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5"/>
  </p:notesMasterIdLst>
  <p:sldIdLst>
    <p:sldId id="256" r:id="rId2"/>
    <p:sldId id="257" r:id="rId3"/>
    <p:sldId id="258" r:id="rId4"/>
    <p:sldId id="260" r:id="rId5"/>
    <p:sldId id="274" r:id="rId6"/>
    <p:sldId id="275" r:id="rId7"/>
    <p:sldId id="261" r:id="rId8"/>
    <p:sldId id="271" r:id="rId9"/>
    <p:sldId id="276" r:id="rId10"/>
    <p:sldId id="262" r:id="rId11"/>
    <p:sldId id="263" r:id="rId12"/>
    <p:sldId id="272" r:id="rId13"/>
    <p:sldId id="264" r:id="rId14"/>
    <p:sldId id="270" r:id="rId15"/>
    <p:sldId id="265" r:id="rId16"/>
    <p:sldId id="273" r:id="rId17"/>
    <p:sldId id="268" r:id="rId18"/>
    <p:sldId id="266" r:id="rId19"/>
    <p:sldId id="267" r:id="rId20"/>
    <p:sldId id="277" r:id="rId21"/>
    <p:sldId id="259" r:id="rId22"/>
    <p:sldId id="278" r:id="rId23"/>
    <p:sldId id="269" r:id="rId2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notesViewPr>
    <p:cSldViewPr>
      <p:cViewPr varScale="1">
        <p:scale>
          <a:sx n="70" d="100"/>
          <a:sy n="70" d="100"/>
        </p:scale>
        <p:origin x="3240"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6312C5D0-2232-4B09-A02F-D994046BC16B}" type="datetimeFigureOut">
              <a:rPr lang="en-GB" smtClean="0"/>
              <a:t>13/11/2017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22C3F38C-865A-4D23-B5FF-877B18DE04B6}" type="slidenum">
              <a:rPr lang="en-GB" smtClean="0"/>
              <a:t>‹#›</a:t>
            </a:fld>
            <a:endParaRPr lang="en-GB"/>
          </a:p>
        </p:txBody>
      </p:sp>
    </p:spTree>
    <p:extLst>
      <p:ext uri="{BB962C8B-B14F-4D97-AF65-F5344CB8AC3E}">
        <p14:creationId xmlns:p14="http://schemas.microsoft.com/office/powerpoint/2010/main" val="2967209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m.aol.co.uk/video/peeping-in-neighbors-windows-viewed-as-art/517891586/"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Week 4</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a:t>
            </a:fld>
            <a:endParaRPr lang="en-GB"/>
          </a:p>
        </p:txBody>
      </p:sp>
    </p:spTree>
    <p:extLst>
      <p:ext uri="{BB962C8B-B14F-4D97-AF65-F5344CB8AC3E}">
        <p14:creationId xmlns:p14="http://schemas.microsoft.com/office/powerpoint/2010/main" val="716532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Overall aims and objectives</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2</a:t>
            </a:fld>
            <a:endParaRPr lang="en-GB"/>
          </a:p>
        </p:txBody>
      </p:sp>
    </p:spTree>
    <p:extLst>
      <p:ext uri="{BB962C8B-B14F-4D97-AF65-F5344CB8AC3E}">
        <p14:creationId xmlns:p14="http://schemas.microsoft.com/office/powerpoint/2010/main" val="518867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Create</a:t>
            </a:r>
            <a:r>
              <a:rPr lang="en-GB" baseline="0" dirty="0" smtClean="0"/>
              <a:t> two lists; art and science</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3</a:t>
            </a:fld>
            <a:endParaRPr lang="en-GB" dirty="0"/>
          </a:p>
        </p:txBody>
      </p:sp>
    </p:spTree>
    <p:extLst>
      <p:ext uri="{BB962C8B-B14F-4D97-AF65-F5344CB8AC3E}">
        <p14:creationId xmlns:p14="http://schemas.microsoft.com/office/powerpoint/2010/main" val="166917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Aesthetic – branch of philosophy that deals with the nature of art.  </a:t>
            </a:r>
          </a:p>
          <a:p>
            <a:endParaRPr lang="en-GB" dirty="0"/>
          </a:p>
          <a:p>
            <a:r>
              <a:rPr lang="en-GB" dirty="0" smtClean="0"/>
              <a:t>Plato – love/hate relationship with art </a:t>
            </a:r>
          </a:p>
          <a:p>
            <a:endParaRPr lang="en-GB" dirty="0"/>
          </a:p>
          <a:p>
            <a:r>
              <a:rPr lang="en-GB" dirty="0" smtClean="0"/>
              <a:t>Plato viewed art as Imitation of what something is but had mainly negative views – why not</a:t>
            </a:r>
            <a:r>
              <a:rPr lang="en-GB" baseline="0" dirty="0" smtClean="0"/>
              <a:t> just use a mirror Plato thought (wanted to get rid of artists)</a:t>
            </a:r>
          </a:p>
          <a:p>
            <a:endParaRPr lang="en-GB" dirty="0" smtClean="0"/>
          </a:p>
          <a:p>
            <a:r>
              <a:rPr lang="en-GB" dirty="0" smtClean="0"/>
              <a:t>Imitation of something – a drawing of an already existing object </a:t>
            </a:r>
          </a:p>
          <a:p>
            <a:endParaRPr lang="en-GB" dirty="0"/>
          </a:p>
          <a:p>
            <a:r>
              <a:rPr lang="en-GB" dirty="0" err="1" smtClean="0"/>
              <a:t>Garguin</a:t>
            </a:r>
            <a:r>
              <a:rPr lang="en-GB" dirty="0" smtClean="0"/>
              <a:t> – artist.  Believed that either you have created a masterpiece or have copied someone </a:t>
            </a:r>
            <a:r>
              <a:rPr lang="en-GB" dirty="0" err="1" smtClean="0"/>
              <a:t>elses</a:t>
            </a:r>
            <a:r>
              <a:rPr lang="en-GB" dirty="0" smtClean="0"/>
              <a:t> </a:t>
            </a:r>
          </a:p>
          <a:p>
            <a:endParaRPr lang="en-GB" dirty="0"/>
          </a:p>
          <a:p>
            <a:r>
              <a:rPr lang="en-GB" dirty="0" smtClean="0"/>
              <a:t>Peeping in neighbours windows? – what do you think? </a:t>
            </a:r>
            <a:endParaRPr lang="en-GB" dirty="0"/>
          </a:p>
          <a:p>
            <a:endParaRPr lang="en-GB" dirty="0" smtClean="0"/>
          </a:p>
          <a:p>
            <a:r>
              <a:rPr lang="en-GB" dirty="0" smtClean="0">
                <a:effectLst/>
              </a:rPr>
              <a:t>A New York judge has ruled that it is perfectly legal for someone to document and display other people’s private lives without their permission, as long as it for the sake of art.</a:t>
            </a:r>
          </a:p>
          <a:p>
            <a:endParaRPr lang="en-GB" dirty="0"/>
          </a:p>
          <a:p>
            <a:r>
              <a:rPr lang="en-GB" dirty="0" smtClean="0">
                <a:hlinkClick r:id="rId3"/>
              </a:rPr>
              <a:t>http://m.aol.co.uk/video/peeping-in-neighbors-windows-viewed-as-art/517891586/</a:t>
            </a:r>
            <a:endParaRPr lang="en-GB" dirty="0" smtClean="0"/>
          </a:p>
          <a:p>
            <a:endParaRPr lang="en-GB" dirty="0" smtClean="0"/>
          </a:p>
          <a:p>
            <a:r>
              <a:rPr lang="en-GB" dirty="0" smtClean="0"/>
              <a:t>In education Art is viewed as a hands on processes which is engaging and fully involves students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4</a:t>
            </a:fld>
            <a:endParaRPr lang="en-GB"/>
          </a:p>
        </p:txBody>
      </p:sp>
    </p:spTree>
    <p:extLst>
      <p:ext uri="{BB962C8B-B14F-4D97-AF65-F5344CB8AC3E}">
        <p14:creationId xmlns:p14="http://schemas.microsoft.com/office/powerpoint/2010/main" val="6647419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C3F38C-865A-4D23-B5FF-877B18DE04B6}" type="slidenum">
              <a:rPr lang="en-GB" smtClean="0"/>
              <a:t>5</a:t>
            </a:fld>
            <a:endParaRPr lang="en-GB"/>
          </a:p>
        </p:txBody>
      </p:sp>
    </p:spTree>
    <p:extLst>
      <p:ext uri="{BB962C8B-B14F-4D97-AF65-F5344CB8AC3E}">
        <p14:creationId xmlns:p14="http://schemas.microsoft.com/office/powerpoint/2010/main" val="785896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Focus is on sensory experiences</a:t>
            </a:r>
            <a:r>
              <a:rPr lang="en-GB" baseline="0" dirty="0" smtClean="0"/>
              <a:t>, hands on learning which is experiential.  Caters for all intelligences and different types of learners.  Promotes experimentation with colour, texture and pattern.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7</a:t>
            </a:fld>
            <a:endParaRPr lang="en-GB"/>
          </a:p>
        </p:txBody>
      </p:sp>
    </p:spTree>
    <p:extLst>
      <p:ext uri="{BB962C8B-B14F-4D97-AF65-F5344CB8AC3E}">
        <p14:creationId xmlns:p14="http://schemas.microsoft.com/office/powerpoint/2010/main" val="2066120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Table demonstrates recommended time dedicated to art each week/year.  </a:t>
            </a:r>
          </a:p>
          <a:p>
            <a:r>
              <a:rPr lang="en-GB" dirty="0" smtClean="0"/>
              <a:t>Art covered in four separate subjects – agree with this? Does dance occur in every PE session? </a:t>
            </a:r>
          </a:p>
          <a:p>
            <a:endParaRPr lang="en-GB" dirty="0"/>
          </a:p>
          <a:p>
            <a:r>
              <a:rPr lang="en-GB" dirty="0" smtClean="0"/>
              <a:t>According to table most art takes place in secondary (however, may not have chosen art or P.E or music as one of year 9 options) – unrealistic representation? Almost putting Art where ever it will fit or integrating it into other subjects?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8</a:t>
            </a:fld>
            <a:endParaRPr lang="en-GB"/>
          </a:p>
        </p:txBody>
      </p:sp>
    </p:spTree>
    <p:extLst>
      <p:ext uri="{BB962C8B-B14F-4D97-AF65-F5344CB8AC3E}">
        <p14:creationId xmlns:p14="http://schemas.microsoft.com/office/powerpoint/2010/main" val="1274945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Compulsory  in education whereas art can be dropped in y9</a:t>
            </a:r>
          </a:p>
          <a:p>
            <a:endParaRPr lang="en-GB" dirty="0"/>
          </a:p>
          <a:p>
            <a:r>
              <a:rPr lang="en-GB" dirty="0" smtClean="0"/>
              <a:t>Viewed as important as it provides us with scientific thinking skills which we use in every day life.  Cooking – follows scientific methods.  </a:t>
            </a:r>
          </a:p>
          <a:p>
            <a:endParaRPr lang="en-GB" dirty="0"/>
          </a:p>
          <a:p>
            <a:r>
              <a:rPr lang="en-GB" dirty="0" smtClean="0"/>
              <a:t>Promotes inquiry – encourages the asking of questions and being inquisitive.</a:t>
            </a:r>
          </a:p>
          <a:p>
            <a:endParaRPr lang="en-GB" dirty="0"/>
          </a:p>
          <a:p>
            <a:endParaRPr lang="en-GB" dirty="0" smtClean="0"/>
          </a:p>
          <a:p>
            <a:r>
              <a:rPr lang="en-GB" dirty="0" smtClean="0"/>
              <a:t>Secondary</a:t>
            </a:r>
            <a:r>
              <a:rPr lang="en-GB" baseline="0" dirty="0" smtClean="0"/>
              <a:t> – teaching takes place in a laboratory, type of teacher changes from a generalist to a specialist (more of a formal investigative approach in secondary), problems occur in secondary : pupils may repeat work done in primary, scientific language and to teaching style can become too complex for children, science teachers often fail to refer to pupils previous experiences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10</a:t>
            </a:fld>
            <a:endParaRPr lang="en-GB"/>
          </a:p>
        </p:txBody>
      </p:sp>
    </p:spTree>
    <p:extLst>
      <p:ext uri="{BB962C8B-B14F-4D97-AF65-F5344CB8AC3E}">
        <p14:creationId xmlns:p14="http://schemas.microsoft.com/office/powerpoint/2010/main" val="811795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Aims taken</a:t>
            </a:r>
            <a:r>
              <a:rPr lang="en-GB" baseline="0" dirty="0" smtClean="0"/>
              <a:t> from DFE – mainly focus on England.  Can be seen from the aims that Science plays a key part in everyday life.  Appears that learning about science will set them up for their future.  Importance on evidence based and practical activities.   Similar features to the aims of art?</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11</a:t>
            </a:fld>
            <a:endParaRPr lang="en-GB"/>
          </a:p>
        </p:txBody>
      </p:sp>
    </p:spTree>
    <p:extLst>
      <p:ext uri="{BB962C8B-B14F-4D97-AF65-F5344CB8AC3E}">
        <p14:creationId xmlns:p14="http://schemas.microsoft.com/office/powerpoint/2010/main" val="1977370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Time devoted to science much more than art.  Also it is compulsory so have to complete roughly 108 per year at Ks3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12</a:t>
            </a:fld>
            <a:endParaRPr lang="en-GB"/>
          </a:p>
        </p:txBody>
      </p:sp>
    </p:spTree>
    <p:extLst>
      <p:ext uri="{BB962C8B-B14F-4D97-AF65-F5344CB8AC3E}">
        <p14:creationId xmlns:p14="http://schemas.microsoft.com/office/powerpoint/2010/main" val="48853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Science – </a:t>
            </a:r>
          </a:p>
          <a:p>
            <a:r>
              <a:rPr lang="en-GB" dirty="0" smtClean="0"/>
              <a:t>Body of techniques when investigating formula</a:t>
            </a:r>
          </a:p>
          <a:p>
            <a:endParaRPr lang="en-GB" dirty="0"/>
          </a:p>
          <a:p>
            <a:endParaRPr lang="en-GB" dirty="0"/>
          </a:p>
          <a:p>
            <a:r>
              <a:rPr lang="en-GB" dirty="0" smtClean="0"/>
              <a:t>Science clear structure </a:t>
            </a:r>
          </a:p>
          <a:p>
            <a:r>
              <a:rPr lang="en-GB" dirty="0" smtClean="0"/>
              <a:t>Purpose – initial problem</a:t>
            </a:r>
          </a:p>
          <a:p>
            <a:r>
              <a:rPr lang="en-GB" dirty="0" smtClean="0"/>
              <a:t>Research – find more out about the topic</a:t>
            </a:r>
          </a:p>
          <a:p>
            <a:r>
              <a:rPr lang="en-GB" dirty="0" smtClean="0"/>
              <a:t>Hypothesis – make a prediction to the outcome of the problem</a:t>
            </a:r>
          </a:p>
          <a:p>
            <a:r>
              <a:rPr lang="en-GB" dirty="0" smtClean="0"/>
              <a:t>Experiment – procedure to test hypothesis</a:t>
            </a:r>
          </a:p>
          <a:p>
            <a:r>
              <a:rPr lang="en-GB" dirty="0" smtClean="0"/>
              <a:t>Analysis – record results of the experiment</a:t>
            </a:r>
          </a:p>
          <a:p>
            <a:r>
              <a:rPr lang="en-GB" dirty="0" smtClean="0"/>
              <a:t>Conclusion – compare the hypothesis to the results</a:t>
            </a:r>
          </a:p>
          <a:p>
            <a:endParaRPr lang="en-GB" dirty="0"/>
          </a:p>
          <a:p>
            <a:r>
              <a:rPr lang="en-GB" dirty="0" smtClean="0"/>
              <a:t>Art – is there structure? Where do you start? Do you have to start in that </a:t>
            </a:r>
            <a:r>
              <a:rPr lang="en-GB" dirty="0"/>
              <a:t>c</a:t>
            </a:r>
            <a:r>
              <a:rPr lang="en-GB" dirty="0" smtClean="0"/>
              <a:t>ertain way ? </a:t>
            </a:r>
          </a:p>
          <a:p>
            <a:endParaRPr lang="en-GB" dirty="0"/>
          </a:p>
          <a:p>
            <a:r>
              <a:rPr lang="en-GB" dirty="0" smtClean="0"/>
              <a:t>Science = rigid structure</a:t>
            </a:r>
          </a:p>
          <a:p>
            <a:r>
              <a:rPr lang="en-GB" dirty="0" smtClean="0"/>
              <a:t>Art = anything goes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13</a:t>
            </a:fld>
            <a:endParaRPr lang="en-GB"/>
          </a:p>
        </p:txBody>
      </p:sp>
    </p:spTree>
    <p:extLst>
      <p:ext uri="{BB962C8B-B14F-4D97-AF65-F5344CB8AC3E}">
        <p14:creationId xmlns:p14="http://schemas.microsoft.com/office/powerpoint/2010/main" val="19473557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Discuss</a:t>
            </a:r>
            <a:r>
              <a:rPr lang="en-GB" baseline="0" dirty="0" smtClean="0"/>
              <a:t> which one and reasons why in groups</a:t>
            </a:r>
          </a:p>
          <a:p>
            <a:endParaRPr lang="en-GB" dirty="0" smtClean="0"/>
          </a:p>
          <a:p>
            <a:r>
              <a:rPr lang="en-GB" dirty="0" smtClean="0"/>
              <a:t>Debate</a:t>
            </a:r>
            <a:r>
              <a:rPr lang="en-GB" baseline="0" dirty="0" smtClean="0"/>
              <a:t> going on between the National gallery and queens galley in London. NG believes artist, QG believes scientist.  - both correct.</a:t>
            </a:r>
            <a:r>
              <a:rPr lang="en-GB" dirty="0" smtClean="0"/>
              <a:t>  Da Vinci started out as an artist but referred to himself as a scientist in later life.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14</a:t>
            </a:fld>
            <a:endParaRPr lang="en-GB" dirty="0"/>
          </a:p>
        </p:txBody>
      </p:sp>
    </p:spTree>
    <p:extLst>
      <p:ext uri="{BB962C8B-B14F-4D97-AF65-F5344CB8AC3E}">
        <p14:creationId xmlns:p14="http://schemas.microsoft.com/office/powerpoint/2010/main" val="34167218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Born 1452 – </a:t>
            </a:r>
          </a:p>
          <a:p>
            <a:endParaRPr lang="en-GB" dirty="0"/>
          </a:p>
          <a:p>
            <a:r>
              <a:rPr lang="en-GB" dirty="0" smtClean="0"/>
              <a:t>Most famous piece of work – Mona Lisa </a:t>
            </a:r>
          </a:p>
          <a:p>
            <a:endParaRPr lang="en-GB" dirty="0" smtClean="0"/>
          </a:p>
          <a:p>
            <a:r>
              <a:rPr lang="en-GB" dirty="0" smtClean="0"/>
              <a:t>Inventions and anatomy </a:t>
            </a:r>
          </a:p>
          <a:p>
            <a:endParaRPr lang="en-GB" dirty="0" smtClean="0"/>
          </a:p>
          <a:p>
            <a:r>
              <a:rPr lang="en-GB" dirty="0" smtClean="0"/>
              <a:t>To understand his significance you must understand the science of the time – over 500 years ago –knowledge from bible (they believed that science that involved experiments were full of errors</a:t>
            </a:r>
          </a:p>
          <a:p>
            <a:endParaRPr lang="en-GB" dirty="0" smtClean="0"/>
          </a:p>
          <a:p>
            <a:r>
              <a:rPr lang="en-GB" dirty="0" smtClean="0"/>
              <a:t>He was the first to see clearly that knowledge of science would have to come from repeated experiments done, not unproven ideas. </a:t>
            </a:r>
          </a:p>
          <a:p>
            <a:endParaRPr lang="en-GB" dirty="0"/>
          </a:p>
          <a:p>
            <a:r>
              <a:rPr lang="en-GB" dirty="0"/>
              <a:t>One of the reasons that he did fail in scientific investigations was because many of the mathematic laws that he needed had not yet been discovered</a:t>
            </a:r>
            <a:r>
              <a:rPr lang="en-GB" dirty="0" smtClean="0"/>
              <a:t>.</a:t>
            </a:r>
          </a:p>
          <a:p>
            <a:endParaRPr lang="en-GB" dirty="0"/>
          </a:p>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15</a:t>
            </a:fld>
            <a:endParaRPr lang="en-GB"/>
          </a:p>
        </p:txBody>
      </p:sp>
    </p:spTree>
    <p:extLst>
      <p:ext uri="{BB962C8B-B14F-4D97-AF65-F5344CB8AC3E}">
        <p14:creationId xmlns:p14="http://schemas.microsoft.com/office/powerpoint/2010/main" val="29794044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 Vinci code  familiar with the concept of ‘divine proportion or ‘the golden ratio’</a:t>
            </a:r>
          </a:p>
          <a:p>
            <a:endParaRPr lang="en-GB" dirty="0"/>
          </a:p>
          <a:p>
            <a:r>
              <a:rPr lang="en-GB" dirty="0" smtClean="0"/>
              <a:t>Golden </a:t>
            </a:r>
            <a:r>
              <a:rPr lang="en-GB" dirty="0"/>
              <a:t>ratio is calculated based on the Fibonacci sequence – series of numbers that can be used to create geometric </a:t>
            </a:r>
            <a:r>
              <a:rPr lang="en-GB" dirty="0" smtClean="0"/>
              <a:t>shapes.  </a:t>
            </a:r>
          </a:p>
          <a:p>
            <a:endParaRPr lang="en-GB" dirty="0"/>
          </a:p>
          <a:p>
            <a:r>
              <a:rPr lang="en-GB" dirty="0" smtClean="0"/>
              <a:t>Involves the combination of art and maths but science plays a part when relating it to nature and human forms.  </a:t>
            </a:r>
          </a:p>
          <a:p>
            <a:endParaRPr lang="en-GB" dirty="0"/>
          </a:p>
          <a:p>
            <a:r>
              <a:rPr lang="en-GB" dirty="0"/>
              <a:t>In this sequence each number is the sum of the previous two</a:t>
            </a:r>
            <a:r>
              <a:rPr lang="en-GB" dirty="0" smtClean="0"/>
              <a:t>, the magic number being 1. 618 (also referred to as phi) (because the ratio of these two numbers is close to this number)</a:t>
            </a:r>
          </a:p>
          <a:p>
            <a:endParaRPr lang="en-GB" dirty="0"/>
          </a:p>
          <a:p>
            <a:r>
              <a:rPr lang="en-GB" dirty="0" smtClean="0"/>
              <a:t>Doesn’t seem significant until you realise that this is the key to many things  - number of spirals on a sunflower, even limbs on the human body.  </a:t>
            </a:r>
          </a:p>
          <a:p>
            <a:endParaRPr lang="en-GB" dirty="0"/>
          </a:p>
          <a:p>
            <a:r>
              <a:rPr lang="en-GB" dirty="0" smtClean="0"/>
              <a:t>Mona </a:t>
            </a:r>
            <a:r>
              <a:rPr lang="en-GB" dirty="0" err="1" smtClean="0"/>
              <a:t>lisa</a:t>
            </a:r>
            <a:r>
              <a:rPr lang="en-GB" dirty="0" smtClean="0"/>
              <a:t> – perfect proportions – studies shown that people with perfect facial proportions (matching the golden ratio) are perceived to be the most attractive.  </a:t>
            </a:r>
          </a:p>
          <a:p>
            <a:endParaRPr lang="en-GB" dirty="0"/>
          </a:p>
          <a:p>
            <a:r>
              <a:rPr lang="en-GB" dirty="0" smtClean="0"/>
              <a:t>Fibonacci sequence used by Egyptians to build pyramids </a:t>
            </a:r>
            <a:r>
              <a:rPr lang="en-GB" dirty="0"/>
              <a:t/>
            </a:r>
            <a:br>
              <a:rPr lang="en-GB" dirty="0"/>
            </a:br>
            <a:r>
              <a:rPr lang="en-GB" dirty="0"/>
              <a:t/>
            </a:r>
            <a:br>
              <a:rPr lang="en-GB" dirty="0"/>
            </a:b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16</a:t>
            </a:fld>
            <a:endParaRPr lang="en-GB"/>
          </a:p>
        </p:txBody>
      </p:sp>
    </p:spTree>
    <p:extLst>
      <p:ext uri="{BB962C8B-B14F-4D97-AF65-F5344CB8AC3E}">
        <p14:creationId xmlns:p14="http://schemas.microsoft.com/office/powerpoint/2010/main" val="3568296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Another piece of Leonardo’s work that includes the golden ratio is the painting of Vitruvian man.  Combination of art and science -  this time it relates to the human body.  </a:t>
            </a:r>
          </a:p>
          <a:p>
            <a:endParaRPr lang="en-GB" dirty="0"/>
          </a:p>
          <a:p>
            <a:r>
              <a:rPr lang="en-GB" dirty="0" smtClean="0"/>
              <a:t>Length of arms stretched out and height of a person (all man fits into the square) – measure of proportion </a:t>
            </a:r>
          </a:p>
          <a:p>
            <a:endParaRPr lang="en-GB" dirty="0"/>
          </a:p>
          <a:p>
            <a:r>
              <a:rPr lang="en-GB" dirty="0" smtClean="0"/>
              <a:t>Picture on right.  Measure of a (1) inch and b(1) inch  = 2(c) inch,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17</a:t>
            </a:fld>
            <a:endParaRPr lang="en-GB"/>
          </a:p>
        </p:txBody>
      </p:sp>
    </p:spTree>
    <p:extLst>
      <p:ext uri="{BB962C8B-B14F-4D97-AF65-F5344CB8AC3E}">
        <p14:creationId xmlns:p14="http://schemas.microsoft.com/office/powerpoint/2010/main" val="40606956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Drawings – accurate – image of</a:t>
            </a:r>
            <a:r>
              <a:rPr lang="en-GB" baseline="0" dirty="0" smtClean="0"/>
              <a:t> skull – as accurate as digital imaging.  In skull picture Leonardo cut of face to show what lies beneath (hard to cut through bone without breaking it) – it has been said by experts ‘ he drew as he saw, and had the ability to draw exactly what he saw perfectly </a:t>
            </a:r>
          </a:p>
          <a:p>
            <a:endParaRPr lang="en-GB" baseline="0" dirty="0" smtClean="0"/>
          </a:p>
          <a:p>
            <a:r>
              <a:rPr lang="en-GB" baseline="0" dirty="0" smtClean="0"/>
              <a:t>Influenced by middle ages – he thought </a:t>
            </a:r>
            <a:r>
              <a:rPr lang="en-GB" dirty="0" smtClean="0"/>
              <a:t>human reproductive system as in some way equivalent to that of plants. Wrote that "All seeds have an umbilical cord which is broken when the seed is ripe," </a:t>
            </a:r>
          </a:p>
          <a:p>
            <a:endParaRPr lang="en-GB" dirty="0" smtClean="0"/>
          </a:p>
          <a:p>
            <a:r>
              <a:rPr lang="en-GB" dirty="0" smtClean="0"/>
              <a:t>He desired to fly – this has been debated over the decades</a:t>
            </a:r>
            <a:r>
              <a:rPr lang="en-GB" baseline="0" dirty="0" smtClean="0"/>
              <a:t> whether he flew or not</a:t>
            </a:r>
            <a:endParaRPr lang="en-GB" dirty="0" smtClean="0"/>
          </a:p>
          <a:p>
            <a:endParaRPr lang="en-GB" dirty="0"/>
          </a:p>
          <a:p>
            <a:r>
              <a:rPr lang="en-GB" i="1" dirty="0"/>
              <a:t>An object offers as much resistance to the air as the air does to the object. You may see that the beating of its wings against the air supports a heavy eagle in the highest and rarest atmosphere, close to the sphere of elemental fire. Again you may see the air in motion over the sea, fill the swelling sails and drive heavily laden ships. From these instances, and the reasons given, a man with wings large enough and duly connected might learn to overcome the resistance of the air, and by conquering it, succeed in subjugating it and rising above it</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18</a:t>
            </a:fld>
            <a:endParaRPr lang="en-GB"/>
          </a:p>
        </p:txBody>
      </p:sp>
    </p:spTree>
    <p:extLst>
      <p:ext uri="{BB962C8B-B14F-4D97-AF65-F5344CB8AC3E}">
        <p14:creationId xmlns:p14="http://schemas.microsoft.com/office/powerpoint/2010/main" val="3587712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Thoughts are that art and science should be combined, possibly this is already done unknowingly .  Both art and science promote inquiry – this is why these subject are focused on the most when looking at enquiring minds.  </a:t>
            </a:r>
          </a:p>
          <a:p>
            <a:endParaRPr lang="en-GB" dirty="0"/>
          </a:p>
          <a:p>
            <a:r>
              <a:rPr lang="en-GB" dirty="0" smtClean="0"/>
              <a:t>Both subjects encourage exploration and the engagement of pupils in sessions.  </a:t>
            </a:r>
          </a:p>
          <a:p>
            <a:endParaRPr lang="en-GB" dirty="0"/>
          </a:p>
          <a:p>
            <a:r>
              <a:rPr lang="en-GB" dirty="0" smtClean="0"/>
              <a:t>From categories it can be seen that both subjects promote a hands on approach to learning.  Pupils guided by own interests? Does this increase imagination?</a:t>
            </a:r>
          </a:p>
          <a:p>
            <a:endParaRPr lang="en-GB" dirty="0" smtClean="0"/>
          </a:p>
          <a:p>
            <a:endParaRPr lang="en-GB" dirty="0"/>
          </a:p>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19</a:t>
            </a:fld>
            <a:endParaRPr lang="en-GB"/>
          </a:p>
        </p:txBody>
      </p:sp>
    </p:spTree>
    <p:extLst>
      <p:ext uri="{BB962C8B-B14F-4D97-AF65-F5344CB8AC3E}">
        <p14:creationId xmlns:p14="http://schemas.microsoft.com/office/powerpoint/2010/main" val="475357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Astronaut,</a:t>
            </a:r>
            <a:r>
              <a:rPr lang="en-GB" baseline="0" dirty="0" smtClean="0"/>
              <a:t> doctor, dancer, art collector – first women in America to travel to space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21</a:t>
            </a:fld>
            <a:endParaRPr lang="en-GB"/>
          </a:p>
        </p:txBody>
      </p:sp>
    </p:spTree>
    <p:extLst>
      <p:ext uri="{BB962C8B-B14F-4D97-AF65-F5344CB8AC3E}">
        <p14:creationId xmlns:p14="http://schemas.microsoft.com/office/powerpoint/2010/main" val="41973471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23</a:t>
            </a:fld>
            <a:endParaRPr lang="en-GB"/>
          </a:p>
        </p:txBody>
      </p:sp>
    </p:spTree>
    <p:extLst>
      <p:ext uri="{BB962C8B-B14F-4D97-AF65-F5344CB8AC3E}">
        <p14:creationId xmlns:p14="http://schemas.microsoft.com/office/powerpoint/2010/main" val="2088516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E6CDD07-7599-4823-9C6C-A8F8FFCA885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6CDD07-7599-4823-9C6C-A8F8FFCA885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6CDD07-7599-4823-9C6C-A8F8FFCA885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8E6CDD07-7599-4823-9C6C-A8F8FFCA885A}" type="datetimeFigureOut">
              <a:rPr lang="en-GB" smtClean="0"/>
              <a:t>13/11/2017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3E2F53-D0A2-4BDF-9EDD-793AEEBEE32B}"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E6CDD07-7599-4823-9C6C-A8F8FFCA885A}" type="datetimeFigureOut">
              <a:rPr lang="en-GB" smtClean="0"/>
              <a:t>13/11/2017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E6CDD07-7599-4823-9C6C-A8F8FFCA885A}" type="datetimeFigureOut">
              <a:rPr lang="en-GB" smtClean="0"/>
              <a:t>13/11/2017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8E6CDD07-7599-4823-9C6C-A8F8FFCA885A}" type="datetimeFigureOut">
              <a:rPr lang="en-GB" smtClean="0"/>
              <a:t>13/11/2017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E6CDD07-7599-4823-9C6C-A8F8FFCA885A}" type="datetimeFigureOut">
              <a:rPr lang="en-GB" smtClean="0"/>
              <a:t>13/11/2017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3E2F53-D0A2-4BDF-9EDD-793AEEBEE32B}"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6CDD07-7599-4823-9C6C-A8F8FFCA885A}" type="datetimeFigureOut">
              <a:rPr lang="en-GB" smtClean="0"/>
              <a:t>13/11/2017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3E2F53-D0A2-4BDF-9EDD-793AEEBEE32B}"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E6CDD07-7599-4823-9C6C-A8F8FFCA885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E6CDD07-7599-4823-9C6C-A8F8FFCA885A}"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8E6CDD07-7599-4823-9C6C-A8F8FFCA885A}" type="datetimeFigureOut">
              <a:rPr lang="en-GB" smtClean="0"/>
              <a:t>13/11/2017</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623E2F53-D0A2-4BDF-9EDD-793AEEBEE32B}"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propertyupdate.com.au/inspirational-quotes-brilliant-person-albert-einstein/&amp;ei=BiM-VJqpH6bW7QbX-4D4BA&amp;bvm=bv.77412846,d.ZGU&amp;psig=AFQjCNGDAiA31QsMoZ84pSmfyHgur0tF7Q&amp;ust=1413444735877821"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m.aol.co.uk/video/peeping-in-neighbors-windows-viewed-as-art/517891586/"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google.co.uk/url?sa=i&amp;source=images&amp;cd=&amp;cad=rja&amp;uact=8&amp;ved=0CAgQjRw&amp;url=http://webneel.com/leonardo-da-vinci-paintings-drawings&amp;ei=UDk-VOzOBOHV7gawuIHQAw&amp;psig=AFQjCNFUgWHSQ1aKDnuYdXc4CyMa_XhjIg&amp;ust=141345044817289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hyperlink" Target="https://www.youtube.com/watch?v=keLN89CWZ-A" TargetMode="External"/><Relationship Id="rId4" Type="http://schemas.openxmlformats.org/officeDocument/2006/relationships/hyperlink" Target="http://www.google.co.uk/url?sa=i&amp;rct=j&amp;q=&amp;esrc=s&amp;frm=1&amp;source=images&amp;cd=&amp;cad=rja&amp;uact=8&amp;ved=0CAcQjRw&amp;url=http://jwilson.coe.uga.edu/emt668/EMAT6680.Folders/Moushegian/EMAT%206690/Essay#2/Essay#2.html&amp;ei=XIg_VPPMLZDe7AaC1YHIDA&amp;bvm=bv.77648437,d.ZGU&amp;psig=AFQjCNEGHsFzm83IWvvWCVwM8HiQ5HkLNQ&amp;ust=1413536161794090" TargetMode="External"/><Relationship Id="rId9"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jMTJD5hTx4U"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uwtsd.ac.uk/research/art-and-design-research/cross-pollinatio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ted.com/talks/mae_jemison_on_teaching_arts_and_sciences_together?language=en"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nfer.ac.uk/shadomx/apps/fms/fmsdownload.cfm?file_uuid=67ED3D81-C29E-AD4D-0C9D-06BF0705DC8F&amp;siteName=nfer"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132856"/>
            <a:ext cx="7772400" cy="1780108"/>
          </a:xfrm>
        </p:spPr>
        <p:txBody>
          <a:bodyPr>
            <a:normAutofit/>
          </a:bodyPr>
          <a:lstStyle/>
          <a:p>
            <a:r>
              <a:rPr lang="en-GB" sz="6600" dirty="0" smtClean="0"/>
              <a:t>Enquiring Minds</a:t>
            </a:r>
            <a:endParaRPr lang="en-GB" sz="6600" dirty="0"/>
          </a:p>
        </p:txBody>
      </p:sp>
      <p:sp>
        <p:nvSpPr>
          <p:cNvPr id="3" name="Subtitle 2"/>
          <p:cNvSpPr>
            <a:spLocks noGrp="1"/>
          </p:cNvSpPr>
          <p:nvPr>
            <p:ph type="subTitle" idx="1"/>
          </p:nvPr>
        </p:nvSpPr>
        <p:spPr>
          <a:xfrm>
            <a:off x="1374427" y="4149080"/>
            <a:ext cx="6400800" cy="1473200"/>
          </a:xfrm>
        </p:spPr>
        <p:txBody>
          <a:bodyPr>
            <a:normAutofit/>
          </a:bodyPr>
          <a:lstStyle/>
          <a:p>
            <a:r>
              <a:rPr lang="en-GB" sz="3200" dirty="0" smtClean="0"/>
              <a:t>The Art Vs Science Debate</a:t>
            </a:r>
            <a:endParaRPr lang="en-GB" sz="3200" dirty="0"/>
          </a:p>
        </p:txBody>
      </p:sp>
      <p:sp>
        <p:nvSpPr>
          <p:cNvPr id="4" name="AutoShape 2" descr="data:image/jpeg;base64,/9j/4AAQSkZJRgABAQAAAQABAAD/2wCEAAkGBxMTEhUTEhQWFhUXGBwYGBgYFxgXGhgcGBcXFxcXGBgYHCggGBolHBQXITEhJSkrLi4uFx8zODMsNygtLiwBCgoKDg0OGhAQGywkICQsLCwsLCwsLCwsLCwsLCwsLCwsLCwsLCwsLCwsLCwsLCwsLCwsLCwsLCwsLCwsLCwsLP/AABEIAOYA2wMBIgACEQEDEQH/xAAcAAABBQEBAQAAAAAAAAAAAAAFAAIDBAYHAQj/xAA8EAABAwIEBAQDBgYCAgMBAAABAAIRAyEEEjFBBVFhcQYTIoEykaFCUrHB0fAHFCNi4fEzcoKSY4OiQ//EABkBAQADAQEAAAAAAAAAAAAAAAABAgMEBf/EACMRAAICAgIDAAMBAQAAAAAAAAABAhEDIRIxBEFREyJhQjL/2gAMAwEAAhEDEQA/AMk7MQdSTvHzXvmug7HQAEwpXnQkGRr6vlZesoTJkjtvKAhFW24jQTckf5TKmKktF5j1E7np2VhjmCc0TyI0TSAcoIzAakHWb2HRAR08VBzTcC1plSuqAAmRmEHLFj0KjwbmnMC25sOgVp7mOdYEnLE2GnfdAMwNEvJcZNNv1OpaegTsW7MWkABugEXI59EVw3ChUDWglzC0ekNIDTzc4c+yJN4HiWtAZRbYwBp75igA+ColpmpFNhGriJI/67lHKfDMOWeY2mRTdo8gmf7hB9E6rQ0eBuOY1CKjZGQED+mYgiRciUq3DzSqTTzMJGU5RttIJiEAFw3h6liRNDECpFi0j0mbgEjR3KUNqcH8rM2oILTHIge+q6BQq1aVQZiIIHwhvrG0yJt0KM5qNeWva10i0gXBUA5hR8IlzA4eoNF2mM3q+H5aqZ/hWrYBsmMhk7EWMc/0XRmcKY0GmAI+7zCn8hpAcLgajcdt0sHImeHnCJILzbJMEQcpPqF5sQoOH8EuZYTDiM+omTY9V1XjHDvMpkmmKpDfhBLC4f2nQOGyGY/gwh7qb5BF2ON2uDdiOikHN+L8EflzBkOkkyYmBaJ5rMtplsy0ggmfxMhdc4jhW+Q2mH5iAG5icxa8XaDz1A9kMZ4WdXMupPg6uB8txiPY2tfkgObjEXIzE9dbqw1syWudOnQrdcV8E0abA0eioB99ro3kgASOsLAV8O9vxMI1vNrbgICVtJ4JMj3t2T8xNiy/MGx7FV2uEw9tiLkmykdh7EtcI5Tp2QErhIuwgxbSOijohwFrXiIBibqHDF4ZmzERz5KalVdG99BH4lAStyTM6c7X/RWKJJN3GNYCpUaU2GbMTfl2U38ufsmxEx1nRAWwGtJtmBH3rzzPMLynUEfDPVeURqcuuxsvfNaLT8pjt7ICq2ZJaGiTt2UbbklwIJPM6dAnNI1edLmd9oEapOq5STkMC42k+6AaCRmn1XGo/fRJlCSSAWki37+adVYXGZBkaC5HupP5Z+Y5A5xgRlvfcICu1ozxJN45E/29VouG8NeC11SkHSSWh4AaOVtSlwjB4kWL2tcNbtaG73ebyj1Dg1UZajatIm85qgJnm02lASYdlUX82CdsgIH9ogW6I7wzG5h/UzX2cc4Ebgj4eyucJ4O3KMxzu1MOIDSem56o1S4W0CCAe/8AhAVm1MrQSAJPS/P5qdjGVARfsdo5KzIAyFvp2Ov+lE+hklwvp+I/VCCs/hDcuVwJAlzTuDyHRTYSmC1rTrt/tEssgHdMGGAEDbTpeUJIcRQLgIMO2PYzHurFNu8Qd+qkypFARAcv9IdxLA5muyj1SCO7TMjraEVc2xUXliS7mIHYIQUavDGlwIAG8QPiG57K4ymIIdcE77ix9uykbpJsoK2JuA287c+euyAB+I+EtqvD3A5Q2M4AzAzYRqW306LO8W4NScPLpUaZE3OSo2oJ+0XGxmLhbim5zpDm5bmA0zIBtfSeibjMA14IdmIsYzG3aCgOMcS8OES0wCCZBBaLbgido5ITX4S0XmBB+KQCBsbXldrPDmy7znBwaZYMvwCPtESSUF4vw/Dv9dUU2sj0El4JI3uBAuhJyWnhnOEZcu8c+/RSMnk52wjQHoVoOMYJjTYktN4Gw6OGqDuqizWgZSbHdsb9EBA+HbQSLxaCNe6nZSi8w25Am4M7BONQAGAIOpDT9nr9kplKpOkC2sXB7HUlAeYmoSJgu99OkfVNL3H7RHROpUnCSTIHsVY8x2xEeyAH1wdA0ZZ91JSZUzeppFvtRET+K9bWIPTQzvzKmYLXMtF4QCpYGo13wyXfDF7T9FquG8FcLkAvIuAIgbyWlC8ECYa1+W2jSQ49L6haThtEPksfk5yRZw5E6droCzQ4PDQCxrhMtyCMn75onR4FRc7OQQ/7x1bHK0AKfh2HdYufYdpPU2RrD0Y0eCOm6AbgMIGEetxcRMZyQdhYiFZfQLj8UdAL+xKfScQbv7CB+KnD+/uI+qAjp0SIvp8z3T30gWlhmCFIHJtQz3QgdSbAjlunwoadedZBHNS5kJPUoTRUHNehyAS8HZekpQgGlMFID9hSLxxQDfKGv79l7C9AScxAVatOZiJ56R1jcoPxXCWgvqwdw4FvZwcNOy0GSOqgcR9psfn2CEHNeI8JEkNExeGix7Hn0WWxuAIzZmeW0AGLZrLsOO4MxwgF7OtM5J+SAY7gtAf8lIwD8TpcTP8AdMoScva0xaY5xrOiT3bQJi3bqi/G+Htpuc5uYAGIg6aiCbWQZt7yGiN9f8hAPe2xvfb3VdlZ4EcraDZOeRAkW7qWm0QLT1nmgGYdu9vca9LIhh6QdpY2toI91Fwqib/Q6wimG4e9xGYHpmEHvHJAWMLTbMQHk6QdOx3Wl4fwuk8BuZhj1SczXZtwT8JKj4ZTe1oaT6R9qGug9pzI3Sp/ayUztmyHMRzkWQF7CUxAEg8srs0/kiDHdSB0Cq4JgDZALROhBb9I0T34k5sohQCWpiQCADOwDhr2IUbqtSZNCexbKhqEAGH33JH0toFWZWB+17sBbPYnXupARq4gSPS6T7H5IZi8aWaPIGwdf5HUKKvWfBImBqXEuH4i/ZZXi+Pc45TF9mjKPkqSlxVl4QcnSCOK8Qv0gz0Kho8fq8z80LpNUzQuR5pHoLx4V0FcPxetPpcex0RvB8Tqx6gs5hqgZ9mSilOvU/taPclV/NP6Hgh8DzMe46/7VinjzyQihiObvoB+KuU8Uz7w+i2WV0c8sNBBmL6J/ngoa6sJsQVOzmp/JIr+NBFjgnqixys06i2jKzGUKHHuq9T+5o+askJrmq5Qo1w4CGsBHR0EfPVU8Vh3ElpBa0gQ8OAvyII+oRDEUxvPtKG4rD5yTMToHEub3gaIDO+IWlocHMDm2DagBLhb7R/JYHijDM5i7kTe3yt2W+4pgqoktrWGon1DpexHUrI47BVXgugug3jSOmxQAF/pIMgjWFGyqIUuMoEH4YA0kWQ6rqZiegsgDuCqMd6SHweQn8StjgMWA1rWhryNAajQ7/8AU3WIoOaCMpnczbXVE+Gvl0ZQdvSSI77fRAbKpxR8WoZiNRUfYdrCfZaHhoqvYDUaGcuo6Db5LJ4DEBpIkyBJdFm9Gzq5abDYg+kD1Exe887uCAPeVa9upQ/GYcF2UEDSdj7lI4otBc8iAYB5nSBzVHOZ3kmwjU8yeSgFzyqYtGaNQDH/ALEbKnWrNmXZRFmtbpHOy9x+K8tvlssT8TgBryG0qmzFsAOalHUQPf0lAVOIYkAGNtJ27DZZbE1JqI7xPiAcIa0AfvUrMVXgOJXNmlekdvjQp2whTerNFv8ApC8E9zz6GyeZ0RvBcPzOAqPyzvMfVczR2tonoj2VltRs/FPYn8lUxdNjKuVrzUaWyC60Xggfe7qenUjQgdgAoaplU7L1N7PuT1LZ/FTtqU/tMbHVo/RVaVQH7X1CuU8w0LSFKbXRSSi1sY0YZ1gGT0cR+BV6hh2j4S4f/Y4/jKjawHZvuBHvIlSspN5M9rLSNv0jGVL2yw2Rz+h/C6tUqvuPw7qn5Q2M/KfY6hPaHjQ5u9nf591rFsyklQVpmy8Ik7iEzC1AdP8ASmcF0xdo5n2V61PedPqhmMp5QXsab3MSixfOuvRUyMsyRBuLGRzkyhBleMufVaMjvJqDXQhw5yQstxYPbLHGHxctcI21HOF0fFAEybGQAbCZ6rIcVFDQ1HMhxsGBzTcyHQJCIGExFEiYkzrrpsqhprR49lC+QEH3APsUGc0gxCkEuDp2M6dkZwLSSA330b9U3BuyB0tY4AgOaQdDuDsUWw9PDNufMHJsNdA7mJ90AT4ZFT01coi7XgmQfukaEdUYZhoDWktM65Jk/kEIbUDh/THlt3lok/p7I3wprQ2ZA5SI+SAfXBMT6WtgNZHL9U3HV/LbIgPOp3A1gSnYqu1pBdUaDya0vdHsSB3Q/H47UUwXuO9jlA2uoBQoOqOBcARJkvIzHs0kQ0fVMNZrRHrzbkAEdpcnOxj4l7jG7TJ+Q0CFVarnEhk/kFWc1BbLwg5OkRYqsXOIa0k/vWE7AcCLiS+J1jZEcBwwwIlh30IPzRxmHyNBdsuKc3M9CEI4+irguGZRbT2U/EMZRoU81Qjo3dx5AKhxvxPSo/06Zz1Y0GjerisnQpuqvz1SXHWeU3ho5KvRZKT36DGGe+s816oiRDW7MaNB1PNWf5ik06g9FQxTnRAGmgCofyLjeb8kr6Wt9JGtw+KY6IDfcBEKWDpPHwgHmLfgsZQc5hBdMI7gOKgkKurIadBWjQcxxYT1HUK2GHe68FYOyu6Qnl9lZUjNtsnaxjrOayPb9FIcII9Di07XLm+4OnshmJxrGjmmYPjbCdge4utoyV0jCUJJWw7w6qSSHCHjUc+s7ogqFAS4OG7Y+oKvhdMOjml2Nc0bqniaJvDj72H0CulV67ZETB2VmVKRpTAeJLSPnsQgnHeG03Egw3NcggkHnBRx1F8ONg/bqNR7jRVKlZrsvmNhjxIJ+w7RzXdJ3QHOeI4bITcBguIMyNvdCn03EyBZbvjnCmAZgJy3A1CxmJccx/RSCbB4fM7MSR0O4/VafD8NpkdhEeo/gqvB+Cgma3pAPw/aP/bktE/iLAMlIAMGrpAmPsjcoCvheHOFyz+kReXZO0SVJXxFLKRSBsCJcS4DLsP1Q3EOdWq0w+C5xgC5DRz1hW6OHJ8wj4WNIE6EzA+aAhewtb/yF0sDiGifi+052w6KDE4ym1pDXOEb+m3QBPxlfKAIADQBlAi4Me6zmNg1QyfhEm2qrKXFWXhBzdF2k99cwHHLuSYPtCJ0cThqEBzi533WAvPvyQJxyj02nrCdg2Bpz2N1wSk5O2epDEoqkbnh+PoviA9nLO2J99EF8a8bFFnltPreIaO+/ZPb4npsbApueY0sAhmM4fh8Y4PqUnUXgQ2ox2eOjm8lfnqjH8b5XRlsHhrBo1Ot56ko3hJFgF6fD1egZJFSnFns1H/ZuvySbXaxsyC7Ya+5Og7LN96OmL0LG1TIY2MxuSdGDmeZ6Jo4ZmEmtVJ/7AT2bEbbrNYitiXsqvotIyGXvI9Rn7g5BN8McDxGKq0mVWkNDnOfVJe1xbvmcSPhiwH3lqsdowyZFE0eDL2uyFwe3ckQ8e2h7hSUm5KgsSD8lC/gTmuc01g5oI8t0nzGEnYx62c5urYw1RhDaoGYtzS0yLGAek8llxp0aQlaNVw6sC1R4/HBtp+So8KQ7F03uqO9MgGJkD96qv8ACeKsfWx5JmDbQNBPzjRD6hb5nrD2k3GZuUSeTtCq1bxFToudTcHS0GdWAuABDBaZMi5tdXMNxdlcBr6bmZhaYIMbiNFooSrozco3RuPCfES/NTf8QEjstKsX4Rw/q8zNDWsLSdjcRK2QnddeJvjs4MySloc5QXiCdtVF5kP8t2hEtO/UFRVKhYCBNvftZaGQ19V7HOk+gNkc5aJJ7IBXrwJHqZnJIcTdr7ubOxm47IzWPm03c4InQjm3sUBwtE5spjLHs2/1vdAMDQWv8qo7LAcGvgkbEAjUaIQMOTcgX6gfkp6j2t8xjDBywBtrJy8rIeyhYSXEqQSPx5cI0F+pMalLCVZG1hDQRvyVHzZDgABAmd0/COYDcOnW3NAaDCODQx8knN8zFwOkmEV4hVLGtY0SILnE6zIgdIBKAYdxc0RsJFudiPmESc8udN439gEAM4u8AucdACfnss7T+Iucbuv+gRPjdYuIYNCcx7DQfvkqNGjmfbQLkzz3R6PiYtcmTUWE3d7heYow21lbdACqMZnMnRc9nbxIcHTJdm2RfDcTdS0bm7qJsBJozKLoNaCuH47WeYZSYOpJVbxFhAQ2qW5LxVicp5Ogana6k4czK4LSMHpvcHVSnZhKo9HP3Ma27agpmdXS0EdDorD+JS3Ka5qC1mes/NrdFpsVgSwZmfB9pusdQOSWDpBzbAQegv7DRLkRVqzPNdVefS2G8yPUVZbhiJmZOvYaBaE0mU2WAEbAIaJNyFDLJ6JeHgNITvEWCDXNqAWfY9HC4P75LzCGXBaJ+EFWiWHcW6EXC0jHkmjHJPjJMwGKwlOpc0w8zMyQ4Hqdwn18I+qWDJan8OUQBPbVX63DgbkPa7QlhgzzI3UuC81hyipTP3XPYQfcgwo5vplpQj/0gp4Xa0NqU3Bwc0lrmlpjYzMdvmjjqZNsxA5D9ZVPhL3yczjInO0jUmIIO7UVgOAMLsx9Hn5OyuWkNgg20O6ixzA/KQSCIJg3j26q6+peI2/OCg+PxGSq2LWIjnvIO/ZaGZCMexmbNaPinnMEqqyS1rxkzSc2XQtuQY7Qh3HKrXOzCQHt16i8RzVJpqtf6Sfhzt5EBsqQNquYC92W40cfhg9OyFudN87v/WPorOPrCtSzCAWm4H5IZ5h5lAPDIcYMHur2AwmY22ubae6hwJbFzJ1vui4xkMhoDRqYgz35oBmHY5wcRZsWmxtuE6vi/SSD+902pM0yd8xM8tgqGOqgU832jYe6hulbJim3SB1WrL3Fu+iI4Voa36qhg6f6K3UcTAC8+crdnt4o8YpCe7OeimaIC8IDAos8lULWTsuYV6hTAVbDhWqZQrJlugy9kYZOWN/3ZVMFQ0Kn4pxBuHAJEueC1jY1eLjsP0VkvZhJ7pHmDxgc5jNXFocRyBH2uWy8wdKC8AjKHujtJQXAF2GZmc7NWqfCL3OhqO3yjYKfzahAp07nc8uqJk138L2OxTG6mTsEFxVeq8S2AAqXHqZotYJMuf6nfU9ldw/EKWWM4uOaNP4TGUa0XeC1pidVrsFUWHwWJDXW05rTYHGiNVaEqezPLHktFjieABfOgcPqoRw0zseVtE7HY8OaYMZBmPziPqnYTH81d8XIwXNRolwuEyuDxYxDrkgjaAVcw7SCeX66qQEETsvabPSQTK6YI5plalVMPzAyx0T0OhHMX+iH8VpAyDYyHNOwIFz7hEsa1zm+gmQbjmIgj6z7INxXF+gVLw1zqZEa2ABAWhQz9IB7XUySDcMBt6m6exuh9DibqNRgfdrCddg4EOA6b+yIVKZpOBkuEyxx1G8HkhXGsIWgEQZzGehdIBQEGNpmk51PNpvsRt9EOL+yu1Kudku1bbuP8KhHRAFCyZI10gKxQplul3CwHLuh5LpkW3n8lI7GvBgTMX5BAEHl+U5zfnFh2Q/E1c7so0aI7nmq1V9Rol241PXkvMMPmufPL0d3h47fIuNgCB+CRdHdMdW+aipS4rlZ6JMHFxUwCuYHCTqip4ZZVKtpAmhdXsNTkqDIAfeFa4e8ZkKSNBg6eiz3injdNuJZQyOqPptzQIyhz9Jdzhv1RbjPF2YSg+u/7IhjfvOPwj5rn3Da2YOrVDNR5zvd1/TYdlq+qMoR5O2HsI9znF9SS5+pFhbQDkByWgo1wxsMgDcb9ys3UxLWURLxa5MwBNzEJ2E4i0glpBtefxC6sUElZw58jk6NBxMUazMr2Zu2x7rIV/B7DJpvg3IEk+yJ0+ItiNAdX8uqbSxmWdHXnU26rRpPsxTa6M2xlfDPhzXuHP8AVE8DxarUIbTY6eZBAHey0ODx1Oo4GqZnQxPaeq0fDWU5i3Pr7rN4o3ZrHPJKiDh/h4ZCTUJLxJlVmcNrtbdpMbyPwWrzDT5JNdKPDB+iFnmvYE4RXJaWPsZ/yiIrm4dA68xy7qTFNbB05yBe3VVG/wBRoNpvP5e6uo8VRm5cnZar6SJkfURqsxiccCxrKkvlznE6FsmGHrCJYXiDoPmmCPTA0kEi3dZLieIzlzt7jXW8NViBuNGVxNN0ibzIg9AoeI1pa02IdqeRCG1sSSZv7fJMfXOUt5mUB5UfaITG1jGya98jRJrbIBxrwL/vkh1XHU8/lVDZxG+4MgFQ8b4mKbSR7Bc+r8ReXEzqfkm/RaMbO24/ADFNa5rstZghsn0VB9133XbByDsJYS1wLXNMFpEEd/1Wd8JeLoc2lWI6OP4OXSKrKWIaA/UD01BdzeX/AHb0WOTHy2uzow5pYtPozTQXFE6FEhNdg3UXAVBY/C4fC7sdj0RzBYUFvVcck09norIpK0N4e24RwKhQw2U2UtTEZRfZ0fP/AEqWUltlXHYcEtcLS4Md/wCWhVSmWscXVHBjGCXOcQIi3uU7j/FKVChWfUc0egOYJ9Tn6NyjvF1yXi/GKuKcKlSBAyta24ABkzzJ5laQg3sXejV+IeOHHVIaIo05FMEXJIgvd1/BR8HYcuQ9kJ8Pv9IRx3oqtP2XfQpJ09l61SKXiHA1vQ1kkaj/ACpsFg6zWy4xbSOeq1LYcG9lZZTg6TZQsrWiksUZLZjTg3taMpzDkVE3E1AXHKWmbyZB3t8lsa+BBM7plSkJjIzTcfVaxztHPPAmZzDcUI1JE/22sZF1o8Px6n5dnjMw6A3gi8E/Fe8FUK+CzCBTpj3VN/BN5FuSuvI+mb8W+ma3A+JCABMkfnuiZ8RAerNB5EfRYrh9M0ySZJOkoFxjiR85wDjLYB7k7K8cyk+jOfjuK7Oj4jjZfGgBMEXEtPLkVLhOKMps9OpIsJJAmGidzJ1WG4fxlr8uotp/lEmY/I4kRcQNyOq3OcMcf4o0vOQ2a/prrPzWZq1SdzrKVR3IAk7le03ACZGkFAV2viICRanOpWGV2u8p+S3xICs2ZupoTw1vWUnBAc347xHzXEjQCyzVUGbqQSd1DUOy2UaLctIcx0LY+DvGDqDhTqmWGwJPw9+ixWZWKDwL/RVlG2Smq2fR/DuIMrMsGvY7VrrtP6HqFPR4c5l6LpadKbyA4dG1NHDkDdcQ8OeKHYV1iSyZLZmO3Ndf8N+LqGIFngm3QrCcFLUkXjKWPaYcp1gDlcC133XCD/nuFnfHHEhRpOqBjnhpZmAsASSAXHYLoFGnTqsiz28jePzCEcT8NN9TqT8gc0tdTePMpPB1Dh8QkbysV4ys0fla62cD8Z+e+uK1a4fGRwENgCzR90jlvqh1DE5CJu3QrtY8ItFM0X0xUpO//mTmEDTI8akbEw5c88Rfw8rUQamFDq9IXLYmrT5tLfttHMLZwVUicfktP9gbw7E5HdDcLQYjGh9Pq246rE0Kp2Ej8NtNdQrjcf8AJwg9FzSwts7Vkvo6JwTiMtF1oKL5grjnB+MGm4gmQt3wnjrdCVlKFFv4bqk1psVZZw2m7VAMNxVtjKJUuKN5qI0uzGcX6Lz+E0Ro2T3KpYrBtGg+S9dxVsaoe6vUxBdTobfG+TDAdO51srNctRRluG5MzvFuJNplxBuBYfmue18WczjJMmZWg8VvYyp5TXF2WQ506nmYWZqASB9V0xx8UU583dBLAYwgStBhMWHNF4PVYhmKuWwiWHxEiJg7LVP6ZZMb7RsBXTmCAsnR4o9pjX2RnC8TY7eOisYtNBbKN0+kwTqoqMHcBWqbcrTbXRCDxzo0IXjXW1UcdF6GoDiTqije5euTHBaykBSntdC8ypKvIEuf2VjBYlzHZmuLTzBhVMtk5r/qp1LsspHQ/DP8RsRQc0OObt+YOq694d8dUsW0aNOhO08ui+ZKRkI/UxTqDKVFpIdPmPIO5+EKso10TVn0fjse2kxzzcAeZqI9BECebnENHuq/hDjVPFtuPLrtEvpnVs7t5t1uFyng/HH1Kfl1TmBgETrFx9YU3G8X/KjDvpPcKwe57XTcU8sFh+80lZNu6JjFNG78S+EsPj312tDaVenlDawaPUSJyVQPjb11XG/EHAsRhXup4im5rtou1w5sdFx+9l2n+HHFDihWqOHqzNDu+WZWu4nwmliaZp12Bzdp1HUHYq6EMjgz5Jp1BmRSli7TPyXSfFn8Ji056Eub0HqHcbrFM8HVmui9v7f1VZuH+jshkcumRYTjhG5gItR48+M2a3P9eifw/wAC1ajsoaST0j3nYLqnhP8Ah1h8NFSr/VqiCM12MP8Aa3n1KzjCMtlc2ThpPZjvDvAMdjYJzUKB1qOEOcP/AI6Zv/5Ot3Wp8S8Vo8Nw38vQADyCBzDYGao87k8yt8vmzxtxptSpWuXPqPLp1IGYhrBybAV6rowTeV/sZ+rjA95Ox0PM8144zOyiw7R8MAiNdPdRVHOYL3bzG6lKlRe9snbSm6kLoAO8oeMYAeU6KdtWROpCF0F6kubIN45IbTqkkg2OxXuHxoBvulxShLc7NtvxVGUDOB4g9kAmQtHhMeHgXNlzPh+Mc0wb6anmtBhMQRcfitEc8o0btlQExPZWGvb91Zzh+Lz3BV841otmAUlTi7k1OcvFZgRT6TbpoUoYeyiwa7hPhqk6iKtdxhwzBrYAAOjnEgkk8hshvibgYw7xlnI77xEtPIkWRzg3HKJospveKb2NDQ4zENEWIB2tCC+KuI06hbTo/wDGyb3GYnWATMTa6qm7L6oocMa2czvhZLj7afUhITUfnJ9Ruf8ACqVHQ3LuTLvyV3gzMzuZKvzrYStmz8NYU5gXTAuSel0fdwAcQzPa/LVYwmmD8L2N1YeR+1IWX8Q8S/lqLaDD/VqD1nk3l3KL/wAP+NelhvLDf/qZa4fJUoPW0b/+D2FdTpYhj2FrhVGu/oFwdwukNKz/AA7AGk15oQ4PhzcxOscxsuXeLP4g8UpPdTdkoxP/ABDMT/5Pv8gpKJWzt1es1gzPcGgbuIA+ZQCpisJiCfIcyq8fcczX3N/ZfOOO8Q1q3qqvc8nd7i76EwPZeYXiZn1fvtySUXWzWMPjPpLB46nQOSrSfRJ+24AsceWdsx7wjtOoCJBBB3Fwvnnh2OqPaB51WNYNR5HyLoVnDcUr4ermoVntLjEBxcHHb0GxPyWSyq+JrLxZpcrO58axQpYetUJgMpvdPZpK+XXYapiHTRYXZG+p32W/9nc+i77wpuLx2GqUcfSYynUGWWuIe5siczIhsi1juq/jbBUMLw40qFNtNo0DRH+1qc6bXRwLC0oBEQRrP5KJ9XVp0OnKU7GVS1hIHMIE2sZSi46v6TGsJ9LFEbplY5gNiNlVIKDnRdZiDKO8Pxk2I1sVlg4ojw7FgEAmFRxLxmmXOPYDIfMb8J2VfAcQIstHQqNc3K4y09Fm+KcONF0gkt2P6qSn8YXwnECx2YLQM4lQcA52p1WHp4uWwntxNviHyV1Epk0rRROFPT9+yb/KnmEklEuzmlNrocMKei23hbC020TVDQXmYJAOUAbSIzEnWEklBfFNt7IvEWHZUpl+WKjQDNrncGBcXmYWUoYYk62/fRJJTRaU2RVaDiZMfM/oj3higGZqz75BIA57apJKCIzdgbH1nVajnuPqcZP5Iv4PrPZXABsRdeJK1fqFklZ9GeDuJ5sOwGben2Gm/IrO/wAUOAU6zPNFngHZJJQXOE4igQC22p/HsoQ0mP1/wkkrfETCbs2PAPhui3B6o/nMOdvNH0XqSw4LnZ1Zc83HjejuDMaOvy/ysB/F3iX9DKJ2/eq8SWpx2cPxJcQdL63/AMIZ/LHp+/ZJJSU/JI9OHdrI/fspf5fMNp5n/SSShkcmVzhz0T24U7R+/ZJJQObQS4dVc2xg+/8AhW+K41xp5IEu35fRJJO3Zs8snECMoOFrfP8Awp20T0SSWkTnnN0f/9k=">
            <a:hlinkClick r:id="rId3"/>
          </p:cNvPr>
          <p:cNvSpPr>
            <a:spLocks noChangeAspect="1" noChangeArrowheads="1"/>
          </p:cNvSpPr>
          <p:nvPr/>
        </p:nvSpPr>
        <p:spPr bwMode="auto">
          <a:xfrm>
            <a:off x="120650" y="-2560638"/>
            <a:ext cx="5076825" cy="533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544" y="404664"/>
            <a:ext cx="2276475" cy="20097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32240" y="399620"/>
            <a:ext cx="2085975" cy="2093276"/>
          </a:xfrm>
          <a:prstGeom prst="rect">
            <a:avLst/>
          </a:prstGeom>
        </p:spPr>
      </p:pic>
    </p:spTree>
    <p:extLst>
      <p:ext uri="{BB962C8B-B14F-4D97-AF65-F5344CB8AC3E}">
        <p14:creationId xmlns:p14="http://schemas.microsoft.com/office/powerpoint/2010/main" val="7391617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marL="0" indent="0">
              <a:buNone/>
            </a:pPr>
            <a:r>
              <a:rPr lang="en-GB" b="1" u="sng" dirty="0" smtClean="0"/>
              <a:t>Aim:</a:t>
            </a:r>
          </a:p>
          <a:p>
            <a:pPr marL="0" indent="0">
              <a:buNone/>
            </a:pPr>
            <a:endParaRPr lang="en-GB" b="1" u="sng" dirty="0" smtClean="0"/>
          </a:p>
          <a:p>
            <a:r>
              <a:rPr lang="en-GB" dirty="0" smtClean="0"/>
              <a:t>To explore the similarities and differences between creative and scientific approaches </a:t>
            </a:r>
          </a:p>
          <a:p>
            <a:pPr marL="0" indent="0">
              <a:buNone/>
            </a:pPr>
            <a:endParaRPr lang="en-GB" dirty="0"/>
          </a:p>
          <a:p>
            <a:pPr marL="0" indent="0">
              <a:buNone/>
            </a:pPr>
            <a:endParaRPr lang="en-GB" dirty="0" smtClean="0"/>
          </a:p>
          <a:p>
            <a:pPr marL="0" indent="0">
              <a:buNone/>
            </a:pPr>
            <a:r>
              <a:rPr lang="en-GB" b="1" u="sng" dirty="0" smtClean="0"/>
              <a:t>Objectives: </a:t>
            </a:r>
          </a:p>
          <a:p>
            <a:pPr marL="0" indent="0">
              <a:buNone/>
            </a:pPr>
            <a:endParaRPr lang="en-GB" dirty="0" smtClean="0"/>
          </a:p>
          <a:p>
            <a:r>
              <a:rPr lang="en-GB" dirty="0"/>
              <a:t>To critique the creative and scientific approaches used in education</a:t>
            </a:r>
          </a:p>
          <a:p>
            <a:pPr marL="0" indent="0">
              <a:buNone/>
            </a:pPr>
            <a:endParaRPr lang="en-GB" dirty="0"/>
          </a:p>
          <a:p>
            <a:r>
              <a:rPr lang="en-GB" dirty="0"/>
              <a:t>To critically compare the similarities and differences between scientific enquiry and creative inquiry </a:t>
            </a:r>
          </a:p>
          <a:p>
            <a:pPr marL="0" indent="0">
              <a:buNone/>
            </a:pPr>
            <a:endParaRPr lang="en-GB" dirty="0"/>
          </a:p>
        </p:txBody>
      </p:sp>
      <p:sp>
        <p:nvSpPr>
          <p:cNvPr id="2" name="Title 1"/>
          <p:cNvSpPr>
            <a:spLocks noGrp="1"/>
          </p:cNvSpPr>
          <p:nvPr>
            <p:ph type="title"/>
          </p:nvPr>
        </p:nvSpPr>
        <p:spPr/>
        <p:txBody>
          <a:bodyPr/>
          <a:lstStyle/>
          <a:p>
            <a:r>
              <a:rPr lang="en-GB" dirty="0" smtClean="0"/>
              <a:t>Lesson Aims and Objectives</a:t>
            </a:r>
            <a:endParaRPr lang="en-GB" dirty="0"/>
          </a:p>
        </p:txBody>
      </p:sp>
    </p:spTree>
    <p:extLst>
      <p:ext uri="{BB962C8B-B14F-4D97-AF65-F5344CB8AC3E}">
        <p14:creationId xmlns:p14="http://schemas.microsoft.com/office/powerpoint/2010/main" val="37257309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smtClean="0"/>
              <a:t>Create two lists:</a:t>
            </a:r>
          </a:p>
          <a:p>
            <a:pPr marL="457200" indent="-457200">
              <a:buAutoNum type="arabicPeriod"/>
            </a:pPr>
            <a:r>
              <a:rPr lang="en-GB" dirty="0" smtClean="0"/>
              <a:t>Things that you relate to arts</a:t>
            </a:r>
          </a:p>
          <a:p>
            <a:pPr marL="457200" indent="-457200">
              <a:buAutoNum type="arabicPeriod"/>
            </a:pPr>
            <a:r>
              <a:rPr lang="en-GB" dirty="0" smtClean="0"/>
              <a:t>Things that you relate to science</a:t>
            </a:r>
            <a:endParaRPr lang="en-GB" dirty="0"/>
          </a:p>
        </p:txBody>
      </p:sp>
      <p:sp>
        <p:nvSpPr>
          <p:cNvPr id="3" name="Title 2"/>
          <p:cNvSpPr>
            <a:spLocks noGrp="1"/>
          </p:cNvSpPr>
          <p:nvPr>
            <p:ph type="title"/>
          </p:nvPr>
        </p:nvSpPr>
        <p:spPr/>
        <p:txBody>
          <a:bodyPr/>
          <a:lstStyle/>
          <a:p>
            <a:r>
              <a:rPr lang="en-GB" dirty="0" smtClean="0"/>
              <a:t>Task</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6296" y="3573016"/>
            <a:ext cx="1543050" cy="295275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544" y="3987950"/>
            <a:ext cx="2376264" cy="2376264"/>
          </a:xfrm>
          <a:prstGeom prst="rect">
            <a:avLst/>
          </a:prstGeom>
        </p:spPr>
      </p:pic>
    </p:spTree>
    <p:extLst>
      <p:ext uri="{BB962C8B-B14F-4D97-AF65-F5344CB8AC3E}">
        <p14:creationId xmlns:p14="http://schemas.microsoft.com/office/powerpoint/2010/main" val="28701968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Art Aesthetics = </a:t>
            </a:r>
          </a:p>
          <a:p>
            <a:pPr marL="0" indent="0">
              <a:buNone/>
            </a:pPr>
            <a:r>
              <a:rPr lang="en-GB" dirty="0" smtClean="0"/>
              <a:t>An imitation on something in the real world (Plato)</a:t>
            </a:r>
          </a:p>
          <a:p>
            <a:pPr marL="0" indent="0">
              <a:buNone/>
            </a:pPr>
            <a:r>
              <a:rPr lang="en-GB" dirty="0" smtClean="0"/>
              <a:t> </a:t>
            </a:r>
          </a:p>
          <a:p>
            <a:r>
              <a:rPr lang="en-GB" dirty="0" smtClean="0"/>
              <a:t>Hard to find a clear definition (Danto 2013)</a:t>
            </a:r>
          </a:p>
          <a:p>
            <a:endParaRPr lang="en-GB" dirty="0"/>
          </a:p>
          <a:p>
            <a:r>
              <a:rPr lang="en-GB" dirty="0"/>
              <a:t>Art is either a plagiarist or a </a:t>
            </a:r>
            <a:r>
              <a:rPr lang="en-GB" dirty="0" smtClean="0"/>
              <a:t>revolutionary</a:t>
            </a:r>
            <a:r>
              <a:rPr lang="en-GB" dirty="0"/>
              <a:t> </a:t>
            </a:r>
            <a:r>
              <a:rPr lang="en-GB" dirty="0" smtClean="0"/>
              <a:t>(Gauguin 1913)</a:t>
            </a:r>
          </a:p>
          <a:p>
            <a:pPr marL="0" indent="0">
              <a:buNone/>
            </a:pPr>
            <a:endParaRPr lang="en-GB" dirty="0" smtClean="0"/>
          </a:p>
          <a:p>
            <a:r>
              <a:rPr lang="en-GB" dirty="0" smtClean="0"/>
              <a:t>Peeping in neighbours windows viewed </a:t>
            </a:r>
            <a:r>
              <a:rPr lang="en-GB" dirty="0"/>
              <a:t>as art? </a:t>
            </a:r>
            <a:endParaRPr lang="en-GB" dirty="0" smtClean="0"/>
          </a:p>
          <a:p>
            <a:pPr marL="0" indent="0">
              <a:buNone/>
            </a:pPr>
            <a:endParaRPr lang="en-GB" dirty="0" smtClean="0"/>
          </a:p>
          <a:p>
            <a:r>
              <a:rPr lang="en-GB" dirty="0" smtClean="0"/>
              <a:t>Experiential learning in education </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endParaRPr lang="en-GB" dirty="0"/>
          </a:p>
        </p:txBody>
      </p:sp>
      <p:sp>
        <p:nvSpPr>
          <p:cNvPr id="3" name="Title 2"/>
          <p:cNvSpPr>
            <a:spLocks noGrp="1"/>
          </p:cNvSpPr>
          <p:nvPr>
            <p:ph type="title"/>
          </p:nvPr>
        </p:nvSpPr>
        <p:spPr/>
        <p:txBody>
          <a:bodyPr/>
          <a:lstStyle/>
          <a:p>
            <a:r>
              <a:rPr lang="en-GB" dirty="0" smtClean="0"/>
              <a:t>Art is viewed as…….</a:t>
            </a:r>
            <a:endParaRPr lang="en-GB" dirty="0"/>
          </a:p>
        </p:txBody>
      </p:sp>
    </p:spTree>
    <p:extLst>
      <p:ext uri="{BB962C8B-B14F-4D97-AF65-F5344CB8AC3E}">
        <p14:creationId xmlns:p14="http://schemas.microsoft.com/office/powerpoint/2010/main" val="19062432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t>Peeping in neighbours windows? – what do you think? </a:t>
            </a:r>
          </a:p>
          <a:p>
            <a:endParaRPr lang="en-GB" dirty="0"/>
          </a:p>
          <a:p>
            <a:r>
              <a:rPr lang="en-GB" dirty="0"/>
              <a:t>A New York judge has ruled that it is perfectly legal for someone to document and display other people’s private lives without their permission, as long as it for the sake of art.</a:t>
            </a:r>
          </a:p>
          <a:p>
            <a:endParaRPr lang="en-GB" dirty="0"/>
          </a:p>
          <a:p>
            <a:r>
              <a:rPr lang="en-GB" dirty="0">
                <a:hlinkClick r:id="rId3"/>
              </a:rPr>
              <a:t>http://m.aol.co.uk/video/peeping-in-neighbors-windows-viewed-as-art/517891586/</a:t>
            </a:r>
            <a:endParaRPr lang="en-GB" dirty="0"/>
          </a:p>
          <a:p>
            <a:endParaRPr lang="en-GB" dirty="0"/>
          </a:p>
          <a:p>
            <a:r>
              <a:rPr lang="en-GB" dirty="0"/>
              <a:t>In education Art is viewed as a hands on processes which is engaging and fully involves students </a:t>
            </a:r>
          </a:p>
          <a:p>
            <a:endParaRPr lang="en-GB" dirty="0"/>
          </a:p>
        </p:txBody>
      </p:sp>
      <p:sp>
        <p:nvSpPr>
          <p:cNvPr id="3" name="Title 2"/>
          <p:cNvSpPr>
            <a:spLocks noGrp="1"/>
          </p:cNvSpPr>
          <p:nvPr>
            <p:ph type="title"/>
          </p:nvPr>
        </p:nvSpPr>
        <p:spPr/>
        <p:txBody>
          <a:bodyPr/>
          <a:lstStyle/>
          <a:p>
            <a:r>
              <a:rPr lang="en-GB" dirty="0" smtClean="0"/>
              <a:t>What is art?</a:t>
            </a:r>
            <a:endParaRPr lang="en-GB" dirty="0"/>
          </a:p>
        </p:txBody>
      </p:sp>
    </p:spTree>
    <p:extLst>
      <p:ext uri="{BB962C8B-B14F-4D97-AF65-F5344CB8AC3E}">
        <p14:creationId xmlns:p14="http://schemas.microsoft.com/office/powerpoint/2010/main" val="3337301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was the arts like in school?</a:t>
            </a:r>
          </a:p>
          <a:p>
            <a:r>
              <a:rPr lang="en-GB" dirty="0" smtClean="0"/>
              <a:t>Did you choose any art related subjects for GCSE?</a:t>
            </a:r>
          </a:p>
          <a:p>
            <a:r>
              <a:rPr lang="en-GB" dirty="0" smtClean="0"/>
              <a:t>Why/why not?</a:t>
            </a:r>
            <a:endParaRPr lang="en-GB" dirty="0"/>
          </a:p>
        </p:txBody>
      </p:sp>
      <p:sp>
        <p:nvSpPr>
          <p:cNvPr id="3" name="Title 2"/>
          <p:cNvSpPr>
            <a:spLocks noGrp="1"/>
          </p:cNvSpPr>
          <p:nvPr>
            <p:ph type="title"/>
          </p:nvPr>
        </p:nvSpPr>
        <p:spPr/>
        <p:txBody>
          <a:bodyPr>
            <a:normAutofit fontScale="90000"/>
          </a:bodyPr>
          <a:lstStyle/>
          <a:p>
            <a:r>
              <a:rPr lang="en-GB" dirty="0" smtClean="0"/>
              <a:t>What do you remember from school</a:t>
            </a:r>
            <a:endParaRPr lang="en-GB" dirty="0"/>
          </a:p>
        </p:txBody>
      </p:sp>
    </p:spTree>
    <p:extLst>
      <p:ext uri="{BB962C8B-B14F-4D97-AF65-F5344CB8AC3E}">
        <p14:creationId xmlns:p14="http://schemas.microsoft.com/office/powerpoint/2010/main" val="1555699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sz="1600" dirty="0" smtClean="0"/>
              <a:t>To provide </a:t>
            </a:r>
            <a:r>
              <a:rPr lang="en-GB" sz="1600" dirty="0"/>
              <a:t>visual, tactile and sensory experiences and a unique way of understanding and responding to the world. </a:t>
            </a:r>
            <a:endParaRPr lang="en-GB" sz="1600" dirty="0" smtClean="0"/>
          </a:p>
          <a:p>
            <a:pPr marL="0" indent="0">
              <a:buNone/>
            </a:pPr>
            <a:endParaRPr lang="en-GB" sz="1600" dirty="0" smtClean="0"/>
          </a:p>
          <a:p>
            <a:r>
              <a:rPr lang="en-GB" sz="1600" dirty="0" smtClean="0"/>
              <a:t>For pupils to use </a:t>
            </a:r>
            <a:r>
              <a:rPr lang="en-GB" sz="1600" dirty="0"/>
              <a:t>colour, form, texture, pattern and different materials and processes to communicate what they see, feel and think</a:t>
            </a:r>
            <a:r>
              <a:rPr lang="en-GB" sz="1600" dirty="0" smtClean="0"/>
              <a:t>.</a:t>
            </a:r>
          </a:p>
          <a:p>
            <a:pPr marL="0" indent="0">
              <a:buNone/>
            </a:pPr>
            <a:endParaRPr lang="en-GB" sz="1600" dirty="0" smtClean="0"/>
          </a:p>
          <a:p>
            <a:r>
              <a:rPr lang="en-GB" sz="1600" dirty="0"/>
              <a:t>The National Curriculum includes visual arts, music, drama, dance and crafts. </a:t>
            </a:r>
            <a:endParaRPr lang="en-GB" sz="1600" dirty="0" smtClean="0"/>
          </a:p>
          <a:p>
            <a:endParaRPr lang="en-GB" sz="1600" dirty="0" smtClean="0"/>
          </a:p>
          <a:p>
            <a:r>
              <a:rPr lang="en-GB" sz="1600" dirty="0" smtClean="0"/>
              <a:t>To cultivate </a:t>
            </a:r>
            <a:r>
              <a:rPr lang="en-GB" sz="1600" dirty="0"/>
              <a:t>multiple intelligences and students' individual learning </a:t>
            </a:r>
            <a:endParaRPr lang="en-GB" sz="1600" dirty="0" smtClean="0"/>
          </a:p>
          <a:p>
            <a:pPr marL="0" indent="0">
              <a:buNone/>
            </a:pPr>
            <a:endParaRPr lang="en-GB" sz="1600" dirty="0" smtClean="0"/>
          </a:p>
          <a:p>
            <a:r>
              <a:rPr lang="en-GB" sz="1600" dirty="0"/>
              <a:t>From key stages 1 to 3 (pupils aged five to 14), art, music, drama (as part of English) and physical </a:t>
            </a:r>
            <a:r>
              <a:rPr lang="en-GB" sz="1600" dirty="0" smtClean="0"/>
              <a:t>education (dance) </a:t>
            </a:r>
            <a:r>
              <a:rPr lang="en-GB" sz="1600" dirty="0"/>
              <a:t>are compulsory for all students. </a:t>
            </a:r>
            <a:endParaRPr lang="en-GB" sz="1600" dirty="0" smtClean="0"/>
          </a:p>
          <a:p>
            <a:endParaRPr lang="en-GB" sz="1600" dirty="0"/>
          </a:p>
          <a:p>
            <a:r>
              <a:rPr lang="en-GB" sz="1600" dirty="0"/>
              <a:t>Address reading, writing, and other fundamental skills within all subject areas</a:t>
            </a:r>
            <a:endParaRPr lang="en-GB" sz="1600" dirty="0" smtClean="0"/>
          </a:p>
          <a:p>
            <a:endParaRPr lang="en-GB" sz="1600" dirty="0"/>
          </a:p>
          <a:p>
            <a:pPr marL="0" indent="0">
              <a:buNone/>
            </a:pPr>
            <a:r>
              <a:rPr lang="en-GB" sz="1600" dirty="0" smtClean="0"/>
              <a:t>NFER (2008)</a:t>
            </a:r>
            <a:endParaRPr lang="en-GB" sz="1600" dirty="0"/>
          </a:p>
        </p:txBody>
      </p:sp>
      <p:sp>
        <p:nvSpPr>
          <p:cNvPr id="3" name="Title 2"/>
          <p:cNvSpPr>
            <a:spLocks noGrp="1"/>
          </p:cNvSpPr>
          <p:nvPr>
            <p:ph type="title"/>
          </p:nvPr>
        </p:nvSpPr>
        <p:spPr/>
        <p:txBody>
          <a:bodyPr/>
          <a:lstStyle/>
          <a:p>
            <a:r>
              <a:rPr lang="en-GB" dirty="0" smtClean="0"/>
              <a:t>The aims of art……………..</a:t>
            </a:r>
            <a:endParaRPr lang="en-GB" dirty="0"/>
          </a:p>
        </p:txBody>
      </p:sp>
    </p:spTree>
    <p:extLst>
      <p:ext uri="{BB962C8B-B14F-4D97-AF65-F5344CB8AC3E}">
        <p14:creationId xmlns:p14="http://schemas.microsoft.com/office/powerpoint/2010/main" val="16701024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Time Devoted to Art Education in National Curriculum</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4238803023"/>
              </p:ext>
            </p:extLst>
          </p:nvPr>
        </p:nvGraphicFramePr>
        <p:xfrm>
          <a:off x="323528" y="2276872"/>
          <a:ext cx="8352928" cy="4284997"/>
        </p:xfrm>
        <a:graphic>
          <a:graphicData uri="http://schemas.openxmlformats.org/drawingml/2006/table">
            <a:tbl>
              <a:tblPr firstRow="1" bandRow="1">
                <a:tableStyleId>{5C22544A-7EE6-4342-B048-85BDC9FD1C3A}</a:tableStyleId>
              </a:tblPr>
              <a:tblGrid>
                <a:gridCol w="1827203"/>
                <a:gridCol w="1827203"/>
                <a:gridCol w="1827203"/>
                <a:gridCol w="2871319"/>
              </a:tblGrid>
              <a:tr h="714185">
                <a:tc>
                  <a:txBody>
                    <a:bodyPr/>
                    <a:lstStyle/>
                    <a:p>
                      <a:endParaRPr lang="en-GB" dirty="0"/>
                    </a:p>
                  </a:txBody>
                  <a:tcPr/>
                </a:tc>
                <a:tc>
                  <a:txBody>
                    <a:bodyPr/>
                    <a:lstStyle/>
                    <a:p>
                      <a:r>
                        <a:rPr lang="en-GB" dirty="0" smtClean="0"/>
                        <a:t>Subjects</a:t>
                      </a:r>
                      <a:endParaRPr lang="en-GB" dirty="0"/>
                    </a:p>
                  </a:txBody>
                  <a:tcPr/>
                </a:tc>
                <a:tc>
                  <a:txBody>
                    <a:bodyPr/>
                    <a:lstStyle/>
                    <a:p>
                      <a:r>
                        <a:rPr lang="en-GB" dirty="0" smtClean="0"/>
                        <a:t>Hours: </a:t>
                      </a:r>
                      <a:r>
                        <a:rPr lang="en-GB" baseline="0" dirty="0" smtClean="0"/>
                        <a:t>per week</a:t>
                      </a:r>
                      <a:endParaRPr lang="en-GB" dirty="0"/>
                    </a:p>
                  </a:txBody>
                  <a:tcPr/>
                </a:tc>
                <a:tc>
                  <a:txBody>
                    <a:bodyPr/>
                    <a:lstStyle/>
                    <a:p>
                      <a:r>
                        <a:rPr lang="en-GB" b="1" dirty="0" smtClean="0"/>
                        <a:t>Total hours over one year of 36 weeks </a:t>
                      </a:r>
                      <a:endParaRPr lang="en-GB" dirty="0"/>
                    </a:p>
                  </a:txBody>
                  <a:tcPr/>
                </a:tc>
              </a:tr>
              <a:tr h="357093">
                <a:tc rowSpan="4">
                  <a:txBody>
                    <a:bodyPr/>
                    <a:lstStyle/>
                    <a:p>
                      <a:endParaRPr lang="en-GB" sz="1400" dirty="0" smtClean="0"/>
                    </a:p>
                    <a:p>
                      <a:endParaRPr lang="en-GB" sz="1400" dirty="0" smtClean="0"/>
                    </a:p>
                    <a:p>
                      <a:endParaRPr lang="en-GB" sz="1400" dirty="0" smtClean="0"/>
                    </a:p>
                    <a:p>
                      <a:r>
                        <a:rPr lang="en-GB" sz="1400" dirty="0" smtClean="0"/>
                        <a:t>Key</a:t>
                      </a:r>
                      <a:r>
                        <a:rPr lang="en-GB" sz="1400" baseline="0" dirty="0" smtClean="0"/>
                        <a:t> Stage 1</a:t>
                      </a:r>
                      <a:endParaRPr lang="en-GB" sz="1400" dirty="0"/>
                    </a:p>
                  </a:txBody>
                  <a:tcPr/>
                </a:tc>
                <a:tc>
                  <a:txBody>
                    <a:bodyPr/>
                    <a:lstStyle/>
                    <a:p>
                      <a:r>
                        <a:rPr lang="en-GB" sz="1200" dirty="0" smtClean="0"/>
                        <a:t>English (including drama)</a:t>
                      </a:r>
                      <a:endParaRPr lang="en-GB" sz="1200" dirty="0"/>
                    </a:p>
                  </a:txBody>
                  <a:tcPr/>
                </a:tc>
                <a:tc>
                  <a:txBody>
                    <a:bodyPr/>
                    <a:lstStyle/>
                    <a:p>
                      <a:r>
                        <a:rPr lang="en-GB" sz="1200" dirty="0" smtClean="0"/>
                        <a:t>5.00 – 7.30</a:t>
                      </a:r>
                      <a:endParaRPr lang="en-GB" sz="1200" dirty="0"/>
                    </a:p>
                  </a:txBody>
                  <a:tcPr/>
                </a:tc>
                <a:tc>
                  <a:txBody>
                    <a:bodyPr/>
                    <a:lstStyle/>
                    <a:p>
                      <a:r>
                        <a:rPr lang="en-GB" sz="1200" dirty="0" smtClean="0"/>
                        <a:t>180-262 </a:t>
                      </a:r>
                      <a:endParaRPr lang="en-GB" sz="1200" dirty="0"/>
                    </a:p>
                  </a:txBody>
                  <a:tcPr/>
                </a:tc>
              </a:tr>
              <a:tr h="214256">
                <a:tc vMerge="1">
                  <a:txBody>
                    <a:bodyPr/>
                    <a:lstStyle/>
                    <a:p>
                      <a:endParaRPr lang="en-GB" dirty="0"/>
                    </a:p>
                  </a:txBody>
                  <a:tcPr/>
                </a:tc>
                <a:tc>
                  <a:txBody>
                    <a:bodyPr/>
                    <a:lstStyle/>
                    <a:p>
                      <a:r>
                        <a:rPr lang="en-GB" sz="1200" dirty="0" smtClean="0"/>
                        <a:t>Art and Design</a:t>
                      </a:r>
                      <a:endParaRPr lang="en-GB" sz="1200" dirty="0"/>
                    </a:p>
                  </a:txBody>
                  <a:tcPr/>
                </a:tc>
                <a:tc>
                  <a:txBody>
                    <a:bodyPr/>
                    <a:lstStyle/>
                    <a:p>
                      <a:r>
                        <a:rPr lang="en-GB" sz="1200" dirty="0" smtClean="0"/>
                        <a:t>0.50</a:t>
                      </a:r>
                      <a:endParaRPr lang="en-GB" sz="1200" dirty="0"/>
                    </a:p>
                  </a:txBody>
                  <a:tcPr/>
                </a:tc>
                <a:tc>
                  <a:txBody>
                    <a:bodyPr/>
                    <a:lstStyle/>
                    <a:p>
                      <a:r>
                        <a:rPr lang="en-GB" sz="1200" dirty="0" smtClean="0"/>
                        <a:t>18</a:t>
                      </a:r>
                      <a:endParaRPr lang="en-GB" sz="1200" dirty="0"/>
                    </a:p>
                  </a:txBody>
                  <a:tcPr/>
                </a:tc>
              </a:tr>
              <a:tr h="214256">
                <a:tc vMerge="1">
                  <a:txBody>
                    <a:bodyPr/>
                    <a:lstStyle/>
                    <a:p>
                      <a:endParaRPr lang="en-GB" dirty="0"/>
                    </a:p>
                  </a:txBody>
                  <a:tcPr/>
                </a:tc>
                <a:tc>
                  <a:txBody>
                    <a:bodyPr/>
                    <a:lstStyle/>
                    <a:p>
                      <a:r>
                        <a:rPr lang="en-GB" sz="1200" dirty="0" smtClean="0"/>
                        <a:t>Music</a:t>
                      </a:r>
                      <a:endParaRPr lang="en-GB" sz="1200" dirty="0"/>
                    </a:p>
                  </a:txBody>
                  <a:tcPr/>
                </a:tc>
                <a:tc>
                  <a:txBody>
                    <a:bodyPr/>
                    <a:lstStyle/>
                    <a:p>
                      <a:r>
                        <a:rPr lang="en-GB" sz="1200" dirty="0" smtClean="0"/>
                        <a:t>0.50</a:t>
                      </a:r>
                      <a:endParaRPr lang="en-GB" sz="1200" dirty="0"/>
                    </a:p>
                  </a:txBody>
                  <a:tcPr/>
                </a:tc>
                <a:tc>
                  <a:txBody>
                    <a:bodyPr/>
                    <a:lstStyle/>
                    <a:p>
                      <a:r>
                        <a:rPr lang="en-GB" sz="1200" dirty="0" smtClean="0"/>
                        <a:t>18</a:t>
                      </a:r>
                      <a:endParaRPr lang="en-GB" sz="1200" dirty="0"/>
                    </a:p>
                  </a:txBody>
                  <a:tcPr/>
                </a:tc>
              </a:tr>
              <a:tr h="214256">
                <a:tc vMerge="1">
                  <a:txBody>
                    <a:bodyPr/>
                    <a:lstStyle/>
                    <a:p>
                      <a:endParaRPr lang="en-GB" dirty="0"/>
                    </a:p>
                  </a:txBody>
                  <a:tcPr/>
                </a:tc>
                <a:tc>
                  <a:txBody>
                    <a:bodyPr/>
                    <a:lstStyle/>
                    <a:p>
                      <a:r>
                        <a:rPr lang="en-GB" sz="1200" dirty="0" smtClean="0"/>
                        <a:t>P.E (dance)</a:t>
                      </a:r>
                      <a:endParaRPr lang="en-GB" sz="1200" dirty="0"/>
                    </a:p>
                  </a:txBody>
                  <a:tcPr/>
                </a:tc>
                <a:tc>
                  <a:txBody>
                    <a:bodyPr/>
                    <a:lstStyle/>
                    <a:p>
                      <a:r>
                        <a:rPr lang="en-GB" sz="1200" dirty="0" smtClean="0"/>
                        <a:t>1.15     </a:t>
                      </a:r>
                      <a:endParaRPr lang="en-GB" sz="1200" dirty="0"/>
                    </a:p>
                  </a:txBody>
                  <a:tcPr/>
                </a:tc>
                <a:tc>
                  <a:txBody>
                    <a:bodyPr/>
                    <a:lstStyle/>
                    <a:p>
                      <a:r>
                        <a:rPr lang="en-GB" sz="1200" dirty="0" smtClean="0"/>
                        <a:t>41.4</a:t>
                      </a:r>
                      <a:endParaRPr lang="en-GB" sz="1200" dirty="0"/>
                    </a:p>
                  </a:txBody>
                  <a:tcPr/>
                </a:tc>
              </a:tr>
              <a:tr h="387746">
                <a:tc rowSpan="4">
                  <a:txBody>
                    <a:bodyPr/>
                    <a:lstStyle/>
                    <a:p>
                      <a:endParaRPr lang="en-GB" sz="1400" dirty="0" smtClean="0"/>
                    </a:p>
                    <a:p>
                      <a:endParaRPr lang="en-GB" sz="1400" dirty="0" smtClean="0"/>
                    </a:p>
                    <a:p>
                      <a:r>
                        <a:rPr lang="en-GB" sz="1400" dirty="0" smtClean="0"/>
                        <a:t>Key Stage 2</a:t>
                      </a:r>
                      <a:endParaRPr lang="en-GB" sz="1400" dirty="0"/>
                    </a:p>
                  </a:txBody>
                  <a:tcPr/>
                </a:tc>
                <a:tc>
                  <a:txBody>
                    <a:bodyPr/>
                    <a:lstStyle/>
                    <a:p>
                      <a:r>
                        <a:rPr lang="en-GB" sz="1200" dirty="0" smtClean="0"/>
                        <a:t>English (including drama)</a:t>
                      </a:r>
                      <a:endParaRPr lang="en-GB" sz="1200" dirty="0"/>
                    </a:p>
                  </a:txBody>
                  <a:tcPr/>
                </a:tc>
                <a:tc>
                  <a:txBody>
                    <a:bodyPr/>
                    <a:lstStyle/>
                    <a:p>
                      <a:r>
                        <a:rPr lang="en-GB" sz="1200" dirty="0" smtClean="0"/>
                        <a:t>5.00 – 7.30</a:t>
                      </a:r>
                      <a:endParaRPr lang="en-GB" sz="1200" dirty="0"/>
                    </a:p>
                  </a:txBody>
                  <a:tcPr/>
                </a:tc>
                <a:tc>
                  <a:txBody>
                    <a:bodyPr/>
                    <a:lstStyle/>
                    <a:p>
                      <a:r>
                        <a:rPr lang="en-GB" sz="1200" dirty="0" smtClean="0"/>
                        <a:t>180-262</a:t>
                      </a:r>
                      <a:endParaRPr lang="en-GB" sz="1200" dirty="0"/>
                    </a:p>
                  </a:txBody>
                  <a:tcPr/>
                </a:tc>
              </a:tr>
              <a:tr h="214256">
                <a:tc vMerge="1">
                  <a:txBody>
                    <a:bodyPr/>
                    <a:lstStyle/>
                    <a:p>
                      <a:endParaRPr lang="en-GB" dirty="0"/>
                    </a:p>
                  </a:txBody>
                  <a:tcPr/>
                </a:tc>
                <a:tc>
                  <a:txBody>
                    <a:bodyPr/>
                    <a:lstStyle/>
                    <a:p>
                      <a:r>
                        <a:rPr lang="en-GB" sz="1200" dirty="0" smtClean="0"/>
                        <a:t>Art and Design</a:t>
                      </a:r>
                      <a:endParaRPr lang="en-GB" sz="1200" dirty="0"/>
                    </a:p>
                  </a:txBody>
                  <a:tcPr/>
                </a:tc>
                <a:tc>
                  <a:txBody>
                    <a:bodyPr/>
                    <a:lstStyle/>
                    <a:p>
                      <a:r>
                        <a:rPr lang="en-GB" sz="1200" dirty="0" smtClean="0"/>
                        <a:t>0.55</a:t>
                      </a:r>
                      <a:endParaRPr lang="en-GB" sz="1200" dirty="0"/>
                    </a:p>
                  </a:txBody>
                  <a:tcPr/>
                </a:tc>
                <a:tc>
                  <a:txBody>
                    <a:bodyPr/>
                    <a:lstStyle/>
                    <a:p>
                      <a:r>
                        <a:rPr lang="en-GB" sz="1200" dirty="0" smtClean="0"/>
                        <a:t>20</a:t>
                      </a:r>
                      <a:r>
                        <a:rPr lang="en-GB" sz="1200" baseline="0" dirty="0" smtClean="0"/>
                        <a:t> (roughly)</a:t>
                      </a:r>
                      <a:endParaRPr lang="en-GB" sz="1200" dirty="0"/>
                    </a:p>
                  </a:txBody>
                  <a:tcPr/>
                </a:tc>
              </a:tr>
              <a:tr h="214256">
                <a:tc vMerge="1">
                  <a:txBody>
                    <a:bodyPr/>
                    <a:lstStyle/>
                    <a:p>
                      <a:endParaRPr lang="en-GB" dirty="0"/>
                    </a:p>
                  </a:txBody>
                  <a:tcPr/>
                </a:tc>
                <a:tc>
                  <a:txBody>
                    <a:bodyPr/>
                    <a:lstStyle/>
                    <a:p>
                      <a:r>
                        <a:rPr lang="en-GB" sz="1200" dirty="0" smtClean="0"/>
                        <a:t>Music</a:t>
                      </a:r>
                      <a:endParaRPr lang="en-GB" sz="1200" dirty="0"/>
                    </a:p>
                  </a:txBody>
                  <a:tcPr/>
                </a:tc>
                <a:tc>
                  <a:txBody>
                    <a:bodyPr/>
                    <a:lstStyle/>
                    <a:p>
                      <a:r>
                        <a:rPr lang="en-GB" sz="1200" dirty="0" smtClean="0"/>
                        <a:t>0.55</a:t>
                      </a:r>
                      <a:endParaRPr lang="en-GB" sz="1200" dirty="0"/>
                    </a:p>
                  </a:txBody>
                  <a:tcPr/>
                </a:tc>
                <a:tc>
                  <a:txBody>
                    <a:bodyPr/>
                    <a:lstStyle/>
                    <a:p>
                      <a:r>
                        <a:rPr lang="en-GB" sz="1200" dirty="0" smtClean="0"/>
                        <a:t>20</a:t>
                      </a:r>
                      <a:endParaRPr lang="en-GB" sz="1200" dirty="0"/>
                    </a:p>
                  </a:txBody>
                  <a:tcPr/>
                </a:tc>
              </a:tr>
              <a:tr h="214256">
                <a:tc vMerge="1">
                  <a:txBody>
                    <a:bodyPr/>
                    <a:lstStyle/>
                    <a:p>
                      <a:endParaRPr lang="en-GB" dirty="0"/>
                    </a:p>
                  </a:txBody>
                  <a:tcPr/>
                </a:tc>
                <a:tc>
                  <a:txBody>
                    <a:bodyPr/>
                    <a:lstStyle/>
                    <a:p>
                      <a:r>
                        <a:rPr lang="en-GB" sz="1200" dirty="0" smtClean="0"/>
                        <a:t>P.E (dance)</a:t>
                      </a:r>
                      <a:endParaRPr lang="en-GB" sz="1200" dirty="0"/>
                    </a:p>
                  </a:txBody>
                  <a:tcPr/>
                </a:tc>
                <a:tc>
                  <a:txBody>
                    <a:bodyPr/>
                    <a:lstStyle/>
                    <a:p>
                      <a:r>
                        <a:rPr lang="en-GB" sz="1200" dirty="0" smtClean="0"/>
                        <a:t>1.15</a:t>
                      </a:r>
                      <a:endParaRPr lang="en-GB" sz="1200" dirty="0"/>
                    </a:p>
                  </a:txBody>
                  <a:tcPr/>
                </a:tc>
                <a:tc>
                  <a:txBody>
                    <a:bodyPr/>
                    <a:lstStyle/>
                    <a:p>
                      <a:r>
                        <a:rPr lang="en-GB" sz="1200" dirty="0" smtClean="0"/>
                        <a:t>41.4</a:t>
                      </a:r>
                      <a:endParaRPr lang="en-GB" sz="1200" dirty="0"/>
                    </a:p>
                  </a:txBody>
                  <a:tcPr/>
                </a:tc>
              </a:tr>
              <a:tr h="357093">
                <a:tc rowSpan="4">
                  <a:txBody>
                    <a:bodyPr/>
                    <a:lstStyle/>
                    <a:p>
                      <a:endParaRPr lang="en-GB" sz="1400" dirty="0" smtClean="0"/>
                    </a:p>
                    <a:p>
                      <a:endParaRPr lang="en-GB" sz="1400" dirty="0" smtClean="0"/>
                    </a:p>
                    <a:p>
                      <a:r>
                        <a:rPr lang="en-GB" sz="1400" dirty="0" smtClean="0"/>
                        <a:t>Key Stage</a:t>
                      </a:r>
                      <a:r>
                        <a:rPr lang="en-GB" sz="1400" baseline="0" dirty="0" smtClean="0"/>
                        <a:t> 3</a:t>
                      </a:r>
                    </a:p>
                    <a:p>
                      <a:endParaRPr lang="en-GB" sz="1400" baseline="0" dirty="0" smtClean="0"/>
                    </a:p>
                    <a:p>
                      <a:r>
                        <a:rPr lang="en-GB" sz="1400" baseline="0" dirty="0" smtClean="0"/>
                        <a:t>NFER (2008)</a:t>
                      </a:r>
                      <a:endParaRPr lang="en-GB" sz="1400" dirty="0"/>
                    </a:p>
                  </a:txBody>
                  <a:tcPr/>
                </a:tc>
                <a:tc>
                  <a:txBody>
                    <a:bodyPr/>
                    <a:lstStyle/>
                    <a:p>
                      <a:r>
                        <a:rPr lang="en-GB" sz="1200" dirty="0" smtClean="0"/>
                        <a:t>English (including drama)</a:t>
                      </a:r>
                      <a:endParaRPr lang="en-GB" sz="1200" dirty="0"/>
                    </a:p>
                  </a:txBody>
                  <a:tcPr/>
                </a:tc>
                <a:tc>
                  <a:txBody>
                    <a:bodyPr/>
                    <a:lstStyle/>
                    <a:p>
                      <a:r>
                        <a:rPr lang="en-GB" sz="1200" dirty="0" smtClean="0"/>
                        <a:t>3.00</a:t>
                      </a:r>
                      <a:endParaRPr lang="en-GB" sz="1200" dirty="0"/>
                    </a:p>
                  </a:txBody>
                  <a:tcPr/>
                </a:tc>
                <a:tc>
                  <a:txBody>
                    <a:bodyPr/>
                    <a:lstStyle/>
                    <a:p>
                      <a:r>
                        <a:rPr lang="en-GB" sz="1200" dirty="0" smtClean="0"/>
                        <a:t>108</a:t>
                      </a:r>
                      <a:endParaRPr lang="en-GB" sz="1200" dirty="0"/>
                    </a:p>
                  </a:txBody>
                  <a:tcPr/>
                </a:tc>
              </a:tr>
              <a:tr h="214256">
                <a:tc vMerge="1">
                  <a:txBody>
                    <a:bodyPr/>
                    <a:lstStyle/>
                    <a:p>
                      <a:endParaRPr lang="en-GB" dirty="0"/>
                    </a:p>
                  </a:txBody>
                  <a:tcPr/>
                </a:tc>
                <a:tc>
                  <a:txBody>
                    <a:bodyPr/>
                    <a:lstStyle/>
                    <a:p>
                      <a:r>
                        <a:rPr lang="en-GB" sz="1200" dirty="0" smtClean="0"/>
                        <a:t>Art and Design</a:t>
                      </a:r>
                      <a:endParaRPr lang="en-GB" sz="1200" dirty="0"/>
                    </a:p>
                  </a:txBody>
                  <a:tcPr/>
                </a:tc>
                <a:tc>
                  <a:txBody>
                    <a:bodyPr/>
                    <a:lstStyle/>
                    <a:p>
                      <a:r>
                        <a:rPr lang="en-GB" sz="1200" dirty="0" smtClean="0"/>
                        <a:t>1.00</a:t>
                      </a:r>
                      <a:endParaRPr lang="en-GB" sz="1200" dirty="0"/>
                    </a:p>
                  </a:txBody>
                  <a:tcPr/>
                </a:tc>
                <a:tc>
                  <a:txBody>
                    <a:bodyPr/>
                    <a:lstStyle/>
                    <a:p>
                      <a:r>
                        <a:rPr lang="en-GB" sz="1200" dirty="0" smtClean="0"/>
                        <a:t>36</a:t>
                      </a:r>
                      <a:endParaRPr lang="en-GB" sz="1200" dirty="0"/>
                    </a:p>
                  </a:txBody>
                  <a:tcPr/>
                </a:tc>
              </a:tr>
              <a:tr h="214256">
                <a:tc vMerge="1">
                  <a:txBody>
                    <a:bodyPr/>
                    <a:lstStyle/>
                    <a:p>
                      <a:endParaRPr lang="en-GB" dirty="0"/>
                    </a:p>
                  </a:txBody>
                  <a:tcPr/>
                </a:tc>
                <a:tc>
                  <a:txBody>
                    <a:bodyPr/>
                    <a:lstStyle/>
                    <a:p>
                      <a:r>
                        <a:rPr lang="en-GB" sz="1200" dirty="0" smtClean="0"/>
                        <a:t>Music</a:t>
                      </a:r>
                      <a:endParaRPr lang="en-GB" sz="1200" dirty="0"/>
                    </a:p>
                  </a:txBody>
                  <a:tcPr/>
                </a:tc>
                <a:tc>
                  <a:txBody>
                    <a:bodyPr/>
                    <a:lstStyle/>
                    <a:p>
                      <a:r>
                        <a:rPr lang="en-GB" sz="1200" dirty="0" smtClean="0"/>
                        <a:t>1.00</a:t>
                      </a:r>
                      <a:endParaRPr lang="en-GB" sz="1200" dirty="0"/>
                    </a:p>
                  </a:txBody>
                  <a:tcPr/>
                </a:tc>
                <a:tc>
                  <a:txBody>
                    <a:bodyPr/>
                    <a:lstStyle/>
                    <a:p>
                      <a:r>
                        <a:rPr lang="en-GB" sz="1200" dirty="0" smtClean="0"/>
                        <a:t>36</a:t>
                      </a:r>
                      <a:endParaRPr lang="en-GB" sz="1200" dirty="0"/>
                    </a:p>
                  </a:txBody>
                  <a:tcPr/>
                </a:tc>
              </a:tr>
              <a:tr h="214256">
                <a:tc vMerge="1">
                  <a:txBody>
                    <a:bodyPr/>
                    <a:lstStyle/>
                    <a:p>
                      <a:endParaRPr lang="en-GB" dirty="0"/>
                    </a:p>
                  </a:txBody>
                  <a:tcPr/>
                </a:tc>
                <a:tc>
                  <a:txBody>
                    <a:bodyPr/>
                    <a:lstStyle/>
                    <a:p>
                      <a:r>
                        <a:rPr lang="en-GB" sz="1200" dirty="0" smtClean="0"/>
                        <a:t>P.E (dance)</a:t>
                      </a:r>
                      <a:endParaRPr lang="en-GB" sz="1200" dirty="0"/>
                    </a:p>
                  </a:txBody>
                  <a:tcPr/>
                </a:tc>
                <a:tc>
                  <a:txBody>
                    <a:bodyPr/>
                    <a:lstStyle/>
                    <a:p>
                      <a:r>
                        <a:rPr lang="en-GB" sz="1200" dirty="0" smtClean="0"/>
                        <a:t>1.30</a:t>
                      </a:r>
                      <a:endParaRPr lang="en-GB" sz="1200" dirty="0"/>
                    </a:p>
                  </a:txBody>
                  <a:tcPr/>
                </a:tc>
                <a:tc>
                  <a:txBody>
                    <a:bodyPr/>
                    <a:lstStyle/>
                    <a:p>
                      <a:r>
                        <a:rPr lang="en-GB" sz="1200" dirty="0" smtClean="0"/>
                        <a:t>47</a:t>
                      </a:r>
                      <a:endParaRPr lang="en-GB" sz="1200" dirty="0"/>
                    </a:p>
                  </a:txBody>
                  <a:tcPr/>
                </a:tc>
              </a:tr>
            </a:tbl>
          </a:graphicData>
        </a:graphic>
      </p:graphicFrame>
    </p:spTree>
    <p:extLst>
      <p:ext uri="{BB962C8B-B14F-4D97-AF65-F5344CB8AC3E}">
        <p14:creationId xmlns:p14="http://schemas.microsoft.com/office/powerpoint/2010/main" val="27890892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was the </a:t>
            </a:r>
            <a:r>
              <a:rPr lang="en-GB" dirty="0" smtClean="0"/>
              <a:t>science </a:t>
            </a:r>
            <a:r>
              <a:rPr lang="en-GB" dirty="0"/>
              <a:t>like in school?</a:t>
            </a:r>
          </a:p>
          <a:p>
            <a:r>
              <a:rPr lang="en-GB" dirty="0"/>
              <a:t>Did you </a:t>
            </a:r>
            <a:r>
              <a:rPr lang="en-GB" dirty="0" smtClean="0"/>
              <a:t>enjoy science primary/secondary?</a:t>
            </a:r>
            <a:endParaRPr lang="en-GB" dirty="0"/>
          </a:p>
          <a:p>
            <a:r>
              <a:rPr lang="en-GB" dirty="0"/>
              <a:t>Why/why not?</a:t>
            </a:r>
          </a:p>
          <a:p>
            <a:endParaRPr lang="en-GB" dirty="0"/>
          </a:p>
        </p:txBody>
      </p:sp>
      <p:sp>
        <p:nvSpPr>
          <p:cNvPr id="3" name="Title 2"/>
          <p:cNvSpPr>
            <a:spLocks noGrp="1"/>
          </p:cNvSpPr>
          <p:nvPr>
            <p:ph type="title"/>
          </p:nvPr>
        </p:nvSpPr>
        <p:spPr/>
        <p:txBody>
          <a:bodyPr>
            <a:normAutofit fontScale="90000"/>
          </a:bodyPr>
          <a:lstStyle/>
          <a:p>
            <a:r>
              <a:rPr lang="en-GB" dirty="0" smtClean="0"/>
              <a:t>What do you remember from school</a:t>
            </a:r>
            <a:endParaRPr lang="en-GB" dirty="0"/>
          </a:p>
        </p:txBody>
      </p:sp>
    </p:spTree>
    <p:extLst>
      <p:ext uri="{BB962C8B-B14F-4D97-AF65-F5344CB8AC3E}">
        <p14:creationId xmlns:p14="http://schemas.microsoft.com/office/powerpoint/2010/main" val="1343963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smtClean="0"/>
              <a:t>A compulsory (core) subject area in KS1, KS2 and KS3</a:t>
            </a:r>
          </a:p>
          <a:p>
            <a:pPr marL="0" indent="0">
              <a:buNone/>
            </a:pPr>
            <a:endParaRPr lang="en-GB" dirty="0" smtClean="0"/>
          </a:p>
          <a:p>
            <a:r>
              <a:rPr lang="en-GB" dirty="0" smtClean="0"/>
              <a:t>Being involved in our everyday life choices</a:t>
            </a:r>
          </a:p>
          <a:p>
            <a:pPr marL="0" indent="0">
              <a:buNone/>
            </a:pPr>
            <a:endParaRPr lang="en-GB" dirty="0" smtClean="0"/>
          </a:p>
          <a:p>
            <a:r>
              <a:rPr lang="en-GB" dirty="0" smtClean="0"/>
              <a:t>A subject that helps children to develop understanding, powers of reasoning and attitudes in the ever changing world. </a:t>
            </a:r>
          </a:p>
          <a:p>
            <a:pPr marL="0" indent="0">
              <a:buNone/>
            </a:pPr>
            <a:endParaRPr lang="en-GB" dirty="0" smtClean="0"/>
          </a:p>
          <a:p>
            <a:r>
              <a:rPr lang="en-GB" dirty="0" smtClean="0"/>
              <a:t>A different approach to teaching science in primary and secondary schools</a:t>
            </a:r>
            <a:endParaRPr lang="en-GB" dirty="0"/>
          </a:p>
          <a:p>
            <a:pPr marL="0" indent="0">
              <a:buNone/>
            </a:pPr>
            <a:r>
              <a:rPr lang="en-GB" dirty="0"/>
              <a:t>(</a:t>
            </a:r>
            <a:r>
              <a:rPr lang="en-GB" dirty="0" err="1" smtClean="0"/>
              <a:t>Harlen</a:t>
            </a:r>
            <a:r>
              <a:rPr lang="en-GB" dirty="0" smtClean="0"/>
              <a:t> and </a:t>
            </a:r>
            <a:r>
              <a:rPr lang="en-GB" dirty="0" err="1" smtClean="0"/>
              <a:t>Qualter</a:t>
            </a:r>
            <a:r>
              <a:rPr lang="en-GB" dirty="0" smtClean="0"/>
              <a:t> 2014)</a:t>
            </a:r>
            <a:endParaRPr lang="en-GB" dirty="0"/>
          </a:p>
        </p:txBody>
      </p:sp>
      <p:sp>
        <p:nvSpPr>
          <p:cNvPr id="3" name="Title 2"/>
          <p:cNvSpPr>
            <a:spLocks noGrp="1"/>
          </p:cNvSpPr>
          <p:nvPr>
            <p:ph type="title"/>
          </p:nvPr>
        </p:nvSpPr>
        <p:spPr/>
        <p:txBody>
          <a:bodyPr/>
          <a:lstStyle/>
          <a:p>
            <a:r>
              <a:rPr lang="en-GB" dirty="0" smtClean="0"/>
              <a:t>Science is viewed as…………..</a:t>
            </a:r>
            <a:endParaRPr lang="en-GB" dirty="0"/>
          </a:p>
        </p:txBody>
      </p:sp>
    </p:spTree>
    <p:extLst>
      <p:ext uri="{BB962C8B-B14F-4D97-AF65-F5344CB8AC3E}">
        <p14:creationId xmlns:p14="http://schemas.microsoft.com/office/powerpoint/2010/main" val="42594367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2420888"/>
            <a:ext cx="7408333" cy="3450696"/>
          </a:xfrm>
        </p:spPr>
        <p:txBody>
          <a:bodyPr>
            <a:noAutofit/>
          </a:bodyPr>
          <a:lstStyle/>
          <a:p>
            <a:pPr lvl="0"/>
            <a:r>
              <a:rPr lang="en-GB" sz="1400" dirty="0"/>
              <a:t>to </a:t>
            </a:r>
            <a:r>
              <a:rPr lang="en-GB" sz="1300" dirty="0"/>
              <a:t>excite and enthuse children with a sense of awe and wonder at the natural world</a:t>
            </a:r>
            <a:r>
              <a:rPr lang="en-GB" sz="1300" dirty="0" smtClean="0"/>
              <a:t>.</a:t>
            </a:r>
          </a:p>
          <a:p>
            <a:pPr marL="0" lvl="0" indent="0">
              <a:buNone/>
            </a:pPr>
            <a:endParaRPr lang="en-GB" sz="1300" dirty="0"/>
          </a:p>
          <a:p>
            <a:pPr lvl="0"/>
            <a:r>
              <a:rPr lang="en-GB" sz="1300" dirty="0"/>
              <a:t>to develop an appreciation of how science has contributed to the historical and cultural development of our society</a:t>
            </a:r>
            <a:r>
              <a:rPr lang="en-GB" sz="1300" dirty="0" smtClean="0"/>
              <a:t>.</a:t>
            </a:r>
          </a:p>
          <a:p>
            <a:pPr marL="0" lvl="0" indent="0">
              <a:buNone/>
            </a:pPr>
            <a:endParaRPr lang="en-GB" sz="1300" dirty="0"/>
          </a:p>
          <a:p>
            <a:pPr lvl="0"/>
            <a:r>
              <a:rPr lang="en-GB" sz="1300" dirty="0"/>
              <a:t>to give practical experience of how scientists make observations of the natural world, come up with hypotheses and do experiments to </a:t>
            </a:r>
            <a:r>
              <a:rPr lang="en-GB" sz="1300" dirty="0" smtClean="0"/>
              <a:t>obtain evidence </a:t>
            </a:r>
            <a:r>
              <a:rPr lang="en-GB" sz="1300" dirty="0"/>
              <a:t>to support or disprove these hypotheses</a:t>
            </a:r>
            <a:r>
              <a:rPr lang="en-GB" sz="1300" dirty="0" smtClean="0"/>
              <a:t>.</a:t>
            </a:r>
          </a:p>
          <a:p>
            <a:pPr lvl="0"/>
            <a:endParaRPr lang="en-GB" sz="1300" dirty="0"/>
          </a:p>
          <a:p>
            <a:pPr lvl="0"/>
            <a:r>
              <a:rPr lang="en-GB" sz="1300" dirty="0"/>
              <a:t>to cause children to understand the importance of evidence when making decisions and to be able to judge whether the claims of the media, advertisers, politicians, journalists, </a:t>
            </a:r>
            <a:r>
              <a:rPr lang="en-GB" sz="1300" dirty="0" err="1"/>
              <a:t>etc</a:t>
            </a:r>
            <a:r>
              <a:rPr lang="en-GB" sz="1300" dirty="0"/>
              <a:t>, are evidence-based and reliable</a:t>
            </a:r>
            <a:r>
              <a:rPr lang="en-GB" sz="1300" dirty="0" smtClean="0"/>
              <a:t>.</a:t>
            </a:r>
          </a:p>
          <a:p>
            <a:pPr marL="0" lvl="0" indent="0">
              <a:buNone/>
            </a:pPr>
            <a:endParaRPr lang="en-GB" sz="1300" dirty="0"/>
          </a:p>
          <a:p>
            <a:pPr lvl="0"/>
            <a:r>
              <a:rPr lang="en-GB" sz="1300" dirty="0"/>
              <a:t>to give pupils enough evidence-based knowledge to be able to make informed personal judgements in order to lead healthy, safe, comfortable and environmentally sustainable lives</a:t>
            </a:r>
            <a:r>
              <a:rPr lang="en-GB" sz="1300" dirty="0" smtClean="0"/>
              <a:t>.</a:t>
            </a:r>
          </a:p>
          <a:p>
            <a:pPr marL="0" lvl="0" indent="0">
              <a:buNone/>
            </a:pPr>
            <a:endParaRPr lang="en-GB" sz="1300" dirty="0"/>
          </a:p>
          <a:p>
            <a:r>
              <a:rPr lang="en-GB" sz="1300" dirty="0"/>
              <a:t>to develop awareness of the conclusions of important scientific theories in a concrete and accessible </a:t>
            </a:r>
            <a:r>
              <a:rPr lang="en-GB" sz="1300" dirty="0" smtClean="0"/>
              <a:t>way</a:t>
            </a:r>
          </a:p>
          <a:p>
            <a:endParaRPr lang="en-GB" sz="1300" dirty="0"/>
          </a:p>
          <a:p>
            <a:pPr marL="0" indent="0">
              <a:buNone/>
            </a:pPr>
            <a:r>
              <a:rPr lang="en-GB" sz="1300" dirty="0" smtClean="0"/>
              <a:t>DFE (2013)</a:t>
            </a:r>
            <a:endParaRPr lang="en-GB" sz="1300" dirty="0"/>
          </a:p>
        </p:txBody>
      </p:sp>
      <p:sp>
        <p:nvSpPr>
          <p:cNvPr id="3" name="Title 2"/>
          <p:cNvSpPr>
            <a:spLocks noGrp="1"/>
          </p:cNvSpPr>
          <p:nvPr>
            <p:ph type="title"/>
          </p:nvPr>
        </p:nvSpPr>
        <p:spPr/>
        <p:txBody>
          <a:bodyPr>
            <a:normAutofit/>
          </a:bodyPr>
          <a:lstStyle/>
          <a:p>
            <a:r>
              <a:rPr lang="en-GB" dirty="0" smtClean="0"/>
              <a:t>The aims of science…………….</a:t>
            </a:r>
            <a:endParaRPr lang="en-GB" dirty="0"/>
          </a:p>
        </p:txBody>
      </p:sp>
    </p:spTree>
    <p:extLst>
      <p:ext uri="{BB962C8B-B14F-4D97-AF65-F5344CB8AC3E}">
        <p14:creationId xmlns:p14="http://schemas.microsoft.com/office/powerpoint/2010/main" val="27229584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Time Devoted to </a:t>
            </a:r>
            <a:r>
              <a:rPr lang="en-GB" dirty="0" smtClean="0"/>
              <a:t>Science in </a:t>
            </a:r>
            <a:r>
              <a:rPr lang="en-GB" dirty="0"/>
              <a:t>National Curriculum</a:t>
            </a:r>
          </a:p>
        </p:txBody>
      </p:sp>
      <p:graphicFrame>
        <p:nvGraphicFramePr>
          <p:cNvPr id="4" name="Table 3"/>
          <p:cNvGraphicFramePr>
            <a:graphicFrameLocks noGrp="1"/>
          </p:cNvGraphicFramePr>
          <p:nvPr>
            <p:extLst>
              <p:ext uri="{D42A27DB-BD31-4B8C-83A1-F6EECF244321}">
                <p14:modId xmlns:p14="http://schemas.microsoft.com/office/powerpoint/2010/main" val="2571966941"/>
              </p:ext>
            </p:extLst>
          </p:nvPr>
        </p:nvGraphicFramePr>
        <p:xfrm>
          <a:off x="1115616" y="2348880"/>
          <a:ext cx="6525725" cy="3902800"/>
        </p:xfrm>
        <a:graphic>
          <a:graphicData uri="http://schemas.openxmlformats.org/drawingml/2006/table">
            <a:tbl>
              <a:tblPr firstRow="1" bandRow="1">
                <a:tableStyleId>{5C22544A-7EE6-4342-B048-85BDC9FD1C3A}</a:tableStyleId>
              </a:tblPr>
              <a:tblGrid>
                <a:gridCol w="1827203"/>
                <a:gridCol w="1827203"/>
                <a:gridCol w="2871319"/>
              </a:tblGrid>
              <a:tr h="714185">
                <a:tc>
                  <a:txBody>
                    <a:bodyPr/>
                    <a:lstStyle/>
                    <a:p>
                      <a:endParaRPr lang="en-GB" dirty="0"/>
                    </a:p>
                  </a:txBody>
                  <a:tcPr/>
                </a:tc>
                <a:tc>
                  <a:txBody>
                    <a:bodyPr/>
                    <a:lstStyle/>
                    <a:p>
                      <a:r>
                        <a:rPr lang="en-GB" dirty="0" smtClean="0"/>
                        <a:t>Hours: minutes</a:t>
                      </a:r>
                      <a:r>
                        <a:rPr lang="en-GB" baseline="0" dirty="0" smtClean="0"/>
                        <a:t> per week</a:t>
                      </a:r>
                      <a:endParaRPr lang="en-GB" dirty="0"/>
                    </a:p>
                  </a:txBody>
                  <a:tcPr/>
                </a:tc>
                <a:tc>
                  <a:txBody>
                    <a:bodyPr/>
                    <a:lstStyle/>
                    <a:p>
                      <a:r>
                        <a:rPr lang="en-GB" b="1" dirty="0" smtClean="0"/>
                        <a:t>Total hours over one year of 36 weeks </a:t>
                      </a:r>
                      <a:endParaRPr lang="en-GB" dirty="0"/>
                    </a:p>
                  </a:txBody>
                  <a:tcPr/>
                </a:tc>
              </a:tr>
              <a:tr h="999861">
                <a:tc>
                  <a:txBody>
                    <a:bodyPr/>
                    <a:lstStyle/>
                    <a:p>
                      <a:endParaRPr lang="en-GB" sz="1400" dirty="0" smtClean="0"/>
                    </a:p>
                    <a:p>
                      <a:endParaRPr lang="en-GB" sz="1400" dirty="0" smtClean="0"/>
                    </a:p>
                    <a:p>
                      <a:endParaRPr lang="en-GB" sz="1400" dirty="0" smtClean="0"/>
                    </a:p>
                    <a:p>
                      <a:r>
                        <a:rPr lang="en-GB" sz="1400" dirty="0" smtClean="0"/>
                        <a:t>Key</a:t>
                      </a:r>
                      <a:r>
                        <a:rPr lang="en-GB" sz="1400" baseline="0" dirty="0" smtClean="0"/>
                        <a:t> Stage 1</a:t>
                      </a:r>
                      <a:endParaRPr lang="en-GB" sz="1400" dirty="0"/>
                    </a:p>
                  </a:txBody>
                  <a:tcPr/>
                </a:tc>
                <a:tc>
                  <a:txBody>
                    <a:bodyPr/>
                    <a:lstStyle/>
                    <a:p>
                      <a:endParaRPr lang="en-GB" sz="1400" dirty="0" smtClean="0"/>
                    </a:p>
                    <a:p>
                      <a:r>
                        <a:rPr lang="en-GB" sz="1400" dirty="0" smtClean="0"/>
                        <a:t>1.30</a:t>
                      </a:r>
                      <a:endParaRPr lang="en-GB" sz="1400" dirty="0"/>
                    </a:p>
                  </a:txBody>
                  <a:tcPr/>
                </a:tc>
                <a:tc>
                  <a:txBody>
                    <a:bodyPr/>
                    <a:lstStyle/>
                    <a:p>
                      <a:endParaRPr lang="en-GB" sz="1400" dirty="0" smtClean="0"/>
                    </a:p>
                    <a:p>
                      <a:endParaRPr lang="en-GB" sz="1400" dirty="0" smtClean="0"/>
                    </a:p>
                    <a:p>
                      <a:r>
                        <a:rPr lang="en-GB" sz="1400" dirty="0" smtClean="0"/>
                        <a:t>47</a:t>
                      </a:r>
                      <a:endParaRPr lang="en-GB" sz="1400" dirty="0"/>
                    </a:p>
                  </a:txBody>
                  <a:tcPr/>
                </a:tc>
              </a:tr>
              <a:tr h="1030514">
                <a:tc>
                  <a:txBody>
                    <a:bodyPr/>
                    <a:lstStyle/>
                    <a:p>
                      <a:endParaRPr lang="en-GB" sz="1400" dirty="0" smtClean="0"/>
                    </a:p>
                    <a:p>
                      <a:endParaRPr lang="en-GB" sz="1400" dirty="0" smtClean="0"/>
                    </a:p>
                    <a:p>
                      <a:r>
                        <a:rPr lang="en-GB" sz="1400" dirty="0" smtClean="0"/>
                        <a:t>Key Stage 2</a:t>
                      </a:r>
                      <a:endParaRPr lang="en-GB" sz="1400" dirty="0"/>
                    </a:p>
                  </a:txBody>
                  <a:tcPr/>
                </a:tc>
                <a:tc>
                  <a:txBody>
                    <a:bodyPr/>
                    <a:lstStyle/>
                    <a:p>
                      <a:endParaRPr lang="en-GB" sz="1400" dirty="0" smtClean="0"/>
                    </a:p>
                    <a:p>
                      <a:endParaRPr lang="en-GB" sz="1400" dirty="0" smtClean="0"/>
                    </a:p>
                    <a:p>
                      <a:r>
                        <a:rPr lang="en-GB" sz="1400" dirty="0" smtClean="0"/>
                        <a:t>2</a:t>
                      </a:r>
                      <a:endParaRPr lang="en-GB" sz="1400" dirty="0"/>
                    </a:p>
                  </a:txBody>
                  <a:tcPr/>
                </a:tc>
                <a:tc>
                  <a:txBody>
                    <a:bodyPr/>
                    <a:lstStyle/>
                    <a:p>
                      <a:endParaRPr lang="en-GB" sz="1400" dirty="0" smtClean="0"/>
                    </a:p>
                    <a:p>
                      <a:r>
                        <a:rPr lang="en-GB" sz="1400" dirty="0" smtClean="0"/>
                        <a:t>72</a:t>
                      </a:r>
                      <a:endParaRPr lang="en-GB" sz="1400" dirty="0"/>
                    </a:p>
                  </a:txBody>
                  <a:tcPr/>
                </a:tc>
              </a:tr>
              <a:tr h="999861">
                <a:tc>
                  <a:txBody>
                    <a:bodyPr/>
                    <a:lstStyle/>
                    <a:p>
                      <a:endParaRPr lang="en-GB" sz="1400" dirty="0" smtClean="0"/>
                    </a:p>
                    <a:p>
                      <a:endParaRPr lang="en-GB" sz="1400" dirty="0" smtClean="0"/>
                    </a:p>
                    <a:p>
                      <a:r>
                        <a:rPr lang="en-GB" sz="1400" dirty="0" smtClean="0"/>
                        <a:t>Key Stage</a:t>
                      </a:r>
                      <a:r>
                        <a:rPr lang="en-GB" sz="1400" baseline="0" dirty="0" smtClean="0"/>
                        <a:t> 3</a:t>
                      </a:r>
                    </a:p>
                    <a:p>
                      <a:endParaRPr lang="en-GB" sz="1400" baseline="0" dirty="0" smtClean="0"/>
                    </a:p>
                    <a:p>
                      <a:r>
                        <a:rPr lang="en-GB" sz="1400" baseline="0" dirty="0" smtClean="0"/>
                        <a:t>DFE (2008)</a:t>
                      </a:r>
                      <a:endParaRPr lang="en-GB" sz="1400" dirty="0"/>
                    </a:p>
                  </a:txBody>
                  <a:tcPr/>
                </a:tc>
                <a:tc>
                  <a:txBody>
                    <a:bodyPr/>
                    <a:lstStyle/>
                    <a:p>
                      <a:endParaRPr lang="en-GB" sz="1400" dirty="0" smtClean="0"/>
                    </a:p>
                    <a:p>
                      <a:r>
                        <a:rPr lang="en-GB" sz="1400" dirty="0" smtClean="0"/>
                        <a:t>3</a:t>
                      </a:r>
                      <a:endParaRPr lang="en-GB" sz="1400" dirty="0"/>
                    </a:p>
                  </a:txBody>
                  <a:tcPr/>
                </a:tc>
                <a:tc>
                  <a:txBody>
                    <a:bodyPr/>
                    <a:lstStyle/>
                    <a:p>
                      <a:endParaRPr lang="en-GB" sz="1400" dirty="0" smtClean="0"/>
                    </a:p>
                    <a:p>
                      <a:r>
                        <a:rPr lang="en-GB" sz="1400" dirty="0" smtClean="0"/>
                        <a:t>108</a:t>
                      </a:r>
                      <a:endParaRPr lang="en-GB" sz="1400" dirty="0"/>
                    </a:p>
                  </a:txBody>
                  <a:tcPr/>
                </a:tc>
              </a:tr>
            </a:tbl>
          </a:graphicData>
        </a:graphic>
      </p:graphicFrame>
    </p:spTree>
    <p:extLst>
      <p:ext uri="{BB962C8B-B14F-4D97-AF65-F5344CB8AC3E}">
        <p14:creationId xmlns:p14="http://schemas.microsoft.com/office/powerpoint/2010/main" val="24635301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35141803"/>
              </p:ext>
            </p:extLst>
          </p:nvPr>
        </p:nvGraphicFramePr>
        <p:xfrm>
          <a:off x="871538" y="2674938"/>
          <a:ext cx="7408862" cy="3365868"/>
        </p:xfrm>
        <a:graphic>
          <a:graphicData uri="http://schemas.openxmlformats.org/drawingml/2006/table">
            <a:tbl>
              <a:tblPr firstRow="1" bandRow="1">
                <a:tableStyleId>{5C22544A-7EE6-4342-B048-85BDC9FD1C3A}</a:tableStyleId>
              </a:tblPr>
              <a:tblGrid>
                <a:gridCol w="3704431"/>
                <a:gridCol w="3704431"/>
              </a:tblGrid>
              <a:tr h="454298">
                <a:tc>
                  <a:txBody>
                    <a:bodyPr/>
                    <a:lstStyle/>
                    <a:p>
                      <a:pPr algn="ctr"/>
                      <a:r>
                        <a:rPr lang="en-GB" dirty="0" smtClean="0"/>
                        <a:t>Science</a:t>
                      </a:r>
                      <a:endParaRPr lang="en-GB" dirty="0"/>
                    </a:p>
                  </a:txBody>
                  <a:tcPr/>
                </a:tc>
                <a:tc>
                  <a:txBody>
                    <a:bodyPr/>
                    <a:lstStyle/>
                    <a:p>
                      <a:pPr algn="ctr"/>
                      <a:r>
                        <a:rPr lang="en-GB" dirty="0" smtClean="0"/>
                        <a:t>Art</a:t>
                      </a:r>
                      <a:endParaRPr lang="en-GB" dirty="0"/>
                    </a:p>
                  </a:txBody>
                  <a:tcPr/>
                </a:tc>
              </a:tr>
              <a:tr h="454298">
                <a:tc>
                  <a:txBody>
                    <a:bodyPr/>
                    <a:lstStyle/>
                    <a:p>
                      <a:pPr algn="ctr"/>
                      <a:r>
                        <a:rPr lang="en-GB" dirty="0" smtClean="0"/>
                        <a:t>Purpose</a:t>
                      </a:r>
                      <a:endParaRPr lang="en-GB" dirty="0"/>
                    </a:p>
                  </a:txBody>
                  <a:tcPr/>
                </a:tc>
                <a:tc>
                  <a:txBody>
                    <a:bodyPr/>
                    <a:lstStyle/>
                    <a:p>
                      <a:pPr algn="ctr"/>
                      <a:endParaRPr lang="en-GB" dirty="0"/>
                    </a:p>
                  </a:txBody>
                  <a:tcPr/>
                </a:tc>
              </a:tr>
              <a:tr h="454298">
                <a:tc>
                  <a:txBody>
                    <a:bodyPr/>
                    <a:lstStyle/>
                    <a:p>
                      <a:pPr algn="ctr"/>
                      <a:r>
                        <a:rPr lang="en-GB" dirty="0" smtClean="0"/>
                        <a:t>Research</a:t>
                      </a:r>
                      <a:endParaRPr lang="en-GB" dirty="0"/>
                    </a:p>
                  </a:txBody>
                  <a:tcPr/>
                </a:tc>
                <a:tc>
                  <a:txBody>
                    <a:bodyPr/>
                    <a:lstStyle/>
                    <a:p>
                      <a:endParaRPr lang="en-GB" dirty="0"/>
                    </a:p>
                  </a:txBody>
                  <a:tcPr/>
                </a:tc>
              </a:tr>
              <a:tr h="454298">
                <a:tc>
                  <a:txBody>
                    <a:bodyPr/>
                    <a:lstStyle/>
                    <a:p>
                      <a:pPr algn="ctr"/>
                      <a:r>
                        <a:rPr lang="en-GB" dirty="0" smtClean="0"/>
                        <a:t>Hypothesis</a:t>
                      </a:r>
                      <a:r>
                        <a:rPr lang="en-GB" baseline="0" dirty="0" smtClean="0"/>
                        <a:t>)</a:t>
                      </a: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t>Is there a</a:t>
                      </a:r>
                      <a:r>
                        <a:rPr lang="en-GB" baseline="0" dirty="0" smtClean="0"/>
                        <a:t> clear structure? </a:t>
                      </a:r>
                      <a:endParaRPr lang="en-GB" dirty="0" smtClean="0"/>
                    </a:p>
                    <a:p>
                      <a:pPr algn="ctr"/>
                      <a:endParaRPr lang="en-GB" dirty="0"/>
                    </a:p>
                  </a:txBody>
                  <a:tcPr/>
                </a:tc>
              </a:tr>
              <a:tr h="454298">
                <a:tc>
                  <a:txBody>
                    <a:bodyPr/>
                    <a:lstStyle/>
                    <a:p>
                      <a:pPr algn="ctr"/>
                      <a:r>
                        <a:rPr lang="en-GB" dirty="0" smtClean="0"/>
                        <a:t>Experiment</a:t>
                      </a:r>
                      <a:endParaRPr lang="en-GB" dirty="0"/>
                    </a:p>
                  </a:txBody>
                  <a:tcPr/>
                </a:tc>
                <a:tc>
                  <a:txBody>
                    <a:bodyPr/>
                    <a:lstStyle/>
                    <a:p>
                      <a:endParaRPr lang="en-GB" dirty="0"/>
                    </a:p>
                  </a:txBody>
                  <a:tcPr/>
                </a:tc>
              </a:tr>
              <a:tr h="454298">
                <a:tc>
                  <a:txBody>
                    <a:bodyPr/>
                    <a:lstStyle/>
                    <a:p>
                      <a:pPr algn="ctr"/>
                      <a:r>
                        <a:rPr lang="en-GB" dirty="0" smtClean="0"/>
                        <a:t>Analysis</a:t>
                      </a:r>
                      <a:endParaRPr lang="en-GB" dirty="0"/>
                    </a:p>
                  </a:txBody>
                  <a:tcPr/>
                </a:tc>
                <a:tc>
                  <a:txBody>
                    <a:bodyPr/>
                    <a:lstStyle/>
                    <a:p>
                      <a:endParaRPr lang="en-GB" dirty="0"/>
                    </a:p>
                  </a:txBody>
                  <a:tcPr/>
                </a:tc>
              </a:tr>
              <a:tr h="454298">
                <a:tc>
                  <a:txBody>
                    <a:bodyPr/>
                    <a:lstStyle/>
                    <a:p>
                      <a:pPr algn="ctr"/>
                      <a:r>
                        <a:rPr lang="en-GB" dirty="0" smtClean="0"/>
                        <a:t>Conclusion</a:t>
                      </a:r>
                      <a:endParaRPr lang="en-GB" dirty="0"/>
                    </a:p>
                  </a:txBody>
                  <a:tcPr/>
                </a:tc>
                <a:tc>
                  <a:txBody>
                    <a:bodyPr/>
                    <a:lstStyle/>
                    <a:p>
                      <a:endParaRPr lang="en-GB" dirty="0"/>
                    </a:p>
                  </a:txBody>
                  <a:tcPr/>
                </a:tc>
              </a:tr>
            </a:tbl>
          </a:graphicData>
        </a:graphic>
      </p:graphicFrame>
      <p:sp>
        <p:nvSpPr>
          <p:cNvPr id="3" name="Title 2"/>
          <p:cNvSpPr>
            <a:spLocks noGrp="1"/>
          </p:cNvSpPr>
          <p:nvPr>
            <p:ph type="title"/>
          </p:nvPr>
        </p:nvSpPr>
        <p:spPr/>
        <p:txBody>
          <a:bodyPr>
            <a:normAutofit fontScale="90000"/>
          </a:bodyPr>
          <a:lstStyle/>
          <a:p>
            <a:r>
              <a:rPr lang="en-GB" dirty="0" smtClean="0"/>
              <a:t>The structure of scientific and artistic methods……….</a:t>
            </a:r>
            <a:endParaRPr lang="en-GB" dirty="0"/>
          </a:p>
        </p:txBody>
      </p:sp>
      <p:sp>
        <p:nvSpPr>
          <p:cNvPr id="6" name="Down Arrow 5"/>
          <p:cNvSpPr/>
          <p:nvPr/>
        </p:nvSpPr>
        <p:spPr>
          <a:xfrm>
            <a:off x="467544" y="3085441"/>
            <a:ext cx="432048" cy="29523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Down Arrow 6"/>
          <p:cNvSpPr/>
          <p:nvPr/>
        </p:nvSpPr>
        <p:spPr>
          <a:xfrm>
            <a:off x="8316416" y="3068960"/>
            <a:ext cx="432048" cy="29523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2841941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lgn="ctr">
              <a:buNone/>
            </a:pPr>
            <a:r>
              <a:rPr lang="en-GB" sz="5400" b="1" dirty="0"/>
              <a:t>Artist or Scientist</a:t>
            </a:r>
            <a:r>
              <a:rPr lang="en-GB" sz="5400" b="1" dirty="0" smtClean="0"/>
              <a:t>?</a:t>
            </a:r>
          </a:p>
          <a:p>
            <a:pPr marL="0" indent="0" algn="ctr">
              <a:buNone/>
            </a:pPr>
            <a:r>
              <a:rPr lang="en-GB" sz="3200" b="1" dirty="0" smtClean="0"/>
              <a:t>Why?</a:t>
            </a:r>
          </a:p>
          <a:p>
            <a:pPr marL="0" indent="0" algn="ctr">
              <a:buNone/>
            </a:pPr>
            <a:endParaRPr lang="en-GB" sz="3200" b="1" dirty="0" smtClean="0"/>
          </a:p>
          <a:p>
            <a:pPr marL="0" indent="0" algn="ctr">
              <a:buNone/>
            </a:pPr>
            <a:r>
              <a:rPr lang="en-GB" sz="3200" b="1" dirty="0" smtClean="0"/>
              <a:t>Discuss in groups and give </a:t>
            </a:r>
          </a:p>
          <a:p>
            <a:pPr marL="0" indent="0" algn="ctr">
              <a:buNone/>
            </a:pPr>
            <a:r>
              <a:rPr lang="en-GB" sz="3200" b="1" dirty="0"/>
              <a:t>r</a:t>
            </a:r>
            <a:r>
              <a:rPr lang="en-GB" sz="3200" b="1" dirty="0" smtClean="0"/>
              <a:t>easons for your choice</a:t>
            </a:r>
            <a:endParaRPr lang="en-GB" sz="3200" b="1" dirty="0"/>
          </a:p>
          <a:p>
            <a:endParaRPr lang="en-GB" dirty="0"/>
          </a:p>
        </p:txBody>
      </p:sp>
      <p:sp>
        <p:nvSpPr>
          <p:cNvPr id="3" name="Title 2"/>
          <p:cNvSpPr>
            <a:spLocks noGrp="1"/>
          </p:cNvSpPr>
          <p:nvPr>
            <p:ph type="title"/>
          </p:nvPr>
        </p:nvSpPr>
        <p:spPr/>
        <p:txBody>
          <a:bodyPr/>
          <a:lstStyle/>
          <a:p>
            <a:r>
              <a:rPr lang="en-GB" dirty="0" smtClean="0"/>
              <a:t>Leonardo Da Vinci</a:t>
            </a:r>
            <a:endParaRPr lang="en-GB" dirty="0"/>
          </a:p>
        </p:txBody>
      </p:sp>
      <p:pic>
        <p:nvPicPr>
          <p:cNvPr id="2050" name="Picture 2" descr="http://t0.gstatic.com/images?q=tbn:ANd9GcRXsAz9q5GWPM1Op09XQB8kcYq1xa_8vx5aOlDIqXFn1yKW9avAeQ">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76256" y="3789040"/>
            <a:ext cx="1934747" cy="2930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13990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Leonardo Da Vinci </a:t>
            </a:r>
            <a:endParaRPr lang="en-GB" dirty="0"/>
          </a:p>
        </p:txBody>
      </p:sp>
      <p:sp>
        <p:nvSpPr>
          <p:cNvPr id="5" name="Content Placeholder 4"/>
          <p:cNvSpPr>
            <a:spLocks noGrp="1"/>
          </p:cNvSpPr>
          <p:nvPr>
            <p:ph idx="1"/>
          </p:nvPr>
        </p:nvSpPr>
        <p:spPr/>
        <p:txBody>
          <a:bodyPr>
            <a:normAutofit fontScale="85000" lnSpcReduction="20000"/>
          </a:bodyPr>
          <a:lstStyle/>
          <a:p>
            <a:pPr marL="0" indent="0">
              <a:buNone/>
            </a:pPr>
            <a:endParaRPr lang="en-GB" b="1" u="sng" dirty="0" smtClean="0"/>
          </a:p>
          <a:p>
            <a:r>
              <a:rPr lang="en-GB" dirty="0" smtClean="0"/>
              <a:t>Science of the time; scientific knowledge came from bible or work of another scientist</a:t>
            </a:r>
          </a:p>
          <a:p>
            <a:pPr marL="0" indent="0">
              <a:buNone/>
            </a:pPr>
            <a:endParaRPr lang="en-GB" dirty="0" smtClean="0"/>
          </a:p>
          <a:p>
            <a:r>
              <a:rPr lang="en-GB" dirty="0" smtClean="0"/>
              <a:t>First scientist that correlated maths and science</a:t>
            </a:r>
          </a:p>
          <a:p>
            <a:pPr marL="0" indent="0">
              <a:buNone/>
            </a:pPr>
            <a:endParaRPr lang="en-GB" dirty="0" smtClean="0"/>
          </a:p>
          <a:p>
            <a:r>
              <a:rPr lang="en-GB" dirty="0" smtClean="0"/>
              <a:t>Started a scientific revolution</a:t>
            </a:r>
          </a:p>
          <a:p>
            <a:pPr marL="0" indent="0">
              <a:buNone/>
            </a:pPr>
            <a:endParaRPr lang="en-GB" dirty="0" smtClean="0"/>
          </a:p>
          <a:p>
            <a:r>
              <a:rPr lang="en-GB" dirty="0" smtClean="0"/>
              <a:t>Anatomical drawings are still used by doctors today </a:t>
            </a:r>
          </a:p>
          <a:p>
            <a:pPr marL="0" indent="0">
              <a:buNone/>
            </a:pPr>
            <a:endParaRPr lang="en-GB" dirty="0"/>
          </a:p>
          <a:p>
            <a:pPr marL="0" indent="0">
              <a:buNone/>
            </a:pPr>
            <a:r>
              <a:rPr lang="en-GB" dirty="0" smtClean="0"/>
              <a:t>Atalay (2014)</a:t>
            </a:r>
          </a:p>
          <a:p>
            <a:pPr marL="0" indent="0">
              <a:buNone/>
            </a:pPr>
            <a:endParaRPr lang="en-GB" b="1"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8264" y="3933056"/>
            <a:ext cx="1786508" cy="2393057"/>
          </a:xfrm>
          <a:prstGeom prst="rect">
            <a:avLst/>
          </a:prstGeom>
        </p:spPr>
      </p:pic>
    </p:spTree>
    <p:extLst>
      <p:ext uri="{BB962C8B-B14F-4D97-AF65-F5344CB8AC3E}">
        <p14:creationId xmlns:p14="http://schemas.microsoft.com/office/powerpoint/2010/main" val="8355409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1916832"/>
            <a:ext cx="7408333" cy="4209331"/>
          </a:xfrm>
        </p:spPr>
        <p:txBody>
          <a:bodyPr/>
          <a:lstStyle/>
          <a:p>
            <a:pPr marL="0" indent="0">
              <a:buNone/>
            </a:pPr>
            <a:r>
              <a:rPr lang="en-GB" dirty="0" smtClean="0"/>
              <a:t>1,1,2,3,5,8,13,21,34,55,89,144,233</a:t>
            </a:r>
            <a:endParaRPr lang="en-GB" dirty="0"/>
          </a:p>
        </p:txBody>
      </p:sp>
      <p:sp>
        <p:nvSpPr>
          <p:cNvPr id="3" name="Title 2"/>
          <p:cNvSpPr>
            <a:spLocks noGrp="1"/>
          </p:cNvSpPr>
          <p:nvPr>
            <p:ph type="title"/>
          </p:nvPr>
        </p:nvSpPr>
        <p:spPr/>
        <p:txBody>
          <a:bodyPr/>
          <a:lstStyle/>
          <a:p>
            <a:r>
              <a:rPr lang="en-GB" dirty="0" smtClean="0"/>
              <a:t>The Fibonacci Sequence</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8" y="2383300"/>
            <a:ext cx="2721902" cy="2160240"/>
          </a:xfrm>
          <a:prstGeom prst="rect">
            <a:avLst/>
          </a:prstGeom>
        </p:spPr>
      </p:pic>
      <p:sp>
        <p:nvSpPr>
          <p:cNvPr id="5" name="AutoShape 2" descr="data:image/jpeg;base64,/9j/4AAQSkZJRgABAQAAAQABAAD/2wCEAAkGBhMGEBUQERQQEhEQFRAUFhESFhUSFhcRGxYVFhQQEhUXGyYeFxkvGRQUHy8jKCctLiwsFh8xNjA2NTItLDUBCQoKDgwOGg8PGikkHyUsLDQwNS0pLC8tNDE0LCkqMCoqLCwsNSopLS0sKiksLDUtLiksLyksKSwsLS8sLywsLP/AABEIALQBGAMBIgACEQEDEQH/xAAbAAEBAAMBAQEAAAAAAAAAAAAABQMEBgIBB//EAEcQAAEDAgMBCwkGBAMJAAAAAAEAAgMEEQUSITEGExYiNEFRUnSz0zJUYXKRk5Sx0hQVI0JxgQdic7JTkqEkM0NEgoOio8L/xAAYAQEAAwEAAAAAAAAAAAAAAAAAAQIDBP/EADURAAIBAgIHBwEHBQAAAAAAAAABAgMRITESQVFhcYGRIjKhscHR8BMUM0LC0uHxBCNScpL/2gAMAwEAAhEDEQA/AP2yrqm0MbpXnKyNrnudqbNaCXGw12Aqfwlh6tT8LVeEm6rkFV2ep7tyqAICXwlh6tT8LVeEnCWHq1PwtV4Sq2SyAlcJYerU/C1XhJwlh6tT8LVeEqtksgJXCWHq1PwtV4ScJYerU/C1XhKrZLICVwlh6tT8LVeEnCWHq1PwtV4S8Vu6iGleYmZ5523vDTtMrgb2s8jix/8AURsKx3rsRvpBRsPOf9pm9gtGw2PS8AjnGqpprVibr+nna8uyt/tm+SM/CSI/lqvharwlrVe7ikoBeV8kYva8kFQzXo40Y1Xpu5Nk4tUTVVSTtEkrmMPo3qLKy19dQT6dAtqi3N0uHm8cEDHAWzhjc1ugvtmP7lLy2E6NFZyb4LDq3fwJ8P8AECgqBds4I2eRLt/yL3w6ojpv40/kk+lXWRiPQAAejT5KZQ8sqfVpflIlp7V0/caVD/GX/S/SaU38QKCnF3TgC9vIl2/5F8pv4g0NYbRzF5AuQyKdxt0kBi6F8Yk0IBHQdfmtWrwaCuAEsMEgBuA+NjwD0gOCdrcL0XqkuafojVbumheLgVJHSKWqI9u9L7wlh6tT8LVeEsR3G0jXZmRby7rQPfAR0hu9OFh022rydz0tObw1lS3XRk2SoZbqnOA8i/Pnvbn50vLYNCk8p24r2bM/CWHq1PwtV4ScJYerU/C1XhLBv9fRnjRU1S2/lROdTvy8/wCHJmaTzAZwNNSF9i3WQsOWdstK4m1qlmRpOyzZReM63txtbX2JprXgPs833e1wd/DPqjNwlh6tT8LVeEnCWHq1PwtV4SpRyNmAc0hzXAEEEEEHUEEbQvdlc5yVwlh6tT8LVeEnCWHq1PwtV4Sq2SyAlcJYerU/C1XhJwlh6tT8LVeEqtksgJXCWHq1PwtV4ScJYerU/C1XhKrZLICVwlh6tT8LVeEnCWHq1PwtV4Sq2SyAlcJYerU/C1XhJwlh6tT8LVeEqtksgJXCWHq1PwtV4Sz0WNRV797bvgeG5sskUsRLbgFw3xjbi5GzpC3rKVLy+Ps0/ewICqiIgJW6rkFV2ep7tyqBS91XIKrs9T3blUCA+oiIAiKDVYrLisjqejLRvZyy1TuM2N1xeKJtrSS2vfmbpfXRVcrGlOm6jwy1vUvn8G3imPx4Y5sdnyzvtlgiGeQg6ZiL2YzQ8ZxA0Oq1I8LqMZF6t+9MP/K0z3NFuiacWe8+huUfrtW9hGCRYK1wjBLpDmklec0kj+tI/nOp9AvoFQUaLfeNXVjTwpdXny2ee/UYaSjZQsEcTGRsGxrAGgfoAsyIrnO227sIiIQFKoOWVPq0vykVVSqDllT6tL8pEBVREQBERAF5ewSAggEEEEHUEc4I516RAQ3bkoqcl9K6SkeTc7wbRuNrceF143ewH0rwcRq8HsJ4vtTL2M1K0h4b1n05JJ5vIJ59Nl76KmgllgdH2iT+87XHPrn6bjUw7FYsVaXRPa8A2I2Oa7qvadWn0EBbamYrufixQ5+NFOAA2ohOSVoBvlzfmbt4puNTotJ2KT4BpVNM8AvesibxmgC954Gi4G3jMuNLkBNJrvE/SjU+6eOx58nk/B7EdAixUtWyuYJI3Nex4u1zSCCOkELKrnO007MIiIQEREAREQBSpeXx9mn72BVVKl5fH2afvYEBVREQErdVyCq7PU925VApe6rkFV2ep7tyqBAfURQ8XqH4nL9igc6PQOnnZtjiN7RxuvxZXc23K27uqobsaU6em7ZLW9hgqZ37qXugiLmUjCWzTt0Mrho6nhPM3mc/9QOcq/T07aRjY2NDWMADWtFgANgAXylpm0TGxsAaxgDWtHMBoAsqiMbYvMtVqaXZjhFfLveERFYxCIiAIiIApVByyp9Wl+UiqqVQcsqfVpflIgKqIiAIiIAiIgCIiAIiICJV4A6meZ6NwhlcbviN94lPFvvjADldZts7RfXW6z4Vjra5xhkaYapgBfA8gmxvx43bJGaHjD97HRVFo4rg8eLtAfma5jg5krDlkY8fmY62nRbYQdQqaNsYnSqqmtGr11rjtXjseo3kUOixaTDnspqy2+PJbFUtGWOa2xrh/wAOa2uXYbHKeYXFZO5lUpuDx5PU+AREUmYREQBSpeXx9mn72BVVKl5fH2afvYEBVREQErdVyCq7PU925VApe6rkFV2ep7tyqBATsexQ4VFdjc80hDIo72L5XaAfoNXHoDSV6wTCBg8eW+eR7nSSykAOklcbuebDp0A5gAFpUDBjVU+pOsVMXQwf1NlRMOnW0YP8jrbbm6qRxekdNR/TgqazzfouXnfYgiIrnMEXmXYb3tbmve3otqvzWMT1GD0YJrvteosBVNlcd9Ac0vuGxyZfJfMC0WJ2XKA/TEREAREQBSqDllT6tL8pFVUqg5ZU+rS/KRAVUREAREQBERAEREAREQBERAa2IYdHisbopWhzHixB9oIO0EHUEaghSY8RfgMjYak5oJCGw1R2h3NDUnZm6H6ZufXbfWGrpGVzHRyND2PBDmu1BHQquOtZm1OoktGeMfLet/mZkULDKuXDJRSVJLw6+8VP+I0a7zL0TAc/5wL7bq6pTuVqU3B2z2PaERFJmFKl5fH2afvYFVUqXl8fZp+9gQFVERASt1XIKrs9T3bk3SYg7DqdxjNppS2KLS/4zzlYSOgE5j6GnQ7E3Vcgquz1PduWCovXYhEz8lLG+d2z/eyZoovT5An6RrqNhVZ5YG9BLTvLJY9NXN2XMp4ZQtwyFkLfJja1t+mw1cfSTc/utlEVlgYyk5NthERCAiIgCIiAIiIApVByyp9Wl+UiqqVQcsqfVpflIgKqIiAIiIAiIgCIiAIiIAiIgCIiA1MUwtmMRGKS9jYhzTlc14N2yMcPJcDYgrSwLE3vLqWoLftUAbex0lj2NqGDmBIII5jcbLKwpWPYa+ra2WAhtRAc0ZJIDhcZ4H2/I4C3oNjtCpJW7SOilJSX055atz9nr66iqi1MKxJuLRNlbcXuC1ws5jwbPjeOZwcCCPQttWTviYyi4txeaClS8vj7NP3sCqqVLy+Ps0/ewKSpVREQErdXyCq7PU925a+5uPfZKuc2vLUvYD/JC1sIBHNZ7JP10Kz7rpN5w+qcdQ2mqXW6QInmy87kY97ooSdTI3fSef8AEJk4x5zx9TzlUfeR0QwpTe2y836IsIiK5zhERAEREAREQBERAFKoOWVPq0vykVVSqDllT6tL8pEBVREQBERAEREAREQBFL3QY2cCiMgjdIGh7nHM1jGMY0uc6R7tBsAA1JJHNcjDQbpm19S2m3qZjn0sVWDIA0hr3Zd6cy92vB2goC0iIgCIiAIiIDn5xweqxKNKetc1kgANmVWyOY22B4AYTbygzXUroFrYjQNxOJ8L/JkaQSNo6HNPM4GxB5iAtLc3WPniMU2tRTO3qU9ZwALZR6HMLXfuQqLsux0z/uU9PWsHw1P0fIrKVLy+Ps0/ewKqpUvL4+zT97ArnMVUREBI3Xtz4fVg7DTVQ/8AU9b2GQClgjY3RrI42gbeKGgDXn0C091nIKrs1T3T1jpsGkLG/wC11Y4rdLU2mmz/AHCp+LkdD+5X+z8l7llFK+5ZPPKv2U3gJ9yyeeVfspvAVznKqKV9yyeeVfspvAT7lk88q/ZTeAgKqKV9yyeeVfspvAT7lk88q/ZTeAgKqLnJqKaOpii+11WWSKoedKa+ZjoA3XeOiR3+i0YxU40XCkqqgRMOU1cgp3Nc4aOEEYgG+AHTMSG32XUOVjSFNzu1ks3q+eJ2KLlmUFUyZtOa6oJ3kyGTeqUXeHNb5O9aDUnb+6wvwvEcO1dVTVbNp3ttNTzDUaMY6Isfpc6uaf8AQKuluZoqKfdnFvmvNJeJ16lUHLKn1aX5SLTwyP73ZnjrazinK5rm07XsfYExyMMF2uF9hWXBKc0tVUtdJJKbUxzyZM3kv04jWi37Kyd8jGUXF2krMuIiKSoREQBERAEREBKx3c+Md3vNLNHvLi8CPei0yW4j3tljeCWnjN00NjtAI+w7n2w1Yq88pkEDafK4sLSwPz5zxcxfcnXNbXYqiIAiIgCIiAIiIAoWJ3wushqGjiT2ppj0EkmnkPNo8uZ/3R6Arq08Yw1uLwSQOuBI0tuDYg/lcD0g2P7KsldYG1GajPtZPB8P2zW9G4pUvL4+zT97Ave53ETidOx7wGytzRyNvfLMwlkjf8zT7V4l5fH2afvYFKd1cpODhJxeoqoiKShI3XxmbD6to0LqaqAPpMTwvu5ObfqKDbxY2MN+dzBvbj+l2k/uvu6vkFV2ep7ty19zzzTzVVM4W3uYzM26xz3kve2v4m/D9rcyo8JI6IY0pLZZ+a9UXURFc5wi16/EI8LjdNM9sccYu57tgGwfqbkADaSQAlDXsxJm+RuzNu9uwghzXFr2Oa4AtcHNIIIuCCgNhERAcpuvjdU1NLA24bUtqoXuG1sR3iST2sicy/NmvzLV3aUAqXQ00cNSG5CBNAyRzYWBzQBTtZxGVJsA17rCNuY3/K7Lu2GWppHu33eoRVvkMT5GPbHaGMygxkOIaZA4i/kh36Lip62oOEQVEc1c+eWirJTKypk0lZLTtZI5r5QLWe5tmg+VsVFm2zold04Rjv639rH6eeXjsz+9asW7GTeqR5DnMcMuUgVJGf8AKJPstpcl9tj0A32GFgVY9uJBgpqyJj6a96qV8zgCc2fWSRrBcBhbmDruGlhcdwrnPkcozDJaWngrIhMKuOGATRylpknjDRninI4pmHGs/p02GyoYJVtr6ieVhzMkjo3NOou0teQbHYra5bcdRmgnrY7BrI5mNjaOaMs30N/T8Y2HMLDmVMpcTpv9SljnG3TLwdrceB1KIiucwREQBERAEREAREQBERAEREAREQBERAQqBowuumi1y1bRUtHNvjbRTAH9BC79z0LYl5fH2afvYFr7pR9kfTVVjeGdsbjcj8Kb8J1/RnMTth1aNmpWxLy+Ps0/ewKkcG0dFbtKM9qs+Kw8rdSqiIrnOSt1XIKrs9T3blr4237tnirdcrLwTdAhe4ZZT6GyBpP8rnHmWxuq5BVdnqe7cqFRTNrGOjeA5jw5rmnYWm4IP7KsldGtKehK7y18HmZUULAKk0DzQSm74WgwvNvxabY07SS5tsjv0B51dUxd0RVp/TlbpvW0l7psNkxijmgicxj5WOaHPaHN12tcCDoRcXsbXvY2svO5bCXYHSsgfk4hlyhlyGxmRzo48xALyGFrS8i7iCTqVWRSZhERAQsXoW4hWQMfntvNYeI+SM3zUo8qNwNtTpsWtL/DfD5vKguOPxTJNlJcWl5Lc9iSWjX0KjVcug/oVn99Kqqhq5ZSccmR+ClPmzfj5rWzfaKm+W98t98va/MvfBqHpqPiarxV4qt0zKWsZRZJDLIxkgcDE1mUukBAzyNc9wEbnENaSBqrCkqSuDUPTUfE1XiqXuTgjirK/ey45ZKaM5nPeeLCDcueS4nM9wvfY1vQumnmFO0vdo1oLiegAXJ9i5XcIHPdPK8ZX1O81Dm9G+b4WNP6R723YPJ6bqjxkl8+YnRT7NKcttl43/KdaiIrnOEREAREQBERAEREAREQBERAEREAREQE7dFh/wB60k0IFzJG8NGnl2uwi+gOYAg8x1U/Da/70nppxb8WikfYXsCXwEgX12roVx+5U5J2xf4DcRh9Aa2qjLGt/lDHMaP0sqfiOhY0Xua8U7+SOwREVznJW6rkFV2ep7tyqBS91XIKrs9T3blUCA0MZwr7zYCx29zRHNFMACWP2G4O1pF2uHOCsWC40a4uhmaIqqG2+RXuCNgmiJ8qM8x5th1VVT8WwZuKgG7o5mX3udmkkZO2x52mwu06EbVRpp3R0QnFx0KmWp7PdfytadBFAbj78GIjrg1gJDWVTAd5eSTlEl7mF1rXuS3ocrzXB4uNQdQR0dIUqSZSpSlDPJ5PU/n8n1ERWMiVVcug/oVn99KqqlVXLoP6FZ/fSqqgJWK4F97yROfI8RQvil3kBlnSxuzxvz2zjjWJAOuUDZmvVRSMYxz7K4QQNE1W/wAmK/FYP8acjyIx7XbAobSxZenTlUdo/OJq7on/AHw9uHsJ/Es+ocPy0oIuw66OebMHoznmW3h4tWVPq0v9sizYNhP3Ww5nulmldnlmdoXvsBoNjWAAANGgA/UrFQcsqfVpflIoitbNKs1ZQjkvF637bltKqIisYBERAEREAREQBERAEREAREQBERAEREAXI4UN5xipZs4jpQ0bMr20ozjmF5I5b89xc7QV1y5alp3MxuZ58l1HDb3rh/8AJVJZr5qZvS7k+H5onUoiK5gSt1ZtQVXZ6nunL4N1lF53Se/i+pVl8sgJXCyi87pPfxfUnCyi87pPfxfUqtksgJL91NFILGqoyDoQZoiCOg8ZRXTUVGc1JiFPTak70JoZICTqfwXP4mvULeddhZLKHFPM0hVlDuv26PA46Pd79j0mdQzfz0lXCf1O9Suaf2BJNtizwfxPw+RwY6cRyE2yPBNui7mZmenyuddVZLKui1kzT6lOXeh0dvO68jk6ndfRmrhk+0wZBFVtLsw0cXUxAP7NPsK+1P8AE+giJYyUTSN/IzT/AM5MrLbOddQ6mY5weWtLxoHEAuA10B2jafavdktLb4fuTpUFlF85L9PscW7dScZ0NXQ0MRzA5aiCeoIvpY5t7juOjMR8qeF4phuDtLYqikbnJc5xqI3Oe/ne97nkuPpJXQ2SylRSxKTrSktFWS2L11vm2SuFlF53Se/i+pTaLdPSMq6hxqqUNc2msd+isbB97cb0rp7JZWMSVwsovO6T38X1JwsovO6T38X1KrZLICVwsovO6T38X1JwsovO6T38X1KrZLICVwsovO6T38X1JwsovO6T38X1KrZLICVwsovO6T38X1JwsovO6T38X1KrZLICVwsovO6T38X1JwsovO6T38X1KrZLICVwsovO6T38X1JwsovO6T38X1KrZLICVwsovO6T38X1JwsovO6T38X1KrZLICVwsovO6T38X1JwsovO6T38X1KrZLICVwsovO6T38X1JwsovO6T38X1KrZLICVwsovO6T38X1KfRYjDXYnmhmhmD6Qt/Ce2TKY5gTnyk2vvwt6rl0tl83sXvYXAIB5wDa4B/YexQ1c0pz0L70185npERSZhERAEREAREQBERAEREAREQBERAEREAREQBERAEREAREQBERAEREAREQBERAEREAREQH//2Q==">
            <a:hlinkClick r:id="rId4"/>
          </p:cNvPr>
          <p:cNvSpPr>
            <a:spLocks noChangeAspect="1" noChangeArrowheads="1"/>
          </p:cNvSpPr>
          <p:nvPr/>
        </p:nvSpPr>
        <p:spPr bwMode="auto">
          <a:xfrm>
            <a:off x="120650" y="-1287463"/>
            <a:ext cx="4171950" cy="26860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3528" y="4599239"/>
            <a:ext cx="3461736" cy="2225402"/>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60232" y="2514600"/>
            <a:ext cx="2160240" cy="1583077"/>
          </a:xfrm>
          <a:prstGeom prst="rect">
            <a:avLst/>
          </a:prstGeom>
        </p:spPr>
      </p:pic>
      <p:cxnSp>
        <p:nvCxnSpPr>
          <p:cNvPr id="9" name="Straight Connector 8"/>
          <p:cNvCxnSpPr/>
          <p:nvPr/>
        </p:nvCxnSpPr>
        <p:spPr>
          <a:xfrm>
            <a:off x="4499992" y="2383300"/>
            <a:ext cx="0" cy="4474700"/>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30577" y="2506157"/>
            <a:ext cx="2160240" cy="1914525"/>
          </a:xfrm>
          <a:prstGeom prst="rect">
            <a:avLst/>
          </a:prstGeom>
        </p:spPr>
      </p:pic>
      <p:pic>
        <p:nvPicPr>
          <p:cNvPr id="11" name="Picture 1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32745" y="4420682"/>
            <a:ext cx="2286000" cy="1456590"/>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690817" y="4097677"/>
            <a:ext cx="2129654" cy="1614263"/>
          </a:xfrm>
          <a:prstGeom prst="rect">
            <a:avLst/>
          </a:prstGeom>
        </p:spPr>
      </p:pic>
      <p:sp>
        <p:nvSpPr>
          <p:cNvPr id="13" name="Rectangle 12"/>
          <p:cNvSpPr/>
          <p:nvPr/>
        </p:nvSpPr>
        <p:spPr>
          <a:xfrm>
            <a:off x="4481145" y="5987503"/>
            <a:ext cx="4572000" cy="923330"/>
          </a:xfrm>
          <a:prstGeom prst="rect">
            <a:avLst/>
          </a:prstGeom>
        </p:spPr>
        <p:txBody>
          <a:bodyPr>
            <a:spAutoFit/>
          </a:bodyPr>
          <a:lstStyle/>
          <a:p>
            <a:r>
              <a:rPr lang="en-GB" dirty="0">
                <a:hlinkClick r:id="rId10"/>
              </a:rPr>
              <a:t>https://</a:t>
            </a:r>
            <a:r>
              <a:rPr lang="en-GB" dirty="0" smtClean="0">
                <a:hlinkClick r:id="rId10"/>
              </a:rPr>
              <a:t>www.youtube.com/watch?v=keLN89CWZ-A</a:t>
            </a:r>
            <a:endParaRPr lang="en-GB" dirty="0" smtClean="0"/>
          </a:p>
          <a:p>
            <a:endParaRPr lang="en-GB" dirty="0"/>
          </a:p>
        </p:txBody>
      </p:sp>
    </p:spTree>
    <p:extLst>
      <p:ext uri="{BB962C8B-B14F-4D97-AF65-F5344CB8AC3E}">
        <p14:creationId xmlns:p14="http://schemas.microsoft.com/office/powerpoint/2010/main" val="8194292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3528" y="2423024"/>
            <a:ext cx="4320480" cy="3816424"/>
          </a:xfrm>
        </p:spPr>
      </p:pic>
      <p:sp>
        <p:nvSpPr>
          <p:cNvPr id="3" name="Title 2"/>
          <p:cNvSpPr>
            <a:spLocks noGrp="1"/>
          </p:cNvSpPr>
          <p:nvPr>
            <p:ph type="title"/>
          </p:nvPr>
        </p:nvSpPr>
        <p:spPr/>
        <p:txBody>
          <a:bodyPr/>
          <a:lstStyle/>
          <a:p>
            <a:r>
              <a:rPr lang="en-GB" dirty="0" smtClean="0"/>
              <a:t>Leonardo Da Vinci </a:t>
            </a:r>
            <a:endParaRPr lang="en-GB" dirty="0"/>
          </a:p>
        </p:txBody>
      </p:sp>
      <p:sp>
        <p:nvSpPr>
          <p:cNvPr id="2" name="TextBox 1"/>
          <p:cNvSpPr txBox="1"/>
          <p:nvPr/>
        </p:nvSpPr>
        <p:spPr>
          <a:xfrm>
            <a:off x="323528" y="1988840"/>
            <a:ext cx="3384376" cy="523220"/>
          </a:xfrm>
          <a:prstGeom prst="rect">
            <a:avLst/>
          </a:prstGeom>
          <a:noFill/>
        </p:spPr>
        <p:txBody>
          <a:bodyPr wrap="square" rtlCol="0">
            <a:spAutoFit/>
          </a:bodyPr>
          <a:lstStyle/>
          <a:p>
            <a:r>
              <a:rPr lang="en-GB" sz="2800" dirty="0" smtClean="0"/>
              <a:t>The Vitruvian Man</a:t>
            </a:r>
            <a:endParaRPr lang="en-GB" sz="2800" dirty="0"/>
          </a:p>
        </p:txBody>
      </p:sp>
      <p:sp>
        <p:nvSpPr>
          <p:cNvPr id="5" name="TextBox 4"/>
          <p:cNvSpPr txBox="1"/>
          <p:nvPr/>
        </p:nvSpPr>
        <p:spPr>
          <a:xfrm>
            <a:off x="6191672" y="6211669"/>
            <a:ext cx="2952328" cy="646331"/>
          </a:xfrm>
          <a:prstGeom prst="rect">
            <a:avLst/>
          </a:prstGeom>
          <a:noFill/>
        </p:spPr>
        <p:txBody>
          <a:bodyPr wrap="square" rtlCol="0">
            <a:spAutoFit/>
          </a:bodyPr>
          <a:lstStyle/>
          <a:p>
            <a:r>
              <a:rPr lang="en-GB" dirty="0" smtClean="0"/>
              <a:t>The Divine Proportion/Golden Ratio</a:t>
            </a:r>
            <a:endParaRPr lang="en-GB" dirty="0"/>
          </a:p>
        </p:txBody>
      </p:sp>
      <p:sp>
        <p:nvSpPr>
          <p:cNvPr id="6" name="TextBox 5"/>
          <p:cNvSpPr txBox="1"/>
          <p:nvPr/>
        </p:nvSpPr>
        <p:spPr>
          <a:xfrm>
            <a:off x="184703" y="6350168"/>
            <a:ext cx="5184576" cy="369332"/>
          </a:xfrm>
          <a:prstGeom prst="rect">
            <a:avLst/>
          </a:prstGeom>
          <a:noFill/>
        </p:spPr>
        <p:txBody>
          <a:bodyPr wrap="square" rtlCol="0">
            <a:spAutoFit/>
          </a:bodyPr>
          <a:lstStyle/>
          <a:p>
            <a:r>
              <a:rPr lang="en-GB" dirty="0" smtClean="0"/>
              <a:t>1,1,2,3,5,8,13,21,34,55,89,144,233</a:t>
            </a:r>
            <a:endParaRPr lang="en-GB" dirty="0" smtClean="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4049" y="2924944"/>
            <a:ext cx="3096344" cy="3096344"/>
          </a:xfrm>
          <a:prstGeom prst="rect">
            <a:avLst/>
          </a:prstGeom>
        </p:spPr>
      </p:pic>
    </p:spTree>
    <p:extLst>
      <p:ext uri="{BB962C8B-B14F-4D97-AF65-F5344CB8AC3E}">
        <p14:creationId xmlns:p14="http://schemas.microsoft.com/office/powerpoint/2010/main" val="2659073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2341318"/>
            <a:ext cx="7408333" cy="4256034"/>
          </a:xfrm>
        </p:spPr>
        <p:txBody>
          <a:bodyPr>
            <a:normAutofit fontScale="77500" lnSpcReduction="20000"/>
          </a:bodyPr>
          <a:lstStyle/>
          <a:p>
            <a:pPr marL="0" indent="0">
              <a:buNone/>
            </a:pPr>
            <a:r>
              <a:rPr lang="en-GB" b="1" u="sng" dirty="0" smtClean="0"/>
              <a:t>Linking Art and Science</a:t>
            </a:r>
          </a:p>
          <a:p>
            <a:pPr marL="0" indent="0">
              <a:buNone/>
            </a:pPr>
            <a:r>
              <a:rPr lang="en-GB" b="1" dirty="0" smtClean="0"/>
              <a:t>Anatomy: </a:t>
            </a:r>
          </a:p>
          <a:p>
            <a:pPr marL="0" indent="0">
              <a:buNone/>
            </a:pPr>
            <a:endParaRPr lang="en-GB" b="1" dirty="0" smtClean="0"/>
          </a:p>
          <a:p>
            <a:r>
              <a:rPr lang="en-GB" sz="2100" dirty="0" smtClean="0"/>
              <a:t>Many of drawings are as accurate as digital imaging technology today.</a:t>
            </a:r>
          </a:p>
          <a:p>
            <a:r>
              <a:rPr lang="en-GB" sz="2100" dirty="0" smtClean="0"/>
              <a:t>Some drawings are still referenced by those in the medical profession. </a:t>
            </a:r>
          </a:p>
          <a:p>
            <a:r>
              <a:rPr lang="en-GB" sz="2100" dirty="0" smtClean="0"/>
              <a:t>Some of his ideas were still greatly influenced by the middle ages .</a:t>
            </a:r>
          </a:p>
          <a:p>
            <a:pPr marL="0" indent="0">
              <a:buNone/>
            </a:pPr>
            <a:endParaRPr lang="en-GB" b="1" u="sng" dirty="0"/>
          </a:p>
          <a:p>
            <a:pPr marL="0" indent="0">
              <a:buNone/>
            </a:pPr>
            <a:r>
              <a:rPr lang="en-GB" b="1" u="sng" dirty="0" smtClean="0"/>
              <a:t>Inventions </a:t>
            </a:r>
          </a:p>
          <a:p>
            <a:pPr marL="0" indent="0">
              <a:buNone/>
            </a:pPr>
            <a:endParaRPr lang="en-GB" b="1" u="sng" dirty="0" smtClean="0"/>
          </a:p>
          <a:p>
            <a:r>
              <a:rPr lang="en-GB" sz="2100" dirty="0" smtClean="0"/>
              <a:t>Desired to fly….so invented a flying machine.</a:t>
            </a:r>
          </a:p>
          <a:p>
            <a:r>
              <a:rPr lang="en-GB" sz="2100" dirty="0"/>
              <a:t>He produced more than 35,000 words and 500 sketches dealing with flying </a:t>
            </a:r>
            <a:r>
              <a:rPr lang="en-GB" sz="2100" dirty="0" smtClean="0"/>
              <a:t>machines.</a:t>
            </a:r>
          </a:p>
          <a:p>
            <a:r>
              <a:rPr lang="en-GB" sz="2100" dirty="0"/>
              <a:t>the </a:t>
            </a:r>
            <a:r>
              <a:rPr lang="en-GB" sz="2100" i="1" dirty="0"/>
              <a:t>Codex on the Flight of Birds</a:t>
            </a:r>
            <a:r>
              <a:rPr lang="en-GB" sz="2100" dirty="0"/>
              <a:t> outlines a number of observations and beginning concepts that would find a place in the development of a successful airplane in the early twentieth century</a:t>
            </a:r>
            <a:r>
              <a:rPr lang="en-GB" sz="2100" dirty="0" smtClean="0"/>
              <a:t>.</a:t>
            </a:r>
          </a:p>
          <a:p>
            <a:r>
              <a:rPr lang="en-GB" sz="2100" dirty="0">
                <a:hlinkClick r:id="rId3"/>
              </a:rPr>
              <a:t>https://</a:t>
            </a:r>
            <a:r>
              <a:rPr lang="en-GB" sz="2100" dirty="0" smtClean="0">
                <a:hlinkClick r:id="rId3"/>
              </a:rPr>
              <a:t>www.youtube.com/watch?v=jMTJD5hTx4U</a:t>
            </a:r>
            <a:endParaRPr lang="en-GB" sz="2100" dirty="0" smtClean="0"/>
          </a:p>
          <a:p>
            <a:endParaRPr lang="en-GB" sz="2100" dirty="0" smtClean="0"/>
          </a:p>
          <a:p>
            <a:endParaRPr lang="en-GB" sz="1800" dirty="0"/>
          </a:p>
        </p:txBody>
      </p:sp>
      <p:sp>
        <p:nvSpPr>
          <p:cNvPr id="3" name="Title 2"/>
          <p:cNvSpPr>
            <a:spLocks noGrp="1"/>
          </p:cNvSpPr>
          <p:nvPr>
            <p:ph type="title"/>
          </p:nvPr>
        </p:nvSpPr>
        <p:spPr/>
        <p:txBody>
          <a:bodyPr>
            <a:normAutofit/>
          </a:bodyPr>
          <a:lstStyle/>
          <a:p>
            <a:r>
              <a:rPr lang="en-GB" sz="3200" dirty="0" smtClean="0"/>
              <a:t>Leonardo Da Vinci</a:t>
            </a:r>
            <a:endParaRPr lang="en-GB" sz="320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504" y="116632"/>
            <a:ext cx="2835399" cy="2088232"/>
          </a:xfrm>
          <a:prstGeom prst="rect">
            <a:avLst/>
          </a:prstGeom>
        </p:spPr>
      </p:pic>
      <p:sp>
        <p:nvSpPr>
          <p:cNvPr id="5" name="TextBox 4"/>
          <p:cNvSpPr txBox="1"/>
          <p:nvPr/>
        </p:nvSpPr>
        <p:spPr>
          <a:xfrm>
            <a:off x="2987824" y="894534"/>
            <a:ext cx="3888432" cy="646331"/>
          </a:xfrm>
          <a:prstGeom prst="rect">
            <a:avLst/>
          </a:prstGeom>
          <a:noFill/>
        </p:spPr>
        <p:txBody>
          <a:bodyPr wrap="square" rtlCol="0">
            <a:spAutoFit/>
          </a:bodyPr>
          <a:lstStyle/>
          <a:p>
            <a:pPr algn="ctr"/>
            <a:r>
              <a:rPr lang="en-GB" sz="3600" b="1" dirty="0" smtClean="0">
                <a:solidFill>
                  <a:schemeClr val="tx2"/>
                </a:solidFill>
              </a:rPr>
              <a:t>Leonardo Da Vinci </a:t>
            </a:r>
            <a:endParaRPr lang="en-GB" sz="3600" b="1" dirty="0">
              <a:solidFill>
                <a:schemeClr val="tx2"/>
              </a:solidFill>
            </a:endParaRP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43563" y="4454557"/>
            <a:ext cx="1927615" cy="2324100"/>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0308" y="93751"/>
            <a:ext cx="2038350" cy="2247900"/>
          </a:xfrm>
          <a:prstGeom prst="rect">
            <a:avLst/>
          </a:prstGeom>
        </p:spPr>
      </p:pic>
    </p:spTree>
    <p:extLst>
      <p:ext uri="{BB962C8B-B14F-4D97-AF65-F5344CB8AC3E}">
        <p14:creationId xmlns:p14="http://schemas.microsoft.com/office/powerpoint/2010/main" val="36795082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27584" y="2420888"/>
            <a:ext cx="7408333" cy="4536504"/>
          </a:xfrm>
        </p:spPr>
        <p:txBody>
          <a:bodyPr>
            <a:normAutofit/>
          </a:bodyPr>
          <a:lstStyle/>
          <a:p>
            <a:r>
              <a:rPr lang="en-GB" sz="2000" i="1" dirty="0"/>
              <a:t>“to develop a complex mind, study the science of art, study the art of science, learn how to see.”</a:t>
            </a:r>
            <a:r>
              <a:rPr lang="en-GB" sz="2000" dirty="0"/>
              <a:t> </a:t>
            </a:r>
            <a:r>
              <a:rPr lang="en-GB" sz="2000" dirty="0" smtClean="0"/>
              <a:t>(Leonardo Da Vinci). </a:t>
            </a:r>
          </a:p>
          <a:p>
            <a:pPr marL="0" indent="0">
              <a:buNone/>
            </a:pPr>
            <a:endParaRPr lang="en-GB" sz="2000" dirty="0" smtClean="0"/>
          </a:p>
          <a:p>
            <a:r>
              <a:rPr lang="en-GB" sz="2000" dirty="0" smtClean="0"/>
              <a:t>Art and Science </a:t>
            </a:r>
            <a:r>
              <a:rPr lang="en-GB" sz="2000" dirty="0"/>
              <a:t>share an inherent ‘curiosity’ to know, to understand and express. </a:t>
            </a:r>
            <a:endParaRPr lang="en-GB" sz="2000" dirty="0" smtClean="0"/>
          </a:p>
          <a:p>
            <a:pPr marL="0" indent="0">
              <a:buNone/>
            </a:pPr>
            <a:endParaRPr lang="en-GB" sz="2000" dirty="0" smtClean="0"/>
          </a:p>
          <a:p>
            <a:pPr marL="0" indent="0">
              <a:buNone/>
            </a:pPr>
            <a:r>
              <a:rPr lang="en-GB" sz="2000" dirty="0" smtClean="0"/>
              <a:t>Five main categories of commonality: </a:t>
            </a:r>
          </a:p>
          <a:p>
            <a:r>
              <a:rPr lang="en-GB" sz="2000" dirty="0" smtClean="0"/>
              <a:t>modes </a:t>
            </a:r>
            <a:r>
              <a:rPr lang="en-GB" sz="2000" dirty="0"/>
              <a:t>of </a:t>
            </a:r>
            <a:r>
              <a:rPr lang="en-GB" sz="2000" dirty="0" smtClean="0"/>
              <a:t>inquiry</a:t>
            </a:r>
          </a:p>
          <a:p>
            <a:r>
              <a:rPr lang="en-GB" sz="2000" dirty="0" smtClean="0"/>
              <a:t> </a:t>
            </a:r>
            <a:r>
              <a:rPr lang="en-GB" sz="2000" dirty="0"/>
              <a:t>fields of </a:t>
            </a:r>
            <a:r>
              <a:rPr lang="en-GB" sz="2000" dirty="0" smtClean="0"/>
              <a:t>study</a:t>
            </a:r>
          </a:p>
          <a:p>
            <a:r>
              <a:rPr lang="en-GB" sz="2000" dirty="0" smtClean="0"/>
              <a:t>experimentation</a:t>
            </a:r>
            <a:r>
              <a:rPr lang="en-GB" sz="2000" dirty="0"/>
              <a:t>; </a:t>
            </a:r>
            <a:endParaRPr lang="en-GB" sz="2000" dirty="0" smtClean="0"/>
          </a:p>
          <a:p>
            <a:r>
              <a:rPr lang="en-GB" sz="2000" dirty="0" smtClean="0"/>
              <a:t>Creativity</a:t>
            </a:r>
          </a:p>
          <a:p>
            <a:r>
              <a:rPr lang="en-GB" sz="2000" dirty="0" smtClean="0"/>
              <a:t> imagination				Robson et al (2005)</a:t>
            </a:r>
          </a:p>
          <a:p>
            <a:endParaRPr lang="en-GB" dirty="0"/>
          </a:p>
          <a:p>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fontScale="90000"/>
          </a:bodyPr>
          <a:lstStyle/>
          <a:p>
            <a:r>
              <a:rPr lang="en-GB" dirty="0" smtClean="0"/>
              <a:t>The link between art and sciences in education</a:t>
            </a:r>
            <a:endParaRPr lang="en-GB" dirty="0"/>
          </a:p>
        </p:txBody>
      </p:sp>
    </p:spTree>
    <p:extLst>
      <p:ext uri="{BB962C8B-B14F-4D97-AF65-F5344CB8AC3E}">
        <p14:creationId xmlns:p14="http://schemas.microsoft.com/office/powerpoint/2010/main" val="33072315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hlinkClick r:id="rId2"/>
              </a:rPr>
              <a:t>http://www.uwtsd.ac.uk/research/art-and-design-research/cross-pollination</a:t>
            </a:r>
            <a:r>
              <a:rPr lang="en-GB" dirty="0" smtClean="0">
                <a:hlinkClick r:id="rId2"/>
              </a:rPr>
              <a:t>/</a:t>
            </a:r>
            <a:endParaRPr lang="en-GB" dirty="0" smtClean="0"/>
          </a:p>
          <a:p>
            <a:endParaRPr lang="en-GB" dirty="0"/>
          </a:p>
          <a:p>
            <a:endParaRPr lang="en-GB" dirty="0"/>
          </a:p>
        </p:txBody>
      </p:sp>
      <p:sp>
        <p:nvSpPr>
          <p:cNvPr id="3" name="Title 2"/>
          <p:cNvSpPr>
            <a:spLocks noGrp="1"/>
          </p:cNvSpPr>
          <p:nvPr>
            <p:ph type="title"/>
          </p:nvPr>
        </p:nvSpPr>
        <p:spPr/>
        <p:txBody>
          <a:bodyPr/>
          <a:lstStyle/>
          <a:p>
            <a:r>
              <a:rPr lang="en-GB" dirty="0" smtClean="0"/>
              <a:t>Art and Science at UWTSD</a:t>
            </a:r>
            <a:endParaRPr lang="en-GB" dirty="0"/>
          </a:p>
        </p:txBody>
      </p:sp>
    </p:spTree>
    <p:extLst>
      <p:ext uri="{BB962C8B-B14F-4D97-AF65-F5344CB8AC3E}">
        <p14:creationId xmlns:p14="http://schemas.microsoft.com/office/powerpoint/2010/main" val="5109773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smtClean="0"/>
              <a:t>Video – Teach art and Science together</a:t>
            </a:r>
          </a:p>
          <a:p>
            <a:pPr marL="0" indent="0">
              <a:buNone/>
            </a:pPr>
            <a:endParaRPr lang="en-GB" dirty="0"/>
          </a:p>
          <a:p>
            <a:pPr marL="0" indent="0">
              <a:buNone/>
            </a:pPr>
            <a:r>
              <a:rPr lang="en-GB" dirty="0">
                <a:hlinkClick r:id="rId3"/>
              </a:rPr>
              <a:t>http://</a:t>
            </a:r>
            <a:r>
              <a:rPr lang="en-GB" dirty="0" smtClean="0">
                <a:hlinkClick r:id="rId3"/>
              </a:rPr>
              <a:t>www.ted.com/talks/mae_jemison_on_teaching_arts_and_sciences_together?language=en</a:t>
            </a:r>
            <a:endParaRPr lang="en-GB" dirty="0" smtClean="0"/>
          </a:p>
          <a:p>
            <a:pPr marL="0" indent="0">
              <a:buNone/>
            </a:pPr>
            <a:endParaRPr lang="en-GB" dirty="0"/>
          </a:p>
        </p:txBody>
      </p:sp>
      <p:sp>
        <p:nvSpPr>
          <p:cNvPr id="3" name="Title 2"/>
          <p:cNvSpPr>
            <a:spLocks noGrp="1"/>
          </p:cNvSpPr>
          <p:nvPr>
            <p:ph type="title"/>
          </p:nvPr>
        </p:nvSpPr>
        <p:spPr/>
        <p:txBody>
          <a:bodyPr/>
          <a:lstStyle/>
          <a:p>
            <a:r>
              <a:rPr lang="en-GB" dirty="0" smtClean="0"/>
              <a:t>Mae Jemison</a:t>
            </a:r>
            <a:endParaRPr lang="en-GB" dirty="0"/>
          </a:p>
        </p:txBody>
      </p:sp>
    </p:spTree>
    <p:extLst>
      <p:ext uri="{BB962C8B-B14F-4D97-AF65-F5344CB8AC3E}">
        <p14:creationId xmlns:p14="http://schemas.microsoft.com/office/powerpoint/2010/main" val="36988193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Find one piece of research that links the teaching of art and science in education</a:t>
            </a:r>
          </a:p>
          <a:p>
            <a:endParaRPr lang="en-GB" dirty="0"/>
          </a:p>
          <a:p>
            <a:r>
              <a:rPr lang="en-GB" dirty="0" smtClean="0"/>
              <a:t>Present your findings to the class</a:t>
            </a:r>
            <a:endParaRPr lang="en-GB" dirty="0"/>
          </a:p>
        </p:txBody>
      </p:sp>
      <p:sp>
        <p:nvSpPr>
          <p:cNvPr id="3" name="Title 2"/>
          <p:cNvSpPr>
            <a:spLocks noGrp="1"/>
          </p:cNvSpPr>
          <p:nvPr>
            <p:ph type="title"/>
          </p:nvPr>
        </p:nvSpPr>
        <p:spPr/>
        <p:txBody>
          <a:bodyPr/>
          <a:lstStyle/>
          <a:p>
            <a:r>
              <a:rPr lang="en-GB" dirty="0" smtClean="0"/>
              <a:t>Task</a:t>
            </a:r>
            <a:endParaRPr lang="en-GB" dirty="0"/>
          </a:p>
        </p:txBody>
      </p:sp>
    </p:spTree>
    <p:extLst>
      <p:ext uri="{BB962C8B-B14F-4D97-AF65-F5344CB8AC3E}">
        <p14:creationId xmlns:p14="http://schemas.microsoft.com/office/powerpoint/2010/main" val="16435169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sz="2000" dirty="0"/>
              <a:t>Atalay, B. (2014) Math and the Mona Lisa. USA: Smithsonian Institution Press. </a:t>
            </a:r>
            <a:endParaRPr lang="en-GB" sz="2000" dirty="0" smtClean="0"/>
          </a:p>
          <a:p>
            <a:pPr marL="0" indent="0">
              <a:buNone/>
            </a:pPr>
            <a:endParaRPr lang="en-GB" sz="2000" dirty="0" smtClean="0"/>
          </a:p>
          <a:p>
            <a:r>
              <a:rPr lang="en-GB" sz="2000" dirty="0" smtClean="0"/>
              <a:t>Department for Education (2013) Science </a:t>
            </a:r>
            <a:r>
              <a:rPr lang="en-GB" sz="2000" dirty="0"/>
              <a:t>programmes of study: key stage 3. https://www.gov.uk/government/uploads/system/uploads/attachment_data/file/335174/SECONDARY_national_curriculum_-_</a:t>
            </a:r>
            <a:r>
              <a:rPr lang="en-GB" sz="2000" dirty="0" smtClean="0"/>
              <a:t>Science_220714.pdf</a:t>
            </a:r>
            <a:r>
              <a:rPr lang="en-GB" sz="2000" dirty="0"/>
              <a:t>(accessed on 14</a:t>
            </a:r>
            <a:r>
              <a:rPr lang="en-GB" sz="2000" baseline="30000" dirty="0"/>
              <a:t>th</a:t>
            </a:r>
            <a:r>
              <a:rPr lang="en-GB" sz="2000" dirty="0"/>
              <a:t> October 2014) </a:t>
            </a:r>
          </a:p>
          <a:p>
            <a:pPr marL="0" indent="0">
              <a:buNone/>
            </a:pPr>
            <a:endParaRPr lang="en-GB" sz="2000" dirty="0"/>
          </a:p>
          <a:p>
            <a:r>
              <a:rPr lang="en-GB" sz="2000" dirty="0" smtClean="0"/>
              <a:t>NFER (2008) Arts </a:t>
            </a:r>
            <a:r>
              <a:rPr lang="en-GB" sz="2000" dirty="0"/>
              <a:t>and Cultural Education at School in England, Wales and Northern </a:t>
            </a:r>
            <a:r>
              <a:rPr lang="en-GB" sz="2000" dirty="0" smtClean="0"/>
              <a:t>Ireland. </a:t>
            </a:r>
            <a:r>
              <a:rPr lang="en-GB" sz="2000" dirty="0" smtClean="0">
                <a:hlinkClick r:id="rId3"/>
              </a:rPr>
              <a:t>http</a:t>
            </a:r>
            <a:r>
              <a:rPr lang="en-GB" sz="2000" dirty="0">
                <a:hlinkClick r:id="rId3"/>
              </a:rPr>
              <a:t>://</a:t>
            </a:r>
            <a:r>
              <a:rPr lang="en-GB" sz="2000" dirty="0" smtClean="0">
                <a:hlinkClick r:id="rId3"/>
              </a:rPr>
              <a:t>www.nfer.ac.uk/shadomx/apps/fms/fmsdownload.cfm?file_uuid=67ED3D81-C29E-AD4D-0C9D-06B</a:t>
            </a:r>
          </a:p>
          <a:p>
            <a:pPr marL="0" indent="0">
              <a:buNone/>
            </a:pPr>
            <a:r>
              <a:rPr lang="en-GB" sz="2000" dirty="0" smtClean="0">
                <a:hlinkClick r:id="rId3"/>
              </a:rPr>
              <a:t>F0705DC8F&amp;siteName=</a:t>
            </a:r>
            <a:r>
              <a:rPr lang="en-GB" sz="2000" dirty="0" err="1" smtClean="0">
                <a:hlinkClick r:id="rId3"/>
              </a:rPr>
              <a:t>nfer</a:t>
            </a:r>
            <a:r>
              <a:rPr lang="en-GB" sz="2000" dirty="0" smtClean="0"/>
              <a:t> (accessed on 14</a:t>
            </a:r>
            <a:r>
              <a:rPr lang="en-GB" sz="2000" baseline="30000" dirty="0" smtClean="0"/>
              <a:t>th</a:t>
            </a:r>
            <a:r>
              <a:rPr lang="en-GB" sz="2000" dirty="0" smtClean="0"/>
              <a:t> October 2014) </a:t>
            </a:r>
          </a:p>
          <a:p>
            <a:pPr marL="0" indent="0">
              <a:buNone/>
            </a:pPr>
            <a:endParaRPr lang="en-GB" sz="2000" dirty="0" smtClean="0"/>
          </a:p>
          <a:p>
            <a:r>
              <a:rPr lang="en-GB" sz="2000" dirty="0"/>
              <a:t>Smith, R. and Simpson, S. (1991) Aesthetics and Arts Education. Champaign: University of Illinois Press  </a:t>
            </a:r>
          </a:p>
          <a:p>
            <a:pPr marL="0" indent="0">
              <a:buNone/>
            </a:pPr>
            <a:endParaRPr lang="en-GB" sz="2000" dirty="0" smtClean="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86666188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5138</TotalTime>
  <Words>2425</Words>
  <Application>Microsoft Office PowerPoint</Application>
  <PresentationFormat>On-screen Show (4:3)</PresentationFormat>
  <Paragraphs>363</Paragraphs>
  <Slides>23</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Calibri</vt:lpstr>
      <vt:lpstr>Candara</vt:lpstr>
      <vt:lpstr>Symbol</vt:lpstr>
      <vt:lpstr>Waveform</vt:lpstr>
      <vt:lpstr>Enquiring Minds</vt:lpstr>
      <vt:lpstr>Lesson Aims and Objectives</vt:lpstr>
      <vt:lpstr>Task</vt:lpstr>
      <vt:lpstr>Art is viewed as…….</vt:lpstr>
      <vt:lpstr>What is art?</vt:lpstr>
      <vt:lpstr>What do you remember from school</vt:lpstr>
      <vt:lpstr>The aims of art……………..</vt:lpstr>
      <vt:lpstr>Time Devoted to Art Education in National Curriculum</vt:lpstr>
      <vt:lpstr>What do you remember from school</vt:lpstr>
      <vt:lpstr>Science is viewed as…………..</vt:lpstr>
      <vt:lpstr>The aims of science…………….</vt:lpstr>
      <vt:lpstr>Time Devoted to Science in National Curriculum</vt:lpstr>
      <vt:lpstr>The structure of scientific and artistic methods……….</vt:lpstr>
      <vt:lpstr>Leonardo Da Vinci</vt:lpstr>
      <vt:lpstr>Leonardo Da Vinci </vt:lpstr>
      <vt:lpstr>The Fibonacci Sequence</vt:lpstr>
      <vt:lpstr>Leonardo Da Vinci </vt:lpstr>
      <vt:lpstr>Leonardo Da Vinci</vt:lpstr>
      <vt:lpstr>The link between art and sciences in education</vt:lpstr>
      <vt:lpstr>Art and Science at UWTSD</vt:lpstr>
      <vt:lpstr>Mae Jemison</vt:lpstr>
      <vt:lpstr>Task</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Enquiring Minds</dc:title>
  <dc:creator>Phillips, Laura</dc:creator>
  <cp:lastModifiedBy>Ross Phillips (P143604)</cp:lastModifiedBy>
  <cp:revision>59</cp:revision>
  <cp:lastPrinted>2017-11-13T08:59:33Z</cp:lastPrinted>
  <dcterms:created xsi:type="dcterms:W3CDTF">2014-10-15T07:30:50Z</dcterms:created>
  <dcterms:modified xsi:type="dcterms:W3CDTF">2017-11-13T13:53:24Z</dcterms:modified>
</cp:coreProperties>
</file>