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66" d="100"/>
          <a:sy n="66" d="100"/>
        </p:scale>
        <p:origin x="876"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8223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Nizam Rahman, MSc Cybersecurity at UWTSD, supervised by Dr. Dipo Dunsin. My proposed research is titled Cross-Cloud Forensic Readiness — evaluating whether AI-based evidence classifiers produce reliable, court-defensible results when digital evidence must be triaged across two major cloud providers, Azure and AWS. Over the next ten minutes I will cover the background, the research gap, my aim and objectives, methodology, project plan, and expected impact.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set the scene. 87% of enterprises now use multiple clouds, and each provider logs security events in its own incompatible format. Traditional forensics was reactive and device-centric; by 2026 it has shifted to being proactive and identity-driven, where organisations prepare evidence in advance. This is forensic readiness. The key point for my research is that detection accuracy alone is not enough — in a legal context the evidence must be reliable and defensible, and that is exactly what breaks down when evidence crosses providers.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falls into four strands. First, Transformer-based log models like LogBERT, BERT-Log and LogEDL — but these are built for single-platform, binary anomaly detection. Second, a growing body of cross-domain IDS work shows that models scoring 0.84 to 0.96 in-dataset collapse to around 0.7 when transferred, with high benign false positives. Third — and crucially — recent 2026 work traces this failure to shortcut learning on features like port categories, and shows that simply coarsening features just relocates the shortcut. Fourth, cloud forensic-readiness frameworks focus on chain-of-custody but evaluate detection manually on single platforms. Together these expose a clear gap.</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here is the problem. The literature has established accurate single-platform detection, the existence of domain shift, and forensic-readiness frameworks — but nobody has connected them. No study tests whether an AI evidence classifier is reliable and portable across providers, and critically, whether the chain-of-custody metadata itself contaminates the classification. Existing cross-domain work also confounds three variables at once — different attacks, features and providers — so the pure provider effect is never isolated. My problem statement: high accuracy on mixed multi-cloud data can give investigators false confidence in reliability that collapses on a new provider — a forensic-soundness risk that is currently neither measured nor explained.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leads to my aim: to evaluate the reliability, portability and forensic soundness of AI evidence classification across Azure and AWS, and to determine whether chain-of-custody metadata compromises cross-provider admissibility. I have six objectives. O1, build a provider-matched dataset with a unified forensic schema. O2, apply SHAP-based hybrid feature selection with leakage safeguards. O3, train four classifiers. O4, measure reliability using calibration and uncertainty, not just accuracy. O5, quantify cross-provider portability and pinpoint which evidence classes fail. And O6 — the novel one — test whether chain-of-custody metadata leaks provider identity into the classifier.</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methodology follows Design Science Research — identify a problem, build an artefact, evaluate it. The pipeline: I start with 248,000 matched Azure and AWS records, map them into a unified 28-field forensic schema, apply SHAP-based hybrid feature selection using XGBoost and LightGBM, train four classifiers, and evaluate on both in-provider reliability and cross-provider transfer. Crucially, I run two ablation axes. The leakage axis trains with and without label-derived flags to prove that domain shift is real, not an artefact. The custody axis trains with and without chain-of-custody fields to detect provider-identity contamination. I measure not just F1 and AUC, but per-class reliability, calibration, and — using LogEDL — evidential uncertainty, which is essential for court-defensibility.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data and evaluation: the dataset has 248,000 matched records — 146,000 Azure, 102,000 AWS — across five attack classes, generated with nmap, Hydra and hping3 strictly on my own isolated VMs, so no third party is affected. The four classifiers are chosen for their architectural properties, not their original data format: LogEDL for calibrated uncertainty, which is my forensic keystone; BERT-Log for semantic context; BiCNN with attention for local patterns; and BiLSTM with attention for temporal modelling. For rigour, I use a stratified 70/15/15 split, fit feature selection on training data only, and in the cross-provider test I restrict selection to the source provider so the target is never seen. Everything is reproducible with fixed seeds on Kaggle.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project management: the work spans roughly eight months across six phases, shown here as a Gantt chart. Literature review and scoping first, then data preparation and schema mapping, feature selection, the main model-training block which is the longest, then cross-provider and ablation evaluation, and finally analysis and dissertation write-up, which overlaps the later experiments. Resources are deliberately lightweight and reproducible: Kaggle T4 GPUs and a Linux VPS for compute; Python, PyTorch and SHAP for software; Azure and AWS free-tier sandboxes for data; and risk controls including version control, fixed random seeds and regular backups so nothing is lost and every result can be reproduced.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impact and limitations — and I want to be honest about both. The expected impact: this would be the first study to isolate the pure provider effect using a matched dataset; it introduces a new finding that chain-of-custody metadata can contaminate AI classification; it establishes provider-transfer testing as an evaluation standard for cloud forensics; and it offers practical guidance on court-defensible confidence thresholds. The limitations: the dataset is synthetic and researcher-generated, not a public benchmark; it covers only Azure and AWS, not Google Cloud; it operates at the network-flow layer, not full incident reconstruction; and it uses a random split, with a temporal split planned as an extension. Being explicit about scope is part of good forensic and scientific practice.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my key references, all from 2021 to 2026 and in Harvard style. They span the log-anomaly-detection models I use, the recent cross-domain generalization evidence that motivates my gap, and the cloud forensic-readiness literature that frames the contribution. Thank you —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F2A43"/>
        </a:solidFill>
        <a:effectLst/>
      </p:bgPr>
    </p:bg>
    <p:spTree>
      <p:nvGrpSpPr>
        <p:cNvPr id="1" name=""/>
        <p:cNvGrpSpPr/>
        <p:nvPr/>
      </p:nvGrpSpPr>
      <p:grpSpPr>
        <a:xfrm>
          <a:off x="0" y="0"/>
          <a:ext cx="0" cy="0"/>
          <a:chOff x="0" y="0"/>
          <a:chExt cx="0" cy="0"/>
        </a:xfrm>
      </p:grpSpPr>
      <p:sp>
        <p:nvSpPr>
          <p:cNvPr id="2" name="Shape 0"/>
          <p:cNvSpPr/>
          <p:nvPr/>
        </p:nvSpPr>
        <p:spPr>
          <a:xfrm>
            <a:off x="8778240" y="-1097280"/>
            <a:ext cx="4206240" cy="4206240"/>
          </a:xfrm>
          <a:prstGeom prst="ellipse">
            <a:avLst/>
          </a:prstGeom>
          <a:solidFill>
            <a:srgbClr val="0E7C7B">
              <a:alpha val="22000"/>
            </a:srgbClr>
          </a:solidFill>
          <a:ln/>
        </p:spPr>
      </p:sp>
      <p:sp>
        <p:nvSpPr>
          <p:cNvPr id="3" name="Shape 1"/>
          <p:cNvSpPr/>
          <p:nvPr/>
        </p:nvSpPr>
        <p:spPr>
          <a:xfrm>
            <a:off x="10058400" y="2926080"/>
            <a:ext cx="3840480" cy="3840480"/>
          </a:xfrm>
          <a:prstGeom prst="ellipse">
            <a:avLst/>
          </a:prstGeom>
          <a:solidFill>
            <a:srgbClr val="E0A421">
              <a:alpha val="15000"/>
            </a:srgbClr>
          </a:solidFill>
          <a:ln/>
        </p:spPr>
      </p:sp>
      <p:sp>
        <p:nvSpPr>
          <p:cNvPr id="4" name="Text 2"/>
          <p:cNvSpPr/>
          <p:nvPr/>
        </p:nvSpPr>
        <p:spPr>
          <a:xfrm>
            <a:off x="640080" y="1051560"/>
            <a:ext cx="8229600" cy="365760"/>
          </a:xfrm>
          <a:prstGeom prst="rect">
            <a:avLst/>
          </a:prstGeom>
          <a:noFill/>
          <a:ln/>
        </p:spPr>
        <p:txBody>
          <a:bodyPr wrap="square" rtlCol="0" anchor="ctr"/>
          <a:lstStyle/>
          <a:p>
            <a:pPr marL="0" indent="0">
              <a:buNone/>
            </a:pPr>
            <a:r>
              <a:rPr lang="en-US" sz="1400" b="1" kern="0" spc="200" dirty="0">
                <a:solidFill>
                  <a:srgbClr val="9BC7C7"/>
                </a:solidFill>
                <a:latin typeface="Calibri" pitchFamily="34" charset="0"/>
                <a:ea typeface="Calibri" pitchFamily="34" charset="-122"/>
                <a:cs typeface="Calibri" pitchFamily="34" charset="-120"/>
              </a:rPr>
              <a:t>MSc RESEARCH PROPOSAL</a:t>
            </a:r>
            <a:endParaRPr lang="en-US" sz="1400" dirty="0"/>
          </a:p>
        </p:txBody>
      </p:sp>
      <p:sp>
        <p:nvSpPr>
          <p:cNvPr id="5" name="Text 3"/>
          <p:cNvSpPr/>
          <p:nvPr/>
        </p:nvSpPr>
        <p:spPr>
          <a:xfrm>
            <a:off x="640080" y="1554480"/>
            <a:ext cx="10515600" cy="914400"/>
          </a:xfrm>
          <a:prstGeom prst="rect">
            <a:avLst/>
          </a:prstGeom>
          <a:noFill/>
          <a:ln/>
        </p:spPr>
        <p:txBody>
          <a:bodyPr wrap="square"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Cross-Cloud Forensic Readiness</a:t>
            </a:r>
            <a:endParaRPr lang="en-US" sz="4400" dirty="0"/>
          </a:p>
        </p:txBody>
      </p:sp>
      <p:sp>
        <p:nvSpPr>
          <p:cNvPr id="6" name="Text 4"/>
          <p:cNvSpPr/>
          <p:nvPr/>
        </p:nvSpPr>
        <p:spPr>
          <a:xfrm>
            <a:off x="640080" y="2697480"/>
            <a:ext cx="10241280" cy="914400"/>
          </a:xfrm>
          <a:prstGeom prst="rect">
            <a:avLst/>
          </a:prstGeom>
          <a:noFill/>
          <a:ln/>
        </p:spPr>
        <p:txBody>
          <a:bodyPr wrap="square" rtlCol="0" anchor="ctr"/>
          <a:lstStyle/>
          <a:p>
            <a:pPr marL="0" indent="0">
              <a:lnSpc>
                <a:spcPct val="110000"/>
              </a:lnSpc>
              <a:buNone/>
            </a:pPr>
            <a:r>
              <a:rPr lang="en-US" sz="1900" dirty="0">
                <a:solidFill>
                  <a:srgbClr val="CFE3E3"/>
                </a:solidFill>
                <a:latin typeface="Calibri" pitchFamily="34" charset="0"/>
                <a:ea typeface="Calibri" pitchFamily="34" charset="-122"/>
                <a:cs typeface="Calibri" pitchFamily="34" charset="-120"/>
              </a:rPr>
              <a:t>Evaluating the Reliability and Portability of AI-Based Evidence</a:t>
            </a:r>
            <a:endParaRPr lang="en-US" sz="1900" dirty="0"/>
          </a:p>
          <a:p>
            <a:pPr marL="0" indent="0">
              <a:lnSpc>
                <a:spcPct val="110000"/>
              </a:lnSpc>
              <a:buNone/>
            </a:pPr>
            <a:r>
              <a:rPr lang="en-US" sz="1900" dirty="0">
                <a:solidFill>
                  <a:srgbClr val="CFE3E3"/>
                </a:solidFill>
                <a:latin typeface="Calibri" pitchFamily="34" charset="0"/>
                <a:ea typeface="Calibri" pitchFamily="34" charset="-122"/>
                <a:cs typeface="Calibri" pitchFamily="34" charset="-120"/>
              </a:rPr>
              <a:t>Classification Across Microsoft Azure and Amazon Web Services</a:t>
            </a:r>
            <a:endParaRPr lang="en-US" sz="1900" dirty="0"/>
          </a:p>
        </p:txBody>
      </p:sp>
      <p:sp>
        <p:nvSpPr>
          <p:cNvPr id="7" name="Shape 5"/>
          <p:cNvSpPr/>
          <p:nvPr/>
        </p:nvSpPr>
        <p:spPr>
          <a:xfrm>
            <a:off x="658368" y="3794760"/>
            <a:ext cx="2011680" cy="36576"/>
          </a:xfrm>
          <a:prstGeom prst="rect">
            <a:avLst/>
          </a:prstGeom>
          <a:solidFill>
            <a:srgbClr val="E0A421"/>
          </a:solidFill>
          <a:ln/>
        </p:spPr>
      </p:sp>
      <p:sp>
        <p:nvSpPr>
          <p:cNvPr id="8" name="Text 6"/>
          <p:cNvSpPr/>
          <p:nvPr/>
        </p:nvSpPr>
        <p:spPr>
          <a:xfrm>
            <a:off x="640080" y="4114800"/>
            <a:ext cx="10058400" cy="32004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Presented by:  </a:t>
            </a:r>
            <a:r>
              <a:rPr lang="en-US" sz="1500" b="1" dirty="0">
                <a:solidFill>
                  <a:srgbClr val="CFE3E3"/>
                </a:solidFill>
                <a:latin typeface="Calibri" pitchFamily="34" charset="0"/>
                <a:ea typeface="Calibri" pitchFamily="34" charset="-122"/>
                <a:cs typeface="Calibri" pitchFamily="34" charset="-120"/>
              </a:rPr>
              <a:t>Md </a:t>
            </a:r>
            <a:r>
              <a:rPr lang="en-US" sz="1500" b="1" dirty="0" err="1">
                <a:solidFill>
                  <a:srgbClr val="CFE3E3"/>
                </a:solidFill>
                <a:latin typeface="Calibri" pitchFamily="34" charset="0"/>
                <a:ea typeface="Calibri" pitchFamily="34" charset="-122"/>
                <a:cs typeface="Calibri" pitchFamily="34" charset="-120"/>
              </a:rPr>
              <a:t>Hasibul</a:t>
            </a:r>
            <a:r>
              <a:rPr lang="en-US" sz="1500" b="1" dirty="0">
                <a:solidFill>
                  <a:srgbClr val="CFE3E3"/>
                </a:solidFill>
                <a:latin typeface="Calibri" pitchFamily="34" charset="0"/>
                <a:ea typeface="Calibri" pitchFamily="34" charset="-122"/>
                <a:cs typeface="Calibri" pitchFamily="34" charset="-120"/>
              </a:rPr>
              <a:t> Islam</a:t>
            </a:r>
            <a:endParaRPr lang="en-US" sz="1500" dirty="0"/>
          </a:p>
        </p:txBody>
      </p:sp>
      <p:sp>
        <p:nvSpPr>
          <p:cNvPr id="9" name="Text 7"/>
          <p:cNvSpPr/>
          <p:nvPr/>
        </p:nvSpPr>
        <p:spPr>
          <a:xfrm>
            <a:off x="640080" y="4480560"/>
            <a:ext cx="10058400" cy="32004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Supervisor:  </a:t>
            </a:r>
            <a:r>
              <a:rPr lang="en-US" sz="1500" dirty="0">
                <a:solidFill>
                  <a:srgbClr val="CFE3E3"/>
                </a:solidFill>
                <a:latin typeface="Calibri" pitchFamily="34" charset="0"/>
                <a:ea typeface="Calibri" pitchFamily="34" charset="-122"/>
                <a:cs typeface="Calibri" pitchFamily="34" charset="-120"/>
              </a:rPr>
              <a:t>Dr. Dipo Dunsin</a:t>
            </a:r>
            <a:endParaRPr lang="en-US" sz="1500" dirty="0"/>
          </a:p>
        </p:txBody>
      </p:sp>
      <p:sp>
        <p:nvSpPr>
          <p:cNvPr id="10" name="Text 8"/>
          <p:cNvSpPr/>
          <p:nvPr/>
        </p:nvSpPr>
        <p:spPr>
          <a:xfrm>
            <a:off x="640080" y="4846320"/>
            <a:ext cx="10058400" cy="320040"/>
          </a:xfrm>
          <a:prstGeom prst="rect">
            <a:avLst/>
          </a:prstGeom>
          <a:noFill/>
          <a:ln/>
        </p:spPr>
        <p:txBody>
          <a:bodyPr wrap="square" rtlCol="0" anchor="ctr"/>
          <a:lstStyle/>
          <a:p>
            <a:pPr marL="0" indent="0">
              <a:buNone/>
            </a:pPr>
            <a:r>
              <a:rPr lang="en-US" sz="1300" i="1" dirty="0">
                <a:solidFill>
                  <a:srgbClr val="9BC7C7"/>
                </a:solidFill>
                <a:latin typeface="Calibri" pitchFamily="34" charset="0"/>
                <a:ea typeface="Calibri" pitchFamily="34" charset="-122"/>
                <a:cs typeface="Calibri" pitchFamily="34" charset="-120"/>
              </a:rPr>
              <a:t>MSc Cybersecurity  ·  University of Wales Trinity Saint David (UWTSD)</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84048"/>
            <a:ext cx="1554480" cy="310896"/>
          </a:xfrm>
          <a:prstGeom prst="roundRect">
            <a:avLst>
              <a:gd name="adj" fmla="val 50000"/>
            </a:avLst>
          </a:prstGeom>
          <a:solidFill>
            <a:srgbClr val="EAF3F3"/>
          </a:solidFill>
          <a:ln/>
        </p:spPr>
      </p:sp>
      <p:sp>
        <p:nvSpPr>
          <p:cNvPr id="3" name="Text 1"/>
          <p:cNvSpPr/>
          <p:nvPr/>
        </p:nvSpPr>
        <p:spPr>
          <a:xfrm>
            <a:off x="457200" y="384048"/>
            <a:ext cx="1554480" cy="310896"/>
          </a:xfrm>
          <a:prstGeom prst="rect">
            <a:avLst/>
          </a:prstGeom>
          <a:noFill/>
          <a:ln/>
        </p:spPr>
        <p:txBody>
          <a:bodyPr wrap="square" rtlCol="0" anchor="ctr"/>
          <a:lstStyle/>
          <a:p>
            <a:pPr marL="0" indent="0" algn="ctr">
              <a:buNone/>
            </a:pPr>
            <a:r>
              <a:rPr lang="en-US" sz="1050" b="1" dirty="0">
                <a:solidFill>
                  <a:srgbClr val="0A5C5B"/>
                </a:solidFill>
                <a:latin typeface="Calibri" pitchFamily="34" charset="0"/>
                <a:ea typeface="Calibri" pitchFamily="34" charset="-122"/>
                <a:cs typeface="Calibri" pitchFamily="34" charset="-120"/>
              </a:rPr>
              <a:t>Background</a:t>
            </a:r>
            <a:endParaRPr lang="en-US" sz="1050" dirty="0"/>
          </a:p>
        </p:txBody>
      </p:sp>
      <p:sp>
        <p:nvSpPr>
          <p:cNvPr id="4" name="Text 2"/>
          <p:cNvSpPr/>
          <p:nvPr/>
        </p:nvSpPr>
        <p:spPr>
          <a:xfrm>
            <a:off x="457200" y="749808"/>
            <a:ext cx="11247120" cy="640080"/>
          </a:xfrm>
          <a:prstGeom prst="rect">
            <a:avLst/>
          </a:prstGeom>
          <a:noFill/>
          <a:ln/>
        </p:spPr>
        <p:txBody>
          <a:bodyPr wrap="square" rtlCol="0" anchor="ctr"/>
          <a:lstStyle/>
          <a:p>
            <a:pPr marL="0" indent="0" algn="l">
              <a:buNone/>
            </a:pPr>
            <a:r>
              <a:rPr lang="en-US" sz="3000" b="1" dirty="0">
                <a:solidFill>
                  <a:srgbClr val="0F2A43"/>
                </a:solidFill>
                <a:latin typeface="Cambria" pitchFamily="34" charset="0"/>
                <a:ea typeface="Cambria" pitchFamily="34" charset="-122"/>
                <a:cs typeface="Cambria" pitchFamily="34" charset="-120"/>
              </a:rPr>
              <a:t>Research Context &amp; Current Developments</a:t>
            </a:r>
            <a:endParaRPr lang="en-US" sz="3000" dirty="0"/>
          </a:p>
        </p:txBody>
      </p:sp>
      <p:sp>
        <p:nvSpPr>
          <p:cNvPr id="5" name="Shape 3"/>
          <p:cNvSpPr/>
          <p:nvPr/>
        </p:nvSpPr>
        <p:spPr>
          <a:xfrm>
            <a:off x="457200" y="1600200"/>
            <a:ext cx="3657600" cy="1874520"/>
          </a:xfrm>
          <a:prstGeom prst="roundRect">
            <a:avLst>
              <a:gd name="adj" fmla="val 3902"/>
            </a:avLst>
          </a:prstGeom>
          <a:solidFill>
            <a:srgbClr val="F4F7F8"/>
          </a:solidFill>
          <a:ln w="12700">
            <a:solidFill>
              <a:srgbClr val="DCE6E6"/>
            </a:solidFill>
            <a:prstDash val="solid"/>
          </a:ln>
        </p:spPr>
      </p:sp>
      <p:sp>
        <p:nvSpPr>
          <p:cNvPr id="6" name="Text 4"/>
          <p:cNvSpPr/>
          <p:nvPr/>
        </p:nvSpPr>
        <p:spPr>
          <a:xfrm>
            <a:off x="685800" y="1783080"/>
            <a:ext cx="3200400" cy="777240"/>
          </a:xfrm>
          <a:prstGeom prst="rect">
            <a:avLst/>
          </a:prstGeom>
          <a:noFill/>
          <a:ln/>
        </p:spPr>
        <p:txBody>
          <a:bodyPr wrap="square" rtlCol="0" anchor="ctr"/>
          <a:lstStyle/>
          <a:p>
            <a:pPr marL="0" indent="0" algn="l">
              <a:buNone/>
            </a:pPr>
            <a:r>
              <a:rPr lang="en-US" sz="3400" b="1" dirty="0">
                <a:solidFill>
                  <a:srgbClr val="0E7C7B"/>
                </a:solidFill>
                <a:latin typeface="Cambria" pitchFamily="34" charset="0"/>
                <a:ea typeface="Cambria" pitchFamily="34" charset="-122"/>
                <a:cs typeface="Cambria" pitchFamily="34" charset="-120"/>
              </a:rPr>
              <a:t>87%</a:t>
            </a:r>
            <a:endParaRPr lang="en-US" sz="3400" dirty="0"/>
          </a:p>
        </p:txBody>
      </p:sp>
      <p:sp>
        <p:nvSpPr>
          <p:cNvPr id="7" name="Text 5"/>
          <p:cNvSpPr/>
          <p:nvPr/>
        </p:nvSpPr>
        <p:spPr>
          <a:xfrm>
            <a:off x="685800" y="2606040"/>
            <a:ext cx="3246120" cy="777240"/>
          </a:xfrm>
          <a:prstGeom prst="rect">
            <a:avLst/>
          </a:prstGeom>
          <a:noFill/>
          <a:ln/>
        </p:spPr>
        <p:txBody>
          <a:bodyPr wrap="square" rtlCol="0" anchor="t"/>
          <a:lstStyle/>
          <a:p>
            <a:pPr marL="0" indent="0" algn="l">
              <a:lnSpc>
                <a:spcPct val="102000"/>
              </a:lnSpc>
              <a:buNone/>
            </a:pPr>
            <a:r>
              <a:rPr lang="en-US" sz="1250" dirty="0">
                <a:solidFill>
                  <a:srgbClr val="1D2B36"/>
                </a:solidFill>
                <a:latin typeface="Calibri" pitchFamily="34" charset="0"/>
                <a:ea typeface="Calibri" pitchFamily="34" charset="-122"/>
                <a:cs typeface="Calibri" pitchFamily="34" charset="-120"/>
              </a:rPr>
              <a:t>of enterprises now run workloads across multiple cloud providers, fragmenting logs across separate silos</a:t>
            </a:r>
            <a:endParaRPr lang="en-US" sz="1250" dirty="0"/>
          </a:p>
        </p:txBody>
      </p:sp>
      <p:sp>
        <p:nvSpPr>
          <p:cNvPr id="8" name="Shape 6"/>
          <p:cNvSpPr/>
          <p:nvPr/>
        </p:nvSpPr>
        <p:spPr>
          <a:xfrm>
            <a:off x="4270248" y="1600200"/>
            <a:ext cx="3657600" cy="1874520"/>
          </a:xfrm>
          <a:prstGeom prst="roundRect">
            <a:avLst>
              <a:gd name="adj" fmla="val 3902"/>
            </a:avLst>
          </a:prstGeom>
          <a:solidFill>
            <a:srgbClr val="F4F7F8"/>
          </a:solidFill>
          <a:ln w="12700">
            <a:solidFill>
              <a:srgbClr val="DCE6E6"/>
            </a:solidFill>
            <a:prstDash val="solid"/>
          </a:ln>
        </p:spPr>
      </p:sp>
      <p:sp>
        <p:nvSpPr>
          <p:cNvPr id="9" name="Text 7"/>
          <p:cNvSpPr/>
          <p:nvPr/>
        </p:nvSpPr>
        <p:spPr>
          <a:xfrm>
            <a:off x="4498848" y="1783080"/>
            <a:ext cx="3200400" cy="777240"/>
          </a:xfrm>
          <a:prstGeom prst="rect">
            <a:avLst/>
          </a:prstGeom>
          <a:noFill/>
          <a:ln/>
        </p:spPr>
        <p:txBody>
          <a:bodyPr wrap="square" rtlCol="0" anchor="ctr"/>
          <a:lstStyle/>
          <a:p>
            <a:pPr marL="0" indent="0" algn="l">
              <a:buNone/>
            </a:pPr>
            <a:r>
              <a:rPr lang="en-US" sz="2200" b="1" dirty="0">
                <a:solidFill>
                  <a:srgbClr val="0F2A43"/>
                </a:solidFill>
                <a:latin typeface="Cambria" pitchFamily="34" charset="0"/>
                <a:ea typeface="Cambria" pitchFamily="34" charset="-122"/>
                <a:cs typeface="Cambria" pitchFamily="34" charset="-120"/>
              </a:rPr>
              <a:t>Different</a:t>
            </a:r>
            <a:endParaRPr lang="en-US" sz="2200" dirty="0"/>
          </a:p>
          <a:p>
            <a:pPr marL="0" indent="0" algn="l">
              <a:buNone/>
            </a:pPr>
            <a:r>
              <a:rPr lang="en-US" sz="2200" b="1" dirty="0">
                <a:solidFill>
                  <a:srgbClr val="0F2A43"/>
                </a:solidFill>
                <a:latin typeface="Cambria" pitchFamily="34" charset="0"/>
                <a:ea typeface="Cambria" pitchFamily="34" charset="-122"/>
                <a:cs typeface="Cambria" pitchFamily="34" charset="-120"/>
              </a:rPr>
              <a:t>formats</a:t>
            </a:r>
            <a:endParaRPr lang="en-US" sz="2200" dirty="0"/>
          </a:p>
        </p:txBody>
      </p:sp>
      <p:sp>
        <p:nvSpPr>
          <p:cNvPr id="10" name="Text 8"/>
          <p:cNvSpPr/>
          <p:nvPr/>
        </p:nvSpPr>
        <p:spPr>
          <a:xfrm>
            <a:off x="4498848" y="2606040"/>
            <a:ext cx="3246120" cy="777240"/>
          </a:xfrm>
          <a:prstGeom prst="rect">
            <a:avLst/>
          </a:prstGeom>
          <a:noFill/>
          <a:ln/>
        </p:spPr>
        <p:txBody>
          <a:bodyPr wrap="square" rtlCol="0" anchor="t"/>
          <a:lstStyle/>
          <a:p>
            <a:pPr marL="0" indent="0" algn="l">
              <a:lnSpc>
                <a:spcPct val="102000"/>
              </a:lnSpc>
              <a:buNone/>
            </a:pPr>
            <a:r>
              <a:rPr lang="en-US" sz="1250" dirty="0">
                <a:solidFill>
                  <a:srgbClr val="1D2B36"/>
                </a:solidFill>
                <a:latin typeface="Calibri" pitchFamily="34" charset="0"/>
                <a:ea typeface="Calibri" pitchFamily="34" charset="-122"/>
                <a:cs typeface="Calibri" pitchFamily="34" charset="-120"/>
              </a:rPr>
              <a:t>Azure NSG/VNet Flow Logs and AWS VPC Flow Logs record the same events in incompatible schemas</a:t>
            </a:r>
            <a:endParaRPr lang="en-US" sz="1250" dirty="0"/>
          </a:p>
        </p:txBody>
      </p:sp>
      <p:sp>
        <p:nvSpPr>
          <p:cNvPr id="11" name="Shape 9"/>
          <p:cNvSpPr/>
          <p:nvPr/>
        </p:nvSpPr>
        <p:spPr>
          <a:xfrm>
            <a:off x="8083296" y="1600200"/>
            <a:ext cx="3657600" cy="1874520"/>
          </a:xfrm>
          <a:prstGeom prst="roundRect">
            <a:avLst>
              <a:gd name="adj" fmla="val 3902"/>
            </a:avLst>
          </a:prstGeom>
          <a:solidFill>
            <a:srgbClr val="F4F7F8"/>
          </a:solidFill>
          <a:ln w="12700">
            <a:solidFill>
              <a:srgbClr val="DCE6E6"/>
            </a:solidFill>
            <a:prstDash val="solid"/>
          </a:ln>
        </p:spPr>
      </p:sp>
      <p:sp>
        <p:nvSpPr>
          <p:cNvPr id="12" name="Text 10"/>
          <p:cNvSpPr/>
          <p:nvPr/>
        </p:nvSpPr>
        <p:spPr>
          <a:xfrm>
            <a:off x="8311896" y="1783080"/>
            <a:ext cx="3200400" cy="777240"/>
          </a:xfrm>
          <a:prstGeom prst="rect">
            <a:avLst/>
          </a:prstGeom>
          <a:noFill/>
          <a:ln/>
        </p:spPr>
        <p:txBody>
          <a:bodyPr wrap="square" rtlCol="0" anchor="ctr"/>
          <a:lstStyle/>
          <a:p>
            <a:pPr marL="0" indent="0" algn="l">
              <a:buNone/>
            </a:pPr>
            <a:r>
              <a:rPr lang="en-US" sz="2200" b="1" dirty="0">
                <a:solidFill>
                  <a:srgbClr val="E0A421"/>
                </a:solidFill>
                <a:latin typeface="Cambria" pitchFamily="34" charset="0"/>
                <a:ea typeface="Cambria" pitchFamily="34" charset="-122"/>
                <a:cs typeface="Cambria" pitchFamily="34" charset="-120"/>
              </a:rPr>
              <a:t>Proactive</a:t>
            </a:r>
            <a:endParaRPr lang="en-US" sz="2200" dirty="0"/>
          </a:p>
          <a:p>
            <a:pPr marL="0" indent="0" algn="l">
              <a:buNone/>
            </a:pPr>
            <a:r>
              <a:rPr lang="en-US" sz="2200" b="1" dirty="0">
                <a:solidFill>
                  <a:srgbClr val="E0A421"/>
                </a:solidFill>
                <a:latin typeface="Cambria" pitchFamily="34" charset="0"/>
                <a:ea typeface="Cambria" pitchFamily="34" charset="-122"/>
                <a:cs typeface="Cambria" pitchFamily="34" charset="-120"/>
              </a:rPr>
              <a:t>shift</a:t>
            </a:r>
            <a:endParaRPr lang="en-US" sz="2200" dirty="0"/>
          </a:p>
        </p:txBody>
      </p:sp>
      <p:sp>
        <p:nvSpPr>
          <p:cNvPr id="13" name="Text 11"/>
          <p:cNvSpPr/>
          <p:nvPr/>
        </p:nvSpPr>
        <p:spPr>
          <a:xfrm>
            <a:off x="8311896" y="2606040"/>
            <a:ext cx="3246120" cy="777240"/>
          </a:xfrm>
          <a:prstGeom prst="rect">
            <a:avLst/>
          </a:prstGeom>
          <a:noFill/>
          <a:ln/>
        </p:spPr>
        <p:txBody>
          <a:bodyPr wrap="square" rtlCol="0" anchor="t"/>
          <a:lstStyle/>
          <a:p>
            <a:pPr marL="0" indent="0" algn="l">
              <a:lnSpc>
                <a:spcPct val="102000"/>
              </a:lnSpc>
              <a:buNone/>
            </a:pPr>
            <a:r>
              <a:rPr lang="en-US" sz="1250" dirty="0">
                <a:solidFill>
                  <a:srgbClr val="1D2B36"/>
                </a:solidFill>
                <a:latin typeface="Calibri" pitchFamily="34" charset="0"/>
                <a:ea typeface="Calibri" pitchFamily="34" charset="-122"/>
                <a:cs typeface="Calibri" pitchFamily="34" charset="-120"/>
              </a:rPr>
              <a:t>Modern forensics prepares evidence in advance — forensic readiness — rather than reacting at incident time</a:t>
            </a:r>
            <a:endParaRPr lang="en-US" sz="1250" dirty="0"/>
          </a:p>
        </p:txBody>
      </p:sp>
      <p:sp>
        <p:nvSpPr>
          <p:cNvPr id="14" name="Text 12"/>
          <p:cNvSpPr/>
          <p:nvPr/>
        </p:nvSpPr>
        <p:spPr>
          <a:xfrm>
            <a:off x="457200" y="3749040"/>
            <a:ext cx="10972800" cy="365760"/>
          </a:xfrm>
          <a:prstGeom prst="rect">
            <a:avLst/>
          </a:prstGeom>
          <a:noFill/>
          <a:ln/>
        </p:spPr>
        <p:txBody>
          <a:bodyPr wrap="square" rtlCol="0" anchor="ctr"/>
          <a:lstStyle/>
          <a:p>
            <a:pPr marL="0" indent="0">
              <a:buNone/>
            </a:pPr>
            <a:r>
              <a:rPr lang="en-US" sz="1500" b="1" dirty="0">
                <a:solidFill>
                  <a:srgbClr val="0A5C5B"/>
                </a:solidFill>
                <a:latin typeface="Calibri" pitchFamily="34" charset="0"/>
                <a:ea typeface="Calibri" pitchFamily="34" charset="-122"/>
                <a:cs typeface="Calibri" pitchFamily="34" charset="-120"/>
              </a:rPr>
              <a:t>Why it matters for forensics</a:t>
            </a:r>
            <a:endParaRPr lang="en-US" sz="1500" dirty="0"/>
          </a:p>
        </p:txBody>
      </p:sp>
      <p:sp>
        <p:nvSpPr>
          <p:cNvPr id="15" name="Text 13"/>
          <p:cNvSpPr/>
          <p:nvPr/>
        </p:nvSpPr>
        <p:spPr>
          <a:xfrm>
            <a:off x="457200" y="4114800"/>
            <a:ext cx="11247120" cy="914400"/>
          </a:xfrm>
          <a:prstGeom prst="rect">
            <a:avLst/>
          </a:prstGeom>
          <a:noFill/>
          <a:ln/>
        </p:spPr>
        <p:txBody>
          <a:bodyPr wrap="square" rtlCol="0" anchor="ctr"/>
          <a:lstStyle/>
          <a:p>
            <a:pPr marL="0" indent="0">
              <a:lnSpc>
                <a:spcPct val="115000"/>
              </a:lnSpc>
              <a:buNone/>
            </a:pPr>
            <a:r>
              <a:rPr lang="en-US" sz="1450" dirty="0">
                <a:solidFill>
                  <a:srgbClr val="1D2B36"/>
                </a:solidFill>
                <a:latin typeface="Calibri" pitchFamily="34" charset="0"/>
                <a:ea typeface="Calibri" pitchFamily="34" charset="-122"/>
                <a:cs typeface="Calibri" pitchFamily="34" charset="-120"/>
              </a:rPr>
              <a:t>When a breach spans multiple clouds, investigators must manually correlate logs of different formats — a slow, error-prone process that can compromise the </a:t>
            </a:r>
            <a:r>
              <a:rPr lang="en-US" sz="1450" b="1" dirty="0">
                <a:solidFill>
                  <a:srgbClr val="0F2A43"/>
                </a:solidFill>
                <a:latin typeface="Calibri" pitchFamily="34" charset="0"/>
                <a:ea typeface="Calibri" pitchFamily="34" charset="-122"/>
                <a:cs typeface="Calibri" pitchFamily="34" charset="-120"/>
              </a:rPr>
              <a:t>chain of custody</a:t>
            </a:r>
            <a:r>
              <a:rPr lang="en-US" sz="1450" dirty="0">
                <a:solidFill>
                  <a:srgbClr val="1D2B36"/>
                </a:solidFill>
                <a:latin typeface="Calibri" pitchFamily="34" charset="0"/>
                <a:ea typeface="Calibri" pitchFamily="34" charset="-122"/>
                <a:cs typeface="Calibri" pitchFamily="34" charset="-120"/>
              </a:rPr>
              <a:t> and evidentiary admissibility. Detection is only useful in court if the resulting evidence is </a:t>
            </a:r>
            <a:r>
              <a:rPr lang="en-US" sz="1450" b="1" dirty="0">
                <a:solidFill>
                  <a:srgbClr val="0F2A43"/>
                </a:solidFill>
                <a:latin typeface="Calibri" pitchFamily="34" charset="0"/>
                <a:ea typeface="Calibri" pitchFamily="34" charset="-122"/>
                <a:cs typeface="Calibri" pitchFamily="34" charset="-120"/>
              </a:rPr>
              <a:t>reliable and defensible</a:t>
            </a:r>
            <a:r>
              <a:rPr lang="en-US" sz="1450" dirty="0">
                <a:solidFill>
                  <a:srgbClr val="1D2B36"/>
                </a:solidFill>
                <a:latin typeface="Calibri" pitchFamily="34" charset="0"/>
                <a:ea typeface="Calibri" pitchFamily="34" charset="-122"/>
                <a:cs typeface="Calibri" pitchFamily="34" charset="-120"/>
              </a:rPr>
              <a:t>.</a:t>
            </a:r>
            <a:endParaRPr lang="en-US" sz="1450" dirty="0"/>
          </a:p>
        </p:txBody>
      </p:sp>
      <p:sp>
        <p:nvSpPr>
          <p:cNvPr id="16" name="Text 14"/>
          <p:cNvSpPr/>
          <p:nvPr/>
        </p:nvSpPr>
        <p:spPr>
          <a:xfrm>
            <a:off x="457200" y="5257800"/>
            <a:ext cx="11247120" cy="731520"/>
          </a:xfrm>
          <a:prstGeom prst="rect">
            <a:avLst/>
          </a:prstGeom>
          <a:noFill/>
          <a:ln/>
        </p:spPr>
        <p:txBody>
          <a:bodyPr wrap="square" rtlCol="0" anchor="ctr"/>
          <a:lstStyle/>
          <a:p>
            <a:pPr marL="0" indent="0">
              <a:lnSpc>
                <a:spcPct val="110000"/>
              </a:lnSpc>
              <a:buNone/>
            </a:pPr>
            <a:r>
              <a:rPr lang="en-US" sz="1250" i="1" dirty="0">
                <a:solidFill>
                  <a:srgbClr val="0A5C5B"/>
                </a:solidFill>
                <a:latin typeface="Calibri" pitchFamily="34" charset="0"/>
                <a:ea typeface="Calibri" pitchFamily="34" charset="-122"/>
                <a:cs typeface="Calibri" pitchFamily="34" charset="-120"/>
              </a:rPr>
              <a:t>By 2026, mature organisations embed forensic readiness into cloud governance, aligning evidence collection with legal and regulatory obligations</a:t>
            </a:r>
            <a:r>
              <a:rPr lang="en-US" sz="1250" dirty="0">
                <a:solidFill>
                  <a:srgbClr val="5A6B76"/>
                </a:solidFill>
                <a:latin typeface="Calibri" pitchFamily="34" charset="0"/>
                <a:ea typeface="Calibri" pitchFamily="34" charset="-122"/>
                <a:cs typeface="Calibri" pitchFamily="34" charset="-120"/>
              </a:rPr>
              <a:t>  (Basharat, 2025; Idugboe et al., 2026).</a:t>
            </a:r>
            <a:endParaRPr lang="en-US" sz="1250" dirty="0"/>
          </a:p>
        </p:txBody>
      </p:sp>
      <p:sp>
        <p:nvSpPr>
          <p:cNvPr id="17" name="Text 15"/>
          <p:cNvSpPr/>
          <p:nvPr/>
        </p:nvSpPr>
        <p:spPr>
          <a:xfrm>
            <a:off x="457200" y="6510528"/>
            <a:ext cx="7315200" cy="274320"/>
          </a:xfrm>
          <a:prstGeom prst="rect">
            <a:avLst/>
          </a:prstGeom>
          <a:noFill/>
          <a:ln/>
        </p:spPr>
        <p:txBody>
          <a:bodyPr wrap="square" rtlCol="0" anchor="ctr"/>
          <a:lstStyle/>
          <a:p>
            <a:pPr marL="0" indent="0" algn="l">
              <a:buNone/>
            </a:pPr>
            <a:r>
              <a:rPr lang="en-US" sz="900" dirty="0">
                <a:solidFill>
                  <a:srgbClr val="5A6B76"/>
                </a:solidFill>
                <a:latin typeface="Calibri" pitchFamily="34" charset="0"/>
                <a:ea typeface="Calibri" pitchFamily="34" charset="-122"/>
                <a:cs typeface="Calibri" pitchFamily="34" charset="-120"/>
              </a:rPr>
              <a:t>Cross-Cloud Forensic Readiness  ·  Research Proposal</a:t>
            </a:r>
            <a:endParaRPr lang="en-US" sz="900" dirty="0"/>
          </a:p>
        </p:txBody>
      </p:sp>
      <p:sp>
        <p:nvSpPr>
          <p:cNvPr id="18" name="Text 16"/>
          <p:cNvSpPr/>
          <p:nvPr/>
        </p:nvSpPr>
        <p:spPr>
          <a:xfrm>
            <a:off x="11338560" y="6510528"/>
            <a:ext cx="457200" cy="274320"/>
          </a:xfrm>
          <a:prstGeom prst="rect">
            <a:avLst/>
          </a:prstGeom>
          <a:noFill/>
          <a:ln/>
        </p:spPr>
        <p:txBody>
          <a:bodyPr wrap="square" rtlCol="0" anchor="ctr"/>
          <a:lstStyle/>
          <a:p>
            <a:pPr marL="0" indent="0" algn="r">
              <a:buNone/>
            </a:pPr>
            <a:r>
              <a:rPr lang="en-US" sz="900" dirty="0">
                <a:solidFill>
                  <a:srgbClr val="5A6B76"/>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84048"/>
            <a:ext cx="1554480" cy="310896"/>
          </a:xfrm>
          <a:prstGeom prst="roundRect">
            <a:avLst>
              <a:gd name="adj" fmla="val 50000"/>
            </a:avLst>
          </a:prstGeom>
          <a:solidFill>
            <a:srgbClr val="EAF3F3"/>
          </a:solidFill>
          <a:ln/>
        </p:spPr>
      </p:sp>
      <p:sp>
        <p:nvSpPr>
          <p:cNvPr id="3" name="Text 1"/>
          <p:cNvSpPr/>
          <p:nvPr/>
        </p:nvSpPr>
        <p:spPr>
          <a:xfrm>
            <a:off x="457200" y="384048"/>
            <a:ext cx="1554480" cy="310896"/>
          </a:xfrm>
          <a:prstGeom prst="rect">
            <a:avLst/>
          </a:prstGeom>
          <a:noFill/>
          <a:ln/>
        </p:spPr>
        <p:txBody>
          <a:bodyPr wrap="square" rtlCol="0" anchor="ctr"/>
          <a:lstStyle/>
          <a:p>
            <a:pPr marL="0" indent="0" algn="ctr">
              <a:buNone/>
            </a:pPr>
            <a:r>
              <a:rPr lang="en-US" sz="1050" b="1" dirty="0">
                <a:solidFill>
                  <a:srgbClr val="0A5C5B"/>
                </a:solidFill>
                <a:latin typeface="Calibri" pitchFamily="34" charset="0"/>
                <a:ea typeface="Calibri" pitchFamily="34" charset="-122"/>
                <a:cs typeface="Calibri" pitchFamily="34" charset="-120"/>
              </a:rPr>
              <a:t>Literature</a:t>
            </a:r>
            <a:endParaRPr lang="en-US" sz="1050" dirty="0"/>
          </a:p>
        </p:txBody>
      </p:sp>
      <p:sp>
        <p:nvSpPr>
          <p:cNvPr id="4" name="Text 2"/>
          <p:cNvSpPr/>
          <p:nvPr/>
        </p:nvSpPr>
        <p:spPr>
          <a:xfrm>
            <a:off x="457200" y="749808"/>
            <a:ext cx="11247120" cy="640080"/>
          </a:xfrm>
          <a:prstGeom prst="rect">
            <a:avLst/>
          </a:prstGeom>
          <a:noFill/>
          <a:ln/>
        </p:spPr>
        <p:txBody>
          <a:bodyPr wrap="square" rtlCol="0" anchor="ctr"/>
          <a:lstStyle/>
          <a:p>
            <a:pPr marL="0" indent="0" algn="l">
              <a:buNone/>
            </a:pPr>
            <a:r>
              <a:rPr lang="en-US" sz="3000" b="1" dirty="0">
                <a:solidFill>
                  <a:srgbClr val="0F2A43"/>
                </a:solidFill>
                <a:latin typeface="Cambria" pitchFamily="34" charset="0"/>
                <a:ea typeface="Cambria" pitchFamily="34" charset="-122"/>
                <a:cs typeface="Cambria" pitchFamily="34" charset="-120"/>
              </a:rPr>
              <a:t>Brief Literature Review</a:t>
            </a:r>
            <a:endParaRPr lang="en-US" sz="3000" dirty="0"/>
          </a:p>
        </p:txBody>
      </p:sp>
      <p:sp>
        <p:nvSpPr>
          <p:cNvPr id="5" name="Shape 3"/>
          <p:cNvSpPr/>
          <p:nvPr/>
        </p:nvSpPr>
        <p:spPr>
          <a:xfrm>
            <a:off x="457200" y="1572768"/>
            <a:ext cx="11247120" cy="1024128"/>
          </a:xfrm>
          <a:prstGeom prst="roundRect">
            <a:avLst>
              <a:gd name="adj" fmla="val 5357"/>
            </a:avLst>
          </a:prstGeom>
          <a:solidFill>
            <a:srgbClr val="F4F7F8"/>
          </a:solidFill>
          <a:ln w="12700">
            <a:solidFill>
              <a:srgbClr val="DCE6E6"/>
            </a:solidFill>
            <a:prstDash val="solid"/>
          </a:ln>
        </p:spPr>
      </p:sp>
      <p:sp>
        <p:nvSpPr>
          <p:cNvPr id="6" name="Shape 4"/>
          <p:cNvSpPr/>
          <p:nvPr/>
        </p:nvSpPr>
        <p:spPr>
          <a:xfrm>
            <a:off x="658368" y="1956816"/>
            <a:ext cx="237744" cy="237744"/>
          </a:xfrm>
          <a:prstGeom prst="ellipse">
            <a:avLst/>
          </a:prstGeom>
          <a:solidFill>
            <a:srgbClr val="0E7C7B"/>
          </a:solidFill>
          <a:ln/>
        </p:spPr>
      </p:sp>
      <p:sp>
        <p:nvSpPr>
          <p:cNvPr id="7" name="Text 5"/>
          <p:cNvSpPr/>
          <p:nvPr/>
        </p:nvSpPr>
        <p:spPr>
          <a:xfrm>
            <a:off x="1051560" y="1682496"/>
            <a:ext cx="2834640" cy="822960"/>
          </a:xfrm>
          <a:prstGeom prst="rect">
            <a:avLst/>
          </a:prstGeom>
          <a:noFill/>
          <a:ln/>
        </p:spPr>
        <p:txBody>
          <a:bodyPr wrap="square" rtlCol="0" anchor="ctr"/>
          <a:lstStyle/>
          <a:p>
            <a:pPr marL="0" indent="0">
              <a:buNone/>
            </a:pPr>
            <a:r>
              <a:rPr lang="en-US" sz="1450" b="1" dirty="0">
                <a:solidFill>
                  <a:srgbClr val="0F2A43"/>
                </a:solidFill>
                <a:latin typeface="Calibri" pitchFamily="34" charset="0"/>
                <a:ea typeface="Calibri" pitchFamily="34" charset="-122"/>
                <a:cs typeface="Calibri" pitchFamily="34" charset="-120"/>
              </a:rPr>
              <a:t>Log anomaly detection</a:t>
            </a:r>
            <a:endParaRPr lang="en-US" sz="1450" dirty="0"/>
          </a:p>
        </p:txBody>
      </p:sp>
      <p:sp>
        <p:nvSpPr>
          <p:cNvPr id="8" name="Text 6"/>
          <p:cNvSpPr/>
          <p:nvPr/>
        </p:nvSpPr>
        <p:spPr>
          <a:xfrm>
            <a:off x="3977640" y="1664208"/>
            <a:ext cx="7589520" cy="841248"/>
          </a:xfrm>
          <a:prstGeom prst="rect">
            <a:avLst/>
          </a:prstGeom>
          <a:noFill/>
          <a:ln/>
        </p:spPr>
        <p:txBody>
          <a:bodyPr wrap="square" rtlCol="0" anchor="ctr"/>
          <a:lstStyle/>
          <a:p>
            <a:pPr marL="0" indent="0">
              <a:lnSpc>
                <a:spcPct val="105000"/>
              </a:lnSpc>
              <a:buNone/>
            </a:pPr>
            <a:r>
              <a:rPr lang="en-US" sz="1250" dirty="0">
                <a:solidFill>
                  <a:srgbClr val="1D2B36"/>
                </a:solidFill>
                <a:latin typeface="Calibri" pitchFamily="34" charset="0"/>
                <a:ea typeface="Calibri" pitchFamily="34" charset="-122"/>
                <a:cs typeface="Calibri" pitchFamily="34" charset="-120"/>
              </a:rPr>
              <a:t>LogBERT (Guo et al., 2021), BERT-Log (Chen &amp; Liao, 2022) and LogEDL (Guo et al., 2024) apply Transformers to system logs — but target single-platform, binary anomaly detection.</a:t>
            </a:r>
            <a:endParaRPr lang="en-US" sz="1250" dirty="0"/>
          </a:p>
        </p:txBody>
      </p:sp>
      <p:sp>
        <p:nvSpPr>
          <p:cNvPr id="9" name="Shape 7"/>
          <p:cNvSpPr/>
          <p:nvPr/>
        </p:nvSpPr>
        <p:spPr>
          <a:xfrm>
            <a:off x="457200" y="2688336"/>
            <a:ext cx="11247120" cy="1024128"/>
          </a:xfrm>
          <a:prstGeom prst="roundRect">
            <a:avLst>
              <a:gd name="adj" fmla="val 5357"/>
            </a:avLst>
          </a:prstGeom>
          <a:solidFill>
            <a:srgbClr val="F4F7F8"/>
          </a:solidFill>
          <a:ln w="12700">
            <a:solidFill>
              <a:srgbClr val="DCE6E6"/>
            </a:solidFill>
            <a:prstDash val="solid"/>
          </a:ln>
        </p:spPr>
      </p:sp>
      <p:sp>
        <p:nvSpPr>
          <p:cNvPr id="10" name="Shape 8"/>
          <p:cNvSpPr/>
          <p:nvPr/>
        </p:nvSpPr>
        <p:spPr>
          <a:xfrm>
            <a:off x="658368" y="3072384"/>
            <a:ext cx="237744" cy="237744"/>
          </a:xfrm>
          <a:prstGeom prst="ellipse">
            <a:avLst/>
          </a:prstGeom>
          <a:solidFill>
            <a:srgbClr val="0F2A43"/>
          </a:solidFill>
          <a:ln/>
        </p:spPr>
      </p:sp>
      <p:sp>
        <p:nvSpPr>
          <p:cNvPr id="11" name="Text 9"/>
          <p:cNvSpPr/>
          <p:nvPr/>
        </p:nvSpPr>
        <p:spPr>
          <a:xfrm>
            <a:off x="1051560" y="2798064"/>
            <a:ext cx="2834640" cy="822960"/>
          </a:xfrm>
          <a:prstGeom prst="rect">
            <a:avLst/>
          </a:prstGeom>
          <a:noFill/>
          <a:ln/>
        </p:spPr>
        <p:txBody>
          <a:bodyPr wrap="square" rtlCol="0" anchor="ctr"/>
          <a:lstStyle/>
          <a:p>
            <a:pPr marL="0" indent="0">
              <a:buNone/>
            </a:pPr>
            <a:r>
              <a:rPr lang="en-US" sz="1450" b="1" dirty="0">
                <a:solidFill>
                  <a:srgbClr val="0F2A43"/>
                </a:solidFill>
                <a:latin typeface="Calibri" pitchFamily="34" charset="0"/>
                <a:ea typeface="Calibri" pitchFamily="34" charset="-122"/>
                <a:cs typeface="Calibri" pitchFamily="34" charset="-120"/>
              </a:rPr>
              <a:t>Cross-domain IDS</a:t>
            </a:r>
            <a:endParaRPr lang="en-US" sz="1450" dirty="0"/>
          </a:p>
        </p:txBody>
      </p:sp>
      <p:sp>
        <p:nvSpPr>
          <p:cNvPr id="12" name="Text 10"/>
          <p:cNvSpPr/>
          <p:nvPr/>
        </p:nvSpPr>
        <p:spPr>
          <a:xfrm>
            <a:off x="3977640" y="2779776"/>
            <a:ext cx="7589520" cy="841248"/>
          </a:xfrm>
          <a:prstGeom prst="rect">
            <a:avLst/>
          </a:prstGeom>
          <a:noFill/>
          <a:ln/>
        </p:spPr>
        <p:txBody>
          <a:bodyPr wrap="square" rtlCol="0" anchor="ctr"/>
          <a:lstStyle/>
          <a:p>
            <a:pPr marL="0" indent="0">
              <a:lnSpc>
                <a:spcPct val="105000"/>
              </a:lnSpc>
              <a:buNone/>
            </a:pPr>
            <a:r>
              <a:rPr lang="en-US" sz="1250" dirty="0">
                <a:solidFill>
                  <a:srgbClr val="1D2B36"/>
                </a:solidFill>
                <a:latin typeface="Calibri" pitchFamily="34" charset="0"/>
                <a:ea typeface="Calibri" pitchFamily="34" charset="-122"/>
                <a:cs typeface="Calibri" pitchFamily="34" charset="-120"/>
              </a:rPr>
              <a:t>Models achieving 0.84–0.96 F1 in-dataset collapse to 0.69–0.78 Macro-F1 under transfer, with benign false-positives up to 0.30 (Future Internet, 2026; PLOS One, 2026).</a:t>
            </a:r>
            <a:endParaRPr lang="en-US" sz="1250" dirty="0"/>
          </a:p>
        </p:txBody>
      </p:sp>
      <p:sp>
        <p:nvSpPr>
          <p:cNvPr id="13" name="Shape 11"/>
          <p:cNvSpPr/>
          <p:nvPr/>
        </p:nvSpPr>
        <p:spPr>
          <a:xfrm>
            <a:off x="457200" y="3803904"/>
            <a:ext cx="11247120" cy="1024128"/>
          </a:xfrm>
          <a:prstGeom prst="roundRect">
            <a:avLst>
              <a:gd name="adj" fmla="val 5357"/>
            </a:avLst>
          </a:prstGeom>
          <a:solidFill>
            <a:srgbClr val="F4F7F8"/>
          </a:solidFill>
          <a:ln w="12700">
            <a:solidFill>
              <a:srgbClr val="DCE6E6"/>
            </a:solidFill>
            <a:prstDash val="solid"/>
          </a:ln>
        </p:spPr>
      </p:sp>
      <p:sp>
        <p:nvSpPr>
          <p:cNvPr id="14" name="Shape 12"/>
          <p:cNvSpPr/>
          <p:nvPr/>
        </p:nvSpPr>
        <p:spPr>
          <a:xfrm>
            <a:off x="658368" y="4187952"/>
            <a:ext cx="237744" cy="237744"/>
          </a:xfrm>
          <a:prstGeom prst="ellipse">
            <a:avLst/>
          </a:prstGeom>
          <a:solidFill>
            <a:srgbClr val="E0A421"/>
          </a:solidFill>
          <a:ln/>
        </p:spPr>
      </p:sp>
      <p:sp>
        <p:nvSpPr>
          <p:cNvPr id="15" name="Text 13"/>
          <p:cNvSpPr/>
          <p:nvPr/>
        </p:nvSpPr>
        <p:spPr>
          <a:xfrm>
            <a:off x="1051560" y="3913632"/>
            <a:ext cx="2834640" cy="822960"/>
          </a:xfrm>
          <a:prstGeom prst="rect">
            <a:avLst/>
          </a:prstGeom>
          <a:noFill/>
          <a:ln/>
        </p:spPr>
        <p:txBody>
          <a:bodyPr wrap="square" rtlCol="0" anchor="ctr"/>
          <a:lstStyle/>
          <a:p>
            <a:pPr marL="0" indent="0">
              <a:buNone/>
            </a:pPr>
            <a:r>
              <a:rPr lang="en-US" sz="1450" b="1" dirty="0">
                <a:solidFill>
                  <a:srgbClr val="0F2A43"/>
                </a:solidFill>
                <a:latin typeface="Calibri" pitchFamily="34" charset="0"/>
                <a:ea typeface="Calibri" pitchFamily="34" charset="-122"/>
                <a:cs typeface="Calibri" pitchFamily="34" charset="-120"/>
              </a:rPr>
              <a:t>Shortcut learning</a:t>
            </a:r>
            <a:endParaRPr lang="en-US" sz="1450" dirty="0"/>
          </a:p>
        </p:txBody>
      </p:sp>
      <p:sp>
        <p:nvSpPr>
          <p:cNvPr id="16" name="Text 14"/>
          <p:cNvSpPr/>
          <p:nvPr/>
        </p:nvSpPr>
        <p:spPr>
          <a:xfrm>
            <a:off x="3977640" y="3895344"/>
            <a:ext cx="7589520" cy="841248"/>
          </a:xfrm>
          <a:prstGeom prst="rect">
            <a:avLst/>
          </a:prstGeom>
          <a:noFill/>
          <a:ln/>
        </p:spPr>
        <p:txBody>
          <a:bodyPr wrap="square" rtlCol="0" anchor="ctr"/>
          <a:lstStyle/>
          <a:p>
            <a:pPr marL="0" indent="0">
              <a:lnSpc>
                <a:spcPct val="105000"/>
              </a:lnSpc>
              <a:buNone/>
            </a:pPr>
            <a:r>
              <a:rPr lang="en-US" sz="1250" dirty="0">
                <a:solidFill>
                  <a:srgbClr val="1D2B36"/>
                </a:solidFill>
                <a:latin typeface="Calibri" pitchFamily="34" charset="0"/>
                <a:ea typeface="Calibri" pitchFamily="34" charset="-122"/>
                <a:cs typeface="Calibri" pitchFamily="34" charset="-120"/>
              </a:rPr>
              <a:t>Cross-domain failure traced to port-category shortcuts; coarsening features relocates rather than removes the shortcut (Hakim et al., 2026).</a:t>
            </a:r>
            <a:endParaRPr lang="en-US" sz="1250" dirty="0"/>
          </a:p>
        </p:txBody>
      </p:sp>
      <p:sp>
        <p:nvSpPr>
          <p:cNvPr id="17" name="Shape 15"/>
          <p:cNvSpPr/>
          <p:nvPr/>
        </p:nvSpPr>
        <p:spPr>
          <a:xfrm>
            <a:off x="457200" y="4919472"/>
            <a:ext cx="11247120" cy="1024128"/>
          </a:xfrm>
          <a:prstGeom prst="roundRect">
            <a:avLst>
              <a:gd name="adj" fmla="val 5357"/>
            </a:avLst>
          </a:prstGeom>
          <a:solidFill>
            <a:srgbClr val="F4F7F8"/>
          </a:solidFill>
          <a:ln w="12700">
            <a:solidFill>
              <a:srgbClr val="DCE6E6"/>
            </a:solidFill>
            <a:prstDash val="solid"/>
          </a:ln>
        </p:spPr>
      </p:sp>
      <p:sp>
        <p:nvSpPr>
          <p:cNvPr id="18" name="Shape 16"/>
          <p:cNvSpPr/>
          <p:nvPr/>
        </p:nvSpPr>
        <p:spPr>
          <a:xfrm>
            <a:off x="658368" y="5303520"/>
            <a:ext cx="237744" cy="237744"/>
          </a:xfrm>
          <a:prstGeom prst="ellipse">
            <a:avLst/>
          </a:prstGeom>
          <a:solidFill>
            <a:srgbClr val="0A5C5B"/>
          </a:solidFill>
          <a:ln/>
        </p:spPr>
      </p:sp>
      <p:sp>
        <p:nvSpPr>
          <p:cNvPr id="19" name="Text 17"/>
          <p:cNvSpPr/>
          <p:nvPr/>
        </p:nvSpPr>
        <p:spPr>
          <a:xfrm>
            <a:off x="1051560" y="5029200"/>
            <a:ext cx="2834640" cy="822960"/>
          </a:xfrm>
          <a:prstGeom prst="rect">
            <a:avLst/>
          </a:prstGeom>
          <a:noFill/>
          <a:ln/>
        </p:spPr>
        <p:txBody>
          <a:bodyPr wrap="square" rtlCol="0" anchor="ctr"/>
          <a:lstStyle/>
          <a:p>
            <a:pPr marL="0" indent="0">
              <a:buNone/>
            </a:pPr>
            <a:r>
              <a:rPr lang="en-US" sz="1450" b="1" dirty="0">
                <a:solidFill>
                  <a:srgbClr val="0F2A43"/>
                </a:solidFill>
                <a:latin typeface="Calibri" pitchFamily="34" charset="0"/>
                <a:ea typeface="Calibri" pitchFamily="34" charset="-122"/>
                <a:cs typeface="Calibri" pitchFamily="34" charset="-120"/>
              </a:rPr>
              <a:t>Cloud forensic readiness</a:t>
            </a:r>
            <a:endParaRPr lang="en-US" sz="1450" dirty="0"/>
          </a:p>
        </p:txBody>
      </p:sp>
      <p:sp>
        <p:nvSpPr>
          <p:cNvPr id="20" name="Text 18"/>
          <p:cNvSpPr/>
          <p:nvPr/>
        </p:nvSpPr>
        <p:spPr>
          <a:xfrm>
            <a:off x="3977640" y="5010912"/>
            <a:ext cx="7589520" cy="841248"/>
          </a:xfrm>
          <a:prstGeom prst="rect">
            <a:avLst/>
          </a:prstGeom>
          <a:noFill/>
          <a:ln/>
        </p:spPr>
        <p:txBody>
          <a:bodyPr wrap="square" rtlCol="0" anchor="ctr"/>
          <a:lstStyle/>
          <a:p>
            <a:pPr marL="0" indent="0">
              <a:lnSpc>
                <a:spcPct val="105000"/>
              </a:lnSpc>
              <a:buNone/>
            </a:pPr>
            <a:r>
              <a:rPr lang="en-US" sz="1250" dirty="0">
                <a:solidFill>
                  <a:srgbClr val="1D2B36"/>
                </a:solidFill>
                <a:latin typeface="Calibri" pitchFamily="34" charset="0"/>
                <a:ea typeface="Calibri" pitchFamily="34" charset="-122"/>
                <a:cs typeface="Calibri" pitchFamily="34" charset="-120"/>
              </a:rPr>
              <a:t>Frameworks emphasise chain-of-custody and evidence preservation, but evaluate detection manually and on single platforms (Idugboe et al., 2026; Wu et al., 2022).</a:t>
            </a:r>
            <a:endParaRPr lang="en-US" sz="1250" dirty="0"/>
          </a:p>
        </p:txBody>
      </p:sp>
      <p:sp>
        <p:nvSpPr>
          <p:cNvPr id="21" name="Text 19"/>
          <p:cNvSpPr/>
          <p:nvPr/>
        </p:nvSpPr>
        <p:spPr>
          <a:xfrm>
            <a:off x="457200" y="6510528"/>
            <a:ext cx="7315200" cy="274320"/>
          </a:xfrm>
          <a:prstGeom prst="rect">
            <a:avLst/>
          </a:prstGeom>
          <a:noFill/>
          <a:ln/>
        </p:spPr>
        <p:txBody>
          <a:bodyPr wrap="square" rtlCol="0" anchor="ctr"/>
          <a:lstStyle/>
          <a:p>
            <a:pPr marL="0" indent="0" algn="l">
              <a:buNone/>
            </a:pPr>
            <a:r>
              <a:rPr lang="en-US" sz="900" dirty="0">
                <a:solidFill>
                  <a:srgbClr val="5A6B76"/>
                </a:solidFill>
                <a:latin typeface="Calibri" pitchFamily="34" charset="0"/>
                <a:ea typeface="Calibri" pitchFamily="34" charset="-122"/>
                <a:cs typeface="Calibri" pitchFamily="34" charset="-120"/>
              </a:rPr>
              <a:t>Cross-Cloud Forensic Readiness  ·  Research Proposal</a:t>
            </a:r>
            <a:endParaRPr lang="en-US" sz="900" dirty="0"/>
          </a:p>
        </p:txBody>
      </p:sp>
      <p:sp>
        <p:nvSpPr>
          <p:cNvPr id="22" name="Text 20"/>
          <p:cNvSpPr/>
          <p:nvPr/>
        </p:nvSpPr>
        <p:spPr>
          <a:xfrm>
            <a:off x="11338560" y="6510528"/>
            <a:ext cx="457200" cy="274320"/>
          </a:xfrm>
          <a:prstGeom prst="rect">
            <a:avLst/>
          </a:prstGeom>
          <a:noFill/>
          <a:ln/>
        </p:spPr>
        <p:txBody>
          <a:bodyPr wrap="square" rtlCol="0" anchor="ctr"/>
          <a:lstStyle/>
          <a:p>
            <a:pPr marL="0" indent="0" algn="r">
              <a:buNone/>
            </a:pPr>
            <a:r>
              <a:rPr lang="en-US" sz="900" dirty="0">
                <a:solidFill>
                  <a:srgbClr val="5A6B76"/>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84048"/>
            <a:ext cx="1554480" cy="310896"/>
          </a:xfrm>
          <a:prstGeom prst="roundRect">
            <a:avLst>
              <a:gd name="adj" fmla="val 50000"/>
            </a:avLst>
          </a:prstGeom>
          <a:solidFill>
            <a:srgbClr val="EAF3F3"/>
          </a:solidFill>
          <a:ln/>
        </p:spPr>
      </p:sp>
      <p:sp>
        <p:nvSpPr>
          <p:cNvPr id="3" name="Text 1"/>
          <p:cNvSpPr/>
          <p:nvPr/>
        </p:nvSpPr>
        <p:spPr>
          <a:xfrm>
            <a:off x="457200" y="384048"/>
            <a:ext cx="1554480" cy="310896"/>
          </a:xfrm>
          <a:prstGeom prst="rect">
            <a:avLst/>
          </a:prstGeom>
          <a:noFill/>
          <a:ln/>
        </p:spPr>
        <p:txBody>
          <a:bodyPr wrap="square" rtlCol="0" anchor="ctr"/>
          <a:lstStyle/>
          <a:p>
            <a:pPr marL="0" indent="0" algn="ctr">
              <a:buNone/>
            </a:pPr>
            <a:r>
              <a:rPr lang="en-US" sz="1050" b="1" dirty="0">
                <a:solidFill>
                  <a:srgbClr val="0A5C5B"/>
                </a:solidFill>
                <a:latin typeface="Calibri" pitchFamily="34" charset="0"/>
                <a:ea typeface="Calibri" pitchFamily="34" charset="-122"/>
                <a:cs typeface="Calibri" pitchFamily="34" charset="-120"/>
              </a:rPr>
              <a:t>The Gap</a:t>
            </a:r>
            <a:endParaRPr lang="en-US" sz="1050" dirty="0"/>
          </a:p>
        </p:txBody>
      </p:sp>
      <p:sp>
        <p:nvSpPr>
          <p:cNvPr id="4" name="Text 2"/>
          <p:cNvSpPr/>
          <p:nvPr/>
        </p:nvSpPr>
        <p:spPr>
          <a:xfrm>
            <a:off x="457200" y="749808"/>
            <a:ext cx="11247120" cy="640080"/>
          </a:xfrm>
          <a:prstGeom prst="rect">
            <a:avLst/>
          </a:prstGeom>
          <a:noFill/>
          <a:ln/>
        </p:spPr>
        <p:txBody>
          <a:bodyPr wrap="square" rtlCol="0" anchor="ctr"/>
          <a:lstStyle/>
          <a:p>
            <a:pPr marL="0" indent="0" algn="l">
              <a:buNone/>
            </a:pPr>
            <a:r>
              <a:rPr lang="en-US" sz="3000" b="1" dirty="0">
                <a:solidFill>
                  <a:srgbClr val="0F2A43"/>
                </a:solidFill>
                <a:latin typeface="Cambria" pitchFamily="34" charset="0"/>
                <a:ea typeface="Cambria" pitchFamily="34" charset="-122"/>
                <a:cs typeface="Cambria" pitchFamily="34" charset="-120"/>
              </a:rPr>
              <a:t>Research Problem &amp; Literature Gap</a:t>
            </a:r>
            <a:endParaRPr lang="en-US" sz="3000" dirty="0"/>
          </a:p>
        </p:txBody>
      </p:sp>
      <p:sp>
        <p:nvSpPr>
          <p:cNvPr id="5" name="Text 3"/>
          <p:cNvSpPr/>
          <p:nvPr/>
        </p:nvSpPr>
        <p:spPr>
          <a:xfrm>
            <a:off x="457200" y="1600200"/>
            <a:ext cx="5577840" cy="365760"/>
          </a:xfrm>
          <a:prstGeom prst="rect">
            <a:avLst/>
          </a:prstGeom>
          <a:noFill/>
          <a:ln/>
        </p:spPr>
        <p:txBody>
          <a:bodyPr wrap="square" rtlCol="0" anchor="ctr"/>
          <a:lstStyle/>
          <a:p>
            <a:pPr marL="0" indent="0">
              <a:buNone/>
            </a:pPr>
            <a:r>
              <a:rPr lang="en-US" sz="1500" b="1" dirty="0">
                <a:solidFill>
                  <a:srgbClr val="0A5C5B"/>
                </a:solidFill>
                <a:latin typeface="Calibri" pitchFamily="34" charset="0"/>
                <a:ea typeface="Calibri" pitchFamily="34" charset="-122"/>
                <a:cs typeface="Calibri" pitchFamily="34" charset="-120"/>
              </a:rPr>
              <a:t>What the literature has established</a:t>
            </a:r>
            <a:endParaRPr lang="en-US" sz="1500" dirty="0"/>
          </a:p>
        </p:txBody>
      </p:sp>
      <p:sp>
        <p:nvSpPr>
          <p:cNvPr id="6" name="Shape 4"/>
          <p:cNvSpPr/>
          <p:nvPr/>
        </p:nvSpPr>
        <p:spPr>
          <a:xfrm>
            <a:off x="457200" y="2057400"/>
            <a:ext cx="5577840" cy="713232"/>
          </a:xfrm>
          <a:prstGeom prst="roundRect">
            <a:avLst>
              <a:gd name="adj" fmla="val 7692"/>
            </a:avLst>
          </a:prstGeom>
          <a:solidFill>
            <a:srgbClr val="F4F7F8"/>
          </a:solidFill>
          <a:ln w="12700">
            <a:solidFill>
              <a:srgbClr val="DCE6E6"/>
            </a:solidFill>
            <a:prstDash val="solid"/>
          </a:ln>
        </p:spPr>
      </p:sp>
      <p:sp>
        <p:nvSpPr>
          <p:cNvPr id="7" name="Shape 5"/>
          <p:cNvSpPr/>
          <p:nvPr/>
        </p:nvSpPr>
        <p:spPr>
          <a:xfrm>
            <a:off x="640080" y="2185416"/>
            <a:ext cx="457200" cy="457200"/>
          </a:xfrm>
          <a:prstGeom prst="ellipse">
            <a:avLst/>
          </a:prstGeom>
          <a:solidFill>
            <a:srgbClr val="1E8449"/>
          </a:solidFill>
          <a:ln/>
        </p:spPr>
      </p:sp>
      <p:sp>
        <p:nvSpPr>
          <p:cNvPr id="8" name="Text 6"/>
          <p:cNvSpPr/>
          <p:nvPr/>
        </p:nvSpPr>
        <p:spPr>
          <a:xfrm>
            <a:off x="640080" y="2185416"/>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9" name="Text 7"/>
          <p:cNvSpPr/>
          <p:nvPr/>
        </p:nvSpPr>
        <p:spPr>
          <a:xfrm>
            <a:off x="1234440" y="2057400"/>
            <a:ext cx="4709160" cy="713232"/>
          </a:xfrm>
          <a:prstGeom prst="rect">
            <a:avLst/>
          </a:prstGeom>
          <a:noFill/>
          <a:ln/>
        </p:spPr>
        <p:txBody>
          <a:bodyPr wrap="square" rtlCol="0" anchor="ctr"/>
          <a:lstStyle/>
          <a:p>
            <a:pPr marL="0" indent="0">
              <a:buNone/>
            </a:pPr>
            <a:r>
              <a:rPr lang="en-US" sz="1300" dirty="0">
                <a:solidFill>
                  <a:srgbClr val="1D2B36"/>
                </a:solidFill>
                <a:latin typeface="Calibri" pitchFamily="34" charset="0"/>
                <a:ea typeface="Calibri" pitchFamily="34" charset="-122"/>
                <a:cs typeface="Calibri" pitchFamily="34" charset="-120"/>
              </a:rPr>
              <a:t>Accurate single-platform log anomaly detection</a:t>
            </a:r>
            <a:endParaRPr lang="en-US" sz="1300" dirty="0"/>
          </a:p>
        </p:txBody>
      </p:sp>
      <p:sp>
        <p:nvSpPr>
          <p:cNvPr id="10" name="Shape 8"/>
          <p:cNvSpPr/>
          <p:nvPr/>
        </p:nvSpPr>
        <p:spPr>
          <a:xfrm>
            <a:off x="457200" y="2898648"/>
            <a:ext cx="5577840" cy="713232"/>
          </a:xfrm>
          <a:prstGeom prst="roundRect">
            <a:avLst>
              <a:gd name="adj" fmla="val 7692"/>
            </a:avLst>
          </a:prstGeom>
          <a:solidFill>
            <a:srgbClr val="F4F7F8"/>
          </a:solidFill>
          <a:ln w="12700">
            <a:solidFill>
              <a:srgbClr val="DCE6E6"/>
            </a:solidFill>
            <a:prstDash val="solid"/>
          </a:ln>
        </p:spPr>
      </p:sp>
      <p:sp>
        <p:nvSpPr>
          <p:cNvPr id="11" name="Shape 9"/>
          <p:cNvSpPr/>
          <p:nvPr/>
        </p:nvSpPr>
        <p:spPr>
          <a:xfrm>
            <a:off x="640080" y="3026664"/>
            <a:ext cx="457200" cy="457200"/>
          </a:xfrm>
          <a:prstGeom prst="ellipse">
            <a:avLst/>
          </a:prstGeom>
          <a:solidFill>
            <a:srgbClr val="1E8449"/>
          </a:solidFill>
          <a:ln/>
        </p:spPr>
      </p:sp>
      <p:sp>
        <p:nvSpPr>
          <p:cNvPr id="12" name="Text 10"/>
          <p:cNvSpPr/>
          <p:nvPr/>
        </p:nvSpPr>
        <p:spPr>
          <a:xfrm>
            <a:off x="640080" y="3026664"/>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13" name="Text 11"/>
          <p:cNvSpPr/>
          <p:nvPr/>
        </p:nvSpPr>
        <p:spPr>
          <a:xfrm>
            <a:off x="1234440" y="2898648"/>
            <a:ext cx="4709160" cy="713232"/>
          </a:xfrm>
          <a:prstGeom prst="rect">
            <a:avLst/>
          </a:prstGeom>
          <a:noFill/>
          <a:ln/>
        </p:spPr>
        <p:txBody>
          <a:bodyPr wrap="square" rtlCol="0" anchor="ctr"/>
          <a:lstStyle/>
          <a:p>
            <a:pPr marL="0" indent="0">
              <a:buNone/>
            </a:pPr>
            <a:r>
              <a:rPr lang="en-US" sz="1300" dirty="0">
                <a:solidFill>
                  <a:srgbClr val="1D2B36"/>
                </a:solidFill>
                <a:latin typeface="Calibri" pitchFamily="34" charset="0"/>
                <a:ea typeface="Calibri" pitchFamily="34" charset="-122"/>
                <a:cs typeface="Calibri" pitchFamily="34" charset="-120"/>
              </a:rPr>
              <a:t>Evidence that IDS models degrade under domain shift</a:t>
            </a:r>
            <a:endParaRPr lang="en-US" sz="1300" dirty="0"/>
          </a:p>
        </p:txBody>
      </p:sp>
      <p:sp>
        <p:nvSpPr>
          <p:cNvPr id="14" name="Shape 12"/>
          <p:cNvSpPr/>
          <p:nvPr/>
        </p:nvSpPr>
        <p:spPr>
          <a:xfrm>
            <a:off x="457200" y="3739896"/>
            <a:ext cx="5577840" cy="713232"/>
          </a:xfrm>
          <a:prstGeom prst="roundRect">
            <a:avLst>
              <a:gd name="adj" fmla="val 7692"/>
            </a:avLst>
          </a:prstGeom>
          <a:solidFill>
            <a:srgbClr val="F4F7F8"/>
          </a:solidFill>
          <a:ln w="12700">
            <a:solidFill>
              <a:srgbClr val="DCE6E6"/>
            </a:solidFill>
            <a:prstDash val="solid"/>
          </a:ln>
        </p:spPr>
      </p:sp>
      <p:sp>
        <p:nvSpPr>
          <p:cNvPr id="15" name="Shape 13"/>
          <p:cNvSpPr/>
          <p:nvPr/>
        </p:nvSpPr>
        <p:spPr>
          <a:xfrm>
            <a:off x="640080" y="3867912"/>
            <a:ext cx="457200" cy="457200"/>
          </a:xfrm>
          <a:prstGeom prst="ellipse">
            <a:avLst/>
          </a:prstGeom>
          <a:solidFill>
            <a:srgbClr val="1E8449"/>
          </a:solidFill>
          <a:ln/>
        </p:spPr>
      </p:sp>
      <p:sp>
        <p:nvSpPr>
          <p:cNvPr id="16" name="Text 14"/>
          <p:cNvSpPr/>
          <p:nvPr/>
        </p:nvSpPr>
        <p:spPr>
          <a:xfrm>
            <a:off x="640080" y="3867912"/>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17" name="Text 15"/>
          <p:cNvSpPr/>
          <p:nvPr/>
        </p:nvSpPr>
        <p:spPr>
          <a:xfrm>
            <a:off x="1234440" y="3739896"/>
            <a:ext cx="4709160" cy="713232"/>
          </a:xfrm>
          <a:prstGeom prst="rect">
            <a:avLst/>
          </a:prstGeom>
          <a:noFill/>
          <a:ln/>
        </p:spPr>
        <p:txBody>
          <a:bodyPr wrap="square" rtlCol="0" anchor="ctr"/>
          <a:lstStyle/>
          <a:p>
            <a:pPr marL="0" indent="0">
              <a:buNone/>
            </a:pPr>
            <a:r>
              <a:rPr lang="en-US" sz="1300" dirty="0">
                <a:solidFill>
                  <a:srgbClr val="1D2B36"/>
                </a:solidFill>
                <a:latin typeface="Calibri" pitchFamily="34" charset="0"/>
                <a:ea typeface="Calibri" pitchFamily="34" charset="-122"/>
                <a:cs typeface="Calibri" pitchFamily="34" charset="-120"/>
              </a:rPr>
              <a:t>Cloud forensic-readiness &amp; chain-of-custody frameworks</a:t>
            </a:r>
            <a:endParaRPr lang="en-US" sz="1300" dirty="0"/>
          </a:p>
        </p:txBody>
      </p:sp>
      <p:sp>
        <p:nvSpPr>
          <p:cNvPr id="18" name="Shape 16"/>
          <p:cNvSpPr/>
          <p:nvPr/>
        </p:nvSpPr>
        <p:spPr>
          <a:xfrm>
            <a:off x="6355080" y="1600200"/>
            <a:ext cx="5349240" cy="2606040"/>
          </a:xfrm>
          <a:prstGeom prst="roundRect">
            <a:avLst>
              <a:gd name="adj" fmla="val 2807"/>
            </a:avLst>
          </a:prstGeom>
          <a:solidFill>
            <a:srgbClr val="0F2A43"/>
          </a:solidFill>
          <a:ln/>
        </p:spPr>
      </p:sp>
      <p:sp>
        <p:nvSpPr>
          <p:cNvPr id="19" name="Text 17"/>
          <p:cNvSpPr/>
          <p:nvPr/>
        </p:nvSpPr>
        <p:spPr>
          <a:xfrm>
            <a:off x="6629400" y="1810512"/>
            <a:ext cx="4572000" cy="365760"/>
          </a:xfrm>
          <a:prstGeom prst="rect">
            <a:avLst/>
          </a:prstGeom>
          <a:noFill/>
          <a:ln/>
        </p:spPr>
        <p:txBody>
          <a:bodyPr wrap="square" rtlCol="0" anchor="ctr"/>
          <a:lstStyle/>
          <a:p>
            <a:pPr marL="0" indent="0">
              <a:buNone/>
            </a:pPr>
            <a:r>
              <a:rPr lang="en-US" sz="1300" b="1" kern="0" spc="200" dirty="0">
                <a:solidFill>
                  <a:srgbClr val="E0A421"/>
                </a:solidFill>
                <a:latin typeface="Calibri" pitchFamily="34" charset="0"/>
                <a:ea typeface="Calibri" pitchFamily="34" charset="-122"/>
                <a:cs typeface="Calibri" pitchFamily="34" charset="-120"/>
              </a:rPr>
              <a:t>THE GAP</a:t>
            </a:r>
            <a:endParaRPr lang="en-US" sz="1300" dirty="0"/>
          </a:p>
        </p:txBody>
      </p:sp>
      <p:sp>
        <p:nvSpPr>
          <p:cNvPr id="20" name="Text 18"/>
          <p:cNvSpPr/>
          <p:nvPr/>
        </p:nvSpPr>
        <p:spPr>
          <a:xfrm>
            <a:off x="6629400" y="2240280"/>
            <a:ext cx="4846320" cy="1371600"/>
          </a:xfrm>
          <a:prstGeom prst="rect">
            <a:avLst/>
          </a:prstGeom>
          <a:noFill/>
          <a:ln/>
        </p:spPr>
        <p:txBody>
          <a:bodyPr wrap="square" rtlCol="0" anchor="t"/>
          <a:lstStyle/>
          <a:p>
            <a:pPr marL="0" indent="0">
              <a:lnSpc>
                <a:spcPct val="118000"/>
              </a:lnSpc>
              <a:buNone/>
            </a:pPr>
            <a:r>
              <a:rPr lang="en-US" sz="1500" dirty="0">
                <a:solidFill>
                  <a:srgbClr val="FFFFFF"/>
                </a:solidFill>
                <a:latin typeface="Calibri" pitchFamily="34" charset="0"/>
                <a:ea typeface="Calibri" pitchFamily="34" charset="-122"/>
                <a:cs typeface="Calibri" pitchFamily="34" charset="-120"/>
              </a:rPr>
              <a:t>No study has tested whether an AI evidence classifier is reliable and portable across cloud providers, nor whether chain-of-custody metadata itself contaminates that classification.</a:t>
            </a:r>
            <a:endParaRPr lang="en-US" sz="1500" dirty="0"/>
          </a:p>
        </p:txBody>
      </p:sp>
      <p:sp>
        <p:nvSpPr>
          <p:cNvPr id="21" name="Text 19"/>
          <p:cNvSpPr/>
          <p:nvPr/>
        </p:nvSpPr>
        <p:spPr>
          <a:xfrm>
            <a:off x="6629400" y="3566160"/>
            <a:ext cx="4846320" cy="548640"/>
          </a:xfrm>
          <a:prstGeom prst="rect">
            <a:avLst/>
          </a:prstGeom>
          <a:noFill/>
          <a:ln/>
        </p:spPr>
        <p:txBody>
          <a:bodyPr wrap="square" rtlCol="0" anchor="ctr"/>
          <a:lstStyle/>
          <a:p>
            <a:pPr marL="0" indent="0">
              <a:lnSpc>
                <a:spcPct val="105000"/>
              </a:lnSpc>
              <a:buNone/>
            </a:pPr>
            <a:r>
              <a:rPr lang="en-US" sz="1200" i="1" dirty="0">
                <a:solidFill>
                  <a:srgbClr val="9BC7C7"/>
                </a:solidFill>
                <a:latin typeface="Calibri" pitchFamily="34" charset="0"/>
                <a:ea typeface="Calibri" pitchFamily="34" charset="-122"/>
                <a:cs typeface="Calibri" pitchFamily="34" charset="-120"/>
              </a:rPr>
              <a:t>Existing work confounds attack, feature and provider differences — the pure provider effect is never isolated.</a:t>
            </a:r>
            <a:endParaRPr lang="en-US" sz="1200" dirty="0"/>
          </a:p>
        </p:txBody>
      </p:sp>
      <p:sp>
        <p:nvSpPr>
          <p:cNvPr id="22" name="Shape 20"/>
          <p:cNvSpPr/>
          <p:nvPr/>
        </p:nvSpPr>
        <p:spPr>
          <a:xfrm>
            <a:off x="457200" y="4526280"/>
            <a:ext cx="11247120" cy="1234440"/>
          </a:xfrm>
          <a:prstGeom prst="roundRect">
            <a:avLst>
              <a:gd name="adj" fmla="val 5185"/>
            </a:avLst>
          </a:prstGeom>
          <a:solidFill>
            <a:srgbClr val="EAF3F3"/>
          </a:solidFill>
          <a:ln/>
        </p:spPr>
      </p:sp>
      <p:sp>
        <p:nvSpPr>
          <p:cNvPr id="23" name="Text 21"/>
          <p:cNvSpPr/>
          <p:nvPr/>
        </p:nvSpPr>
        <p:spPr>
          <a:xfrm>
            <a:off x="685800" y="4645152"/>
            <a:ext cx="3657600" cy="320040"/>
          </a:xfrm>
          <a:prstGeom prst="rect">
            <a:avLst/>
          </a:prstGeom>
          <a:noFill/>
          <a:ln/>
        </p:spPr>
        <p:txBody>
          <a:bodyPr wrap="square" rtlCol="0" anchor="ctr"/>
          <a:lstStyle/>
          <a:p>
            <a:pPr marL="0" indent="0">
              <a:buNone/>
            </a:pPr>
            <a:r>
              <a:rPr lang="en-US" sz="1300" b="1" dirty="0">
                <a:solidFill>
                  <a:srgbClr val="0A5C5B"/>
                </a:solidFill>
                <a:latin typeface="Calibri" pitchFamily="34" charset="0"/>
                <a:ea typeface="Calibri" pitchFamily="34" charset="-122"/>
                <a:cs typeface="Calibri" pitchFamily="34" charset="-120"/>
              </a:rPr>
              <a:t>Problem Statement</a:t>
            </a:r>
            <a:endParaRPr lang="en-US" sz="1300" dirty="0"/>
          </a:p>
        </p:txBody>
      </p:sp>
      <p:sp>
        <p:nvSpPr>
          <p:cNvPr id="24" name="Text 22"/>
          <p:cNvSpPr/>
          <p:nvPr/>
        </p:nvSpPr>
        <p:spPr>
          <a:xfrm>
            <a:off x="685800" y="4983480"/>
            <a:ext cx="10789920" cy="777240"/>
          </a:xfrm>
          <a:prstGeom prst="rect">
            <a:avLst/>
          </a:prstGeom>
          <a:noFill/>
          <a:ln/>
        </p:spPr>
        <p:txBody>
          <a:bodyPr wrap="square" rtlCol="0" anchor="ctr"/>
          <a:lstStyle/>
          <a:p>
            <a:pPr marL="0" indent="0">
              <a:lnSpc>
                <a:spcPct val="112000"/>
              </a:lnSpc>
              <a:buNone/>
            </a:pPr>
            <a:r>
              <a:rPr lang="en-US" sz="1400" dirty="0">
                <a:solidFill>
                  <a:srgbClr val="1D2B36"/>
                </a:solidFill>
                <a:latin typeface="Calibri" pitchFamily="34" charset="0"/>
                <a:ea typeface="Calibri" pitchFamily="34" charset="-122"/>
                <a:cs typeface="Calibri" pitchFamily="34" charset="-120"/>
              </a:rPr>
              <a:t>A cloud evidence classifier that reports high accuracy on mixed multi-cloud data may give investigators </a:t>
            </a:r>
            <a:r>
              <a:rPr lang="en-US" sz="1400" b="1" dirty="0">
                <a:solidFill>
                  <a:srgbClr val="0F2A43"/>
                </a:solidFill>
                <a:latin typeface="Calibri" pitchFamily="34" charset="0"/>
                <a:ea typeface="Calibri" pitchFamily="34" charset="-122"/>
                <a:cs typeface="Calibri" pitchFamily="34" charset="-120"/>
              </a:rPr>
              <a:t>false confidence in evidentiary reliability that does not survive deployment to a new provider</a:t>
            </a:r>
            <a:r>
              <a:rPr lang="en-US" sz="1400" dirty="0">
                <a:solidFill>
                  <a:srgbClr val="1D2B36"/>
                </a:solidFill>
                <a:latin typeface="Calibri" pitchFamily="34" charset="0"/>
                <a:ea typeface="Calibri" pitchFamily="34" charset="-122"/>
                <a:cs typeface="Calibri" pitchFamily="34" charset="-120"/>
              </a:rPr>
              <a:t> — a forensic-soundness risk that current research neither measures nor explains.</a:t>
            </a:r>
            <a:endParaRPr lang="en-US" sz="1400" dirty="0"/>
          </a:p>
        </p:txBody>
      </p:sp>
      <p:sp>
        <p:nvSpPr>
          <p:cNvPr id="25" name="Text 23"/>
          <p:cNvSpPr/>
          <p:nvPr/>
        </p:nvSpPr>
        <p:spPr>
          <a:xfrm>
            <a:off x="457200" y="6510528"/>
            <a:ext cx="7315200" cy="274320"/>
          </a:xfrm>
          <a:prstGeom prst="rect">
            <a:avLst/>
          </a:prstGeom>
          <a:noFill/>
          <a:ln/>
        </p:spPr>
        <p:txBody>
          <a:bodyPr wrap="square" rtlCol="0" anchor="ctr"/>
          <a:lstStyle/>
          <a:p>
            <a:pPr marL="0" indent="0" algn="l">
              <a:buNone/>
            </a:pPr>
            <a:r>
              <a:rPr lang="en-US" sz="900" dirty="0">
                <a:solidFill>
                  <a:srgbClr val="5A6B76"/>
                </a:solidFill>
                <a:latin typeface="Calibri" pitchFamily="34" charset="0"/>
                <a:ea typeface="Calibri" pitchFamily="34" charset="-122"/>
                <a:cs typeface="Calibri" pitchFamily="34" charset="-120"/>
              </a:rPr>
              <a:t>Cross-Cloud Forensic Readiness  ·  Research Proposal</a:t>
            </a:r>
            <a:endParaRPr lang="en-US" sz="900" dirty="0"/>
          </a:p>
        </p:txBody>
      </p:sp>
      <p:sp>
        <p:nvSpPr>
          <p:cNvPr id="26" name="Text 24"/>
          <p:cNvSpPr/>
          <p:nvPr/>
        </p:nvSpPr>
        <p:spPr>
          <a:xfrm>
            <a:off x="11338560" y="6510528"/>
            <a:ext cx="457200" cy="274320"/>
          </a:xfrm>
          <a:prstGeom prst="rect">
            <a:avLst/>
          </a:prstGeom>
          <a:noFill/>
          <a:ln/>
        </p:spPr>
        <p:txBody>
          <a:bodyPr wrap="square" rtlCol="0" anchor="ctr"/>
          <a:lstStyle/>
          <a:p>
            <a:pPr marL="0" indent="0" algn="r">
              <a:buNone/>
            </a:pPr>
            <a:r>
              <a:rPr lang="en-US" sz="900" dirty="0">
                <a:solidFill>
                  <a:srgbClr val="5A6B76"/>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84048"/>
            <a:ext cx="1554480" cy="310896"/>
          </a:xfrm>
          <a:prstGeom prst="roundRect">
            <a:avLst>
              <a:gd name="adj" fmla="val 50000"/>
            </a:avLst>
          </a:prstGeom>
          <a:solidFill>
            <a:srgbClr val="EAF3F3"/>
          </a:solidFill>
          <a:ln/>
        </p:spPr>
      </p:sp>
      <p:sp>
        <p:nvSpPr>
          <p:cNvPr id="3" name="Text 1"/>
          <p:cNvSpPr/>
          <p:nvPr/>
        </p:nvSpPr>
        <p:spPr>
          <a:xfrm>
            <a:off x="457200" y="384048"/>
            <a:ext cx="1554480" cy="310896"/>
          </a:xfrm>
          <a:prstGeom prst="rect">
            <a:avLst/>
          </a:prstGeom>
          <a:noFill/>
          <a:ln/>
        </p:spPr>
        <p:txBody>
          <a:bodyPr wrap="square" rtlCol="0" anchor="ctr"/>
          <a:lstStyle/>
          <a:p>
            <a:pPr marL="0" indent="0" algn="ctr">
              <a:buNone/>
            </a:pPr>
            <a:r>
              <a:rPr lang="en-US" sz="1050" b="1" dirty="0">
                <a:solidFill>
                  <a:srgbClr val="0A5C5B"/>
                </a:solidFill>
                <a:latin typeface="Calibri" pitchFamily="34" charset="0"/>
                <a:ea typeface="Calibri" pitchFamily="34" charset="-122"/>
                <a:cs typeface="Calibri" pitchFamily="34" charset="-120"/>
              </a:rPr>
              <a:t>Aim &amp; Objectives</a:t>
            </a:r>
            <a:endParaRPr lang="en-US" sz="1050" dirty="0"/>
          </a:p>
        </p:txBody>
      </p:sp>
      <p:sp>
        <p:nvSpPr>
          <p:cNvPr id="4" name="Text 2"/>
          <p:cNvSpPr/>
          <p:nvPr/>
        </p:nvSpPr>
        <p:spPr>
          <a:xfrm>
            <a:off x="457200" y="749808"/>
            <a:ext cx="11247120" cy="640080"/>
          </a:xfrm>
          <a:prstGeom prst="rect">
            <a:avLst/>
          </a:prstGeom>
          <a:noFill/>
          <a:ln/>
        </p:spPr>
        <p:txBody>
          <a:bodyPr wrap="square" rtlCol="0" anchor="ctr"/>
          <a:lstStyle/>
          <a:p>
            <a:pPr marL="0" indent="0" algn="l">
              <a:buNone/>
            </a:pPr>
            <a:r>
              <a:rPr lang="en-US" sz="3000" b="1" dirty="0">
                <a:solidFill>
                  <a:srgbClr val="0F2A43"/>
                </a:solidFill>
                <a:latin typeface="Cambria" pitchFamily="34" charset="0"/>
                <a:ea typeface="Cambria" pitchFamily="34" charset="-122"/>
                <a:cs typeface="Cambria" pitchFamily="34" charset="-120"/>
              </a:rPr>
              <a:t>Research Aim &amp; Objectives</a:t>
            </a:r>
            <a:endParaRPr lang="en-US" sz="3000" dirty="0"/>
          </a:p>
        </p:txBody>
      </p:sp>
      <p:sp>
        <p:nvSpPr>
          <p:cNvPr id="5" name="Shape 3"/>
          <p:cNvSpPr/>
          <p:nvPr/>
        </p:nvSpPr>
        <p:spPr>
          <a:xfrm>
            <a:off x="457200" y="1554480"/>
            <a:ext cx="11247120" cy="1051560"/>
          </a:xfrm>
          <a:prstGeom prst="roundRect">
            <a:avLst>
              <a:gd name="adj" fmla="val 6957"/>
            </a:avLst>
          </a:prstGeom>
          <a:solidFill>
            <a:srgbClr val="0E7C7B"/>
          </a:solidFill>
          <a:ln/>
        </p:spPr>
      </p:sp>
      <p:sp>
        <p:nvSpPr>
          <p:cNvPr id="6" name="Text 4"/>
          <p:cNvSpPr/>
          <p:nvPr/>
        </p:nvSpPr>
        <p:spPr>
          <a:xfrm>
            <a:off x="685800" y="1664208"/>
            <a:ext cx="1097280" cy="365760"/>
          </a:xfrm>
          <a:prstGeom prst="rect">
            <a:avLst/>
          </a:prstGeom>
          <a:noFill/>
          <a:ln/>
        </p:spPr>
        <p:txBody>
          <a:bodyPr wrap="square" rtlCol="0" anchor="ctr"/>
          <a:lstStyle/>
          <a:p>
            <a:pPr marL="0" indent="0">
              <a:buNone/>
            </a:pPr>
            <a:r>
              <a:rPr lang="en-US" sz="1400" b="1" kern="0" spc="200" dirty="0">
                <a:solidFill>
                  <a:srgbClr val="CFF0EF"/>
                </a:solidFill>
                <a:latin typeface="Calibri" pitchFamily="34" charset="0"/>
                <a:ea typeface="Calibri" pitchFamily="34" charset="-122"/>
                <a:cs typeface="Calibri" pitchFamily="34" charset="-120"/>
              </a:rPr>
              <a:t>AIM</a:t>
            </a:r>
            <a:endParaRPr lang="en-US" sz="1400" dirty="0"/>
          </a:p>
        </p:txBody>
      </p:sp>
      <p:sp>
        <p:nvSpPr>
          <p:cNvPr id="7" name="Text 5"/>
          <p:cNvSpPr/>
          <p:nvPr/>
        </p:nvSpPr>
        <p:spPr>
          <a:xfrm>
            <a:off x="685800" y="2011680"/>
            <a:ext cx="10881360" cy="566928"/>
          </a:xfrm>
          <a:prstGeom prst="rect">
            <a:avLst/>
          </a:prstGeom>
          <a:noFill/>
          <a:ln/>
        </p:spPr>
        <p:txBody>
          <a:bodyPr wrap="square" rtlCol="0" anchor="ctr"/>
          <a:lstStyle/>
          <a:p>
            <a:pPr marL="0" indent="0">
              <a:lnSpc>
                <a:spcPct val="105000"/>
              </a:lnSpc>
              <a:buNone/>
            </a:pPr>
            <a:r>
              <a:rPr lang="en-US" sz="1450" b="1" dirty="0">
                <a:solidFill>
                  <a:srgbClr val="FFFFFF"/>
                </a:solidFill>
                <a:latin typeface="Calibri" pitchFamily="34" charset="0"/>
                <a:ea typeface="Calibri" pitchFamily="34" charset="-122"/>
                <a:cs typeface="Calibri" pitchFamily="34" charset="-120"/>
              </a:rPr>
              <a:t>To evaluate the reliability, portability and forensic soundness of AI-based evidence classification across Azure and AWS, and to determine whether chain-of-custody metadata compromises cross-provider admissibility.</a:t>
            </a:r>
            <a:endParaRPr lang="en-US" sz="1450" dirty="0"/>
          </a:p>
        </p:txBody>
      </p:sp>
      <p:sp>
        <p:nvSpPr>
          <p:cNvPr id="8" name="Shape 6"/>
          <p:cNvSpPr/>
          <p:nvPr/>
        </p:nvSpPr>
        <p:spPr>
          <a:xfrm>
            <a:off x="457200" y="2788920"/>
            <a:ext cx="3657600" cy="1463040"/>
          </a:xfrm>
          <a:prstGeom prst="roundRect">
            <a:avLst>
              <a:gd name="adj" fmla="val 4375"/>
            </a:avLst>
          </a:prstGeom>
          <a:solidFill>
            <a:srgbClr val="F4F7F8"/>
          </a:solidFill>
          <a:ln w="12700">
            <a:solidFill>
              <a:srgbClr val="DCE6E6"/>
            </a:solidFill>
            <a:prstDash val="solid"/>
          </a:ln>
        </p:spPr>
      </p:sp>
      <p:sp>
        <p:nvSpPr>
          <p:cNvPr id="9" name="Shape 7"/>
          <p:cNvSpPr/>
          <p:nvPr/>
        </p:nvSpPr>
        <p:spPr>
          <a:xfrm>
            <a:off x="658368" y="2990088"/>
            <a:ext cx="566928" cy="566928"/>
          </a:xfrm>
          <a:prstGeom prst="ellipse">
            <a:avLst/>
          </a:prstGeom>
          <a:solidFill>
            <a:srgbClr val="0F2A43"/>
          </a:solidFill>
          <a:ln/>
        </p:spPr>
      </p:sp>
      <p:sp>
        <p:nvSpPr>
          <p:cNvPr id="10" name="Text 8"/>
          <p:cNvSpPr/>
          <p:nvPr/>
        </p:nvSpPr>
        <p:spPr>
          <a:xfrm>
            <a:off x="658368" y="2990088"/>
            <a:ext cx="566928" cy="566928"/>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O1</a:t>
            </a:r>
            <a:endParaRPr lang="en-US" sz="1700" dirty="0"/>
          </a:p>
        </p:txBody>
      </p:sp>
      <p:sp>
        <p:nvSpPr>
          <p:cNvPr id="11" name="Text 9"/>
          <p:cNvSpPr/>
          <p:nvPr/>
        </p:nvSpPr>
        <p:spPr>
          <a:xfrm>
            <a:off x="1371600" y="2916936"/>
            <a:ext cx="2606040" cy="1234440"/>
          </a:xfrm>
          <a:prstGeom prst="rect">
            <a:avLst/>
          </a:prstGeom>
          <a:noFill/>
          <a:ln/>
        </p:spPr>
        <p:txBody>
          <a:bodyPr wrap="square" rtlCol="0" anchor="ctr"/>
          <a:lstStyle/>
          <a:p>
            <a:pPr marL="0" indent="0">
              <a:lnSpc>
                <a:spcPct val="105000"/>
              </a:lnSpc>
              <a:buNone/>
            </a:pPr>
            <a:r>
              <a:rPr lang="en-US" sz="1200" dirty="0">
                <a:solidFill>
                  <a:srgbClr val="1D2B36"/>
                </a:solidFill>
                <a:latin typeface="Calibri" pitchFamily="34" charset="0"/>
                <a:ea typeface="Calibri" pitchFamily="34" charset="-122"/>
                <a:cs typeface="Calibri" pitchFamily="34" charset="-120"/>
              </a:rPr>
              <a:t>Build a provider-matched multi-cloud dataset with a unified 28-field forensic schema</a:t>
            </a:r>
            <a:endParaRPr lang="en-US" sz="1200" dirty="0"/>
          </a:p>
        </p:txBody>
      </p:sp>
      <p:sp>
        <p:nvSpPr>
          <p:cNvPr id="12" name="Shape 10"/>
          <p:cNvSpPr/>
          <p:nvPr/>
        </p:nvSpPr>
        <p:spPr>
          <a:xfrm>
            <a:off x="4270248" y="2788920"/>
            <a:ext cx="3657600" cy="1463040"/>
          </a:xfrm>
          <a:prstGeom prst="roundRect">
            <a:avLst>
              <a:gd name="adj" fmla="val 4375"/>
            </a:avLst>
          </a:prstGeom>
          <a:solidFill>
            <a:srgbClr val="F4F7F8"/>
          </a:solidFill>
          <a:ln w="12700">
            <a:solidFill>
              <a:srgbClr val="DCE6E6"/>
            </a:solidFill>
            <a:prstDash val="solid"/>
          </a:ln>
        </p:spPr>
      </p:sp>
      <p:sp>
        <p:nvSpPr>
          <p:cNvPr id="13" name="Shape 11"/>
          <p:cNvSpPr/>
          <p:nvPr/>
        </p:nvSpPr>
        <p:spPr>
          <a:xfrm>
            <a:off x="4471416" y="2990088"/>
            <a:ext cx="566928" cy="566928"/>
          </a:xfrm>
          <a:prstGeom prst="ellipse">
            <a:avLst/>
          </a:prstGeom>
          <a:solidFill>
            <a:srgbClr val="0F2A43"/>
          </a:solidFill>
          <a:ln/>
        </p:spPr>
      </p:sp>
      <p:sp>
        <p:nvSpPr>
          <p:cNvPr id="14" name="Text 12"/>
          <p:cNvSpPr/>
          <p:nvPr/>
        </p:nvSpPr>
        <p:spPr>
          <a:xfrm>
            <a:off x="4471416" y="2990088"/>
            <a:ext cx="566928" cy="566928"/>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O2</a:t>
            </a:r>
            <a:endParaRPr lang="en-US" sz="1700" dirty="0"/>
          </a:p>
        </p:txBody>
      </p:sp>
      <p:sp>
        <p:nvSpPr>
          <p:cNvPr id="15" name="Text 13"/>
          <p:cNvSpPr/>
          <p:nvPr/>
        </p:nvSpPr>
        <p:spPr>
          <a:xfrm>
            <a:off x="5184648" y="2916936"/>
            <a:ext cx="2606040" cy="1234440"/>
          </a:xfrm>
          <a:prstGeom prst="rect">
            <a:avLst/>
          </a:prstGeom>
          <a:noFill/>
          <a:ln/>
        </p:spPr>
        <p:txBody>
          <a:bodyPr wrap="square" rtlCol="0" anchor="ctr"/>
          <a:lstStyle/>
          <a:p>
            <a:pPr marL="0" indent="0">
              <a:lnSpc>
                <a:spcPct val="105000"/>
              </a:lnSpc>
              <a:buNone/>
            </a:pPr>
            <a:r>
              <a:rPr lang="en-US" sz="1200" dirty="0">
                <a:solidFill>
                  <a:srgbClr val="1D2B36"/>
                </a:solidFill>
                <a:latin typeface="Calibri" pitchFamily="34" charset="0"/>
                <a:ea typeface="Calibri" pitchFamily="34" charset="-122"/>
                <a:cs typeface="Calibri" pitchFamily="34" charset="-120"/>
              </a:rPr>
              <a:t>Apply SHAP-based hybrid feature selection (XGBoost + LightGBM) with leakage safeguards</a:t>
            </a:r>
            <a:endParaRPr lang="en-US" sz="1200" dirty="0"/>
          </a:p>
        </p:txBody>
      </p:sp>
      <p:sp>
        <p:nvSpPr>
          <p:cNvPr id="16" name="Shape 14"/>
          <p:cNvSpPr/>
          <p:nvPr/>
        </p:nvSpPr>
        <p:spPr>
          <a:xfrm>
            <a:off x="8083296" y="2788920"/>
            <a:ext cx="3657600" cy="1463040"/>
          </a:xfrm>
          <a:prstGeom prst="roundRect">
            <a:avLst>
              <a:gd name="adj" fmla="val 4375"/>
            </a:avLst>
          </a:prstGeom>
          <a:solidFill>
            <a:srgbClr val="F4F7F8"/>
          </a:solidFill>
          <a:ln w="12700">
            <a:solidFill>
              <a:srgbClr val="DCE6E6"/>
            </a:solidFill>
            <a:prstDash val="solid"/>
          </a:ln>
        </p:spPr>
      </p:sp>
      <p:sp>
        <p:nvSpPr>
          <p:cNvPr id="17" name="Shape 15"/>
          <p:cNvSpPr/>
          <p:nvPr/>
        </p:nvSpPr>
        <p:spPr>
          <a:xfrm>
            <a:off x="8284464" y="2990088"/>
            <a:ext cx="566928" cy="566928"/>
          </a:xfrm>
          <a:prstGeom prst="ellipse">
            <a:avLst/>
          </a:prstGeom>
          <a:solidFill>
            <a:srgbClr val="0F2A43"/>
          </a:solidFill>
          <a:ln/>
        </p:spPr>
      </p:sp>
      <p:sp>
        <p:nvSpPr>
          <p:cNvPr id="18" name="Text 16"/>
          <p:cNvSpPr/>
          <p:nvPr/>
        </p:nvSpPr>
        <p:spPr>
          <a:xfrm>
            <a:off x="8284464" y="2990088"/>
            <a:ext cx="566928" cy="566928"/>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O3</a:t>
            </a:r>
            <a:endParaRPr lang="en-US" sz="1700" dirty="0"/>
          </a:p>
        </p:txBody>
      </p:sp>
      <p:sp>
        <p:nvSpPr>
          <p:cNvPr id="19" name="Text 17"/>
          <p:cNvSpPr/>
          <p:nvPr/>
        </p:nvSpPr>
        <p:spPr>
          <a:xfrm>
            <a:off x="8997696" y="2916936"/>
            <a:ext cx="2606040" cy="1234440"/>
          </a:xfrm>
          <a:prstGeom prst="rect">
            <a:avLst/>
          </a:prstGeom>
          <a:noFill/>
          <a:ln/>
        </p:spPr>
        <p:txBody>
          <a:bodyPr wrap="square" rtlCol="0" anchor="ctr"/>
          <a:lstStyle/>
          <a:p>
            <a:pPr marL="0" indent="0">
              <a:lnSpc>
                <a:spcPct val="105000"/>
              </a:lnSpc>
              <a:buNone/>
            </a:pPr>
            <a:r>
              <a:rPr lang="en-US" sz="1200" dirty="0">
                <a:solidFill>
                  <a:srgbClr val="1D2B36"/>
                </a:solidFill>
                <a:latin typeface="Calibri" pitchFamily="34" charset="0"/>
                <a:ea typeface="Calibri" pitchFamily="34" charset="-122"/>
                <a:cs typeface="Calibri" pitchFamily="34" charset="-120"/>
              </a:rPr>
              <a:t>Train four classifiers — LogEDL, BERT-Log, BiCNN+Attention, BiLSTM+Attention</a:t>
            </a:r>
            <a:endParaRPr lang="en-US" sz="1200" dirty="0"/>
          </a:p>
        </p:txBody>
      </p:sp>
      <p:sp>
        <p:nvSpPr>
          <p:cNvPr id="20" name="Shape 18"/>
          <p:cNvSpPr/>
          <p:nvPr/>
        </p:nvSpPr>
        <p:spPr>
          <a:xfrm>
            <a:off x="457200" y="4389120"/>
            <a:ext cx="3657600" cy="1463040"/>
          </a:xfrm>
          <a:prstGeom prst="roundRect">
            <a:avLst>
              <a:gd name="adj" fmla="val 4375"/>
            </a:avLst>
          </a:prstGeom>
          <a:solidFill>
            <a:srgbClr val="F4F7F8"/>
          </a:solidFill>
          <a:ln w="12700">
            <a:solidFill>
              <a:srgbClr val="DCE6E6"/>
            </a:solidFill>
            <a:prstDash val="solid"/>
          </a:ln>
        </p:spPr>
      </p:sp>
      <p:sp>
        <p:nvSpPr>
          <p:cNvPr id="21" name="Shape 19"/>
          <p:cNvSpPr/>
          <p:nvPr/>
        </p:nvSpPr>
        <p:spPr>
          <a:xfrm>
            <a:off x="658368" y="4590288"/>
            <a:ext cx="566928" cy="566928"/>
          </a:xfrm>
          <a:prstGeom prst="ellipse">
            <a:avLst/>
          </a:prstGeom>
          <a:solidFill>
            <a:srgbClr val="0F2A43"/>
          </a:solidFill>
          <a:ln/>
        </p:spPr>
      </p:sp>
      <p:sp>
        <p:nvSpPr>
          <p:cNvPr id="22" name="Text 20"/>
          <p:cNvSpPr/>
          <p:nvPr/>
        </p:nvSpPr>
        <p:spPr>
          <a:xfrm>
            <a:off x="658368" y="4590288"/>
            <a:ext cx="566928" cy="566928"/>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O4</a:t>
            </a:r>
            <a:endParaRPr lang="en-US" sz="1700" dirty="0"/>
          </a:p>
        </p:txBody>
      </p:sp>
      <p:sp>
        <p:nvSpPr>
          <p:cNvPr id="23" name="Text 21"/>
          <p:cNvSpPr/>
          <p:nvPr/>
        </p:nvSpPr>
        <p:spPr>
          <a:xfrm>
            <a:off x="1371600" y="4517136"/>
            <a:ext cx="2606040" cy="1234440"/>
          </a:xfrm>
          <a:prstGeom prst="rect">
            <a:avLst/>
          </a:prstGeom>
          <a:noFill/>
          <a:ln/>
        </p:spPr>
        <p:txBody>
          <a:bodyPr wrap="square" rtlCol="0" anchor="ctr"/>
          <a:lstStyle/>
          <a:p>
            <a:pPr marL="0" indent="0">
              <a:lnSpc>
                <a:spcPct val="105000"/>
              </a:lnSpc>
              <a:buNone/>
            </a:pPr>
            <a:r>
              <a:rPr lang="en-US" sz="1200" dirty="0">
                <a:solidFill>
                  <a:srgbClr val="1D2B36"/>
                </a:solidFill>
                <a:latin typeface="Calibri" pitchFamily="34" charset="0"/>
                <a:ea typeface="Calibri" pitchFamily="34" charset="-122"/>
                <a:cs typeface="Calibri" pitchFamily="34" charset="-120"/>
              </a:rPr>
              <a:t>Measure in-provider reliability using calibration &amp; uncertainty, not accuracy alone</a:t>
            </a:r>
            <a:endParaRPr lang="en-US" sz="1200" dirty="0"/>
          </a:p>
        </p:txBody>
      </p:sp>
      <p:sp>
        <p:nvSpPr>
          <p:cNvPr id="24" name="Shape 22"/>
          <p:cNvSpPr/>
          <p:nvPr/>
        </p:nvSpPr>
        <p:spPr>
          <a:xfrm>
            <a:off x="4270248" y="4389120"/>
            <a:ext cx="3657600" cy="1463040"/>
          </a:xfrm>
          <a:prstGeom prst="roundRect">
            <a:avLst>
              <a:gd name="adj" fmla="val 4375"/>
            </a:avLst>
          </a:prstGeom>
          <a:solidFill>
            <a:srgbClr val="F4F7F8"/>
          </a:solidFill>
          <a:ln w="12700">
            <a:solidFill>
              <a:srgbClr val="DCE6E6"/>
            </a:solidFill>
            <a:prstDash val="solid"/>
          </a:ln>
        </p:spPr>
      </p:sp>
      <p:sp>
        <p:nvSpPr>
          <p:cNvPr id="25" name="Shape 23"/>
          <p:cNvSpPr/>
          <p:nvPr/>
        </p:nvSpPr>
        <p:spPr>
          <a:xfrm>
            <a:off x="4471416" y="4590288"/>
            <a:ext cx="566928" cy="566928"/>
          </a:xfrm>
          <a:prstGeom prst="ellipse">
            <a:avLst/>
          </a:prstGeom>
          <a:solidFill>
            <a:srgbClr val="0F2A43"/>
          </a:solidFill>
          <a:ln/>
        </p:spPr>
      </p:sp>
      <p:sp>
        <p:nvSpPr>
          <p:cNvPr id="26" name="Text 24"/>
          <p:cNvSpPr/>
          <p:nvPr/>
        </p:nvSpPr>
        <p:spPr>
          <a:xfrm>
            <a:off x="4471416" y="4590288"/>
            <a:ext cx="566928" cy="566928"/>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O5</a:t>
            </a:r>
            <a:endParaRPr lang="en-US" sz="1700" dirty="0"/>
          </a:p>
        </p:txBody>
      </p:sp>
      <p:sp>
        <p:nvSpPr>
          <p:cNvPr id="27" name="Text 25"/>
          <p:cNvSpPr/>
          <p:nvPr/>
        </p:nvSpPr>
        <p:spPr>
          <a:xfrm>
            <a:off x="5184648" y="4517136"/>
            <a:ext cx="2606040" cy="1234440"/>
          </a:xfrm>
          <a:prstGeom prst="rect">
            <a:avLst/>
          </a:prstGeom>
          <a:noFill/>
          <a:ln/>
        </p:spPr>
        <p:txBody>
          <a:bodyPr wrap="square" rtlCol="0" anchor="ctr"/>
          <a:lstStyle/>
          <a:p>
            <a:pPr marL="0" indent="0">
              <a:lnSpc>
                <a:spcPct val="105000"/>
              </a:lnSpc>
              <a:buNone/>
            </a:pPr>
            <a:r>
              <a:rPr lang="en-US" sz="1200" dirty="0">
                <a:solidFill>
                  <a:srgbClr val="1D2B36"/>
                </a:solidFill>
                <a:latin typeface="Calibri" pitchFamily="34" charset="0"/>
                <a:ea typeface="Calibri" pitchFamily="34" charset="-122"/>
                <a:cs typeface="Calibri" pitchFamily="34" charset="-120"/>
              </a:rPr>
              <a:t>Quantify cross-provider portability and identify which evidence classes fail</a:t>
            </a:r>
            <a:endParaRPr lang="en-US" sz="1200" dirty="0"/>
          </a:p>
        </p:txBody>
      </p:sp>
      <p:sp>
        <p:nvSpPr>
          <p:cNvPr id="28" name="Shape 26"/>
          <p:cNvSpPr/>
          <p:nvPr/>
        </p:nvSpPr>
        <p:spPr>
          <a:xfrm>
            <a:off x="8083296" y="4389120"/>
            <a:ext cx="3657600" cy="1463040"/>
          </a:xfrm>
          <a:prstGeom prst="roundRect">
            <a:avLst>
              <a:gd name="adj" fmla="val 4375"/>
            </a:avLst>
          </a:prstGeom>
          <a:solidFill>
            <a:srgbClr val="F4F7F8"/>
          </a:solidFill>
          <a:ln w="12700">
            <a:solidFill>
              <a:srgbClr val="DCE6E6"/>
            </a:solidFill>
            <a:prstDash val="solid"/>
          </a:ln>
        </p:spPr>
      </p:sp>
      <p:sp>
        <p:nvSpPr>
          <p:cNvPr id="29" name="Shape 27"/>
          <p:cNvSpPr/>
          <p:nvPr/>
        </p:nvSpPr>
        <p:spPr>
          <a:xfrm>
            <a:off x="8284464" y="4590288"/>
            <a:ext cx="566928" cy="566928"/>
          </a:xfrm>
          <a:prstGeom prst="ellipse">
            <a:avLst/>
          </a:prstGeom>
          <a:solidFill>
            <a:srgbClr val="0F2A43"/>
          </a:solidFill>
          <a:ln/>
        </p:spPr>
      </p:sp>
      <p:sp>
        <p:nvSpPr>
          <p:cNvPr id="30" name="Text 28"/>
          <p:cNvSpPr/>
          <p:nvPr/>
        </p:nvSpPr>
        <p:spPr>
          <a:xfrm>
            <a:off x="8284464" y="4590288"/>
            <a:ext cx="566928" cy="566928"/>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O6</a:t>
            </a:r>
            <a:endParaRPr lang="en-US" sz="1700" dirty="0"/>
          </a:p>
        </p:txBody>
      </p:sp>
      <p:sp>
        <p:nvSpPr>
          <p:cNvPr id="31" name="Text 29"/>
          <p:cNvSpPr/>
          <p:nvPr/>
        </p:nvSpPr>
        <p:spPr>
          <a:xfrm>
            <a:off x="8997696" y="4517136"/>
            <a:ext cx="2606040" cy="1234440"/>
          </a:xfrm>
          <a:prstGeom prst="rect">
            <a:avLst/>
          </a:prstGeom>
          <a:noFill/>
          <a:ln/>
        </p:spPr>
        <p:txBody>
          <a:bodyPr wrap="square" rtlCol="0" anchor="ctr"/>
          <a:lstStyle/>
          <a:p>
            <a:pPr marL="0" indent="0">
              <a:lnSpc>
                <a:spcPct val="105000"/>
              </a:lnSpc>
              <a:buNone/>
            </a:pPr>
            <a:r>
              <a:rPr lang="en-US" sz="1200" dirty="0">
                <a:solidFill>
                  <a:srgbClr val="1D2B36"/>
                </a:solidFill>
                <a:latin typeface="Calibri" pitchFamily="34" charset="0"/>
                <a:ea typeface="Calibri" pitchFamily="34" charset="-122"/>
                <a:cs typeface="Calibri" pitchFamily="34" charset="-120"/>
              </a:rPr>
              <a:t>Test whether chain-of-custody metadata leaks provider identity into the classifier</a:t>
            </a:r>
            <a:endParaRPr lang="en-US" sz="1200" dirty="0"/>
          </a:p>
        </p:txBody>
      </p:sp>
      <p:sp>
        <p:nvSpPr>
          <p:cNvPr id="32" name="Text 30"/>
          <p:cNvSpPr/>
          <p:nvPr/>
        </p:nvSpPr>
        <p:spPr>
          <a:xfrm>
            <a:off x="457200" y="6510528"/>
            <a:ext cx="7315200" cy="274320"/>
          </a:xfrm>
          <a:prstGeom prst="rect">
            <a:avLst/>
          </a:prstGeom>
          <a:noFill/>
          <a:ln/>
        </p:spPr>
        <p:txBody>
          <a:bodyPr wrap="square" rtlCol="0" anchor="ctr"/>
          <a:lstStyle/>
          <a:p>
            <a:pPr marL="0" indent="0" algn="l">
              <a:buNone/>
            </a:pPr>
            <a:r>
              <a:rPr lang="en-US" sz="900" dirty="0">
                <a:solidFill>
                  <a:srgbClr val="5A6B76"/>
                </a:solidFill>
                <a:latin typeface="Calibri" pitchFamily="34" charset="0"/>
                <a:ea typeface="Calibri" pitchFamily="34" charset="-122"/>
                <a:cs typeface="Calibri" pitchFamily="34" charset="-120"/>
              </a:rPr>
              <a:t>Cross-Cloud Forensic Readiness  ·  Research Proposal</a:t>
            </a:r>
            <a:endParaRPr lang="en-US" sz="900" dirty="0"/>
          </a:p>
        </p:txBody>
      </p:sp>
      <p:sp>
        <p:nvSpPr>
          <p:cNvPr id="33" name="Text 31"/>
          <p:cNvSpPr/>
          <p:nvPr/>
        </p:nvSpPr>
        <p:spPr>
          <a:xfrm>
            <a:off x="11338560" y="6510528"/>
            <a:ext cx="457200" cy="274320"/>
          </a:xfrm>
          <a:prstGeom prst="rect">
            <a:avLst/>
          </a:prstGeom>
          <a:noFill/>
          <a:ln/>
        </p:spPr>
        <p:txBody>
          <a:bodyPr wrap="square" rtlCol="0" anchor="ctr"/>
          <a:lstStyle/>
          <a:p>
            <a:pPr marL="0" indent="0" algn="r">
              <a:buNone/>
            </a:pPr>
            <a:r>
              <a:rPr lang="en-US" sz="900" dirty="0">
                <a:solidFill>
                  <a:srgbClr val="5A6B76"/>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84048"/>
            <a:ext cx="1554480" cy="310896"/>
          </a:xfrm>
          <a:prstGeom prst="roundRect">
            <a:avLst>
              <a:gd name="adj" fmla="val 50000"/>
            </a:avLst>
          </a:prstGeom>
          <a:solidFill>
            <a:srgbClr val="EAF3F3"/>
          </a:solidFill>
          <a:ln/>
        </p:spPr>
      </p:sp>
      <p:sp>
        <p:nvSpPr>
          <p:cNvPr id="3" name="Text 1"/>
          <p:cNvSpPr/>
          <p:nvPr/>
        </p:nvSpPr>
        <p:spPr>
          <a:xfrm>
            <a:off x="457200" y="384048"/>
            <a:ext cx="1554480" cy="310896"/>
          </a:xfrm>
          <a:prstGeom prst="rect">
            <a:avLst/>
          </a:prstGeom>
          <a:noFill/>
          <a:ln/>
        </p:spPr>
        <p:txBody>
          <a:bodyPr wrap="square" rtlCol="0" anchor="ctr"/>
          <a:lstStyle/>
          <a:p>
            <a:pPr marL="0" indent="0" algn="ctr">
              <a:buNone/>
            </a:pPr>
            <a:r>
              <a:rPr lang="en-US" sz="1050" b="1" dirty="0">
                <a:solidFill>
                  <a:srgbClr val="0A5C5B"/>
                </a:solidFill>
                <a:latin typeface="Calibri" pitchFamily="34" charset="0"/>
                <a:ea typeface="Calibri" pitchFamily="34" charset="-122"/>
                <a:cs typeface="Calibri" pitchFamily="34" charset="-120"/>
              </a:rPr>
              <a:t>Methodology</a:t>
            </a:r>
            <a:endParaRPr lang="en-US" sz="1050" dirty="0"/>
          </a:p>
        </p:txBody>
      </p:sp>
      <p:sp>
        <p:nvSpPr>
          <p:cNvPr id="4" name="Text 2"/>
          <p:cNvSpPr/>
          <p:nvPr/>
        </p:nvSpPr>
        <p:spPr>
          <a:xfrm>
            <a:off x="457200" y="749808"/>
            <a:ext cx="11247120" cy="640080"/>
          </a:xfrm>
          <a:prstGeom prst="rect">
            <a:avLst/>
          </a:prstGeom>
          <a:noFill/>
          <a:ln/>
        </p:spPr>
        <p:txBody>
          <a:bodyPr wrap="square" rtlCol="0" anchor="ctr"/>
          <a:lstStyle/>
          <a:p>
            <a:pPr marL="0" indent="0" algn="l">
              <a:buNone/>
            </a:pPr>
            <a:r>
              <a:rPr lang="en-US" sz="3000" b="1" dirty="0">
                <a:solidFill>
                  <a:srgbClr val="0F2A43"/>
                </a:solidFill>
                <a:latin typeface="Cambria" pitchFamily="34" charset="0"/>
                <a:ea typeface="Cambria" pitchFamily="34" charset="-122"/>
                <a:cs typeface="Cambria" pitchFamily="34" charset="-120"/>
              </a:rPr>
              <a:t>Research Methodology — Design Science</a:t>
            </a:r>
            <a:endParaRPr lang="en-US" sz="3000" dirty="0"/>
          </a:p>
        </p:txBody>
      </p:sp>
      <p:sp>
        <p:nvSpPr>
          <p:cNvPr id="5" name="Text 3"/>
          <p:cNvSpPr/>
          <p:nvPr/>
        </p:nvSpPr>
        <p:spPr>
          <a:xfrm>
            <a:off x="457200" y="1536192"/>
            <a:ext cx="11247120" cy="502920"/>
          </a:xfrm>
          <a:prstGeom prst="rect">
            <a:avLst/>
          </a:prstGeom>
          <a:noFill/>
          <a:ln/>
        </p:spPr>
        <p:txBody>
          <a:bodyPr wrap="square" rtlCol="0" anchor="ctr"/>
          <a:lstStyle/>
          <a:p>
            <a:pPr marL="0" indent="0">
              <a:lnSpc>
                <a:spcPct val="105000"/>
              </a:lnSpc>
              <a:buNone/>
            </a:pPr>
            <a:r>
              <a:rPr lang="en-US" sz="1350" i="1" dirty="0">
                <a:solidFill>
                  <a:srgbClr val="0A5C5B"/>
                </a:solidFill>
                <a:latin typeface="Calibri" pitchFamily="34" charset="0"/>
                <a:ea typeface="Calibri" pitchFamily="34" charset="-122"/>
                <a:cs typeface="Calibri" pitchFamily="34" charset="-120"/>
              </a:rPr>
              <a:t>A Design Science Research approach: identify a real problem, build an artefact (the evaluation framework), and evaluate it against defined reliability and portability criteria.</a:t>
            </a:r>
            <a:endParaRPr lang="en-US" sz="1350" dirty="0"/>
          </a:p>
        </p:txBody>
      </p:sp>
      <p:sp>
        <p:nvSpPr>
          <p:cNvPr id="6" name="Shape 4"/>
          <p:cNvSpPr/>
          <p:nvPr/>
        </p:nvSpPr>
        <p:spPr>
          <a:xfrm>
            <a:off x="457200" y="2240280"/>
            <a:ext cx="2084832" cy="1371600"/>
          </a:xfrm>
          <a:prstGeom prst="roundRect">
            <a:avLst>
              <a:gd name="adj" fmla="val 4667"/>
            </a:avLst>
          </a:prstGeom>
          <a:solidFill>
            <a:srgbClr val="0E7C7B"/>
          </a:solidFill>
          <a:ln/>
        </p:spPr>
      </p:sp>
      <p:sp>
        <p:nvSpPr>
          <p:cNvPr id="7" name="Text 5"/>
          <p:cNvSpPr/>
          <p:nvPr/>
        </p:nvSpPr>
        <p:spPr>
          <a:xfrm>
            <a:off x="548640" y="2377440"/>
            <a:ext cx="1901952" cy="548640"/>
          </a:xfrm>
          <a:prstGeom prst="rect">
            <a:avLst/>
          </a:prstGeom>
          <a:noFill/>
          <a:ln/>
        </p:spPr>
        <p:txBody>
          <a:bodyPr wrap="square" rtlCol="0" anchor="ctr"/>
          <a:lstStyle/>
          <a:p>
            <a:pPr marL="0" indent="0" algn="ctr">
              <a:buNone/>
            </a:pPr>
            <a:r>
              <a:rPr lang="en-US" sz="1450" b="1" dirty="0">
                <a:solidFill>
                  <a:srgbClr val="FFFFFF"/>
                </a:solidFill>
                <a:latin typeface="Calibri" pitchFamily="34" charset="0"/>
                <a:ea typeface="Calibri" pitchFamily="34" charset="-122"/>
                <a:cs typeface="Calibri" pitchFamily="34" charset="-120"/>
              </a:rPr>
              <a:t>Data</a:t>
            </a:r>
            <a:endParaRPr lang="en-US" sz="1450" dirty="0"/>
          </a:p>
        </p:txBody>
      </p:sp>
      <p:sp>
        <p:nvSpPr>
          <p:cNvPr id="8" name="Text 6"/>
          <p:cNvSpPr/>
          <p:nvPr/>
        </p:nvSpPr>
        <p:spPr>
          <a:xfrm>
            <a:off x="548640" y="2907792"/>
            <a:ext cx="1901952" cy="594360"/>
          </a:xfrm>
          <a:prstGeom prst="rect">
            <a:avLst/>
          </a:prstGeom>
          <a:noFill/>
          <a:ln/>
        </p:spPr>
        <p:txBody>
          <a:bodyPr wrap="square" rtlCol="0" anchor="t"/>
          <a:lstStyle/>
          <a:p>
            <a:pPr marL="0" indent="0" algn="ctr">
              <a:lnSpc>
                <a:spcPct val="100000"/>
              </a:lnSpc>
              <a:buNone/>
            </a:pPr>
            <a:r>
              <a:rPr lang="en-US" sz="1100" dirty="0">
                <a:solidFill>
                  <a:srgbClr val="F0F7F7"/>
                </a:solidFill>
                <a:latin typeface="Calibri" pitchFamily="34" charset="0"/>
                <a:ea typeface="Calibri" pitchFamily="34" charset="-122"/>
                <a:cs typeface="Calibri" pitchFamily="34" charset="-120"/>
              </a:rPr>
              <a:t>248,828 matched</a:t>
            </a:r>
            <a:endParaRPr lang="en-US" sz="1100" dirty="0"/>
          </a:p>
          <a:p>
            <a:pPr marL="0" indent="0" algn="ctr">
              <a:lnSpc>
                <a:spcPct val="100000"/>
              </a:lnSpc>
              <a:buNone/>
            </a:pPr>
            <a:r>
              <a:rPr lang="en-US" sz="1100" dirty="0">
                <a:solidFill>
                  <a:srgbClr val="F0F7F7"/>
                </a:solidFill>
                <a:latin typeface="Calibri" pitchFamily="34" charset="0"/>
                <a:ea typeface="Calibri" pitchFamily="34" charset="-122"/>
                <a:cs typeface="Calibri" pitchFamily="34" charset="-120"/>
              </a:rPr>
              <a:t>Azure + AWS records</a:t>
            </a:r>
            <a:endParaRPr lang="en-US" sz="1100" dirty="0"/>
          </a:p>
        </p:txBody>
      </p:sp>
      <p:sp>
        <p:nvSpPr>
          <p:cNvPr id="9" name="Text 7"/>
          <p:cNvSpPr/>
          <p:nvPr/>
        </p:nvSpPr>
        <p:spPr>
          <a:xfrm>
            <a:off x="2487168" y="2240280"/>
            <a:ext cx="292608" cy="1371600"/>
          </a:xfrm>
          <a:prstGeom prst="rect">
            <a:avLst/>
          </a:prstGeom>
          <a:noFill/>
          <a:ln/>
        </p:spPr>
        <p:txBody>
          <a:bodyPr wrap="square" rtlCol="0" anchor="ctr"/>
          <a:lstStyle/>
          <a:p>
            <a:pPr marL="0" indent="0" algn="ctr">
              <a:buNone/>
            </a:pPr>
            <a:r>
              <a:rPr lang="en-US" sz="2600" b="1" dirty="0">
                <a:solidFill>
                  <a:srgbClr val="0F2A43"/>
                </a:solidFill>
                <a:latin typeface="Calibri" pitchFamily="34" charset="0"/>
                <a:ea typeface="Calibri" pitchFamily="34" charset="-122"/>
                <a:cs typeface="Calibri" pitchFamily="34" charset="-120"/>
              </a:rPr>
              <a:t>›</a:t>
            </a:r>
            <a:endParaRPr lang="en-US" sz="2600" dirty="0"/>
          </a:p>
        </p:txBody>
      </p:sp>
      <p:sp>
        <p:nvSpPr>
          <p:cNvPr id="10" name="Shape 8"/>
          <p:cNvSpPr/>
          <p:nvPr/>
        </p:nvSpPr>
        <p:spPr>
          <a:xfrm>
            <a:off x="2688336" y="2240280"/>
            <a:ext cx="2084832" cy="1371600"/>
          </a:xfrm>
          <a:prstGeom prst="roundRect">
            <a:avLst>
              <a:gd name="adj" fmla="val 4667"/>
            </a:avLst>
          </a:prstGeom>
          <a:solidFill>
            <a:srgbClr val="0A5C5B"/>
          </a:solidFill>
          <a:ln/>
        </p:spPr>
      </p:sp>
      <p:sp>
        <p:nvSpPr>
          <p:cNvPr id="11" name="Text 9"/>
          <p:cNvSpPr/>
          <p:nvPr/>
        </p:nvSpPr>
        <p:spPr>
          <a:xfrm>
            <a:off x="2779776" y="2377440"/>
            <a:ext cx="1901952" cy="548640"/>
          </a:xfrm>
          <a:prstGeom prst="rect">
            <a:avLst/>
          </a:prstGeom>
          <a:noFill/>
          <a:ln/>
        </p:spPr>
        <p:txBody>
          <a:bodyPr wrap="square" rtlCol="0" anchor="ctr"/>
          <a:lstStyle/>
          <a:p>
            <a:pPr marL="0" indent="0" algn="ctr">
              <a:buNone/>
            </a:pPr>
            <a:r>
              <a:rPr lang="en-US" sz="1450" b="1" dirty="0">
                <a:solidFill>
                  <a:srgbClr val="FFFFFF"/>
                </a:solidFill>
                <a:latin typeface="Calibri" pitchFamily="34" charset="0"/>
                <a:ea typeface="Calibri" pitchFamily="34" charset="-122"/>
                <a:cs typeface="Calibri" pitchFamily="34" charset="-120"/>
              </a:rPr>
              <a:t>Schema</a:t>
            </a:r>
            <a:endParaRPr lang="en-US" sz="1450" dirty="0"/>
          </a:p>
        </p:txBody>
      </p:sp>
      <p:sp>
        <p:nvSpPr>
          <p:cNvPr id="12" name="Text 10"/>
          <p:cNvSpPr/>
          <p:nvPr/>
        </p:nvSpPr>
        <p:spPr>
          <a:xfrm>
            <a:off x="2779776" y="2907792"/>
            <a:ext cx="1901952" cy="594360"/>
          </a:xfrm>
          <a:prstGeom prst="rect">
            <a:avLst/>
          </a:prstGeom>
          <a:noFill/>
          <a:ln/>
        </p:spPr>
        <p:txBody>
          <a:bodyPr wrap="square" rtlCol="0" anchor="t"/>
          <a:lstStyle/>
          <a:p>
            <a:pPr marL="0" indent="0" algn="ctr">
              <a:lnSpc>
                <a:spcPct val="100000"/>
              </a:lnSpc>
              <a:buNone/>
            </a:pPr>
            <a:r>
              <a:rPr lang="en-US" sz="1100" dirty="0">
                <a:solidFill>
                  <a:srgbClr val="F0F7F7"/>
                </a:solidFill>
                <a:latin typeface="Calibri" pitchFamily="34" charset="0"/>
                <a:ea typeface="Calibri" pitchFamily="34" charset="-122"/>
                <a:cs typeface="Calibri" pitchFamily="34" charset="-120"/>
              </a:rPr>
              <a:t>Unified 28-field</a:t>
            </a:r>
            <a:endParaRPr lang="en-US" sz="1100" dirty="0"/>
          </a:p>
          <a:p>
            <a:pPr marL="0" indent="0" algn="ctr">
              <a:lnSpc>
                <a:spcPct val="100000"/>
              </a:lnSpc>
              <a:buNone/>
            </a:pPr>
            <a:r>
              <a:rPr lang="en-US" sz="1100" dirty="0">
                <a:solidFill>
                  <a:srgbClr val="F0F7F7"/>
                </a:solidFill>
                <a:latin typeface="Calibri" pitchFamily="34" charset="0"/>
                <a:ea typeface="Calibri" pitchFamily="34" charset="-122"/>
                <a:cs typeface="Calibri" pitchFamily="34" charset="-120"/>
              </a:rPr>
              <a:t>forensic schema</a:t>
            </a:r>
            <a:endParaRPr lang="en-US" sz="1100" dirty="0"/>
          </a:p>
        </p:txBody>
      </p:sp>
      <p:sp>
        <p:nvSpPr>
          <p:cNvPr id="13" name="Text 11"/>
          <p:cNvSpPr/>
          <p:nvPr/>
        </p:nvSpPr>
        <p:spPr>
          <a:xfrm>
            <a:off x="4718304" y="2240280"/>
            <a:ext cx="292608" cy="1371600"/>
          </a:xfrm>
          <a:prstGeom prst="rect">
            <a:avLst/>
          </a:prstGeom>
          <a:noFill/>
          <a:ln/>
        </p:spPr>
        <p:txBody>
          <a:bodyPr wrap="square" rtlCol="0" anchor="ctr"/>
          <a:lstStyle/>
          <a:p>
            <a:pPr marL="0" indent="0" algn="ctr">
              <a:buNone/>
            </a:pPr>
            <a:r>
              <a:rPr lang="en-US" sz="2600" b="1" dirty="0">
                <a:solidFill>
                  <a:srgbClr val="0F2A43"/>
                </a:solidFill>
                <a:latin typeface="Calibri" pitchFamily="34" charset="0"/>
                <a:ea typeface="Calibri" pitchFamily="34" charset="-122"/>
                <a:cs typeface="Calibri" pitchFamily="34" charset="-120"/>
              </a:rPr>
              <a:t>›</a:t>
            </a:r>
            <a:endParaRPr lang="en-US" sz="2600" dirty="0"/>
          </a:p>
        </p:txBody>
      </p:sp>
      <p:sp>
        <p:nvSpPr>
          <p:cNvPr id="14" name="Shape 12"/>
          <p:cNvSpPr/>
          <p:nvPr/>
        </p:nvSpPr>
        <p:spPr>
          <a:xfrm>
            <a:off x="4919472" y="2240280"/>
            <a:ext cx="2084832" cy="1371600"/>
          </a:xfrm>
          <a:prstGeom prst="roundRect">
            <a:avLst>
              <a:gd name="adj" fmla="val 4667"/>
            </a:avLst>
          </a:prstGeom>
          <a:solidFill>
            <a:srgbClr val="0F2A43"/>
          </a:solidFill>
          <a:ln/>
        </p:spPr>
      </p:sp>
      <p:sp>
        <p:nvSpPr>
          <p:cNvPr id="15" name="Text 13"/>
          <p:cNvSpPr/>
          <p:nvPr/>
        </p:nvSpPr>
        <p:spPr>
          <a:xfrm>
            <a:off x="5010912" y="2377440"/>
            <a:ext cx="1901952" cy="548640"/>
          </a:xfrm>
          <a:prstGeom prst="rect">
            <a:avLst/>
          </a:prstGeom>
          <a:noFill/>
          <a:ln/>
        </p:spPr>
        <p:txBody>
          <a:bodyPr wrap="square" rtlCol="0" anchor="ctr"/>
          <a:lstStyle/>
          <a:p>
            <a:pPr marL="0" indent="0" algn="ctr">
              <a:buNone/>
            </a:pPr>
            <a:r>
              <a:rPr lang="en-US" sz="1450" b="1" dirty="0">
                <a:solidFill>
                  <a:srgbClr val="FFFFFF"/>
                </a:solidFill>
                <a:latin typeface="Calibri" pitchFamily="34" charset="0"/>
                <a:ea typeface="Calibri" pitchFamily="34" charset="-122"/>
                <a:cs typeface="Calibri" pitchFamily="34" charset="-120"/>
              </a:rPr>
              <a:t>Feature</a:t>
            </a:r>
            <a:endParaRPr lang="en-US" sz="1450" dirty="0"/>
          </a:p>
          <a:p>
            <a:pPr marL="0" indent="0" algn="ctr">
              <a:buNone/>
            </a:pPr>
            <a:r>
              <a:rPr lang="en-US" sz="1450" b="1" dirty="0">
                <a:solidFill>
                  <a:srgbClr val="FFFFFF"/>
                </a:solidFill>
                <a:latin typeface="Calibri" pitchFamily="34" charset="0"/>
                <a:ea typeface="Calibri" pitchFamily="34" charset="-122"/>
                <a:cs typeface="Calibri" pitchFamily="34" charset="-120"/>
              </a:rPr>
              <a:t>Selection</a:t>
            </a:r>
            <a:endParaRPr lang="en-US" sz="1450" dirty="0"/>
          </a:p>
        </p:txBody>
      </p:sp>
      <p:sp>
        <p:nvSpPr>
          <p:cNvPr id="16" name="Text 14"/>
          <p:cNvSpPr/>
          <p:nvPr/>
        </p:nvSpPr>
        <p:spPr>
          <a:xfrm>
            <a:off x="5010912" y="2907792"/>
            <a:ext cx="1901952" cy="594360"/>
          </a:xfrm>
          <a:prstGeom prst="rect">
            <a:avLst/>
          </a:prstGeom>
          <a:noFill/>
          <a:ln/>
        </p:spPr>
        <p:txBody>
          <a:bodyPr wrap="square" rtlCol="0" anchor="t"/>
          <a:lstStyle/>
          <a:p>
            <a:pPr marL="0" indent="0" algn="ctr">
              <a:lnSpc>
                <a:spcPct val="100000"/>
              </a:lnSpc>
              <a:buNone/>
            </a:pPr>
            <a:r>
              <a:rPr lang="en-US" sz="1100" dirty="0">
                <a:solidFill>
                  <a:srgbClr val="F0F7F7"/>
                </a:solidFill>
                <a:latin typeface="Calibri" pitchFamily="34" charset="0"/>
                <a:ea typeface="Calibri" pitchFamily="34" charset="-122"/>
                <a:cs typeface="Calibri" pitchFamily="34" charset="-120"/>
              </a:rPr>
              <a:t>SHAP hybrid</a:t>
            </a:r>
            <a:endParaRPr lang="en-US" sz="1100" dirty="0"/>
          </a:p>
          <a:p>
            <a:pPr marL="0" indent="0" algn="ctr">
              <a:lnSpc>
                <a:spcPct val="100000"/>
              </a:lnSpc>
              <a:buNone/>
            </a:pPr>
            <a:r>
              <a:rPr lang="en-US" sz="1100" dirty="0">
                <a:solidFill>
                  <a:srgbClr val="F0F7F7"/>
                </a:solidFill>
                <a:latin typeface="Calibri" pitchFamily="34" charset="0"/>
                <a:ea typeface="Calibri" pitchFamily="34" charset="-122"/>
                <a:cs typeface="Calibri" pitchFamily="34" charset="-120"/>
              </a:rPr>
              <a:t>(XGBoost+LightGBM)</a:t>
            </a:r>
            <a:endParaRPr lang="en-US" sz="1100" dirty="0"/>
          </a:p>
        </p:txBody>
      </p:sp>
      <p:sp>
        <p:nvSpPr>
          <p:cNvPr id="17" name="Text 15"/>
          <p:cNvSpPr/>
          <p:nvPr/>
        </p:nvSpPr>
        <p:spPr>
          <a:xfrm>
            <a:off x="6949440" y="2240280"/>
            <a:ext cx="292608" cy="1371600"/>
          </a:xfrm>
          <a:prstGeom prst="rect">
            <a:avLst/>
          </a:prstGeom>
          <a:noFill/>
          <a:ln/>
        </p:spPr>
        <p:txBody>
          <a:bodyPr wrap="square" rtlCol="0" anchor="ctr"/>
          <a:lstStyle/>
          <a:p>
            <a:pPr marL="0" indent="0" algn="ctr">
              <a:buNone/>
            </a:pPr>
            <a:r>
              <a:rPr lang="en-US" sz="2600" b="1" dirty="0">
                <a:solidFill>
                  <a:srgbClr val="0F2A43"/>
                </a:solidFill>
                <a:latin typeface="Calibri" pitchFamily="34" charset="0"/>
                <a:ea typeface="Calibri" pitchFamily="34" charset="-122"/>
                <a:cs typeface="Calibri" pitchFamily="34" charset="-120"/>
              </a:rPr>
              <a:t>›</a:t>
            </a:r>
            <a:endParaRPr lang="en-US" sz="2600" dirty="0"/>
          </a:p>
        </p:txBody>
      </p:sp>
      <p:sp>
        <p:nvSpPr>
          <p:cNvPr id="18" name="Shape 16"/>
          <p:cNvSpPr/>
          <p:nvPr/>
        </p:nvSpPr>
        <p:spPr>
          <a:xfrm>
            <a:off x="7150608" y="2240280"/>
            <a:ext cx="2084832" cy="1371600"/>
          </a:xfrm>
          <a:prstGeom prst="roundRect">
            <a:avLst>
              <a:gd name="adj" fmla="val 4667"/>
            </a:avLst>
          </a:prstGeom>
          <a:solidFill>
            <a:srgbClr val="E0A421"/>
          </a:solidFill>
          <a:ln/>
        </p:spPr>
      </p:sp>
      <p:sp>
        <p:nvSpPr>
          <p:cNvPr id="19" name="Text 17"/>
          <p:cNvSpPr/>
          <p:nvPr/>
        </p:nvSpPr>
        <p:spPr>
          <a:xfrm>
            <a:off x="7242048" y="2377440"/>
            <a:ext cx="1901952" cy="548640"/>
          </a:xfrm>
          <a:prstGeom prst="rect">
            <a:avLst/>
          </a:prstGeom>
          <a:noFill/>
          <a:ln/>
        </p:spPr>
        <p:txBody>
          <a:bodyPr wrap="square" rtlCol="0" anchor="ctr"/>
          <a:lstStyle/>
          <a:p>
            <a:pPr marL="0" indent="0" algn="ctr">
              <a:buNone/>
            </a:pPr>
            <a:r>
              <a:rPr lang="en-US" sz="1450" b="1" dirty="0">
                <a:solidFill>
                  <a:srgbClr val="FFFFFF"/>
                </a:solidFill>
                <a:latin typeface="Calibri" pitchFamily="34" charset="0"/>
                <a:ea typeface="Calibri" pitchFamily="34" charset="-122"/>
                <a:cs typeface="Calibri" pitchFamily="34" charset="-120"/>
              </a:rPr>
              <a:t>Models</a:t>
            </a:r>
            <a:endParaRPr lang="en-US" sz="1450" dirty="0"/>
          </a:p>
        </p:txBody>
      </p:sp>
      <p:sp>
        <p:nvSpPr>
          <p:cNvPr id="20" name="Text 18"/>
          <p:cNvSpPr/>
          <p:nvPr/>
        </p:nvSpPr>
        <p:spPr>
          <a:xfrm>
            <a:off x="7242048" y="2907792"/>
            <a:ext cx="1901952" cy="594360"/>
          </a:xfrm>
          <a:prstGeom prst="rect">
            <a:avLst/>
          </a:prstGeom>
          <a:noFill/>
          <a:ln/>
        </p:spPr>
        <p:txBody>
          <a:bodyPr wrap="square" rtlCol="0" anchor="t"/>
          <a:lstStyle/>
          <a:p>
            <a:pPr marL="0" indent="0" algn="ctr">
              <a:lnSpc>
                <a:spcPct val="100000"/>
              </a:lnSpc>
              <a:buNone/>
            </a:pPr>
            <a:r>
              <a:rPr lang="en-US" sz="1100" dirty="0">
                <a:solidFill>
                  <a:srgbClr val="F0F7F7"/>
                </a:solidFill>
                <a:latin typeface="Calibri" pitchFamily="34" charset="0"/>
                <a:ea typeface="Calibri" pitchFamily="34" charset="-122"/>
                <a:cs typeface="Calibri" pitchFamily="34" charset="-120"/>
              </a:rPr>
              <a:t>4 classifiers</a:t>
            </a:r>
            <a:endParaRPr lang="en-US" sz="1100" dirty="0"/>
          </a:p>
          <a:p>
            <a:pPr marL="0" indent="0" algn="ctr">
              <a:lnSpc>
                <a:spcPct val="100000"/>
              </a:lnSpc>
              <a:buNone/>
            </a:pPr>
            <a:r>
              <a:rPr lang="en-US" sz="1100" dirty="0">
                <a:solidFill>
                  <a:srgbClr val="F0F7F7"/>
                </a:solidFill>
                <a:latin typeface="Calibri" pitchFamily="34" charset="0"/>
                <a:ea typeface="Calibri" pitchFamily="34" charset="-122"/>
                <a:cs typeface="Calibri" pitchFamily="34" charset="-120"/>
              </a:rPr>
              <a:t>trained &amp; compared</a:t>
            </a:r>
            <a:endParaRPr lang="en-US" sz="1100" dirty="0"/>
          </a:p>
        </p:txBody>
      </p:sp>
      <p:sp>
        <p:nvSpPr>
          <p:cNvPr id="21" name="Text 19"/>
          <p:cNvSpPr/>
          <p:nvPr/>
        </p:nvSpPr>
        <p:spPr>
          <a:xfrm>
            <a:off x="9180576" y="2240280"/>
            <a:ext cx="292608" cy="1371600"/>
          </a:xfrm>
          <a:prstGeom prst="rect">
            <a:avLst/>
          </a:prstGeom>
          <a:noFill/>
          <a:ln/>
        </p:spPr>
        <p:txBody>
          <a:bodyPr wrap="square" rtlCol="0" anchor="ctr"/>
          <a:lstStyle/>
          <a:p>
            <a:pPr marL="0" indent="0" algn="ctr">
              <a:buNone/>
            </a:pPr>
            <a:r>
              <a:rPr lang="en-US" sz="2600" b="1" dirty="0">
                <a:solidFill>
                  <a:srgbClr val="0F2A43"/>
                </a:solidFill>
                <a:latin typeface="Calibri" pitchFamily="34" charset="0"/>
                <a:ea typeface="Calibri" pitchFamily="34" charset="-122"/>
                <a:cs typeface="Calibri" pitchFamily="34" charset="-120"/>
              </a:rPr>
              <a:t>›</a:t>
            </a:r>
            <a:endParaRPr lang="en-US" sz="2600" dirty="0"/>
          </a:p>
        </p:txBody>
      </p:sp>
      <p:sp>
        <p:nvSpPr>
          <p:cNvPr id="22" name="Shape 20"/>
          <p:cNvSpPr/>
          <p:nvPr/>
        </p:nvSpPr>
        <p:spPr>
          <a:xfrm>
            <a:off x="9381744" y="2240280"/>
            <a:ext cx="2084832" cy="1371600"/>
          </a:xfrm>
          <a:prstGeom prst="roundRect">
            <a:avLst>
              <a:gd name="adj" fmla="val 4667"/>
            </a:avLst>
          </a:prstGeom>
          <a:solidFill>
            <a:srgbClr val="C0392B"/>
          </a:solidFill>
          <a:ln/>
        </p:spPr>
      </p:sp>
      <p:sp>
        <p:nvSpPr>
          <p:cNvPr id="23" name="Text 21"/>
          <p:cNvSpPr/>
          <p:nvPr/>
        </p:nvSpPr>
        <p:spPr>
          <a:xfrm>
            <a:off x="9473184" y="2377440"/>
            <a:ext cx="1901952" cy="548640"/>
          </a:xfrm>
          <a:prstGeom prst="rect">
            <a:avLst/>
          </a:prstGeom>
          <a:noFill/>
          <a:ln/>
        </p:spPr>
        <p:txBody>
          <a:bodyPr wrap="square" rtlCol="0" anchor="ctr"/>
          <a:lstStyle/>
          <a:p>
            <a:pPr marL="0" indent="0" algn="ctr">
              <a:buNone/>
            </a:pPr>
            <a:r>
              <a:rPr lang="en-US" sz="1450" b="1" dirty="0">
                <a:solidFill>
                  <a:srgbClr val="FFFFFF"/>
                </a:solidFill>
                <a:latin typeface="Calibri" pitchFamily="34" charset="0"/>
                <a:ea typeface="Calibri" pitchFamily="34" charset="-122"/>
                <a:cs typeface="Calibri" pitchFamily="34" charset="-120"/>
              </a:rPr>
              <a:t>Evaluation</a:t>
            </a:r>
            <a:endParaRPr lang="en-US" sz="1450" dirty="0"/>
          </a:p>
        </p:txBody>
      </p:sp>
      <p:sp>
        <p:nvSpPr>
          <p:cNvPr id="24" name="Text 22"/>
          <p:cNvSpPr/>
          <p:nvPr/>
        </p:nvSpPr>
        <p:spPr>
          <a:xfrm>
            <a:off x="9473184" y="2907792"/>
            <a:ext cx="1901952" cy="594360"/>
          </a:xfrm>
          <a:prstGeom prst="rect">
            <a:avLst/>
          </a:prstGeom>
          <a:noFill/>
          <a:ln/>
        </p:spPr>
        <p:txBody>
          <a:bodyPr wrap="square" rtlCol="0" anchor="t"/>
          <a:lstStyle/>
          <a:p>
            <a:pPr marL="0" indent="0" algn="ctr">
              <a:lnSpc>
                <a:spcPct val="100000"/>
              </a:lnSpc>
              <a:buNone/>
            </a:pPr>
            <a:r>
              <a:rPr lang="en-US" sz="1100" dirty="0">
                <a:solidFill>
                  <a:srgbClr val="F0F7F7"/>
                </a:solidFill>
                <a:latin typeface="Calibri" pitchFamily="34" charset="0"/>
                <a:ea typeface="Calibri" pitchFamily="34" charset="-122"/>
                <a:cs typeface="Calibri" pitchFamily="34" charset="-120"/>
              </a:rPr>
              <a:t>Reliability +</a:t>
            </a:r>
            <a:endParaRPr lang="en-US" sz="1100" dirty="0"/>
          </a:p>
          <a:p>
            <a:pPr marL="0" indent="0" algn="ctr">
              <a:lnSpc>
                <a:spcPct val="100000"/>
              </a:lnSpc>
              <a:buNone/>
            </a:pPr>
            <a:r>
              <a:rPr lang="en-US" sz="1100" dirty="0">
                <a:solidFill>
                  <a:srgbClr val="F0F7F7"/>
                </a:solidFill>
                <a:latin typeface="Calibri" pitchFamily="34" charset="0"/>
                <a:ea typeface="Calibri" pitchFamily="34" charset="-122"/>
                <a:cs typeface="Calibri" pitchFamily="34" charset="-120"/>
              </a:rPr>
              <a:t>cross-provider transfer</a:t>
            </a:r>
            <a:endParaRPr lang="en-US" sz="1100" dirty="0"/>
          </a:p>
        </p:txBody>
      </p:sp>
      <p:sp>
        <p:nvSpPr>
          <p:cNvPr id="25" name="Text 23"/>
          <p:cNvSpPr/>
          <p:nvPr/>
        </p:nvSpPr>
        <p:spPr>
          <a:xfrm>
            <a:off x="457200" y="3913632"/>
            <a:ext cx="10972800" cy="365760"/>
          </a:xfrm>
          <a:prstGeom prst="rect">
            <a:avLst/>
          </a:prstGeom>
          <a:noFill/>
          <a:ln/>
        </p:spPr>
        <p:txBody>
          <a:bodyPr wrap="square" rtlCol="0" anchor="ctr"/>
          <a:lstStyle/>
          <a:p>
            <a:pPr marL="0" indent="0">
              <a:buNone/>
            </a:pPr>
            <a:r>
              <a:rPr lang="en-US" sz="1500" b="1" dirty="0">
                <a:solidFill>
                  <a:srgbClr val="0A5C5B"/>
                </a:solidFill>
                <a:latin typeface="Calibri" pitchFamily="34" charset="0"/>
                <a:ea typeface="Calibri" pitchFamily="34" charset="-122"/>
                <a:cs typeface="Calibri" pitchFamily="34" charset="-120"/>
              </a:rPr>
              <a:t>Two experimental axes (ablation)</a:t>
            </a:r>
            <a:endParaRPr lang="en-US" sz="1500" dirty="0"/>
          </a:p>
        </p:txBody>
      </p:sp>
      <p:sp>
        <p:nvSpPr>
          <p:cNvPr id="26" name="Shape 24"/>
          <p:cNvSpPr/>
          <p:nvPr/>
        </p:nvSpPr>
        <p:spPr>
          <a:xfrm>
            <a:off x="457200" y="4315968"/>
            <a:ext cx="5532120" cy="960120"/>
          </a:xfrm>
          <a:prstGeom prst="roundRect">
            <a:avLst>
              <a:gd name="adj" fmla="val 5714"/>
            </a:avLst>
          </a:prstGeom>
          <a:solidFill>
            <a:srgbClr val="F4F7F8"/>
          </a:solidFill>
          <a:ln w="12700">
            <a:solidFill>
              <a:srgbClr val="DCE6E6"/>
            </a:solidFill>
            <a:prstDash val="solid"/>
          </a:ln>
        </p:spPr>
      </p:sp>
      <p:sp>
        <p:nvSpPr>
          <p:cNvPr id="27" name="Shape 25"/>
          <p:cNvSpPr/>
          <p:nvPr/>
        </p:nvSpPr>
        <p:spPr>
          <a:xfrm>
            <a:off x="457200" y="4315968"/>
            <a:ext cx="91440" cy="960120"/>
          </a:xfrm>
          <a:prstGeom prst="rect">
            <a:avLst/>
          </a:prstGeom>
          <a:solidFill>
            <a:srgbClr val="0E7C7B"/>
          </a:solidFill>
          <a:ln/>
        </p:spPr>
      </p:sp>
      <p:sp>
        <p:nvSpPr>
          <p:cNvPr id="28" name="Text 26"/>
          <p:cNvSpPr/>
          <p:nvPr/>
        </p:nvSpPr>
        <p:spPr>
          <a:xfrm>
            <a:off x="713232" y="4407408"/>
            <a:ext cx="5120640" cy="320040"/>
          </a:xfrm>
          <a:prstGeom prst="rect">
            <a:avLst/>
          </a:prstGeom>
          <a:noFill/>
          <a:ln/>
        </p:spPr>
        <p:txBody>
          <a:bodyPr wrap="square" rtlCol="0" anchor="ctr"/>
          <a:lstStyle/>
          <a:p>
            <a:pPr marL="0" indent="0">
              <a:buNone/>
            </a:pPr>
            <a:r>
              <a:rPr lang="en-US" sz="1350" b="1" dirty="0">
                <a:solidFill>
                  <a:srgbClr val="0F2A43"/>
                </a:solidFill>
                <a:latin typeface="Calibri" pitchFamily="34" charset="0"/>
                <a:ea typeface="Calibri" pitchFamily="34" charset="-122"/>
                <a:cs typeface="Calibri" pitchFamily="34" charset="-120"/>
              </a:rPr>
              <a:t>Leakage axis</a:t>
            </a:r>
            <a:endParaRPr lang="en-US" sz="1350" dirty="0"/>
          </a:p>
        </p:txBody>
      </p:sp>
      <p:sp>
        <p:nvSpPr>
          <p:cNvPr id="29" name="Text 27"/>
          <p:cNvSpPr/>
          <p:nvPr/>
        </p:nvSpPr>
        <p:spPr>
          <a:xfrm>
            <a:off x="713232" y="4718304"/>
            <a:ext cx="5120640" cy="502920"/>
          </a:xfrm>
          <a:prstGeom prst="rect">
            <a:avLst/>
          </a:prstGeom>
          <a:noFill/>
          <a:ln/>
        </p:spPr>
        <p:txBody>
          <a:bodyPr wrap="square" rtlCol="0" anchor="ctr"/>
          <a:lstStyle/>
          <a:p>
            <a:pPr marL="0" indent="0">
              <a:lnSpc>
                <a:spcPct val="102000"/>
              </a:lnSpc>
              <a:buNone/>
            </a:pPr>
            <a:r>
              <a:rPr lang="en-US" sz="1200" dirty="0">
                <a:solidFill>
                  <a:srgbClr val="1D2B36"/>
                </a:solidFill>
                <a:latin typeface="Calibri" pitchFamily="34" charset="0"/>
                <a:ea typeface="Calibri" pitchFamily="34" charset="-122"/>
                <a:cs typeface="Calibri" pitchFamily="34" charset="-120"/>
              </a:rPr>
              <a:t>Train with vs. without label-derived event flags to prove domain shift is not a leakage artefact</a:t>
            </a:r>
            <a:endParaRPr lang="en-US" sz="1200" dirty="0"/>
          </a:p>
        </p:txBody>
      </p:sp>
      <p:sp>
        <p:nvSpPr>
          <p:cNvPr id="30" name="Shape 28"/>
          <p:cNvSpPr/>
          <p:nvPr/>
        </p:nvSpPr>
        <p:spPr>
          <a:xfrm>
            <a:off x="6172200" y="4315968"/>
            <a:ext cx="5532120" cy="960120"/>
          </a:xfrm>
          <a:prstGeom prst="roundRect">
            <a:avLst>
              <a:gd name="adj" fmla="val 5714"/>
            </a:avLst>
          </a:prstGeom>
          <a:solidFill>
            <a:srgbClr val="F4F7F8"/>
          </a:solidFill>
          <a:ln w="12700">
            <a:solidFill>
              <a:srgbClr val="DCE6E6"/>
            </a:solidFill>
            <a:prstDash val="solid"/>
          </a:ln>
        </p:spPr>
      </p:sp>
      <p:sp>
        <p:nvSpPr>
          <p:cNvPr id="31" name="Shape 29"/>
          <p:cNvSpPr/>
          <p:nvPr/>
        </p:nvSpPr>
        <p:spPr>
          <a:xfrm>
            <a:off x="6172200" y="4315968"/>
            <a:ext cx="91440" cy="960120"/>
          </a:xfrm>
          <a:prstGeom prst="rect">
            <a:avLst/>
          </a:prstGeom>
          <a:solidFill>
            <a:srgbClr val="0F2A43"/>
          </a:solidFill>
          <a:ln/>
        </p:spPr>
      </p:sp>
      <p:sp>
        <p:nvSpPr>
          <p:cNvPr id="32" name="Text 30"/>
          <p:cNvSpPr/>
          <p:nvPr/>
        </p:nvSpPr>
        <p:spPr>
          <a:xfrm>
            <a:off x="6428232" y="4407408"/>
            <a:ext cx="5120640" cy="320040"/>
          </a:xfrm>
          <a:prstGeom prst="rect">
            <a:avLst/>
          </a:prstGeom>
          <a:noFill/>
          <a:ln/>
        </p:spPr>
        <p:txBody>
          <a:bodyPr wrap="square" rtlCol="0" anchor="ctr"/>
          <a:lstStyle/>
          <a:p>
            <a:pPr marL="0" indent="0">
              <a:buNone/>
            </a:pPr>
            <a:r>
              <a:rPr lang="en-US" sz="1350" b="1" dirty="0">
                <a:solidFill>
                  <a:srgbClr val="0F2A43"/>
                </a:solidFill>
                <a:latin typeface="Calibri" pitchFamily="34" charset="0"/>
                <a:ea typeface="Calibri" pitchFamily="34" charset="-122"/>
                <a:cs typeface="Calibri" pitchFamily="34" charset="-120"/>
              </a:rPr>
              <a:t>Custody axis</a:t>
            </a:r>
            <a:endParaRPr lang="en-US" sz="1350" dirty="0"/>
          </a:p>
        </p:txBody>
      </p:sp>
      <p:sp>
        <p:nvSpPr>
          <p:cNvPr id="33" name="Text 31"/>
          <p:cNvSpPr/>
          <p:nvPr/>
        </p:nvSpPr>
        <p:spPr>
          <a:xfrm>
            <a:off x="6428232" y="4718304"/>
            <a:ext cx="5120640" cy="502920"/>
          </a:xfrm>
          <a:prstGeom prst="rect">
            <a:avLst/>
          </a:prstGeom>
          <a:noFill/>
          <a:ln/>
        </p:spPr>
        <p:txBody>
          <a:bodyPr wrap="square" rtlCol="0" anchor="ctr"/>
          <a:lstStyle/>
          <a:p>
            <a:pPr marL="0" indent="0">
              <a:lnSpc>
                <a:spcPct val="102000"/>
              </a:lnSpc>
              <a:buNone/>
            </a:pPr>
            <a:r>
              <a:rPr lang="en-US" sz="1200" dirty="0">
                <a:solidFill>
                  <a:srgbClr val="1D2B36"/>
                </a:solidFill>
                <a:latin typeface="Calibri" pitchFamily="34" charset="0"/>
                <a:ea typeface="Calibri" pitchFamily="34" charset="-122"/>
                <a:cs typeface="Calibri" pitchFamily="34" charset="-120"/>
              </a:rPr>
              <a:t>Train with vs. without chain-of-custody fields to detect provider-identity contamination</a:t>
            </a:r>
            <a:endParaRPr lang="en-US" sz="1200" dirty="0"/>
          </a:p>
        </p:txBody>
      </p:sp>
      <p:sp>
        <p:nvSpPr>
          <p:cNvPr id="34" name="Text 32"/>
          <p:cNvSpPr/>
          <p:nvPr/>
        </p:nvSpPr>
        <p:spPr>
          <a:xfrm>
            <a:off x="457200" y="5440680"/>
            <a:ext cx="11247120" cy="457200"/>
          </a:xfrm>
          <a:prstGeom prst="rect">
            <a:avLst/>
          </a:prstGeom>
          <a:noFill/>
          <a:ln/>
        </p:spPr>
        <p:txBody>
          <a:bodyPr wrap="square" rtlCol="0" anchor="ctr"/>
          <a:lstStyle/>
          <a:p>
            <a:pPr marL="0" indent="0">
              <a:buNone/>
            </a:pPr>
            <a:r>
              <a:rPr lang="en-US" sz="1200" i="1" dirty="0">
                <a:solidFill>
                  <a:srgbClr val="5A6B76"/>
                </a:solidFill>
                <a:latin typeface="Calibri" pitchFamily="34" charset="0"/>
                <a:ea typeface="Calibri" pitchFamily="34" charset="-122"/>
                <a:cs typeface="Calibri" pitchFamily="34" charset="-120"/>
              </a:rPr>
              <a:t>Metrics: weighted F1, Macro-AUC, per-class reliability, confidence calibration, and evidential uncertainty (LogEDL)</a:t>
            </a:r>
            <a:endParaRPr lang="en-US" sz="1200" dirty="0"/>
          </a:p>
        </p:txBody>
      </p:sp>
      <p:sp>
        <p:nvSpPr>
          <p:cNvPr id="35" name="Text 33"/>
          <p:cNvSpPr/>
          <p:nvPr/>
        </p:nvSpPr>
        <p:spPr>
          <a:xfrm>
            <a:off x="457200" y="6510528"/>
            <a:ext cx="7315200" cy="274320"/>
          </a:xfrm>
          <a:prstGeom prst="rect">
            <a:avLst/>
          </a:prstGeom>
          <a:noFill/>
          <a:ln/>
        </p:spPr>
        <p:txBody>
          <a:bodyPr wrap="square" rtlCol="0" anchor="ctr"/>
          <a:lstStyle/>
          <a:p>
            <a:pPr marL="0" indent="0" algn="l">
              <a:buNone/>
            </a:pPr>
            <a:r>
              <a:rPr lang="en-US" sz="900" dirty="0">
                <a:solidFill>
                  <a:srgbClr val="5A6B76"/>
                </a:solidFill>
                <a:latin typeface="Calibri" pitchFamily="34" charset="0"/>
                <a:ea typeface="Calibri" pitchFamily="34" charset="-122"/>
                <a:cs typeface="Calibri" pitchFamily="34" charset="-120"/>
              </a:rPr>
              <a:t>Cross-Cloud Forensic Readiness  ·  Research Proposal</a:t>
            </a:r>
            <a:endParaRPr lang="en-US" sz="900" dirty="0"/>
          </a:p>
        </p:txBody>
      </p:sp>
      <p:sp>
        <p:nvSpPr>
          <p:cNvPr id="36" name="Text 34"/>
          <p:cNvSpPr/>
          <p:nvPr/>
        </p:nvSpPr>
        <p:spPr>
          <a:xfrm>
            <a:off x="11338560" y="6510528"/>
            <a:ext cx="457200" cy="274320"/>
          </a:xfrm>
          <a:prstGeom prst="rect">
            <a:avLst/>
          </a:prstGeom>
          <a:noFill/>
          <a:ln/>
        </p:spPr>
        <p:txBody>
          <a:bodyPr wrap="square" rtlCol="0" anchor="ctr"/>
          <a:lstStyle/>
          <a:p>
            <a:pPr marL="0" indent="0" algn="r">
              <a:buNone/>
            </a:pPr>
            <a:r>
              <a:rPr lang="en-US" sz="900" dirty="0">
                <a:solidFill>
                  <a:srgbClr val="5A6B76"/>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84048"/>
            <a:ext cx="1554480" cy="310896"/>
          </a:xfrm>
          <a:prstGeom prst="roundRect">
            <a:avLst>
              <a:gd name="adj" fmla="val 50000"/>
            </a:avLst>
          </a:prstGeom>
          <a:solidFill>
            <a:srgbClr val="EAF3F3"/>
          </a:solidFill>
          <a:ln/>
        </p:spPr>
      </p:sp>
      <p:sp>
        <p:nvSpPr>
          <p:cNvPr id="3" name="Text 1"/>
          <p:cNvSpPr/>
          <p:nvPr/>
        </p:nvSpPr>
        <p:spPr>
          <a:xfrm>
            <a:off x="457200" y="384048"/>
            <a:ext cx="1554480" cy="310896"/>
          </a:xfrm>
          <a:prstGeom prst="rect">
            <a:avLst/>
          </a:prstGeom>
          <a:noFill/>
          <a:ln/>
        </p:spPr>
        <p:txBody>
          <a:bodyPr wrap="square" rtlCol="0" anchor="ctr"/>
          <a:lstStyle/>
          <a:p>
            <a:pPr marL="0" indent="0" algn="ctr">
              <a:buNone/>
            </a:pPr>
            <a:r>
              <a:rPr lang="en-US" sz="1050" b="1" dirty="0">
                <a:solidFill>
                  <a:srgbClr val="0A5C5B"/>
                </a:solidFill>
                <a:latin typeface="Calibri" pitchFamily="34" charset="0"/>
                <a:ea typeface="Calibri" pitchFamily="34" charset="-122"/>
                <a:cs typeface="Calibri" pitchFamily="34" charset="-120"/>
              </a:rPr>
              <a:t>Data &amp; Models</a:t>
            </a:r>
            <a:endParaRPr lang="en-US" sz="1050" dirty="0"/>
          </a:p>
        </p:txBody>
      </p:sp>
      <p:sp>
        <p:nvSpPr>
          <p:cNvPr id="4" name="Text 2"/>
          <p:cNvSpPr/>
          <p:nvPr/>
        </p:nvSpPr>
        <p:spPr>
          <a:xfrm>
            <a:off x="457200" y="749808"/>
            <a:ext cx="11247120" cy="640080"/>
          </a:xfrm>
          <a:prstGeom prst="rect">
            <a:avLst/>
          </a:prstGeom>
          <a:noFill/>
          <a:ln/>
        </p:spPr>
        <p:txBody>
          <a:bodyPr wrap="square" rtlCol="0" anchor="ctr"/>
          <a:lstStyle/>
          <a:p>
            <a:pPr marL="0" indent="0" algn="l">
              <a:buNone/>
            </a:pPr>
            <a:r>
              <a:rPr lang="en-US" sz="3000" b="1" dirty="0">
                <a:solidFill>
                  <a:srgbClr val="0F2A43"/>
                </a:solidFill>
                <a:latin typeface="Cambria" pitchFamily="34" charset="0"/>
                <a:ea typeface="Cambria" pitchFamily="34" charset="-122"/>
                <a:cs typeface="Cambria" pitchFamily="34" charset="-120"/>
              </a:rPr>
              <a:t>Data Collection &amp; Evaluation Process</a:t>
            </a:r>
            <a:endParaRPr lang="en-US" sz="3000" dirty="0"/>
          </a:p>
        </p:txBody>
      </p:sp>
      <p:sp>
        <p:nvSpPr>
          <p:cNvPr id="5" name="Text 3"/>
          <p:cNvSpPr/>
          <p:nvPr/>
        </p:nvSpPr>
        <p:spPr>
          <a:xfrm>
            <a:off x="457200" y="1572768"/>
            <a:ext cx="3657600" cy="320040"/>
          </a:xfrm>
          <a:prstGeom prst="rect">
            <a:avLst/>
          </a:prstGeom>
          <a:noFill/>
          <a:ln/>
        </p:spPr>
        <p:txBody>
          <a:bodyPr wrap="square" rtlCol="0" anchor="ctr"/>
          <a:lstStyle/>
          <a:p>
            <a:pPr marL="0" indent="0">
              <a:buNone/>
            </a:pPr>
            <a:r>
              <a:rPr lang="en-US" sz="1500" b="1" dirty="0">
                <a:solidFill>
                  <a:srgbClr val="0A5C5B"/>
                </a:solidFill>
                <a:latin typeface="Calibri" pitchFamily="34" charset="0"/>
                <a:ea typeface="Calibri" pitchFamily="34" charset="-122"/>
                <a:cs typeface="Calibri" pitchFamily="34" charset="-120"/>
              </a:rPr>
              <a:t>Dataset</a:t>
            </a:r>
            <a:endParaRPr lang="en-US" sz="1500" dirty="0"/>
          </a:p>
        </p:txBody>
      </p:sp>
      <p:sp>
        <p:nvSpPr>
          <p:cNvPr id="6" name="Text 4"/>
          <p:cNvSpPr/>
          <p:nvPr/>
        </p:nvSpPr>
        <p:spPr>
          <a:xfrm>
            <a:off x="457200" y="1965960"/>
            <a:ext cx="5486400" cy="365760"/>
          </a:xfrm>
          <a:prstGeom prst="rect">
            <a:avLst/>
          </a:prstGeom>
          <a:noFill/>
          <a:ln/>
        </p:spPr>
        <p:txBody>
          <a:bodyPr wrap="square" rtlCol="0" anchor="ctr"/>
          <a:lstStyle/>
          <a:p>
            <a:pPr marL="0" indent="0">
              <a:buNone/>
            </a:pPr>
            <a:r>
              <a:rPr lang="en-US" sz="2000" b="1" dirty="0">
                <a:solidFill>
                  <a:srgbClr val="0F2A43"/>
                </a:solidFill>
                <a:latin typeface="Cambria" pitchFamily="34" charset="0"/>
                <a:ea typeface="Cambria" pitchFamily="34" charset="-122"/>
                <a:cs typeface="Cambria" pitchFamily="34" charset="-120"/>
              </a:rPr>
              <a:t>248,828</a:t>
            </a:r>
            <a:endParaRPr lang="en-US" sz="2000" dirty="0"/>
          </a:p>
        </p:txBody>
      </p:sp>
      <p:sp>
        <p:nvSpPr>
          <p:cNvPr id="7" name="Text 5"/>
          <p:cNvSpPr/>
          <p:nvPr/>
        </p:nvSpPr>
        <p:spPr>
          <a:xfrm>
            <a:off x="457200" y="2350008"/>
            <a:ext cx="5486400" cy="292608"/>
          </a:xfrm>
          <a:prstGeom prst="rect">
            <a:avLst/>
          </a:prstGeom>
          <a:noFill/>
          <a:ln/>
        </p:spPr>
        <p:txBody>
          <a:bodyPr wrap="square" rtlCol="0" anchor="ctr"/>
          <a:lstStyle/>
          <a:p>
            <a:pPr marL="0" indent="0">
              <a:buNone/>
            </a:pPr>
            <a:r>
              <a:rPr lang="en-US" sz="1200" dirty="0">
                <a:solidFill>
                  <a:srgbClr val="5A6B76"/>
                </a:solidFill>
                <a:latin typeface="Calibri" pitchFamily="34" charset="0"/>
                <a:ea typeface="Calibri" pitchFamily="34" charset="-122"/>
                <a:cs typeface="Calibri" pitchFamily="34" charset="-120"/>
              </a:rPr>
              <a:t>matched security event records</a:t>
            </a:r>
            <a:endParaRPr lang="en-US" sz="1200" dirty="0"/>
          </a:p>
        </p:txBody>
      </p:sp>
      <p:sp>
        <p:nvSpPr>
          <p:cNvPr id="8" name="Text 6"/>
          <p:cNvSpPr/>
          <p:nvPr/>
        </p:nvSpPr>
        <p:spPr>
          <a:xfrm>
            <a:off x="457200" y="2807208"/>
            <a:ext cx="5486400" cy="365760"/>
          </a:xfrm>
          <a:prstGeom prst="rect">
            <a:avLst/>
          </a:prstGeom>
          <a:noFill/>
          <a:ln/>
        </p:spPr>
        <p:txBody>
          <a:bodyPr wrap="square" rtlCol="0" anchor="ctr"/>
          <a:lstStyle/>
          <a:p>
            <a:pPr marL="0" indent="0">
              <a:buNone/>
            </a:pPr>
            <a:r>
              <a:rPr lang="en-US" sz="2000" b="1" dirty="0">
                <a:solidFill>
                  <a:srgbClr val="0F2A43"/>
                </a:solidFill>
                <a:latin typeface="Cambria" pitchFamily="34" charset="0"/>
                <a:ea typeface="Cambria" pitchFamily="34" charset="-122"/>
                <a:cs typeface="Cambria" pitchFamily="34" charset="-120"/>
              </a:rPr>
              <a:t>146,595 / 102,233</a:t>
            </a:r>
            <a:endParaRPr lang="en-US" sz="2000" dirty="0"/>
          </a:p>
        </p:txBody>
      </p:sp>
      <p:sp>
        <p:nvSpPr>
          <p:cNvPr id="9" name="Text 7"/>
          <p:cNvSpPr/>
          <p:nvPr/>
        </p:nvSpPr>
        <p:spPr>
          <a:xfrm>
            <a:off x="457200" y="3191256"/>
            <a:ext cx="5486400" cy="292608"/>
          </a:xfrm>
          <a:prstGeom prst="rect">
            <a:avLst/>
          </a:prstGeom>
          <a:noFill/>
          <a:ln/>
        </p:spPr>
        <p:txBody>
          <a:bodyPr wrap="square" rtlCol="0" anchor="ctr"/>
          <a:lstStyle/>
          <a:p>
            <a:pPr marL="0" indent="0">
              <a:buNone/>
            </a:pPr>
            <a:r>
              <a:rPr lang="en-US" sz="1200" dirty="0">
                <a:solidFill>
                  <a:srgbClr val="5A6B76"/>
                </a:solidFill>
                <a:latin typeface="Calibri" pitchFamily="34" charset="0"/>
                <a:ea typeface="Calibri" pitchFamily="34" charset="-122"/>
                <a:cs typeface="Calibri" pitchFamily="34" charset="-120"/>
              </a:rPr>
              <a:t>Azure / AWS split</a:t>
            </a:r>
            <a:endParaRPr lang="en-US" sz="1200" dirty="0"/>
          </a:p>
        </p:txBody>
      </p:sp>
      <p:sp>
        <p:nvSpPr>
          <p:cNvPr id="10" name="Text 8"/>
          <p:cNvSpPr/>
          <p:nvPr/>
        </p:nvSpPr>
        <p:spPr>
          <a:xfrm>
            <a:off x="457200" y="3648456"/>
            <a:ext cx="5486400" cy="365760"/>
          </a:xfrm>
          <a:prstGeom prst="rect">
            <a:avLst/>
          </a:prstGeom>
          <a:noFill/>
          <a:ln/>
        </p:spPr>
        <p:txBody>
          <a:bodyPr wrap="square" rtlCol="0" anchor="ctr"/>
          <a:lstStyle/>
          <a:p>
            <a:pPr marL="0" indent="0">
              <a:buNone/>
            </a:pPr>
            <a:r>
              <a:rPr lang="en-US" sz="2000" b="1" dirty="0">
                <a:solidFill>
                  <a:srgbClr val="0F2A43"/>
                </a:solidFill>
                <a:latin typeface="Cambria" pitchFamily="34" charset="0"/>
                <a:ea typeface="Cambria" pitchFamily="34" charset="-122"/>
                <a:cs typeface="Cambria" pitchFamily="34" charset="-120"/>
              </a:rPr>
              <a:t>5 classes</a:t>
            </a:r>
            <a:endParaRPr lang="en-US" sz="2000" dirty="0"/>
          </a:p>
        </p:txBody>
      </p:sp>
      <p:sp>
        <p:nvSpPr>
          <p:cNvPr id="11" name="Text 9"/>
          <p:cNvSpPr/>
          <p:nvPr/>
        </p:nvSpPr>
        <p:spPr>
          <a:xfrm>
            <a:off x="457200" y="4032504"/>
            <a:ext cx="5486400" cy="292608"/>
          </a:xfrm>
          <a:prstGeom prst="rect">
            <a:avLst/>
          </a:prstGeom>
          <a:noFill/>
          <a:ln/>
        </p:spPr>
        <p:txBody>
          <a:bodyPr wrap="square" rtlCol="0" anchor="ctr"/>
          <a:lstStyle/>
          <a:p>
            <a:pPr marL="0" indent="0">
              <a:buNone/>
            </a:pPr>
            <a:r>
              <a:rPr lang="en-US" sz="1200" dirty="0">
                <a:solidFill>
                  <a:srgbClr val="5A6B76"/>
                </a:solidFill>
                <a:latin typeface="Calibri" pitchFamily="34" charset="0"/>
                <a:ea typeface="Calibri" pitchFamily="34" charset="-122"/>
                <a:cs typeface="Calibri" pitchFamily="34" charset="-120"/>
              </a:rPr>
              <a:t>Normal · DoS · DDoS · PortScan · SSH</a:t>
            </a:r>
            <a:endParaRPr lang="en-US" sz="1200" dirty="0"/>
          </a:p>
        </p:txBody>
      </p:sp>
      <p:sp>
        <p:nvSpPr>
          <p:cNvPr id="12" name="Text 10"/>
          <p:cNvSpPr/>
          <p:nvPr/>
        </p:nvSpPr>
        <p:spPr>
          <a:xfrm>
            <a:off x="457200" y="4489704"/>
            <a:ext cx="5486400" cy="365760"/>
          </a:xfrm>
          <a:prstGeom prst="rect">
            <a:avLst/>
          </a:prstGeom>
          <a:noFill/>
          <a:ln/>
        </p:spPr>
        <p:txBody>
          <a:bodyPr wrap="square" rtlCol="0" anchor="ctr"/>
          <a:lstStyle/>
          <a:p>
            <a:pPr marL="0" indent="0">
              <a:buNone/>
            </a:pPr>
            <a:r>
              <a:rPr lang="en-US" sz="2000" b="1" dirty="0">
                <a:solidFill>
                  <a:srgbClr val="0F2A43"/>
                </a:solidFill>
                <a:latin typeface="Cambria" pitchFamily="34" charset="0"/>
                <a:ea typeface="Cambria" pitchFamily="34" charset="-122"/>
                <a:cs typeface="Cambria" pitchFamily="34" charset="-120"/>
              </a:rPr>
              <a:t>nmap · Hydra · hping3</a:t>
            </a:r>
            <a:endParaRPr lang="en-US" sz="2000" dirty="0"/>
          </a:p>
        </p:txBody>
      </p:sp>
      <p:sp>
        <p:nvSpPr>
          <p:cNvPr id="13" name="Text 11"/>
          <p:cNvSpPr/>
          <p:nvPr/>
        </p:nvSpPr>
        <p:spPr>
          <a:xfrm>
            <a:off x="457200" y="4873752"/>
            <a:ext cx="5486400" cy="292608"/>
          </a:xfrm>
          <a:prstGeom prst="rect">
            <a:avLst/>
          </a:prstGeom>
          <a:noFill/>
          <a:ln/>
        </p:spPr>
        <p:txBody>
          <a:bodyPr wrap="square" rtlCol="0" anchor="ctr"/>
          <a:lstStyle/>
          <a:p>
            <a:pPr marL="0" indent="0">
              <a:buNone/>
            </a:pPr>
            <a:r>
              <a:rPr lang="en-US" sz="1200" dirty="0">
                <a:solidFill>
                  <a:srgbClr val="5A6B76"/>
                </a:solidFill>
                <a:latin typeface="Calibri" pitchFamily="34" charset="0"/>
                <a:ea typeface="Calibri" pitchFamily="34" charset="-122"/>
                <a:cs typeface="Calibri" pitchFamily="34" charset="-120"/>
              </a:rPr>
              <a:t>isolated researcher-controlled VMs only</a:t>
            </a:r>
            <a:endParaRPr lang="en-US" sz="1200" dirty="0"/>
          </a:p>
        </p:txBody>
      </p:sp>
      <p:sp>
        <p:nvSpPr>
          <p:cNvPr id="14" name="Text 12"/>
          <p:cNvSpPr/>
          <p:nvPr/>
        </p:nvSpPr>
        <p:spPr>
          <a:xfrm>
            <a:off x="6355080" y="1572768"/>
            <a:ext cx="5303520" cy="320040"/>
          </a:xfrm>
          <a:prstGeom prst="rect">
            <a:avLst/>
          </a:prstGeom>
          <a:noFill/>
          <a:ln/>
        </p:spPr>
        <p:txBody>
          <a:bodyPr wrap="square" rtlCol="0" anchor="ctr"/>
          <a:lstStyle/>
          <a:p>
            <a:pPr marL="0" indent="0">
              <a:buNone/>
            </a:pPr>
            <a:r>
              <a:rPr lang="en-US" sz="1500" b="1" dirty="0">
                <a:solidFill>
                  <a:srgbClr val="0A5C5B"/>
                </a:solidFill>
                <a:latin typeface="Calibri" pitchFamily="34" charset="0"/>
                <a:ea typeface="Calibri" pitchFamily="34" charset="-122"/>
                <a:cs typeface="Calibri" pitchFamily="34" charset="-120"/>
              </a:rPr>
              <a:t>Four Classifiers</a:t>
            </a:r>
            <a:endParaRPr lang="en-US" sz="1500" dirty="0"/>
          </a:p>
        </p:txBody>
      </p:sp>
      <p:sp>
        <p:nvSpPr>
          <p:cNvPr id="15" name="Shape 13"/>
          <p:cNvSpPr/>
          <p:nvPr/>
        </p:nvSpPr>
        <p:spPr>
          <a:xfrm>
            <a:off x="6355080" y="1965960"/>
            <a:ext cx="5349240" cy="749808"/>
          </a:xfrm>
          <a:prstGeom prst="roundRect">
            <a:avLst>
              <a:gd name="adj" fmla="val 7317"/>
            </a:avLst>
          </a:prstGeom>
          <a:solidFill>
            <a:srgbClr val="F4F7F8"/>
          </a:solidFill>
          <a:ln w="12700">
            <a:solidFill>
              <a:srgbClr val="DCE6E6"/>
            </a:solidFill>
            <a:prstDash val="solid"/>
          </a:ln>
        </p:spPr>
      </p:sp>
      <p:sp>
        <p:nvSpPr>
          <p:cNvPr id="16" name="Shape 14"/>
          <p:cNvSpPr/>
          <p:nvPr/>
        </p:nvSpPr>
        <p:spPr>
          <a:xfrm>
            <a:off x="6537960" y="2203704"/>
            <a:ext cx="274320" cy="274320"/>
          </a:xfrm>
          <a:prstGeom prst="ellipse">
            <a:avLst/>
          </a:prstGeom>
          <a:solidFill>
            <a:srgbClr val="E0A421"/>
          </a:solidFill>
          <a:ln/>
        </p:spPr>
      </p:sp>
      <p:sp>
        <p:nvSpPr>
          <p:cNvPr id="17" name="Text 15"/>
          <p:cNvSpPr/>
          <p:nvPr/>
        </p:nvSpPr>
        <p:spPr>
          <a:xfrm>
            <a:off x="6949440" y="2039112"/>
            <a:ext cx="4572000" cy="320040"/>
          </a:xfrm>
          <a:prstGeom prst="rect">
            <a:avLst/>
          </a:prstGeom>
          <a:noFill/>
          <a:ln/>
        </p:spPr>
        <p:txBody>
          <a:bodyPr wrap="square" rtlCol="0" anchor="ctr"/>
          <a:lstStyle/>
          <a:p>
            <a:pPr marL="0" indent="0">
              <a:buNone/>
            </a:pPr>
            <a:r>
              <a:rPr lang="en-US" sz="1350" b="1" dirty="0">
                <a:solidFill>
                  <a:srgbClr val="0F2A43"/>
                </a:solidFill>
                <a:latin typeface="Calibri" pitchFamily="34" charset="0"/>
                <a:ea typeface="Calibri" pitchFamily="34" charset="-122"/>
                <a:cs typeface="Calibri" pitchFamily="34" charset="-120"/>
              </a:rPr>
              <a:t>LogEDL</a:t>
            </a:r>
            <a:endParaRPr lang="en-US" sz="1350" dirty="0"/>
          </a:p>
        </p:txBody>
      </p:sp>
      <p:sp>
        <p:nvSpPr>
          <p:cNvPr id="18" name="Text 16"/>
          <p:cNvSpPr/>
          <p:nvPr/>
        </p:nvSpPr>
        <p:spPr>
          <a:xfrm>
            <a:off x="6949440" y="2350008"/>
            <a:ext cx="4617720" cy="310896"/>
          </a:xfrm>
          <a:prstGeom prst="rect">
            <a:avLst/>
          </a:prstGeom>
          <a:noFill/>
          <a:ln/>
        </p:spPr>
        <p:txBody>
          <a:bodyPr wrap="square" rtlCol="0" anchor="ctr"/>
          <a:lstStyle/>
          <a:p>
            <a:pPr marL="0" indent="0">
              <a:buNone/>
            </a:pPr>
            <a:r>
              <a:rPr lang="en-US" sz="1100" dirty="0">
                <a:solidFill>
                  <a:srgbClr val="1D2B36"/>
                </a:solidFill>
                <a:latin typeface="Calibri" pitchFamily="34" charset="0"/>
                <a:ea typeface="Calibri" pitchFamily="34" charset="-122"/>
                <a:cs typeface="Calibri" pitchFamily="34" charset="-120"/>
              </a:rPr>
              <a:t>Evidential DL — calibrated uncertainty for admissibility</a:t>
            </a:r>
            <a:endParaRPr lang="en-US" sz="1100" dirty="0"/>
          </a:p>
        </p:txBody>
      </p:sp>
      <p:sp>
        <p:nvSpPr>
          <p:cNvPr id="19" name="Shape 17"/>
          <p:cNvSpPr/>
          <p:nvPr/>
        </p:nvSpPr>
        <p:spPr>
          <a:xfrm>
            <a:off x="6355080" y="2807208"/>
            <a:ext cx="5349240" cy="749808"/>
          </a:xfrm>
          <a:prstGeom prst="roundRect">
            <a:avLst>
              <a:gd name="adj" fmla="val 7317"/>
            </a:avLst>
          </a:prstGeom>
          <a:solidFill>
            <a:srgbClr val="F4F7F8"/>
          </a:solidFill>
          <a:ln w="12700">
            <a:solidFill>
              <a:srgbClr val="DCE6E6"/>
            </a:solidFill>
            <a:prstDash val="solid"/>
          </a:ln>
        </p:spPr>
      </p:sp>
      <p:sp>
        <p:nvSpPr>
          <p:cNvPr id="20" name="Shape 18"/>
          <p:cNvSpPr/>
          <p:nvPr/>
        </p:nvSpPr>
        <p:spPr>
          <a:xfrm>
            <a:off x="6537960" y="3044952"/>
            <a:ext cx="274320" cy="274320"/>
          </a:xfrm>
          <a:prstGeom prst="ellipse">
            <a:avLst/>
          </a:prstGeom>
          <a:solidFill>
            <a:srgbClr val="0E7C7B"/>
          </a:solidFill>
          <a:ln/>
        </p:spPr>
      </p:sp>
      <p:sp>
        <p:nvSpPr>
          <p:cNvPr id="21" name="Text 19"/>
          <p:cNvSpPr/>
          <p:nvPr/>
        </p:nvSpPr>
        <p:spPr>
          <a:xfrm>
            <a:off x="6949440" y="2880360"/>
            <a:ext cx="4572000" cy="320040"/>
          </a:xfrm>
          <a:prstGeom prst="rect">
            <a:avLst/>
          </a:prstGeom>
          <a:noFill/>
          <a:ln/>
        </p:spPr>
        <p:txBody>
          <a:bodyPr wrap="square" rtlCol="0" anchor="ctr"/>
          <a:lstStyle/>
          <a:p>
            <a:pPr marL="0" indent="0">
              <a:buNone/>
            </a:pPr>
            <a:r>
              <a:rPr lang="en-US" sz="1350" b="1" dirty="0">
                <a:solidFill>
                  <a:srgbClr val="0F2A43"/>
                </a:solidFill>
                <a:latin typeface="Calibri" pitchFamily="34" charset="0"/>
                <a:ea typeface="Calibri" pitchFamily="34" charset="-122"/>
                <a:cs typeface="Calibri" pitchFamily="34" charset="-120"/>
              </a:rPr>
              <a:t>BERT-Log</a:t>
            </a:r>
            <a:endParaRPr lang="en-US" sz="1350" dirty="0"/>
          </a:p>
        </p:txBody>
      </p:sp>
      <p:sp>
        <p:nvSpPr>
          <p:cNvPr id="22" name="Text 20"/>
          <p:cNvSpPr/>
          <p:nvPr/>
        </p:nvSpPr>
        <p:spPr>
          <a:xfrm>
            <a:off x="6949440" y="3191256"/>
            <a:ext cx="4617720" cy="310896"/>
          </a:xfrm>
          <a:prstGeom prst="rect">
            <a:avLst/>
          </a:prstGeom>
          <a:noFill/>
          <a:ln/>
        </p:spPr>
        <p:txBody>
          <a:bodyPr wrap="square" rtlCol="0" anchor="ctr"/>
          <a:lstStyle/>
          <a:p>
            <a:pPr marL="0" indent="0">
              <a:buNone/>
            </a:pPr>
            <a:r>
              <a:rPr lang="en-US" sz="1100" dirty="0">
                <a:solidFill>
                  <a:srgbClr val="1D2B36"/>
                </a:solidFill>
                <a:latin typeface="Calibri" pitchFamily="34" charset="0"/>
                <a:ea typeface="Calibri" pitchFamily="34" charset="-122"/>
                <a:cs typeface="Calibri" pitchFamily="34" charset="-120"/>
              </a:rPr>
              <a:t>Transformer — contextual / semantic representation</a:t>
            </a:r>
            <a:endParaRPr lang="en-US" sz="1100" dirty="0"/>
          </a:p>
        </p:txBody>
      </p:sp>
      <p:sp>
        <p:nvSpPr>
          <p:cNvPr id="23" name="Shape 21"/>
          <p:cNvSpPr/>
          <p:nvPr/>
        </p:nvSpPr>
        <p:spPr>
          <a:xfrm>
            <a:off x="6355080" y="3648456"/>
            <a:ext cx="5349240" cy="749808"/>
          </a:xfrm>
          <a:prstGeom prst="roundRect">
            <a:avLst>
              <a:gd name="adj" fmla="val 7317"/>
            </a:avLst>
          </a:prstGeom>
          <a:solidFill>
            <a:srgbClr val="F4F7F8"/>
          </a:solidFill>
          <a:ln w="12700">
            <a:solidFill>
              <a:srgbClr val="DCE6E6"/>
            </a:solidFill>
            <a:prstDash val="solid"/>
          </a:ln>
        </p:spPr>
      </p:sp>
      <p:sp>
        <p:nvSpPr>
          <p:cNvPr id="24" name="Shape 22"/>
          <p:cNvSpPr/>
          <p:nvPr/>
        </p:nvSpPr>
        <p:spPr>
          <a:xfrm>
            <a:off x="6537960" y="3886200"/>
            <a:ext cx="274320" cy="274320"/>
          </a:xfrm>
          <a:prstGeom prst="ellipse">
            <a:avLst/>
          </a:prstGeom>
          <a:solidFill>
            <a:srgbClr val="0A5C5B"/>
          </a:solidFill>
          <a:ln/>
        </p:spPr>
      </p:sp>
      <p:sp>
        <p:nvSpPr>
          <p:cNvPr id="25" name="Text 23"/>
          <p:cNvSpPr/>
          <p:nvPr/>
        </p:nvSpPr>
        <p:spPr>
          <a:xfrm>
            <a:off x="6949440" y="3721608"/>
            <a:ext cx="4572000" cy="320040"/>
          </a:xfrm>
          <a:prstGeom prst="rect">
            <a:avLst/>
          </a:prstGeom>
          <a:noFill/>
          <a:ln/>
        </p:spPr>
        <p:txBody>
          <a:bodyPr wrap="square" rtlCol="0" anchor="ctr"/>
          <a:lstStyle/>
          <a:p>
            <a:pPr marL="0" indent="0">
              <a:buNone/>
            </a:pPr>
            <a:r>
              <a:rPr lang="en-US" sz="1350" b="1" dirty="0">
                <a:solidFill>
                  <a:srgbClr val="0F2A43"/>
                </a:solidFill>
                <a:latin typeface="Calibri" pitchFamily="34" charset="0"/>
                <a:ea typeface="Calibri" pitchFamily="34" charset="-122"/>
                <a:cs typeface="Calibri" pitchFamily="34" charset="-120"/>
              </a:rPr>
              <a:t>BiCNN + Attention</a:t>
            </a:r>
            <a:endParaRPr lang="en-US" sz="1350" dirty="0"/>
          </a:p>
        </p:txBody>
      </p:sp>
      <p:sp>
        <p:nvSpPr>
          <p:cNvPr id="26" name="Text 24"/>
          <p:cNvSpPr/>
          <p:nvPr/>
        </p:nvSpPr>
        <p:spPr>
          <a:xfrm>
            <a:off x="6949440" y="4032504"/>
            <a:ext cx="4617720" cy="310896"/>
          </a:xfrm>
          <a:prstGeom prst="rect">
            <a:avLst/>
          </a:prstGeom>
          <a:noFill/>
          <a:ln/>
        </p:spPr>
        <p:txBody>
          <a:bodyPr wrap="square" rtlCol="0" anchor="ctr"/>
          <a:lstStyle/>
          <a:p>
            <a:pPr marL="0" indent="0">
              <a:buNone/>
            </a:pPr>
            <a:r>
              <a:rPr lang="en-US" sz="1100" dirty="0">
                <a:solidFill>
                  <a:srgbClr val="1D2B36"/>
                </a:solidFill>
                <a:latin typeface="Calibri" pitchFamily="34" charset="0"/>
                <a:ea typeface="Calibri" pitchFamily="34" charset="-122"/>
                <a:cs typeface="Calibri" pitchFamily="34" charset="-120"/>
              </a:rPr>
              <a:t>Local pattern extraction with attention focus</a:t>
            </a:r>
            <a:endParaRPr lang="en-US" sz="1100" dirty="0"/>
          </a:p>
        </p:txBody>
      </p:sp>
      <p:sp>
        <p:nvSpPr>
          <p:cNvPr id="27" name="Shape 25"/>
          <p:cNvSpPr/>
          <p:nvPr/>
        </p:nvSpPr>
        <p:spPr>
          <a:xfrm>
            <a:off x="6355080" y="4489704"/>
            <a:ext cx="5349240" cy="749808"/>
          </a:xfrm>
          <a:prstGeom prst="roundRect">
            <a:avLst>
              <a:gd name="adj" fmla="val 7317"/>
            </a:avLst>
          </a:prstGeom>
          <a:solidFill>
            <a:srgbClr val="F4F7F8"/>
          </a:solidFill>
          <a:ln w="12700">
            <a:solidFill>
              <a:srgbClr val="DCE6E6"/>
            </a:solidFill>
            <a:prstDash val="solid"/>
          </a:ln>
        </p:spPr>
      </p:sp>
      <p:sp>
        <p:nvSpPr>
          <p:cNvPr id="28" name="Shape 26"/>
          <p:cNvSpPr/>
          <p:nvPr/>
        </p:nvSpPr>
        <p:spPr>
          <a:xfrm>
            <a:off x="6537960" y="4727448"/>
            <a:ext cx="274320" cy="274320"/>
          </a:xfrm>
          <a:prstGeom prst="ellipse">
            <a:avLst/>
          </a:prstGeom>
          <a:solidFill>
            <a:srgbClr val="0F2A43"/>
          </a:solidFill>
          <a:ln/>
        </p:spPr>
      </p:sp>
      <p:sp>
        <p:nvSpPr>
          <p:cNvPr id="29" name="Text 27"/>
          <p:cNvSpPr/>
          <p:nvPr/>
        </p:nvSpPr>
        <p:spPr>
          <a:xfrm>
            <a:off x="6949440" y="4562856"/>
            <a:ext cx="4572000" cy="320040"/>
          </a:xfrm>
          <a:prstGeom prst="rect">
            <a:avLst/>
          </a:prstGeom>
          <a:noFill/>
          <a:ln/>
        </p:spPr>
        <p:txBody>
          <a:bodyPr wrap="square" rtlCol="0" anchor="ctr"/>
          <a:lstStyle/>
          <a:p>
            <a:pPr marL="0" indent="0">
              <a:buNone/>
            </a:pPr>
            <a:r>
              <a:rPr lang="en-US" sz="1350" b="1" dirty="0">
                <a:solidFill>
                  <a:srgbClr val="0F2A43"/>
                </a:solidFill>
                <a:latin typeface="Calibri" pitchFamily="34" charset="0"/>
                <a:ea typeface="Calibri" pitchFamily="34" charset="-122"/>
                <a:cs typeface="Calibri" pitchFamily="34" charset="-120"/>
              </a:rPr>
              <a:t>BiLSTM + Attention</a:t>
            </a:r>
            <a:endParaRPr lang="en-US" sz="1350" dirty="0"/>
          </a:p>
        </p:txBody>
      </p:sp>
      <p:sp>
        <p:nvSpPr>
          <p:cNvPr id="30" name="Text 28"/>
          <p:cNvSpPr/>
          <p:nvPr/>
        </p:nvSpPr>
        <p:spPr>
          <a:xfrm>
            <a:off x="6949440" y="4873752"/>
            <a:ext cx="4617720" cy="310896"/>
          </a:xfrm>
          <a:prstGeom prst="rect">
            <a:avLst/>
          </a:prstGeom>
          <a:noFill/>
          <a:ln/>
        </p:spPr>
        <p:txBody>
          <a:bodyPr wrap="square" rtlCol="0" anchor="ctr"/>
          <a:lstStyle/>
          <a:p>
            <a:pPr marL="0" indent="0">
              <a:buNone/>
            </a:pPr>
            <a:r>
              <a:rPr lang="en-US" sz="1100" dirty="0">
                <a:solidFill>
                  <a:srgbClr val="1D2B36"/>
                </a:solidFill>
                <a:latin typeface="Calibri" pitchFamily="34" charset="0"/>
                <a:ea typeface="Calibri" pitchFamily="34" charset="-122"/>
                <a:cs typeface="Calibri" pitchFamily="34" charset="-120"/>
              </a:rPr>
              <a:t>Bidirectional temporal sequence modelling</a:t>
            </a:r>
            <a:endParaRPr lang="en-US" sz="1100" dirty="0"/>
          </a:p>
        </p:txBody>
      </p:sp>
      <p:sp>
        <p:nvSpPr>
          <p:cNvPr id="31" name="Shape 29"/>
          <p:cNvSpPr/>
          <p:nvPr/>
        </p:nvSpPr>
        <p:spPr>
          <a:xfrm>
            <a:off x="457200" y="5440680"/>
            <a:ext cx="11247120" cy="777240"/>
          </a:xfrm>
          <a:prstGeom prst="roundRect">
            <a:avLst>
              <a:gd name="adj" fmla="val 7059"/>
            </a:avLst>
          </a:prstGeom>
          <a:solidFill>
            <a:srgbClr val="EAF3F3"/>
          </a:solidFill>
          <a:ln/>
        </p:spPr>
      </p:sp>
      <p:sp>
        <p:nvSpPr>
          <p:cNvPr id="32" name="Text 30"/>
          <p:cNvSpPr/>
          <p:nvPr/>
        </p:nvSpPr>
        <p:spPr>
          <a:xfrm>
            <a:off x="685800" y="5504688"/>
            <a:ext cx="10789920" cy="658368"/>
          </a:xfrm>
          <a:prstGeom prst="rect">
            <a:avLst/>
          </a:prstGeom>
          <a:noFill/>
          <a:ln/>
        </p:spPr>
        <p:txBody>
          <a:bodyPr wrap="square" rtlCol="0" anchor="ctr"/>
          <a:lstStyle/>
          <a:p>
            <a:pPr marL="0" indent="0">
              <a:lnSpc>
                <a:spcPct val="105000"/>
              </a:lnSpc>
              <a:buNone/>
            </a:pPr>
            <a:r>
              <a:rPr lang="en-US" sz="1250" b="1" dirty="0">
                <a:solidFill>
                  <a:srgbClr val="0A5C5B"/>
                </a:solidFill>
                <a:latin typeface="Calibri" pitchFamily="34" charset="0"/>
                <a:ea typeface="Calibri" pitchFamily="34" charset="-122"/>
                <a:cs typeface="Calibri" pitchFamily="34" charset="-120"/>
              </a:rPr>
              <a:t>Evaluation:  </a:t>
            </a:r>
            <a:r>
              <a:rPr lang="en-US" sz="1250" dirty="0">
                <a:solidFill>
                  <a:srgbClr val="1D2B36"/>
                </a:solidFill>
                <a:latin typeface="Calibri" pitchFamily="34" charset="0"/>
                <a:ea typeface="Calibri" pitchFamily="34" charset="-122"/>
                <a:cs typeface="Calibri" pitchFamily="34" charset="-120"/>
              </a:rPr>
              <a:t>70/15/15 stratified split · feature selection fit on training data only · cross-provider selection restricted to the source provider to prevent leakage · reproducible (fixed seeds, Kaggle GPU).</a:t>
            </a:r>
            <a:endParaRPr lang="en-US" sz="1250" dirty="0"/>
          </a:p>
        </p:txBody>
      </p:sp>
      <p:sp>
        <p:nvSpPr>
          <p:cNvPr id="33" name="Text 31"/>
          <p:cNvSpPr/>
          <p:nvPr/>
        </p:nvSpPr>
        <p:spPr>
          <a:xfrm>
            <a:off x="457200" y="6510528"/>
            <a:ext cx="7315200" cy="274320"/>
          </a:xfrm>
          <a:prstGeom prst="rect">
            <a:avLst/>
          </a:prstGeom>
          <a:noFill/>
          <a:ln/>
        </p:spPr>
        <p:txBody>
          <a:bodyPr wrap="square" rtlCol="0" anchor="ctr"/>
          <a:lstStyle/>
          <a:p>
            <a:pPr marL="0" indent="0" algn="l">
              <a:buNone/>
            </a:pPr>
            <a:r>
              <a:rPr lang="en-US" sz="900" dirty="0">
                <a:solidFill>
                  <a:srgbClr val="5A6B76"/>
                </a:solidFill>
                <a:latin typeface="Calibri" pitchFamily="34" charset="0"/>
                <a:ea typeface="Calibri" pitchFamily="34" charset="-122"/>
                <a:cs typeface="Calibri" pitchFamily="34" charset="-120"/>
              </a:rPr>
              <a:t>Cross-Cloud Forensic Readiness  ·  Research Proposal</a:t>
            </a:r>
            <a:endParaRPr lang="en-US" sz="900" dirty="0"/>
          </a:p>
        </p:txBody>
      </p:sp>
      <p:sp>
        <p:nvSpPr>
          <p:cNvPr id="34" name="Text 32"/>
          <p:cNvSpPr/>
          <p:nvPr/>
        </p:nvSpPr>
        <p:spPr>
          <a:xfrm>
            <a:off x="11338560" y="6510528"/>
            <a:ext cx="457200" cy="274320"/>
          </a:xfrm>
          <a:prstGeom prst="rect">
            <a:avLst/>
          </a:prstGeom>
          <a:noFill/>
          <a:ln/>
        </p:spPr>
        <p:txBody>
          <a:bodyPr wrap="square" rtlCol="0" anchor="ctr"/>
          <a:lstStyle/>
          <a:p>
            <a:pPr marL="0" indent="0" algn="r">
              <a:buNone/>
            </a:pPr>
            <a:r>
              <a:rPr lang="en-US" sz="900" dirty="0">
                <a:solidFill>
                  <a:srgbClr val="5A6B76"/>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84048"/>
            <a:ext cx="1554480" cy="310896"/>
          </a:xfrm>
          <a:prstGeom prst="roundRect">
            <a:avLst>
              <a:gd name="adj" fmla="val 50000"/>
            </a:avLst>
          </a:prstGeom>
          <a:solidFill>
            <a:srgbClr val="EAF3F3"/>
          </a:solidFill>
          <a:ln/>
        </p:spPr>
      </p:sp>
      <p:sp>
        <p:nvSpPr>
          <p:cNvPr id="3" name="Text 1"/>
          <p:cNvSpPr/>
          <p:nvPr/>
        </p:nvSpPr>
        <p:spPr>
          <a:xfrm>
            <a:off x="457200" y="384048"/>
            <a:ext cx="1554480" cy="310896"/>
          </a:xfrm>
          <a:prstGeom prst="rect">
            <a:avLst/>
          </a:prstGeom>
          <a:noFill/>
          <a:ln/>
        </p:spPr>
        <p:txBody>
          <a:bodyPr wrap="square" rtlCol="0" anchor="ctr"/>
          <a:lstStyle/>
          <a:p>
            <a:pPr marL="0" indent="0" algn="ctr">
              <a:buNone/>
            </a:pPr>
            <a:r>
              <a:rPr lang="en-US" sz="1050" b="1" dirty="0">
                <a:solidFill>
                  <a:srgbClr val="0A5C5B"/>
                </a:solidFill>
                <a:latin typeface="Calibri" pitchFamily="34" charset="0"/>
                <a:ea typeface="Calibri" pitchFamily="34" charset="-122"/>
                <a:cs typeface="Calibri" pitchFamily="34" charset="-120"/>
              </a:rPr>
              <a:t>Project Plan</a:t>
            </a:r>
            <a:endParaRPr lang="en-US" sz="1050" dirty="0"/>
          </a:p>
        </p:txBody>
      </p:sp>
      <p:sp>
        <p:nvSpPr>
          <p:cNvPr id="4" name="Text 2"/>
          <p:cNvSpPr/>
          <p:nvPr/>
        </p:nvSpPr>
        <p:spPr>
          <a:xfrm>
            <a:off x="457200" y="749808"/>
            <a:ext cx="11247120" cy="640080"/>
          </a:xfrm>
          <a:prstGeom prst="rect">
            <a:avLst/>
          </a:prstGeom>
          <a:noFill/>
          <a:ln/>
        </p:spPr>
        <p:txBody>
          <a:bodyPr wrap="square" rtlCol="0" anchor="ctr"/>
          <a:lstStyle/>
          <a:p>
            <a:pPr marL="0" indent="0" algn="l">
              <a:buNone/>
            </a:pPr>
            <a:r>
              <a:rPr lang="en-US" sz="3000" b="1" dirty="0">
                <a:solidFill>
                  <a:srgbClr val="0F2A43"/>
                </a:solidFill>
                <a:latin typeface="Cambria" pitchFamily="34" charset="0"/>
                <a:ea typeface="Cambria" pitchFamily="34" charset="-122"/>
                <a:cs typeface="Cambria" pitchFamily="34" charset="-120"/>
              </a:rPr>
              <a:t>Project Planning &amp; Resources</a:t>
            </a:r>
            <a:endParaRPr lang="en-US" sz="3000" dirty="0"/>
          </a:p>
        </p:txBody>
      </p:sp>
      <p:sp>
        <p:nvSpPr>
          <p:cNvPr id="5" name="Text 3"/>
          <p:cNvSpPr/>
          <p:nvPr/>
        </p:nvSpPr>
        <p:spPr>
          <a:xfrm>
            <a:off x="457200" y="1572768"/>
            <a:ext cx="5486400" cy="320040"/>
          </a:xfrm>
          <a:prstGeom prst="rect">
            <a:avLst/>
          </a:prstGeom>
          <a:noFill/>
          <a:ln/>
        </p:spPr>
        <p:txBody>
          <a:bodyPr wrap="square" rtlCol="0" anchor="ctr"/>
          <a:lstStyle/>
          <a:p>
            <a:pPr marL="0" indent="0">
              <a:buNone/>
            </a:pPr>
            <a:r>
              <a:rPr lang="en-US" sz="1400" b="1" dirty="0">
                <a:solidFill>
                  <a:srgbClr val="0A5C5B"/>
                </a:solidFill>
                <a:latin typeface="Calibri" pitchFamily="34" charset="0"/>
                <a:ea typeface="Calibri" pitchFamily="34" charset="-122"/>
                <a:cs typeface="Calibri" pitchFamily="34" charset="-120"/>
              </a:rPr>
              <a:t>Timeline (indicative, ~8 months)</a:t>
            </a:r>
            <a:endParaRPr lang="en-US" sz="1400" dirty="0"/>
          </a:p>
        </p:txBody>
      </p:sp>
      <p:sp>
        <p:nvSpPr>
          <p:cNvPr id="6" name="Text 4"/>
          <p:cNvSpPr/>
          <p:nvPr/>
        </p:nvSpPr>
        <p:spPr>
          <a:xfrm>
            <a:off x="457200" y="2011680"/>
            <a:ext cx="2697480" cy="365760"/>
          </a:xfrm>
          <a:prstGeom prst="rect">
            <a:avLst/>
          </a:prstGeom>
          <a:noFill/>
          <a:ln/>
        </p:spPr>
        <p:txBody>
          <a:bodyPr wrap="square" rtlCol="0" anchor="ctr"/>
          <a:lstStyle/>
          <a:p>
            <a:pPr marL="0" indent="0" algn="l">
              <a:buNone/>
            </a:pPr>
            <a:r>
              <a:rPr lang="en-US" sz="1100" dirty="0">
                <a:solidFill>
                  <a:srgbClr val="1D2B36"/>
                </a:solidFill>
                <a:latin typeface="Calibri" pitchFamily="34" charset="0"/>
                <a:ea typeface="Calibri" pitchFamily="34" charset="-122"/>
                <a:cs typeface="Calibri" pitchFamily="34" charset="-120"/>
              </a:rPr>
              <a:t>Literature review &amp; scoping</a:t>
            </a:r>
            <a:endParaRPr lang="en-US" sz="1100" dirty="0"/>
          </a:p>
        </p:txBody>
      </p:sp>
      <p:sp>
        <p:nvSpPr>
          <p:cNvPr id="7" name="Shape 5"/>
          <p:cNvSpPr/>
          <p:nvPr/>
        </p:nvSpPr>
        <p:spPr>
          <a:xfrm>
            <a:off x="3291840" y="2048256"/>
            <a:ext cx="1440180" cy="310896"/>
          </a:xfrm>
          <a:prstGeom prst="roundRect">
            <a:avLst>
              <a:gd name="adj" fmla="val 14706"/>
            </a:avLst>
          </a:prstGeom>
          <a:solidFill>
            <a:srgbClr val="0E7C7B"/>
          </a:solidFill>
          <a:ln/>
        </p:spPr>
      </p:sp>
      <p:sp>
        <p:nvSpPr>
          <p:cNvPr id="8" name="Text 6"/>
          <p:cNvSpPr/>
          <p:nvPr/>
        </p:nvSpPr>
        <p:spPr>
          <a:xfrm>
            <a:off x="457200" y="2468880"/>
            <a:ext cx="2697480" cy="365760"/>
          </a:xfrm>
          <a:prstGeom prst="rect">
            <a:avLst/>
          </a:prstGeom>
          <a:noFill/>
          <a:ln/>
        </p:spPr>
        <p:txBody>
          <a:bodyPr wrap="square" rtlCol="0" anchor="ctr"/>
          <a:lstStyle/>
          <a:p>
            <a:pPr marL="0" indent="0" algn="l">
              <a:buNone/>
            </a:pPr>
            <a:r>
              <a:rPr lang="en-US" sz="1100" dirty="0">
                <a:solidFill>
                  <a:srgbClr val="1D2B36"/>
                </a:solidFill>
                <a:latin typeface="Calibri" pitchFamily="34" charset="0"/>
                <a:ea typeface="Calibri" pitchFamily="34" charset="-122"/>
                <a:cs typeface="Calibri" pitchFamily="34" charset="-120"/>
              </a:rPr>
              <a:t>Data prep &amp; schema mapping</a:t>
            </a:r>
            <a:endParaRPr lang="en-US" sz="1100" dirty="0"/>
          </a:p>
        </p:txBody>
      </p:sp>
      <p:sp>
        <p:nvSpPr>
          <p:cNvPr id="9" name="Shape 7"/>
          <p:cNvSpPr/>
          <p:nvPr/>
        </p:nvSpPr>
        <p:spPr>
          <a:xfrm>
            <a:off x="4526280" y="2505456"/>
            <a:ext cx="1234440" cy="310896"/>
          </a:xfrm>
          <a:prstGeom prst="roundRect">
            <a:avLst>
              <a:gd name="adj" fmla="val 14706"/>
            </a:avLst>
          </a:prstGeom>
          <a:solidFill>
            <a:srgbClr val="0A5C5B"/>
          </a:solidFill>
          <a:ln/>
        </p:spPr>
      </p:sp>
      <p:sp>
        <p:nvSpPr>
          <p:cNvPr id="10" name="Text 8"/>
          <p:cNvSpPr/>
          <p:nvPr/>
        </p:nvSpPr>
        <p:spPr>
          <a:xfrm>
            <a:off x="457200" y="2926080"/>
            <a:ext cx="2697480" cy="365760"/>
          </a:xfrm>
          <a:prstGeom prst="rect">
            <a:avLst/>
          </a:prstGeom>
          <a:noFill/>
          <a:ln/>
        </p:spPr>
        <p:txBody>
          <a:bodyPr wrap="square" rtlCol="0" anchor="ctr"/>
          <a:lstStyle/>
          <a:p>
            <a:pPr marL="0" indent="0" algn="l">
              <a:buNone/>
            </a:pPr>
            <a:r>
              <a:rPr lang="en-US" sz="1100" dirty="0">
                <a:solidFill>
                  <a:srgbClr val="1D2B36"/>
                </a:solidFill>
                <a:latin typeface="Calibri" pitchFamily="34" charset="0"/>
                <a:ea typeface="Calibri" pitchFamily="34" charset="-122"/>
                <a:cs typeface="Calibri" pitchFamily="34" charset="-120"/>
              </a:rPr>
              <a:t>Feature selection (SHAP)</a:t>
            </a:r>
            <a:endParaRPr lang="en-US" sz="1100" dirty="0"/>
          </a:p>
        </p:txBody>
      </p:sp>
      <p:sp>
        <p:nvSpPr>
          <p:cNvPr id="11" name="Shape 9"/>
          <p:cNvSpPr/>
          <p:nvPr/>
        </p:nvSpPr>
        <p:spPr>
          <a:xfrm>
            <a:off x="5554980" y="2962656"/>
            <a:ext cx="1028700" cy="310896"/>
          </a:xfrm>
          <a:prstGeom prst="roundRect">
            <a:avLst>
              <a:gd name="adj" fmla="val 14706"/>
            </a:avLst>
          </a:prstGeom>
          <a:solidFill>
            <a:srgbClr val="0F2A43"/>
          </a:solidFill>
          <a:ln/>
        </p:spPr>
      </p:sp>
      <p:sp>
        <p:nvSpPr>
          <p:cNvPr id="12" name="Text 10"/>
          <p:cNvSpPr/>
          <p:nvPr/>
        </p:nvSpPr>
        <p:spPr>
          <a:xfrm>
            <a:off x="457200" y="3383280"/>
            <a:ext cx="2697480" cy="365760"/>
          </a:xfrm>
          <a:prstGeom prst="rect">
            <a:avLst/>
          </a:prstGeom>
          <a:noFill/>
          <a:ln/>
        </p:spPr>
        <p:txBody>
          <a:bodyPr wrap="square" rtlCol="0" anchor="ctr"/>
          <a:lstStyle/>
          <a:p>
            <a:pPr marL="0" indent="0" algn="l">
              <a:buNone/>
            </a:pPr>
            <a:r>
              <a:rPr lang="en-US" sz="1100" dirty="0">
                <a:solidFill>
                  <a:srgbClr val="1D2B36"/>
                </a:solidFill>
                <a:latin typeface="Calibri" pitchFamily="34" charset="0"/>
                <a:ea typeface="Calibri" pitchFamily="34" charset="-122"/>
                <a:cs typeface="Calibri" pitchFamily="34" charset="-120"/>
              </a:rPr>
              <a:t>Model training (4 models)</a:t>
            </a:r>
            <a:endParaRPr lang="en-US" sz="1100" dirty="0"/>
          </a:p>
        </p:txBody>
      </p:sp>
      <p:sp>
        <p:nvSpPr>
          <p:cNvPr id="13" name="Shape 11"/>
          <p:cNvSpPr/>
          <p:nvPr/>
        </p:nvSpPr>
        <p:spPr>
          <a:xfrm>
            <a:off x="6377940" y="3419856"/>
            <a:ext cx="1851660" cy="310896"/>
          </a:xfrm>
          <a:prstGeom prst="roundRect">
            <a:avLst>
              <a:gd name="adj" fmla="val 14706"/>
            </a:avLst>
          </a:prstGeom>
          <a:solidFill>
            <a:srgbClr val="E0A421"/>
          </a:solidFill>
          <a:ln/>
        </p:spPr>
      </p:sp>
      <p:sp>
        <p:nvSpPr>
          <p:cNvPr id="14" name="Text 12"/>
          <p:cNvSpPr/>
          <p:nvPr/>
        </p:nvSpPr>
        <p:spPr>
          <a:xfrm>
            <a:off x="457200" y="3840480"/>
            <a:ext cx="2697480" cy="365760"/>
          </a:xfrm>
          <a:prstGeom prst="rect">
            <a:avLst/>
          </a:prstGeom>
          <a:noFill/>
          <a:ln/>
        </p:spPr>
        <p:txBody>
          <a:bodyPr wrap="square" rtlCol="0" anchor="ctr"/>
          <a:lstStyle/>
          <a:p>
            <a:pPr marL="0" indent="0" algn="l">
              <a:buNone/>
            </a:pPr>
            <a:r>
              <a:rPr lang="en-US" sz="1100" dirty="0">
                <a:solidFill>
                  <a:srgbClr val="1D2B36"/>
                </a:solidFill>
                <a:latin typeface="Calibri" pitchFamily="34" charset="0"/>
                <a:ea typeface="Calibri" pitchFamily="34" charset="-122"/>
                <a:cs typeface="Calibri" pitchFamily="34" charset="-120"/>
              </a:rPr>
              <a:t>Cross-provider &amp; ablation eval</a:t>
            </a:r>
            <a:endParaRPr lang="en-US" sz="1100" dirty="0"/>
          </a:p>
        </p:txBody>
      </p:sp>
      <p:sp>
        <p:nvSpPr>
          <p:cNvPr id="15" name="Shape 13"/>
          <p:cNvSpPr/>
          <p:nvPr/>
        </p:nvSpPr>
        <p:spPr>
          <a:xfrm>
            <a:off x="8023860" y="3877056"/>
            <a:ext cx="1440180" cy="310896"/>
          </a:xfrm>
          <a:prstGeom prst="roundRect">
            <a:avLst>
              <a:gd name="adj" fmla="val 14706"/>
            </a:avLst>
          </a:prstGeom>
          <a:solidFill>
            <a:srgbClr val="C0392B"/>
          </a:solidFill>
          <a:ln/>
        </p:spPr>
      </p:sp>
      <p:sp>
        <p:nvSpPr>
          <p:cNvPr id="16" name="Text 14"/>
          <p:cNvSpPr/>
          <p:nvPr/>
        </p:nvSpPr>
        <p:spPr>
          <a:xfrm>
            <a:off x="457200" y="4297680"/>
            <a:ext cx="2697480" cy="365760"/>
          </a:xfrm>
          <a:prstGeom prst="rect">
            <a:avLst/>
          </a:prstGeom>
          <a:noFill/>
          <a:ln/>
        </p:spPr>
        <p:txBody>
          <a:bodyPr wrap="square" rtlCol="0" anchor="ctr"/>
          <a:lstStyle/>
          <a:p>
            <a:pPr marL="0" indent="0" algn="l">
              <a:buNone/>
            </a:pPr>
            <a:r>
              <a:rPr lang="en-US" sz="1100" dirty="0">
                <a:solidFill>
                  <a:srgbClr val="1D2B36"/>
                </a:solidFill>
                <a:latin typeface="Calibri" pitchFamily="34" charset="0"/>
                <a:ea typeface="Calibri" pitchFamily="34" charset="-122"/>
                <a:cs typeface="Calibri" pitchFamily="34" charset="-120"/>
              </a:rPr>
              <a:t>Analysis &amp; dissertation write-up</a:t>
            </a:r>
            <a:endParaRPr lang="en-US" sz="1100" dirty="0"/>
          </a:p>
        </p:txBody>
      </p:sp>
      <p:sp>
        <p:nvSpPr>
          <p:cNvPr id="17" name="Shape 15"/>
          <p:cNvSpPr/>
          <p:nvPr/>
        </p:nvSpPr>
        <p:spPr>
          <a:xfrm>
            <a:off x="9258300" y="4334256"/>
            <a:ext cx="2263140" cy="310896"/>
          </a:xfrm>
          <a:prstGeom prst="roundRect">
            <a:avLst>
              <a:gd name="adj" fmla="val 14706"/>
            </a:avLst>
          </a:prstGeom>
          <a:solidFill>
            <a:srgbClr val="6C3483"/>
          </a:solidFill>
          <a:ln/>
        </p:spPr>
      </p:sp>
      <p:sp>
        <p:nvSpPr>
          <p:cNvPr id="18" name="Shape 16"/>
          <p:cNvSpPr/>
          <p:nvPr/>
        </p:nvSpPr>
        <p:spPr>
          <a:xfrm>
            <a:off x="3291840" y="4773168"/>
            <a:ext cx="8229600" cy="0"/>
          </a:xfrm>
          <a:prstGeom prst="line">
            <a:avLst/>
          </a:prstGeom>
          <a:noFill/>
          <a:ln w="12700">
            <a:solidFill>
              <a:srgbClr val="CCCCCC"/>
            </a:solidFill>
            <a:prstDash val="solid"/>
          </a:ln>
        </p:spPr>
      </p:sp>
      <p:sp>
        <p:nvSpPr>
          <p:cNvPr id="19" name="Text 17"/>
          <p:cNvSpPr/>
          <p:nvPr/>
        </p:nvSpPr>
        <p:spPr>
          <a:xfrm>
            <a:off x="3108960" y="4809744"/>
            <a:ext cx="457200" cy="256032"/>
          </a:xfrm>
          <a:prstGeom prst="rect">
            <a:avLst/>
          </a:prstGeom>
          <a:noFill/>
          <a:ln/>
        </p:spPr>
        <p:txBody>
          <a:bodyPr wrap="square" rtlCol="0" anchor="ctr"/>
          <a:lstStyle/>
          <a:p>
            <a:pPr marL="0" indent="0" algn="ctr">
              <a:buNone/>
            </a:pPr>
            <a:r>
              <a:rPr lang="en-US" sz="950" dirty="0">
                <a:solidFill>
                  <a:srgbClr val="5A6B76"/>
                </a:solidFill>
                <a:latin typeface="Calibri" pitchFamily="34" charset="0"/>
                <a:ea typeface="Calibri" pitchFamily="34" charset="-122"/>
                <a:cs typeface="Calibri" pitchFamily="34" charset="-120"/>
              </a:rPr>
              <a:t>M1</a:t>
            </a:r>
            <a:endParaRPr lang="en-US" sz="950" dirty="0"/>
          </a:p>
        </p:txBody>
      </p:sp>
      <p:sp>
        <p:nvSpPr>
          <p:cNvPr id="20" name="Text 18"/>
          <p:cNvSpPr/>
          <p:nvPr/>
        </p:nvSpPr>
        <p:spPr>
          <a:xfrm>
            <a:off x="4137660" y="4809744"/>
            <a:ext cx="457200" cy="256032"/>
          </a:xfrm>
          <a:prstGeom prst="rect">
            <a:avLst/>
          </a:prstGeom>
          <a:noFill/>
          <a:ln/>
        </p:spPr>
        <p:txBody>
          <a:bodyPr wrap="square" rtlCol="0" anchor="ctr"/>
          <a:lstStyle/>
          <a:p>
            <a:pPr marL="0" indent="0" algn="ctr">
              <a:buNone/>
            </a:pPr>
            <a:r>
              <a:rPr lang="en-US" sz="950" dirty="0">
                <a:solidFill>
                  <a:srgbClr val="5A6B76"/>
                </a:solidFill>
                <a:latin typeface="Calibri" pitchFamily="34" charset="0"/>
                <a:ea typeface="Calibri" pitchFamily="34" charset="-122"/>
                <a:cs typeface="Calibri" pitchFamily="34" charset="-120"/>
              </a:rPr>
              <a:t>M2</a:t>
            </a:r>
            <a:endParaRPr lang="en-US" sz="950" dirty="0"/>
          </a:p>
        </p:txBody>
      </p:sp>
      <p:sp>
        <p:nvSpPr>
          <p:cNvPr id="21" name="Text 19"/>
          <p:cNvSpPr/>
          <p:nvPr/>
        </p:nvSpPr>
        <p:spPr>
          <a:xfrm>
            <a:off x="5166360" y="4809744"/>
            <a:ext cx="457200" cy="256032"/>
          </a:xfrm>
          <a:prstGeom prst="rect">
            <a:avLst/>
          </a:prstGeom>
          <a:noFill/>
          <a:ln/>
        </p:spPr>
        <p:txBody>
          <a:bodyPr wrap="square" rtlCol="0" anchor="ctr"/>
          <a:lstStyle/>
          <a:p>
            <a:pPr marL="0" indent="0" algn="ctr">
              <a:buNone/>
            </a:pPr>
            <a:r>
              <a:rPr lang="en-US" sz="950" dirty="0">
                <a:solidFill>
                  <a:srgbClr val="5A6B76"/>
                </a:solidFill>
                <a:latin typeface="Calibri" pitchFamily="34" charset="0"/>
                <a:ea typeface="Calibri" pitchFamily="34" charset="-122"/>
                <a:cs typeface="Calibri" pitchFamily="34" charset="-120"/>
              </a:rPr>
              <a:t>M3</a:t>
            </a:r>
            <a:endParaRPr lang="en-US" sz="950" dirty="0"/>
          </a:p>
        </p:txBody>
      </p:sp>
      <p:sp>
        <p:nvSpPr>
          <p:cNvPr id="22" name="Text 20"/>
          <p:cNvSpPr/>
          <p:nvPr/>
        </p:nvSpPr>
        <p:spPr>
          <a:xfrm>
            <a:off x="6195060" y="4809744"/>
            <a:ext cx="457200" cy="256032"/>
          </a:xfrm>
          <a:prstGeom prst="rect">
            <a:avLst/>
          </a:prstGeom>
          <a:noFill/>
          <a:ln/>
        </p:spPr>
        <p:txBody>
          <a:bodyPr wrap="square" rtlCol="0" anchor="ctr"/>
          <a:lstStyle/>
          <a:p>
            <a:pPr marL="0" indent="0" algn="ctr">
              <a:buNone/>
            </a:pPr>
            <a:r>
              <a:rPr lang="en-US" sz="950" dirty="0">
                <a:solidFill>
                  <a:srgbClr val="5A6B76"/>
                </a:solidFill>
                <a:latin typeface="Calibri" pitchFamily="34" charset="0"/>
                <a:ea typeface="Calibri" pitchFamily="34" charset="-122"/>
                <a:cs typeface="Calibri" pitchFamily="34" charset="-120"/>
              </a:rPr>
              <a:t>M4</a:t>
            </a:r>
            <a:endParaRPr lang="en-US" sz="950" dirty="0"/>
          </a:p>
        </p:txBody>
      </p:sp>
      <p:sp>
        <p:nvSpPr>
          <p:cNvPr id="23" name="Text 21"/>
          <p:cNvSpPr/>
          <p:nvPr/>
        </p:nvSpPr>
        <p:spPr>
          <a:xfrm>
            <a:off x="7223760" y="4809744"/>
            <a:ext cx="457200" cy="256032"/>
          </a:xfrm>
          <a:prstGeom prst="rect">
            <a:avLst/>
          </a:prstGeom>
          <a:noFill/>
          <a:ln/>
        </p:spPr>
        <p:txBody>
          <a:bodyPr wrap="square" rtlCol="0" anchor="ctr"/>
          <a:lstStyle/>
          <a:p>
            <a:pPr marL="0" indent="0" algn="ctr">
              <a:buNone/>
            </a:pPr>
            <a:r>
              <a:rPr lang="en-US" sz="950" dirty="0">
                <a:solidFill>
                  <a:srgbClr val="5A6B76"/>
                </a:solidFill>
                <a:latin typeface="Calibri" pitchFamily="34" charset="0"/>
                <a:ea typeface="Calibri" pitchFamily="34" charset="-122"/>
                <a:cs typeface="Calibri" pitchFamily="34" charset="-120"/>
              </a:rPr>
              <a:t>M5</a:t>
            </a:r>
            <a:endParaRPr lang="en-US" sz="950" dirty="0"/>
          </a:p>
        </p:txBody>
      </p:sp>
      <p:sp>
        <p:nvSpPr>
          <p:cNvPr id="24" name="Text 22"/>
          <p:cNvSpPr/>
          <p:nvPr/>
        </p:nvSpPr>
        <p:spPr>
          <a:xfrm>
            <a:off x="8252460" y="4809744"/>
            <a:ext cx="457200" cy="256032"/>
          </a:xfrm>
          <a:prstGeom prst="rect">
            <a:avLst/>
          </a:prstGeom>
          <a:noFill/>
          <a:ln/>
        </p:spPr>
        <p:txBody>
          <a:bodyPr wrap="square" rtlCol="0" anchor="ctr"/>
          <a:lstStyle/>
          <a:p>
            <a:pPr marL="0" indent="0" algn="ctr">
              <a:buNone/>
            </a:pPr>
            <a:r>
              <a:rPr lang="en-US" sz="950" dirty="0">
                <a:solidFill>
                  <a:srgbClr val="5A6B76"/>
                </a:solidFill>
                <a:latin typeface="Calibri" pitchFamily="34" charset="0"/>
                <a:ea typeface="Calibri" pitchFamily="34" charset="-122"/>
                <a:cs typeface="Calibri" pitchFamily="34" charset="-120"/>
              </a:rPr>
              <a:t>M6</a:t>
            </a:r>
            <a:endParaRPr lang="en-US" sz="950" dirty="0"/>
          </a:p>
        </p:txBody>
      </p:sp>
      <p:sp>
        <p:nvSpPr>
          <p:cNvPr id="25" name="Text 23"/>
          <p:cNvSpPr/>
          <p:nvPr/>
        </p:nvSpPr>
        <p:spPr>
          <a:xfrm>
            <a:off x="9281160" y="4809744"/>
            <a:ext cx="457200" cy="256032"/>
          </a:xfrm>
          <a:prstGeom prst="rect">
            <a:avLst/>
          </a:prstGeom>
          <a:noFill/>
          <a:ln/>
        </p:spPr>
        <p:txBody>
          <a:bodyPr wrap="square" rtlCol="0" anchor="ctr"/>
          <a:lstStyle/>
          <a:p>
            <a:pPr marL="0" indent="0" algn="ctr">
              <a:buNone/>
            </a:pPr>
            <a:r>
              <a:rPr lang="en-US" sz="950" dirty="0">
                <a:solidFill>
                  <a:srgbClr val="5A6B76"/>
                </a:solidFill>
                <a:latin typeface="Calibri" pitchFamily="34" charset="0"/>
                <a:ea typeface="Calibri" pitchFamily="34" charset="-122"/>
                <a:cs typeface="Calibri" pitchFamily="34" charset="-120"/>
              </a:rPr>
              <a:t>M7</a:t>
            </a:r>
            <a:endParaRPr lang="en-US" sz="950" dirty="0"/>
          </a:p>
        </p:txBody>
      </p:sp>
      <p:sp>
        <p:nvSpPr>
          <p:cNvPr id="26" name="Text 24"/>
          <p:cNvSpPr/>
          <p:nvPr/>
        </p:nvSpPr>
        <p:spPr>
          <a:xfrm>
            <a:off x="10309860" y="4809744"/>
            <a:ext cx="457200" cy="256032"/>
          </a:xfrm>
          <a:prstGeom prst="rect">
            <a:avLst/>
          </a:prstGeom>
          <a:noFill/>
          <a:ln/>
        </p:spPr>
        <p:txBody>
          <a:bodyPr wrap="square" rtlCol="0" anchor="ctr"/>
          <a:lstStyle/>
          <a:p>
            <a:pPr marL="0" indent="0" algn="ctr">
              <a:buNone/>
            </a:pPr>
            <a:r>
              <a:rPr lang="en-US" sz="950" dirty="0">
                <a:solidFill>
                  <a:srgbClr val="5A6B76"/>
                </a:solidFill>
                <a:latin typeface="Calibri" pitchFamily="34" charset="0"/>
                <a:ea typeface="Calibri" pitchFamily="34" charset="-122"/>
                <a:cs typeface="Calibri" pitchFamily="34" charset="-120"/>
              </a:rPr>
              <a:t>M8</a:t>
            </a:r>
            <a:endParaRPr lang="en-US" sz="950" dirty="0"/>
          </a:p>
        </p:txBody>
      </p:sp>
      <p:sp>
        <p:nvSpPr>
          <p:cNvPr id="27" name="Text 25"/>
          <p:cNvSpPr/>
          <p:nvPr/>
        </p:nvSpPr>
        <p:spPr>
          <a:xfrm>
            <a:off x="457200" y="4892040"/>
            <a:ext cx="5486400" cy="320040"/>
          </a:xfrm>
          <a:prstGeom prst="rect">
            <a:avLst/>
          </a:prstGeom>
          <a:noFill/>
          <a:ln/>
        </p:spPr>
        <p:txBody>
          <a:bodyPr wrap="square" rtlCol="0" anchor="ctr"/>
          <a:lstStyle/>
          <a:p>
            <a:pPr marL="0" indent="0">
              <a:buNone/>
            </a:pPr>
            <a:r>
              <a:rPr lang="en-US" sz="1400" b="1" dirty="0">
                <a:solidFill>
                  <a:srgbClr val="0A5C5B"/>
                </a:solidFill>
                <a:latin typeface="Calibri" pitchFamily="34" charset="0"/>
                <a:ea typeface="Calibri" pitchFamily="34" charset="-122"/>
                <a:cs typeface="Calibri" pitchFamily="34" charset="-120"/>
              </a:rPr>
              <a:t>Resources</a:t>
            </a:r>
            <a:endParaRPr lang="en-US" sz="1400" dirty="0"/>
          </a:p>
        </p:txBody>
      </p:sp>
      <p:sp>
        <p:nvSpPr>
          <p:cNvPr id="28" name="Shape 26"/>
          <p:cNvSpPr/>
          <p:nvPr/>
        </p:nvSpPr>
        <p:spPr>
          <a:xfrm>
            <a:off x="457200" y="5257800"/>
            <a:ext cx="2743200" cy="914400"/>
          </a:xfrm>
          <a:prstGeom prst="roundRect">
            <a:avLst>
              <a:gd name="adj" fmla="val 6000"/>
            </a:avLst>
          </a:prstGeom>
          <a:solidFill>
            <a:srgbClr val="F4F7F8"/>
          </a:solidFill>
          <a:ln w="12700">
            <a:solidFill>
              <a:srgbClr val="DCE6E6"/>
            </a:solidFill>
            <a:prstDash val="solid"/>
          </a:ln>
        </p:spPr>
      </p:sp>
      <p:sp>
        <p:nvSpPr>
          <p:cNvPr id="29" name="Shape 27"/>
          <p:cNvSpPr/>
          <p:nvPr/>
        </p:nvSpPr>
        <p:spPr>
          <a:xfrm>
            <a:off x="640080" y="5422392"/>
            <a:ext cx="256032" cy="256032"/>
          </a:xfrm>
          <a:prstGeom prst="ellipse">
            <a:avLst/>
          </a:prstGeom>
          <a:solidFill>
            <a:srgbClr val="0E7C7B"/>
          </a:solidFill>
          <a:ln/>
        </p:spPr>
      </p:sp>
      <p:sp>
        <p:nvSpPr>
          <p:cNvPr id="30" name="Text 28"/>
          <p:cNvSpPr/>
          <p:nvPr/>
        </p:nvSpPr>
        <p:spPr>
          <a:xfrm>
            <a:off x="1005840" y="5330952"/>
            <a:ext cx="2103120" cy="292608"/>
          </a:xfrm>
          <a:prstGeom prst="rect">
            <a:avLst/>
          </a:prstGeom>
          <a:noFill/>
          <a:ln/>
        </p:spPr>
        <p:txBody>
          <a:bodyPr wrap="square" rtlCol="0" anchor="ctr"/>
          <a:lstStyle/>
          <a:p>
            <a:pPr marL="0" indent="0">
              <a:buNone/>
            </a:pPr>
            <a:r>
              <a:rPr lang="en-US" sz="1250" b="1" dirty="0">
                <a:solidFill>
                  <a:srgbClr val="0F2A43"/>
                </a:solidFill>
                <a:latin typeface="Calibri" pitchFamily="34" charset="0"/>
                <a:ea typeface="Calibri" pitchFamily="34" charset="-122"/>
                <a:cs typeface="Calibri" pitchFamily="34" charset="-120"/>
              </a:rPr>
              <a:t>Compute</a:t>
            </a:r>
            <a:endParaRPr lang="en-US" sz="1250" dirty="0"/>
          </a:p>
        </p:txBody>
      </p:sp>
      <p:sp>
        <p:nvSpPr>
          <p:cNvPr id="31" name="Text 29"/>
          <p:cNvSpPr/>
          <p:nvPr/>
        </p:nvSpPr>
        <p:spPr>
          <a:xfrm>
            <a:off x="658368" y="5669280"/>
            <a:ext cx="2450592" cy="457200"/>
          </a:xfrm>
          <a:prstGeom prst="rect">
            <a:avLst/>
          </a:prstGeom>
          <a:noFill/>
          <a:ln/>
        </p:spPr>
        <p:txBody>
          <a:bodyPr wrap="square" rtlCol="0" anchor="ctr"/>
          <a:lstStyle/>
          <a:p>
            <a:pPr marL="0" indent="0">
              <a:lnSpc>
                <a:spcPct val="100000"/>
              </a:lnSpc>
              <a:buNone/>
            </a:pPr>
            <a:r>
              <a:rPr lang="en-US" sz="1050" dirty="0">
                <a:solidFill>
                  <a:srgbClr val="1D2B36"/>
                </a:solidFill>
                <a:latin typeface="Calibri" pitchFamily="34" charset="0"/>
                <a:ea typeface="Calibri" pitchFamily="34" charset="-122"/>
                <a:cs typeface="Calibri" pitchFamily="34" charset="-120"/>
              </a:rPr>
              <a:t>Kaggle GPU (T4) · Linux VPS</a:t>
            </a:r>
            <a:endParaRPr lang="en-US" sz="1050" dirty="0"/>
          </a:p>
        </p:txBody>
      </p:sp>
      <p:sp>
        <p:nvSpPr>
          <p:cNvPr id="32" name="Shape 30"/>
          <p:cNvSpPr/>
          <p:nvPr/>
        </p:nvSpPr>
        <p:spPr>
          <a:xfrm>
            <a:off x="3291840" y="5257800"/>
            <a:ext cx="2743200" cy="914400"/>
          </a:xfrm>
          <a:prstGeom prst="roundRect">
            <a:avLst>
              <a:gd name="adj" fmla="val 6000"/>
            </a:avLst>
          </a:prstGeom>
          <a:solidFill>
            <a:srgbClr val="F4F7F8"/>
          </a:solidFill>
          <a:ln w="12700">
            <a:solidFill>
              <a:srgbClr val="DCE6E6"/>
            </a:solidFill>
            <a:prstDash val="solid"/>
          </a:ln>
        </p:spPr>
      </p:sp>
      <p:sp>
        <p:nvSpPr>
          <p:cNvPr id="33" name="Shape 31"/>
          <p:cNvSpPr/>
          <p:nvPr/>
        </p:nvSpPr>
        <p:spPr>
          <a:xfrm>
            <a:off x="3474720" y="5422392"/>
            <a:ext cx="256032" cy="256032"/>
          </a:xfrm>
          <a:prstGeom prst="ellipse">
            <a:avLst/>
          </a:prstGeom>
          <a:solidFill>
            <a:srgbClr val="0A5C5B"/>
          </a:solidFill>
          <a:ln/>
        </p:spPr>
      </p:sp>
      <p:sp>
        <p:nvSpPr>
          <p:cNvPr id="34" name="Text 32"/>
          <p:cNvSpPr/>
          <p:nvPr/>
        </p:nvSpPr>
        <p:spPr>
          <a:xfrm>
            <a:off x="3840480" y="5330952"/>
            <a:ext cx="2103120" cy="292608"/>
          </a:xfrm>
          <a:prstGeom prst="rect">
            <a:avLst/>
          </a:prstGeom>
          <a:noFill/>
          <a:ln/>
        </p:spPr>
        <p:txBody>
          <a:bodyPr wrap="square" rtlCol="0" anchor="ctr"/>
          <a:lstStyle/>
          <a:p>
            <a:pPr marL="0" indent="0">
              <a:buNone/>
            </a:pPr>
            <a:r>
              <a:rPr lang="en-US" sz="1250" b="1" dirty="0">
                <a:solidFill>
                  <a:srgbClr val="0F2A43"/>
                </a:solidFill>
                <a:latin typeface="Calibri" pitchFamily="34" charset="0"/>
                <a:ea typeface="Calibri" pitchFamily="34" charset="-122"/>
                <a:cs typeface="Calibri" pitchFamily="34" charset="-120"/>
              </a:rPr>
              <a:t>Software</a:t>
            </a:r>
            <a:endParaRPr lang="en-US" sz="1250" dirty="0"/>
          </a:p>
        </p:txBody>
      </p:sp>
      <p:sp>
        <p:nvSpPr>
          <p:cNvPr id="35" name="Text 33"/>
          <p:cNvSpPr/>
          <p:nvPr/>
        </p:nvSpPr>
        <p:spPr>
          <a:xfrm>
            <a:off x="3493008" y="5669280"/>
            <a:ext cx="2450592" cy="457200"/>
          </a:xfrm>
          <a:prstGeom prst="rect">
            <a:avLst/>
          </a:prstGeom>
          <a:noFill/>
          <a:ln/>
        </p:spPr>
        <p:txBody>
          <a:bodyPr wrap="square" rtlCol="0" anchor="ctr"/>
          <a:lstStyle/>
          <a:p>
            <a:pPr marL="0" indent="0">
              <a:lnSpc>
                <a:spcPct val="100000"/>
              </a:lnSpc>
              <a:buNone/>
            </a:pPr>
            <a:r>
              <a:rPr lang="en-US" sz="1050" dirty="0">
                <a:solidFill>
                  <a:srgbClr val="1D2B36"/>
                </a:solidFill>
                <a:latin typeface="Calibri" pitchFamily="34" charset="0"/>
                <a:ea typeface="Calibri" pitchFamily="34" charset="-122"/>
                <a:cs typeface="Calibri" pitchFamily="34" charset="-120"/>
              </a:rPr>
              <a:t>Python · PyTorch · SHAP · scikit-learn</a:t>
            </a:r>
            <a:endParaRPr lang="en-US" sz="1050" dirty="0"/>
          </a:p>
        </p:txBody>
      </p:sp>
      <p:sp>
        <p:nvSpPr>
          <p:cNvPr id="36" name="Shape 34"/>
          <p:cNvSpPr/>
          <p:nvPr/>
        </p:nvSpPr>
        <p:spPr>
          <a:xfrm>
            <a:off x="6126480" y="5257800"/>
            <a:ext cx="2743200" cy="914400"/>
          </a:xfrm>
          <a:prstGeom prst="roundRect">
            <a:avLst>
              <a:gd name="adj" fmla="val 6000"/>
            </a:avLst>
          </a:prstGeom>
          <a:solidFill>
            <a:srgbClr val="F4F7F8"/>
          </a:solidFill>
          <a:ln w="12700">
            <a:solidFill>
              <a:srgbClr val="DCE6E6"/>
            </a:solidFill>
            <a:prstDash val="solid"/>
          </a:ln>
        </p:spPr>
      </p:sp>
      <p:sp>
        <p:nvSpPr>
          <p:cNvPr id="37" name="Shape 35"/>
          <p:cNvSpPr/>
          <p:nvPr/>
        </p:nvSpPr>
        <p:spPr>
          <a:xfrm>
            <a:off x="6309360" y="5422392"/>
            <a:ext cx="256032" cy="256032"/>
          </a:xfrm>
          <a:prstGeom prst="ellipse">
            <a:avLst/>
          </a:prstGeom>
          <a:solidFill>
            <a:srgbClr val="0F2A43"/>
          </a:solidFill>
          <a:ln/>
        </p:spPr>
      </p:sp>
      <p:sp>
        <p:nvSpPr>
          <p:cNvPr id="38" name="Text 36"/>
          <p:cNvSpPr/>
          <p:nvPr/>
        </p:nvSpPr>
        <p:spPr>
          <a:xfrm>
            <a:off x="6675120" y="5330952"/>
            <a:ext cx="2103120" cy="292608"/>
          </a:xfrm>
          <a:prstGeom prst="rect">
            <a:avLst/>
          </a:prstGeom>
          <a:noFill/>
          <a:ln/>
        </p:spPr>
        <p:txBody>
          <a:bodyPr wrap="square" rtlCol="0" anchor="ctr"/>
          <a:lstStyle/>
          <a:p>
            <a:pPr marL="0" indent="0">
              <a:buNone/>
            </a:pPr>
            <a:r>
              <a:rPr lang="en-US" sz="1250" b="1" dirty="0">
                <a:solidFill>
                  <a:srgbClr val="0F2A43"/>
                </a:solidFill>
                <a:latin typeface="Calibri" pitchFamily="34" charset="0"/>
                <a:ea typeface="Calibri" pitchFamily="34" charset="-122"/>
                <a:cs typeface="Calibri" pitchFamily="34" charset="-120"/>
              </a:rPr>
              <a:t>Cloud</a:t>
            </a:r>
            <a:endParaRPr lang="en-US" sz="1250" dirty="0"/>
          </a:p>
        </p:txBody>
      </p:sp>
      <p:sp>
        <p:nvSpPr>
          <p:cNvPr id="39" name="Text 37"/>
          <p:cNvSpPr/>
          <p:nvPr/>
        </p:nvSpPr>
        <p:spPr>
          <a:xfrm>
            <a:off x="6327648" y="5669280"/>
            <a:ext cx="2450592" cy="457200"/>
          </a:xfrm>
          <a:prstGeom prst="rect">
            <a:avLst/>
          </a:prstGeom>
          <a:noFill/>
          <a:ln/>
        </p:spPr>
        <p:txBody>
          <a:bodyPr wrap="square" rtlCol="0" anchor="ctr"/>
          <a:lstStyle/>
          <a:p>
            <a:pPr marL="0" indent="0">
              <a:lnSpc>
                <a:spcPct val="100000"/>
              </a:lnSpc>
              <a:buNone/>
            </a:pPr>
            <a:r>
              <a:rPr lang="en-US" sz="1050" dirty="0">
                <a:solidFill>
                  <a:srgbClr val="1D2B36"/>
                </a:solidFill>
                <a:latin typeface="Calibri" pitchFamily="34" charset="0"/>
                <a:ea typeface="Calibri" pitchFamily="34" charset="-122"/>
                <a:cs typeface="Calibri" pitchFamily="34" charset="-120"/>
              </a:rPr>
              <a:t>Azure &amp; AWS free-tier sandboxes</a:t>
            </a:r>
            <a:endParaRPr lang="en-US" sz="1050" dirty="0"/>
          </a:p>
        </p:txBody>
      </p:sp>
      <p:sp>
        <p:nvSpPr>
          <p:cNvPr id="40" name="Shape 38"/>
          <p:cNvSpPr/>
          <p:nvPr/>
        </p:nvSpPr>
        <p:spPr>
          <a:xfrm>
            <a:off x="8961120" y="5257800"/>
            <a:ext cx="2743200" cy="914400"/>
          </a:xfrm>
          <a:prstGeom prst="roundRect">
            <a:avLst>
              <a:gd name="adj" fmla="val 6000"/>
            </a:avLst>
          </a:prstGeom>
          <a:solidFill>
            <a:srgbClr val="F4F7F8"/>
          </a:solidFill>
          <a:ln w="12700">
            <a:solidFill>
              <a:srgbClr val="DCE6E6"/>
            </a:solidFill>
            <a:prstDash val="solid"/>
          </a:ln>
        </p:spPr>
      </p:sp>
      <p:sp>
        <p:nvSpPr>
          <p:cNvPr id="41" name="Shape 39"/>
          <p:cNvSpPr/>
          <p:nvPr/>
        </p:nvSpPr>
        <p:spPr>
          <a:xfrm>
            <a:off x="9144000" y="5422392"/>
            <a:ext cx="256032" cy="256032"/>
          </a:xfrm>
          <a:prstGeom prst="ellipse">
            <a:avLst/>
          </a:prstGeom>
          <a:solidFill>
            <a:srgbClr val="E0A421"/>
          </a:solidFill>
          <a:ln/>
        </p:spPr>
      </p:sp>
      <p:sp>
        <p:nvSpPr>
          <p:cNvPr id="42" name="Text 40"/>
          <p:cNvSpPr/>
          <p:nvPr/>
        </p:nvSpPr>
        <p:spPr>
          <a:xfrm>
            <a:off x="9509760" y="5330952"/>
            <a:ext cx="2103120" cy="292608"/>
          </a:xfrm>
          <a:prstGeom prst="rect">
            <a:avLst/>
          </a:prstGeom>
          <a:noFill/>
          <a:ln/>
        </p:spPr>
        <p:txBody>
          <a:bodyPr wrap="square" rtlCol="0" anchor="ctr"/>
          <a:lstStyle/>
          <a:p>
            <a:pPr marL="0" indent="0">
              <a:buNone/>
            </a:pPr>
            <a:r>
              <a:rPr lang="en-US" sz="1250" b="1" dirty="0">
                <a:solidFill>
                  <a:srgbClr val="0F2A43"/>
                </a:solidFill>
                <a:latin typeface="Calibri" pitchFamily="34" charset="0"/>
                <a:ea typeface="Calibri" pitchFamily="34" charset="-122"/>
                <a:cs typeface="Calibri" pitchFamily="34" charset="-120"/>
              </a:rPr>
              <a:t>Risk control</a:t>
            </a:r>
            <a:endParaRPr lang="en-US" sz="1250" dirty="0"/>
          </a:p>
        </p:txBody>
      </p:sp>
      <p:sp>
        <p:nvSpPr>
          <p:cNvPr id="43" name="Text 41"/>
          <p:cNvSpPr/>
          <p:nvPr/>
        </p:nvSpPr>
        <p:spPr>
          <a:xfrm>
            <a:off x="9162288" y="5669280"/>
            <a:ext cx="2450592" cy="457200"/>
          </a:xfrm>
          <a:prstGeom prst="rect">
            <a:avLst/>
          </a:prstGeom>
          <a:noFill/>
          <a:ln/>
        </p:spPr>
        <p:txBody>
          <a:bodyPr wrap="square" rtlCol="0" anchor="ctr"/>
          <a:lstStyle/>
          <a:p>
            <a:pPr marL="0" indent="0">
              <a:lnSpc>
                <a:spcPct val="100000"/>
              </a:lnSpc>
              <a:buNone/>
            </a:pPr>
            <a:r>
              <a:rPr lang="en-US" sz="1050" dirty="0">
                <a:solidFill>
                  <a:srgbClr val="1D2B36"/>
                </a:solidFill>
                <a:latin typeface="Calibri" pitchFamily="34" charset="0"/>
                <a:ea typeface="Calibri" pitchFamily="34" charset="-122"/>
                <a:cs typeface="Calibri" pitchFamily="34" charset="-120"/>
              </a:rPr>
              <a:t>Version control · fixed seeds · backups</a:t>
            </a:r>
            <a:endParaRPr lang="en-US" sz="1050" dirty="0"/>
          </a:p>
        </p:txBody>
      </p:sp>
      <p:sp>
        <p:nvSpPr>
          <p:cNvPr id="44" name="Text 42"/>
          <p:cNvSpPr/>
          <p:nvPr/>
        </p:nvSpPr>
        <p:spPr>
          <a:xfrm>
            <a:off x="457200" y="6510528"/>
            <a:ext cx="7315200" cy="274320"/>
          </a:xfrm>
          <a:prstGeom prst="rect">
            <a:avLst/>
          </a:prstGeom>
          <a:noFill/>
          <a:ln/>
        </p:spPr>
        <p:txBody>
          <a:bodyPr wrap="square" rtlCol="0" anchor="ctr"/>
          <a:lstStyle/>
          <a:p>
            <a:pPr marL="0" indent="0" algn="l">
              <a:buNone/>
            </a:pPr>
            <a:r>
              <a:rPr lang="en-US" sz="900" dirty="0">
                <a:solidFill>
                  <a:srgbClr val="5A6B76"/>
                </a:solidFill>
                <a:latin typeface="Calibri" pitchFamily="34" charset="0"/>
                <a:ea typeface="Calibri" pitchFamily="34" charset="-122"/>
                <a:cs typeface="Calibri" pitchFamily="34" charset="-120"/>
              </a:rPr>
              <a:t>Cross-Cloud Forensic Readiness  ·  Research Proposal</a:t>
            </a:r>
            <a:endParaRPr lang="en-US" sz="900" dirty="0"/>
          </a:p>
        </p:txBody>
      </p:sp>
      <p:sp>
        <p:nvSpPr>
          <p:cNvPr id="45" name="Text 43"/>
          <p:cNvSpPr/>
          <p:nvPr/>
        </p:nvSpPr>
        <p:spPr>
          <a:xfrm>
            <a:off x="11338560" y="6510528"/>
            <a:ext cx="457200" cy="274320"/>
          </a:xfrm>
          <a:prstGeom prst="rect">
            <a:avLst/>
          </a:prstGeom>
          <a:noFill/>
          <a:ln/>
        </p:spPr>
        <p:txBody>
          <a:bodyPr wrap="square" rtlCol="0" anchor="ctr"/>
          <a:lstStyle/>
          <a:p>
            <a:pPr marL="0" indent="0" algn="r">
              <a:buNone/>
            </a:pPr>
            <a:r>
              <a:rPr lang="en-US" sz="900" dirty="0">
                <a:solidFill>
                  <a:srgbClr val="5A6B76"/>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84048"/>
            <a:ext cx="1554480" cy="310896"/>
          </a:xfrm>
          <a:prstGeom prst="roundRect">
            <a:avLst>
              <a:gd name="adj" fmla="val 50000"/>
            </a:avLst>
          </a:prstGeom>
          <a:solidFill>
            <a:srgbClr val="EAF3F3"/>
          </a:solidFill>
          <a:ln/>
        </p:spPr>
      </p:sp>
      <p:sp>
        <p:nvSpPr>
          <p:cNvPr id="3" name="Text 1"/>
          <p:cNvSpPr/>
          <p:nvPr/>
        </p:nvSpPr>
        <p:spPr>
          <a:xfrm>
            <a:off x="457200" y="384048"/>
            <a:ext cx="1554480" cy="310896"/>
          </a:xfrm>
          <a:prstGeom prst="rect">
            <a:avLst/>
          </a:prstGeom>
          <a:noFill/>
          <a:ln/>
        </p:spPr>
        <p:txBody>
          <a:bodyPr wrap="square" rtlCol="0" anchor="ctr"/>
          <a:lstStyle/>
          <a:p>
            <a:pPr marL="0" indent="0" algn="ctr">
              <a:buNone/>
            </a:pPr>
            <a:r>
              <a:rPr lang="en-US" sz="1050" b="1" dirty="0">
                <a:solidFill>
                  <a:srgbClr val="0A5C5B"/>
                </a:solidFill>
                <a:latin typeface="Calibri" pitchFamily="34" charset="0"/>
                <a:ea typeface="Calibri" pitchFamily="34" charset="-122"/>
                <a:cs typeface="Calibri" pitchFamily="34" charset="-120"/>
              </a:rPr>
              <a:t>Impact</a:t>
            </a:r>
            <a:endParaRPr lang="en-US" sz="1050" dirty="0"/>
          </a:p>
        </p:txBody>
      </p:sp>
      <p:sp>
        <p:nvSpPr>
          <p:cNvPr id="4" name="Text 2"/>
          <p:cNvSpPr/>
          <p:nvPr/>
        </p:nvSpPr>
        <p:spPr>
          <a:xfrm>
            <a:off x="457200" y="749808"/>
            <a:ext cx="11247120" cy="640080"/>
          </a:xfrm>
          <a:prstGeom prst="rect">
            <a:avLst/>
          </a:prstGeom>
          <a:noFill/>
          <a:ln/>
        </p:spPr>
        <p:txBody>
          <a:bodyPr wrap="square" rtlCol="0" anchor="ctr"/>
          <a:lstStyle/>
          <a:p>
            <a:pPr marL="0" indent="0" algn="l">
              <a:buNone/>
            </a:pPr>
            <a:r>
              <a:rPr lang="en-US" sz="3000" b="1" dirty="0">
                <a:solidFill>
                  <a:srgbClr val="0F2A43"/>
                </a:solidFill>
                <a:latin typeface="Cambria" pitchFamily="34" charset="0"/>
                <a:ea typeface="Cambria" pitchFamily="34" charset="-122"/>
                <a:cs typeface="Cambria" pitchFamily="34" charset="-120"/>
              </a:rPr>
              <a:t>Project Impact &amp; Limitations</a:t>
            </a:r>
            <a:endParaRPr lang="en-US" sz="3000" dirty="0"/>
          </a:p>
        </p:txBody>
      </p:sp>
      <p:sp>
        <p:nvSpPr>
          <p:cNvPr id="5" name="Text 3"/>
          <p:cNvSpPr/>
          <p:nvPr/>
        </p:nvSpPr>
        <p:spPr>
          <a:xfrm>
            <a:off x="457200" y="1600200"/>
            <a:ext cx="5486400" cy="365760"/>
          </a:xfrm>
          <a:prstGeom prst="rect">
            <a:avLst/>
          </a:prstGeom>
          <a:noFill/>
          <a:ln/>
        </p:spPr>
        <p:txBody>
          <a:bodyPr wrap="square" rtlCol="0" anchor="ctr"/>
          <a:lstStyle/>
          <a:p>
            <a:pPr marL="0" indent="0">
              <a:buNone/>
            </a:pPr>
            <a:r>
              <a:rPr lang="en-US" sz="1500" b="1" dirty="0">
                <a:solidFill>
                  <a:srgbClr val="1E8449"/>
                </a:solidFill>
                <a:latin typeface="Calibri" pitchFamily="34" charset="0"/>
                <a:ea typeface="Calibri" pitchFamily="34" charset="-122"/>
                <a:cs typeface="Calibri" pitchFamily="34" charset="-120"/>
              </a:rPr>
              <a:t>Expected Impact</a:t>
            </a:r>
            <a:endParaRPr lang="en-US" sz="1500" dirty="0"/>
          </a:p>
        </p:txBody>
      </p:sp>
      <p:sp>
        <p:nvSpPr>
          <p:cNvPr id="6" name="Shape 4"/>
          <p:cNvSpPr/>
          <p:nvPr/>
        </p:nvSpPr>
        <p:spPr>
          <a:xfrm>
            <a:off x="457200" y="2011680"/>
            <a:ext cx="5532120" cy="868680"/>
          </a:xfrm>
          <a:prstGeom prst="roundRect">
            <a:avLst>
              <a:gd name="adj" fmla="val 6316"/>
            </a:avLst>
          </a:prstGeom>
          <a:solidFill>
            <a:srgbClr val="F4F7F8"/>
          </a:solidFill>
          <a:ln w="12700">
            <a:solidFill>
              <a:srgbClr val="DCE6E6"/>
            </a:solidFill>
            <a:prstDash val="solid"/>
          </a:ln>
        </p:spPr>
      </p:sp>
      <p:sp>
        <p:nvSpPr>
          <p:cNvPr id="7" name="Shape 5"/>
          <p:cNvSpPr/>
          <p:nvPr/>
        </p:nvSpPr>
        <p:spPr>
          <a:xfrm>
            <a:off x="640080" y="2231136"/>
            <a:ext cx="457200" cy="457200"/>
          </a:xfrm>
          <a:prstGeom prst="ellipse">
            <a:avLst/>
          </a:prstGeom>
          <a:solidFill>
            <a:srgbClr val="1E8449"/>
          </a:solidFill>
          <a:ln/>
        </p:spPr>
      </p:sp>
      <p:sp>
        <p:nvSpPr>
          <p:cNvPr id="8" name="Text 6"/>
          <p:cNvSpPr/>
          <p:nvPr/>
        </p:nvSpPr>
        <p:spPr>
          <a:xfrm>
            <a:off x="640080" y="2231136"/>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9" name="Text 7"/>
          <p:cNvSpPr/>
          <p:nvPr/>
        </p:nvSpPr>
        <p:spPr>
          <a:xfrm>
            <a:off x="1234440" y="2066544"/>
            <a:ext cx="4617720" cy="777240"/>
          </a:xfrm>
          <a:prstGeom prst="rect">
            <a:avLst/>
          </a:prstGeom>
          <a:noFill/>
          <a:ln/>
        </p:spPr>
        <p:txBody>
          <a:bodyPr wrap="square" rtlCol="0" anchor="ctr"/>
          <a:lstStyle/>
          <a:p>
            <a:pPr marL="0" indent="0">
              <a:lnSpc>
                <a:spcPct val="103000"/>
              </a:lnSpc>
              <a:buNone/>
            </a:pPr>
            <a:r>
              <a:rPr lang="en-US" sz="1200" dirty="0">
                <a:solidFill>
                  <a:srgbClr val="1D2B36"/>
                </a:solidFill>
                <a:latin typeface="Calibri" pitchFamily="34" charset="0"/>
                <a:ea typeface="Calibri" pitchFamily="34" charset="-122"/>
                <a:cs typeface="Calibri" pitchFamily="34" charset="-120"/>
              </a:rPr>
              <a:t>First isolation of the pure provider effect using a matched multi-cloud dataset</a:t>
            </a:r>
            <a:endParaRPr lang="en-US" sz="1200" dirty="0"/>
          </a:p>
        </p:txBody>
      </p:sp>
      <p:sp>
        <p:nvSpPr>
          <p:cNvPr id="10" name="Shape 8"/>
          <p:cNvSpPr/>
          <p:nvPr/>
        </p:nvSpPr>
        <p:spPr>
          <a:xfrm>
            <a:off x="457200" y="2971800"/>
            <a:ext cx="5532120" cy="868680"/>
          </a:xfrm>
          <a:prstGeom prst="roundRect">
            <a:avLst>
              <a:gd name="adj" fmla="val 6316"/>
            </a:avLst>
          </a:prstGeom>
          <a:solidFill>
            <a:srgbClr val="F4F7F8"/>
          </a:solidFill>
          <a:ln w="12700">
            <a:solidFill>
              <a:srgbClr val="DCE6E6"/>
            </a:solidFill>
            <a:prstDash val="solid"/>
          </a:ln>
        </p:spPr>
      </p:sp>
      <p:sp>
        <p:nvSpPr>
          <p:cNvPr id="11" name="Shape 9"/>
          <p:cNvSpPr/>
          <p:nvPr/>
        </p:nvSpPr>
        <p:spPr>
          <a:xfrm>
            <a:off x="640080" y="3191256"/>
            <a:ext cx="457200" cy="457200"/>
          </a:xfrm>
          <a:prstGeom prst="ellipse">
            <a:avLst/>
          </a:prstGeom>
          <a:solidFill>
            <a:srgbClr val="1E8449"/>
          </a:solidFill>
          <a:ln/>
        </p:spPr>
      </p:sp>
      <p:sp>
        <p:nvSpPr>
          <p:cNvPr id="12" name="Text 10"/>
          <p:cNvSpPr/>
          <p:nvPr/>
        </p:nvSpPr>
        <p:spPr>
          <a:xfrm>
            <a:off x="640080" y="3191256"/>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13" name="Text 11"/>
          <p:cNvSpPr/>
          <p:nvPr/>
        </p:nvSpPr>
        <p:spPr>
          <a:xfrm>
            <a:off x="1234440" y="3026664"/>
            <a:ext cx="4617720" cy="777240"/>
          </a:xfrm>
          <a:prstGeom prst="rect">
            <a:avLst/>
          </a:prstGeom>
          <a:noFill/>
          <a:ln/>
        </p:spPr>
        <p:txBody>
          <a:bodyPr wrap="square" rtlCol="0" anchor="ctr"/>
          <a:lstStyle/>
          <a:p>
            <a:pPr marL="0" indent="0">
              <a:lnSpc>
                <a:spcPct val="103000"/>
              </a:lnSpc>
              <a:buNone/>
            </a:pPr>
            <a:r>
              <a:rPr lang="en-US" sz="1200" dirty="0">
                <a:solidFill>
                  <a:srgbClr val="1D2B36"/>
                </a:solidFill>
                <a:latin typeface="Calibri" pitchFamily="34" charset="0"/>
                <a:ea typeface="Calibri" pitchFamily="34" charset="-122"/>
                <a:cs typeface="Calibri" pitchFamily="34" charset="-120"/>
              </a:rPr>
              <a:t>New finding: chain-of-custody metadata can contaminate AI evidence classification</a:t>
            </a:r>
            <a:endParaRPr lang="en-US" sz="1200" dirty="0"/>
          </a:p>
        </p:txBody>
      </p:sp>
      <p:sp>
        <p:nvSpPr>
          <p:cNvPr id="14" name="Shape 12"/>
          <p:cNvSpPr/>
          <p:nvPr/>
        </p:nvSpPr>
        <p:spPr>
          <a:xfrm>
            <a:off x="457200" y="3931920"/>
            <a:ext cx="5532120" cy="868680"/>
          </a:xfrm>
          <a:prstGeom prst="roundRect">
            <a:avLst>
              <a:gd name="adj" fmla="val 6316"/>
            </a:avLst>
          </a:prstGeom>
          <a:solidFill>
            <a:srgbClr val="F4F7F8"/>
          </a:solidFill>
          <a:ln w="12700">
            <a:solidFill>
              <a:srgbClr val="DCE6E6"/>
            </a:solidFill>
            <a:prstDash val="solid"/>
          </a:ln>
        </p:spPr>
      </p:sp>
      <p:sp>
        <p:nvSpPr>
          <p:cNvPr id="15" name="Shape 13"/>
          <p:cNvSpPr/>
          <p:nvPr/>
        </p:nvSpPr>
        <p:spPr>
          <a:xfrm>
            <a:off x="640080" y="4151376"/>
            <a:ext cx="457200" cy="457200"/>
          </a:xfrm>
          <a:prstGeom prst="ellipse">
            <a:avLst/>
          </a:prstGeom>
          <a:solidFill>
            <a:srgbClr val="1E8449"/>
          </a:solidFill>
          <a:ln/>
        </p:spPr>
      </p:sp>
      <p:sp>
        <p:nvSpPr>
          <p:cNvPr id="16" name="Text 14"/>
          <p:cNvSpPr/>
          <p:nvPr/>
        </p:nvSpPr>
        <p:spPr>
          <a:xfrm>
            <a:off x="640080" y="4151376"/>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17" name="Text 15"/>
          <p:cNvSpPr/>
          <p:nvPr/>
        </p:nvSpPr>
        <p:spPr>
          <a:xfrm>
            <a:off x="1234440" y="3986784"/>
            <a:ext cx="4617720" cy="777240"/>
          </a:xfrm>
          <a:prstGeom prst="rect">
            <a:avLst/>
          </a:prstGeom>
          <a:noFill/>
          <a:ln/>
        </p:spPr>
        <p:txBody>
          <a:bodyPr wrap="square" rtlCol="0" anchor="ctr"/>
          <a:lstStyle/>
          <a:p>
            <a:pPr marL="0" indent="0">
              <a:lnSpc>
                <a:spcPct val="103000"/>
              </a:lnSpc>
              <a:buNone/>
            </a:pPr>
            <a:r>
              <a:rPr lang="en-US" sz="1200" dirty="0">
                <a:solidFill>
                  <a:srgbClr val="1D2B36"/>
                </a:solidFill>
                <a:latin typeface="Calibri" pitchFamily="34" charset="0"/>
                <a:ea typeface="Calibri" pitchFamily="34" charset="-122"/>
                <a:cs typeface="Calibri" pitchFamily="34" charset="-120"/>
              </a:rPr>
              <a:t>Provider-transfer testing established as an evaluation standard for cloud forensics</a:t>
            </a:r>
            <a:endParaRPr lang="en-US" sz="1200" dirty="0"/>
          </a:p>
        </p:txBody>
      </p:sp>
      <p:sp>
        <p:nvSpPr>
          <p:cNvPr id="18" name="Shape 16"/>
          <p:cNvSpPr/>
          <p:nvPr/>
        </p:nvSpPr>
        <p:spPr>
          <a:xfrm>
            <a:off x="457200" y="4892040"/>
            <a:ext cx="5532120" cy="868680"/>
          </a:xfrm>
          <a:prstGeom prst="roundRect">
            <a:avLst>
              <a:gd name="adj" fmla="val 6316"/>
            </a:avLst>
          </a:prstGeom>
          <a:solidFill>
            <a:srgbClr val="F4F7F8"/>
          </a:solidFill>
          <a:ln w="12700">
            <a:solidFill>
              <a:srgbClr val="DCE6E6"/>
            </a:solidFill>
            <a:prstDash val="solid"/>
          </a:ln>
        </p:spPr>
      </p:sp>
      <p:sp>
        <p:nvSpPr>
          <p:cNvPr id="19" name="Shape 17"/>
          <p:cNvSpPr/>
          <p:nvPr/>
        </p:nvSpPr>
        <p:spPr>
          <a:xfrm>
            <a:off x="640080" y="5111496"/>
            <a:ext cx="457200" cy="457200"/>
          </a:xfrm>
          <a:prstGeom prst="ellipse">
            <a:avLst/>
          </a:prstGeom>
          <a:solidFill>
            <a:srgbClr val="1E8449"/>
          </a:solidFill>
          <a:ln/>
        </p:spPr>
      </p:sp>
      <p:sp>
        <p:nvSpPr>
          <p:cNvPr id="20" name="Text 18"/>
          <p:cNvSpPr/>
          <p:nvPr/>
        </p:nvSpPr>
        <p:spPr>
          <a:xfrm>
            <a:off x="640080" y="5111496"/>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21" name="Text 19"/>
          <p:cNvSpPr/>
          <p:nvPr/>
        </p:nvSpPr>
        <p:spPr>
          <a:xfrm>
            <a:off x="1234440" y="4946904"/>
            <a:ext cx="4617720" cy="777240"/>
          </a:xfrm>
          <a:prstGeom prst="rect">
            <a:avLst/>
          </a:prstGeom>
          <a:noFill/>
          <a:ln/>
        </p:spPr>
        <p:txBody>
          <a:bodyPr wrap="square" rtlCol="0" anchor="ctr"/>
          <a:lstStyle/>
          <a:p>
            <a:pPr marL="0" indent="0">
              <a:lnSpc>
                <a:spcPct val="103000"/>
              </a:lnSpc>
              <a:buNone/>
            </a:pPr>
            <a:r>
              <a:rPr lang="en-US" sz="1200" dirty="0">
                <a:solidFill>
                  <a:srgbClr val="1D2B36"/>
                </a:solidFill>
                <a:latin typeface="Calibri" pitchFamily="34" charset="0"/>
                <a:ea typeface="Calibri" pitchFamily="34" charset="-122"/>
                <a:cs typeface="Calibri" pitchFamily="34" charset="-120"/>
              </a:rPr>
              <a:t>Practical guidance on court-defensible confidence thresholds for AI evidence</a:t>
            </a:r>
            <a:endParaRPr lang="en-US" sz="1200" dirty="0"/>
          </a:p>
        </p:txBody>
      </p:sp>
      <p:sp>
        <p:nvSpPr>
          <p:cNvPr id="22" name="Text 20"/>
          <p:cNvSpPr/>
          <p:nvPr/>
        </p:nvSpPr>
        <p:spPr>
          <a:xfrm>
            <a:off x="6355080" y="1600200"/>
            <a:ext cx="5486400" cy="365760"/>
          </a:xfrm>
          <a:prstGeom prst="rect">
            <a:avLst/>
          </a:prstGeom>
          <a:noFill/>
          <a:ln/>
        </p:spPr>
        <p:txBody>
          <a:bodyPr wrap="square" rtlCol="0" anchor="ctr"/>
          <a:lstStyle/>
          <a:p>
            <a:pPr marL="0" indent="0">
              <a:buNone/>
            </a:pPr>
            <a:r>
              <a:rPr lang="en-US" sz="1500" b="1" dirty="0">
                <a:solidFill>
                  <a:srgbClr val="C0392B"/>
                </a:solidFill>
                <a:latin typeface="Calibri" pitchFamily="34" charset="0"/>
                <a:ea typeface="Calibri" pitchFamily="34" charset="-122"/>
                <a:cs typeface="Calibri" pitchFamily="34" charset="-120"/>
              </a:rPr>
              <a:t>Limitations (acknowledged)</a:t>
            </a:r>
            <a:endParaRPr lang="en-US" sz="1500" dirty="0"/>
          </a:p>
        </p:txBody>
      </p:sp>
      <p:sp>
        <p:nvSpPr>
          <p:cNvPr id="23" name="Shape 21"/>
          <p:cNvSpPr/>
          <p:nvPr/>
        </p:nvSpPr>
        <p:spPr>
          <a:xfrm>
            <a:off x="6355080" y="2011680"/>
            <a:ext cx="5349240" cy="868680"/>
          </a:xfrm>
          <a:prstGeom prst="roundRect">
            <a:avLst>
              <a:gd name="adj" fmla="val 6316"/>
            </a:avLst>
          </a:prstGeom>
          <a:solidFill>
            <a:srgbClr val="F4F7F8"/>
          </a:solidFill>
          <a:ln w="12700">
            <a:solidFill>
              <a:srgbClr val="DCE6E6"/>
            </a:solidFill>
            <a:prstDash val="solid"/>
          </a:ln>
        </p:spPr>
      </p:sp>
      <p:sp>
        <p:nvSpPr>
          <p:cNvPr id="24" name="Shape 22"/>
          <p:cNvSpPr/>
          <p:nvPr/>
        </p:nvSpPr>
        <p:spPr>
          <a:xfrm>
            <a:off x="6537960" y="2231136"/>
            <a:ext cx="457200" cy="457200"/>
          </a:xfrm>
          <a:prstGeom prst="ellipse">
            <a:avLst/>
          </a:prstGeom>
          <a:solidFill>
            <a:srgbClr val="E0A421"/>
          </a:solidFill>
          <a:ln/>
        </p:spPr>
      </p:sp>
      <p:sp>
        <p:nvSpPr>
          <p:cNvPr id="25" name="Text 23"/>
          <p:cNvSpPr/>
          <p:nvPr/>
        </p:nvSpPr>
        <p:spPr>
          <a:xfrm>
            <a:off x="6537960" y="2231136"/>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26" name="Text 24"/>
          <p:cNvSpPr/>
          <p:nvPr/>
        </p:nvSpPr>
        <p:spPr>
          <a:xfrm>
            <a:off x="7132320" y="2066544"/>
            <a:ext cx="4434840" cy="777240"/>
          </a:xfrm>
          <a:prstGeom prst="rect">
            <a:avLst/>
          </a:prstGeom>
          <a:noFill/>
          <a:ln/>
        </p:spPr>
        <p:txBody>
          <a:bodyPr wrap="square" rtlCol="0" anchor="ctr"/>
          <a:lstStyle/>
          <a:p>
            <a:pPr marL="0" indent="0">
              <a:lnSpc>
                <a:spcPct val="103000"/>
              </a:lnSpc>
              <a:buNone/>
            </a:pPr>
            <a:r>
              <a:rPr lang="en-US" sz="1200" dirty="0">
                <a:solidFill>
                  <a:srgbClr val="1D2B36"/>
                </a:solidFill>
                <a:latin typeface="Calibri" pitchFamily="34" charset="0"/>
                <a:ea typeface="Calibri" pitchFamily="34" charset="-122"/>
                <a:cs typeface="Calibri" pitchFamily="34" charset="-120"/>
              </a:rPr>
              <a:t>Synthetic, researcher-generated dataset — not a public benchmark</a:t>
            </a:r>
            <a:endParaRPr lang="en-US" sz="1200" dirty="0"/>
          </a:p>
        </p:txBody>
      </p:sp>
      <p:sp>
        <p:nvSpPr>
          <p:cNvPr id="27" name="Shape 25"/>
          <p:cNvSpPr/>
          <p:nvPr/>
        </p:nvSpPr>
        <p:spPr>
          <a:xfrm>
            <a:off x="6355080" y="2971800"/>
            <a:ext cx="5349240" cy="868680"/>
          </a:xfrm>
          <a:prstGeom prst="roundRect">
            <a:avLst>
              <a:gd name="adj" fmla="val 6316"/>
            </a:avLst>
          </a:prstGeom>
          <a:solidFill>
            <a:srgbClr val="F4F7F8"/>
          </a:solidFill>
          <a:ln w="12700">
            <a:solidFill>
              <a:srgbClr val="DCE6E6"/>
            </a:solidFill>
            <a:prstDash val="solid"/>
          </a:ln>
        </p:spPr>
      </p:sp>
      <p:sp>
        <p:nvSpPr>
          <p:cNvPr id="28" name="Shape 26"/>
          <p:cNvSpPr/>
          <p:nvPr/>
        </p:nvSpPr>
        <p:spPr>
          <a:xfrm>
            <a:off x="6537960" y="3191256"/>
            <a:ext cx="457200" cy="457200"/>
          </a:xfrm>
          <a:prstGeom prst="ellipse">
            <a:avLst/>
          </a:prstGeom>
          <a:solidFill>
            <a:srgbClr val="E0A421"/>
          </a:solidFill>
          <a:ln/>
        </p:spPr>
      </p:sp>
      <p:sp>
        <p:nvSpPr>
          <p:cNvPr id="29" name="Text 27"/>
          <p:cNvSpPr/>
          <p:nvPr/>
        </p:nvSpPr>
        <p:spPr>
          <a:xfrm>
            <a:off x="6537960" y="3191256"/>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30" name="Text 28"/>
          <p:cNvSpPr/>
          <p:nvPr/>
        </p:nvSpPr>
        <p:spPr>
          <a:xfrm>
            <a:off x="7132320" y="3026664"/>
            <a:ext cx="4434840" cy="777240"/>
          </a:xfrm>
          <a:prstGeom prst="rect">
            <a:avLst/>
          </a:prstGeom>
          <a:noFill/>
          <a:ln/>
        </p:spPr>
        <p:txBody>
          <a:bodyPr wrap="square" rtlCol="0" anchor="ctr"/>
          <a:lstStyle/>
          <a:p>
            <a:pPr marL="0" indent="0">
              <a:lnSpc>
                <a:spcPct val="103000"/>
              </a:lnSpc>
              <a:buNone/>
            </a:pPr>
            <a:r>
              <a:rPr lang="en-US" sz="1200" dirty="0">
                <a:solidFill>
                  <a:srgbClr val="1D2B36"/>
                </a:solidFill>
                <a:latin typeface="Calibri" pitchFamily="34" charset="0"/>
                <a:ea typeface="Calibri" pitchFamily="34" charset="-122"/>
                <a:cs typeface="Calibri" pitchFamily="34" charset="-120"/>
              </a:rPr>
              <a:t>Only two providers (Azure, AWS); Google Cloud excluded</a:t>
            </a:r>
            <a:endParaRPr lang="en-US" sz="1200" dirty="0"/>
          </a:p>
        </p:txBody>
      </p:sp>
      <p:sp>
        <p:nvSpPr>
          <p:cNvPr id="31" name="Shape 29"/>
          <p:cNvSpPr/>
          <p:nvPr/>
        </p:nvSpPr>
        <p:spPr>
          <a:xfrm>
            <a:off x="6355080" y="3931920"/>
            <a:ext cx="5349240" cy="868680"/>
          </a:xfrm>
          <a:prstGeom prst="roundRect">
            <a:avLst>
              <a:gd name="adj" fmla="val 6316"/>
            </a:avLst>
          </a:prstGeom>
          <a:solidFill>
            <a:srgbClr val="F4F7F8"/>
          </a:solidFill>
          <a:ln w="12700">
            <a:solidFill>
              <a:srgbClr val="DCE6E6"/>
            </a:solidFill>
            <a:prstDash val="solid"/>
          </a:ln>
        </p:spPr>
      </p:sp>
      <p:sp>
        <p:nvSpPr>
          <p:cNvPr id="32" name="Shape 30"/>
          <p:cNvSpPr/>
          <p:nvPr/>
        </p:nvSpPr>
        <p:spPr>
          <a:xfrm>
            <a:off x="6537960" y="4151376"/>
            <a:ext cx="457200" cy="457200"/>
          </a:xfrm>
          <a:prstGeom prst="ellipse">
            <a:avLst/>
          </a:prstGeom>
          <a:solidFill>
            <a:srgbClr val="E0A421"/>
          </a:solidFill>
          <a:ln/>
        </p:spPr>
      </p:sp>
      <p:sp>
        <p:nvSpPr>
          <p:cNvPr id="33" name="Text 31"/>
          <p:cNvSpPr/>
          <p:nvPr/>
        </p:nvSpPr>
        <p:spPr>
          <a:xfrm>
            <a:off x="6537960" y="4151376"/>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34" name="Text 32"/>
          <p:cNvSpPr/>
          <p:nvPr/>
        </p:nvSpPr>
        <p:spPr>
          <a:xfrm>
            <a:off x="7132320" y="3986784"/>
            <a:ext cx="4434840" cy="777240"/>
          </a:xfrm>
          <a:prstGeom prst="rect">
            <a:avLst/>
          </a:prstGeom>
          <a:noFill/>
          <a:ln/>
        </p:spPr>
        <p:txBody>
          <a:bodyPr wrap="square" rtlCol="0" anchor="ctr"/>
          <a:lstStyle/>
          <a:p>
            <a:pPr marL="0" indent="0">
              <a:lnSpc>
                <a:spcPct val="103000"/>
              </a:lnSpc>
              <a:buNone/>
            </a:pPr>
            <a:r>
              <a:rPr lang="en-US" sz="1200" dirty="0">
                <a:solidFill>
                  <a:srgbClr val="1D2B36"/>
                </a:solidFill>
                <a:latin typeface="Calibri" pitchFamily="34" charset="0"/>
                <a:ea typeface="Calibri" pitchFamily="34" charset="-122"/>
                <a:cs typeface="Calibri" pitchFamily="34" charset="-120"/>
              </a:rPr>
              <a:t>Network-flow layer only — not full incident reconstruction</a:t>
            </a:r>
            <a:endParaRPr lang="en-US" sz="1200" dirty="0"/>
          </a:p>
        </p:txBody>
      </p:sp>
      <p:sp>
        <p:nvSpPr>
          <p:cNvPr id="35" name="Shape 33"/>
          <p:cNvSpPr/>
          <p:nvPr/>
        </p:nvSpPr>
        <p:spPr>
          <a:xfrm>
            <a:off x="6355080" y="4892040"/>
            <a:ext cx="5349240" cy="868680"/>
          </a:xfrm>
          <a:prstGeom prst="roundRect">
            <a:avLst>
              <a:gd name="adj" fmla="val 6316"/>
            </a:avLst>
          </a:prstGeom>
          <a:solidFill>
            <a:srgbClr val="F4F7F8"/>
          </a:solidFill>
          <a:ln w="12700">
            <a:solidFill>
              <a:srgbClr val="DCE6E6"/>
            </a:solidFill>
            <a:prstDash val="solid"/>
          </a:ln>
        </p:spPr>
      </p:sp>
      <p:sp>
        <p:nvSpPr>
          <p:cNvPr id="36" name="Shape 34"/>
          <p:cNvSpPr/>
          <p:nvPr/>
        </p:nvSpPr>
        <p:spPr>
          <a:xfrm>
            <a:off x="6537960" y="5111496"/>
            <a:ext cx="457200" cy="457200"/>
          </a:xfrm>
          <a:prstGeom prst="ellipse">
            <a:avLst/>
          </a:prstGeom>
          <a:solidFill>
            <a:srgbClr val="E0A421"/>
          </a:solidFill>
          <a:ln/>
        </p:spPr>
      </p:sp>
      <p:sp>
        <p:nvSpPr>
          <p:cNvPr id="37" name="Text 35"/>
          <p:cNvSpPr/>
          <p:nvPr/>
        </p:nvSpPr>
        <p:spPr>
          <a:xfrm>
            <a:off x="6537960" y="5111496"/>
            <a:ext cx="457200" cy="45720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a:t>
            </a:r>
            <a:endParaRPr lang="en-US" sz="1700" dirty="0"/>
          </a:p>
        </p:txBody>
      </p:sp>
      <p:sp>
        <p:nvSpPr>
          <p:cNvPr id="38" name="Text 36"/>
          <p:cNvSpPr/>
          <p:nvPr/>
        </p:nvSpPr>
        <p:spPr>
          <a:xfrm>
            <a:off x="7132320" y="4946904"/>
            <a:ext cx="4434840" cy="777240"/>
          </a:xfrm>
          <a:prstGeom prst="rect">
            <a:avLst/>
          </a:prstGeom>
          <a:noFill/>
          <a:ln/>
        </p:spPr>
        <p:txBody>
          <a:bodyPr wrap="square" rtlCol="0" anchor="ctr"/>
          <a:lstStyle/>
          <a:p>
            <a:pPr marL="0" indent="0">
              <a:lnSpc>
                <a:spcPct val="103000"/>
              </a:lnSpc>
              <a:buNone/>
            </a:pPr>
            <a:r>
              <a:rPr lang="en-US" sz="1200" dirty="0">
                <a:solidFill>
                  <a:srgbClr val="1D2B36"/>
                </a:solidFill>
                <a:latin typeface="Calibri" pitchFamily="34" charset="0"/>
                <a:ea typeface="Calibri" pitchFamily="34" charset="-122"/>
                <a:cs typeface="Calibri" pitchFamily="34" charset="-120"/>
              </a:rPr>
              <a:t>Random split; temporal (future-data) split planned as extension</a:t>
            </a:r>
            <a:endParaRPr lang="en-US" sz="1200" dirty="0"/>
          </a:p>
        </p:txBody>
      </p:sp>
      <p:sp>
        <p:nvSpPr>
          <p:cNvPr id="39" name="Text 37"/>
          <p:cNvSpPr/>
          <p:nvPr/>
        </p:nvSpPr>
        <p:spPr>
          <a:xfrm>
            <a:off x="457200" y="6510528"/>
            <a:ext cx="7315200" cy="274320"/>
          </a:xfrm>
          <a:prstGeom prst="rect">
            <a:avLst/>
          </a:prstGeom>
          <a:noFill/>
          <a:ln/>
        </p:spPr>
        <p:txBody>
          <a:bodyPr wrap="square" rtlCol="0" anchor="ctr"/>
          <a:lstStyle/>
          <a:p>
            <a:pPr marL="0" indent="0" algn="l">
              <a:buNone/>
            </a:pPr>
            <a:r>
              <a:rPr lang="en-US" sz="900" dirty="0">
                <a:solidFill>
                  <a:srgbClr val="5A6B76"/>
                </a:solidFill>
                <a:latin typeface="Calibri" pitchFamily="34" charset="0"/>
                <a:ea typeface="Calibri" pitchFamily="34" charset="-122"/>
                <a:cs typeface="Calibri" pitchFamily="34" charset="-120"/>
              </a:rPr>
              <a:t>Cross-Cloud Forensic Readiness  ·  Research Proposal</a:t>
            </a:r>
            <a:endParaRPr lang="en-US" sz="900" dirty="0"/>
          </a:p>
        </p:txBody>
      </p:sp>
      <p:sp>
        <p:nvSpPr>
          <p:cNvPr id="40" name="Text 38"/>
          <p:cNvSpPr/>
          <p:nvPr/>
        </p:nvSpPr>
        <p:spPr>
          <a:xfrm>
            <a:off x="11338560" y="6510528"/>
            <a:ext cx="457200" cy="274320"/>
          </a:xfrm>
          <a:prstGeom prst="rect">
            <a:avLst/>
          </a:prstGeom>
          <a:noFill/>
          <a:ln/>
        </p:spPr>
        <p:txBody>
          <a:bodyPr wrap="square" rtlCol="0" anchor="ctr"/>
          <a:lstStyle/>
          <a:p>
            <a:pPr marL="0" indent="0" algn="r">
              <a:buNone/>
            </a:pPr>
            <a:r>
              <a:rPr lang="en-US" sz="900" dirty="0">
                <a:solidFill>
                  <a:srgbClr val="5A6B76"/>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84048"/>
            <a:ext cx="1554480" cy="310896"/>
          </a:xfrm>
          <a:prstGeom prst="roundRect">
            <a:avLst>
              <a:gd name="adj" fmla="val 50000"/>
            </a:avLst>
          </a:prstGeom>
          <a:solidFill>
            <a:srgbClr val="EAF3F3"/>
          </a:solidFill>
          <a:ln/>
        </p:spPr>
      </p:sp>
      <p:sp>
        <p:nvSpPr>
          <p:cNvPr id="3" name="Text 1"/>
          <p:cNvSpPr/>
          <p:nvPr/>
        </p:nvSpPr>
        <p:spPr>
          <a:xfrm>
            <a:off x="457200" y="384048"/>
            <a:ext cx="1554480" cy="310896"/>
          </a:xfrm>
          <a:prstGeom prst="rect">
            <a:avLst/>
          </a:prstGeom>
          <a:noFill/>
          <a:ln/>
        </p:spPr>
        <p:txBody>
          <a:bodyPr wrap="square" rtlCol="0" anchor="ctr"/>
          <a:lstStyle/>
          <a:p>
            <a:pPr marL="0" indent="0" algn="ctr">
              <a:buNone/>
            </a:pPr>
            <a:r>
              <a:rPr lang="en-US" sz="1050" b="1" dirty="0">
                <a:solidFill>
                  <a:srgbClr val="0A5C5B"/>
                </a:solidFill>
                <a:latin typeface="Calibri" pitchFamily="34" charset="0"/>
                <a:ea typeface="Calibri" pitchFamily="34" charset="-122"/>
                <a:cs typeface="Calibri" pitchFamily="34" charset="-120"/>
              </a:rPr>
              <a:t>References</a:t>
            </a:r>
            <a:endParaRPr lang="en-US" sz="1050" dirty="0"/>
          </a:p>
        </p:txBody>
      </p:sp>
      <p:sp>
        <p:nvSpPr>
          <p:cNvPr id="4" name="Text 2"/>
          <p:cNvSpPr/>
          <p:nvPr/>
        </p:nvSpPr>
        <p:spPr>
          <a:xfrm>
            <a:off x="457200" y="749808"/>
            <a:ext cx="11247120" cy="640080"/>
          </a:xfrm>
          <a:prstGeom prst="rect">
            <a:avLst/>
          </a:prstGeom>
          <a:noFill/>
          <a:ln/>
        </p:spPr>
        <p:txBody>
          <a:bodyPr wrap="square" rtlCol="0" anchor="ctr"/>
          <a:lstStyle/>
          <a:p>
            <a:pPr marL="0" indent="0" algn="l">
              <a:buNone/>
            </a:pPr>
            <a:r>
              <a:rPr lang="en-US" sz="3000" b="1" dirty="0">
                <a:solidFill>
                  <a:srgbClr val="0F2A43"/>
                </a:solidFill>
                <a:latin typeface="Cambria" pitchFamily="34" charset="0"/>
                <a:ea typeface="Cambria" pitchFamily="34" charset="-122"/>
                <a:cs typeface="Cambria" pitchFamily="34" charset="-120"/>
              </a:rPr>
              <a:t>References</a:t>
            </a:r>
            <a:endParaRPr lang="en-US" sz="3000" dirty="0"/>
          </a:p>
        </p:txBody>
      </p:sp>
      <p:sp>
        <p:nvSpPr>
          <p:cNvPr id="5" name="Text 3"/>
          <p:cNvSpPr/>
          <p:nvPr/>
        </p:nvSpPr>
        <p:spPr>
          <a:xfrm>
            <a:off x="457200" y="1627632"/>
            <a:ext cx="5532120" cy="868680"/>
          </a:xfrm>
          <a:prstGeom prst="rect">
            <a:avLst/>
          </a:prstGeom>
          <a:noFill/>
          <a:ln/>
        </p:spPr>
        <p:txBody>
          <a:bodyPr wrap="square" rtlCol="0" anchor="t"/>
          <a:lstStyle/>
          <a:p>
            <a:pPr marL="0" indent="0">
              <a:lnSpc>
                <a:spcPct val="102000"/>
              </a:lnSpc>
              <a:buNone/>
            </a:pPr>
            <a:r>
              <a:rPr lang="en-US" sz="1050" b="1" dirty="0">
                <a:solidFill>
                  <a:srgbClr val="0E7C7B"/>
                </a:solidFill>
                <a:latin typeface="Calibri" pitchFamily="34" charset="0"/>
                <a:ea typeface="Calibri" pitchFamily="34" charset="-122"/>
                <a:cs typeface="Calibri" pitchFamily="34" charset="-120"/>
              </a:rPr>
              <a:t>▪ </a:t>
            </a:r>
            <a:r>
              <a:rPr lang="en-US" sz="1050" dirty="0">
                <a:solidFill>
                  <a:srgbClr val="1D2B36"/>
                </a:solidFill>
                <a:latin typeface="Calibri" pitchFamily="34" charset="0"/>
                <a:ea typeface="Calibri" pitchFamily="34" charset="-122"/>
                <a:cs typeface="Calibri" pitchFamily="34" charset="-120"/>
              </a:rPr>
              <a:t>Chen, S. &amp; Liao, H. (2022) ‘BERT-Log: Anomaly Detection for System Logs Based on Pre-trained Language Model’, Applied Artificial Intelligence, 36(1).</a:t>
            </a:r>
            <a:endParaRPr lang="en-US" sz="1050" dirty="0"/>
          </a:p>
        </p:txBody>
      </p:sp>
      <p:sp>
        <p:nvSpPr>
          <p:cNvPr id="6" name="Text 4"/>
          <p:cNvSpPr/>
          <p:nvPr/>
        </p:nvSpPr>
        <p:spPr>
          <a:xfrm>
            <a:off x="457200" y="2560320"/>
            <a:ext cx="5532120" cy="868680"/>
          </a:xfrm>
          <a:prstGeom prst="rect">
            <a:avLst/>
          </a:prstGeom>
          <a:noFill/>
          <a:ln/>
        </p:spPr>
        <p:txBody>
          <a:bodyPr wrap="square" rtlCol="0" anchor="t"/>
          <a:lstStyle/>
          <a:p>
            <a:pPr marL="0" indent="0">
              <a:lnSpc>
                <a:spcPct val="102000"/>
              </a:lnSpc>
              <a:buNone/>
            </a:pPr>
            <a:r>
              <a:rPr lang="en-US" sz="1050" b="1" dirty="0">
                <a:solidFill>
                  <a:srgbClr val="0E7C7B"/>
                </a:solidFill>
                <a:latin typeface="Calibri" pitchFamily="34" charset="0"/>
                <a:ea typeface="Calibri" pitchFamily="34" charset="-122"/>
                <a:cs typeface="Calibri" pitchFamily="34" charset="-120"/>
              </a:rPr>
              <a:t>▪ </a:t>
            </a:r>
            <a:r>
              <a:rPr lang="en-US" sz="1050" dirty="0">
                <a:solidFill>
                  <a:srgbClr val="1D2B36"/>
                </a:solidFill>
                <a:latin typeface="Calibri" pitchFamily="34" charset="0"/>
                <a:ea typeface="Calibri" pitchFamily="34" charset="-122"/>
                <a:cs typeface="Calibri" pitchFamily="34" charset="-120"/>
              </a:rPr>
              <a:t>Guo, H., Yuan, S. &amp; Wu, X. (2021) ‘LogBERT: Log Anomaly Detection via BERT’, IJCNN. arXiv:2103.04475.</a:t>
            </a:r>
            <a:endParaRPr lang="en-US" sz="1050" dirty="0"/>
          </a:p>
        </p:txBody>
      </p:sp>
      <p:sp>
        <p:nvSpPr>
          <p:cNvPr id="7" name="Text 5"/>
          <p:cNvSpPr/>
          <p:nvPr/>
        </p:nvSpPr>
        <p:spPr>
          <a:xfrm>
            <a:off x="457200" y="3493008"/>
            <a:ext cx="5532120" cy="868680"/>
          </a:xfrm>
          <a:prstGeom prst="rect">
            <a:avLst/>
          </a:prstGeom>
          <a:noFill/>
          <a:ln/>
        </p:spPr>
        <p:txBody>
          <a:bodyPr wrap="square" rtlCol="0" anchor="t"/>
          <a:lstStyle/>
          <a:p>
            <a:pPr marL="0" indent="0">
              <a:lnSpc>
                <a:spcPct val="102000"/>
              </a:lnSpc>
              <a:buNone/>
            </a:pPr>
            <a:r>
              <a:rPr lang="en-US" sz="1050" b="1" dirty="0">
                <a:solidFill>
                  <a:srgbClr val="0E7C7B"/>
                </a:solidFill>
                <a:latin typeface="Calibri" pitchFamily="34" charset="0"/>
                <a:ea typeface="Calibri" pitchFamily="34" charset="-122"/>
                <a:cs typeface="Calibri" pitchFamily="34" charset="-120"/>
              </a:rPr>
              <a:t>▪ </a:t>
            </a:r>
            <a:r>
              <a:rPr lang="en-US" sz="1050" dirty="0">
                <a:solidFill>
                  <a:srgbClr val="1D2B36"/>
                </a:solidFill>
                <a:latin typeface="Calibri" pitchFamily="34" charset="0"/>
                <a:ea typeface="Calibri" pitchFamily="34" charset="-122"/>
                <a:cs typeface="Calibri" pitchFamily="34" charset="-120"/>
              </a:rPr>
              <a:t>Guo, Y. et al. (2024) ‘LogEDL: Log Anomaly Detection via Evidential Deep Learning’, Applied Sciences, 14(16), 7055.</a:t>
            </a:r>
            <a:endParaRPr lang="en-US" sz="1050" dirty="0"/>
          </a:p>
        </p:txBody>
      </p:sp>
      <p:sp>
        <p:nvSpPr>
          <p:cNvPr id="8" name="Text 6"/>
          <p:cNvSpPr/>
          <p:nvPr/>
        </p:nvSpPr>
        <p:spPr>
          <a:xfrm>
            <a:off x="457200" y="4425696"/>
            <a:ext cx="5532120" cy="868680"/>
          </a:xfrm>
          <a:prstGeom prst="rect">
            <a:avLst/>
          </a:prstGeom>
          <a:noFill/>
          <a:ln/>
        </p:spPr>
        <p:txBody>
          <a:bodyPr wrap="square" rtlCol="0" anchor="t"/>
          <a:lstStyle/>
          <a:p>
            <a:pPr marL="0" indent="0">
              <a:lnSpc>
                <a:spcPct val="102000"/>
              </a:lnSpc>
              <a:buNone/>
            </a:pPr>
            <a:r>
              <a:rPr lang="en-US" sz="1050" b="1" dirty="0">
                <a:solidFill>
                  <a:srgbClr val="0E7C7B"/>
                </a:solidFill>
                <a:latin typeface="Calibri" pitchFamily="34" charset="0"/>
                <a:ea typeface="Calibri" pitchFamily="34" charset="-122"/>
                <a:cs typeface="Calibri" pitchFamily="34" charset="-120"/>
              </a:rPr>
              <a:t>▪ </a:t>
            </a:r>
            <a:r>
              <a:rPr lang="en-US" sz="1050" dirty="0">
                <a:solidFill>
                  <a:srgbClr val="1D2B36"/>
                </a:solidFill>
                <a:latin typeface="Calibri" pitchFamily="34" charset="0"/>
                <a:ea typeface="Calibri" pitchFamily="34" charset="-122"/>
                <a:cs typeface="Calibri" pitchFamily="34" charset="-120"/>
              </a:rPr>
              <a:t>Hakim, M.A. et al. (2026) ‘Cross-Domain Generalization Failure in Lightweight Intrusion Detection Models for IIoT Networks’, arXiv:2607.00553.</a:t>
            </a:r>
            <a:endParaRPr lang="en-US" sz="1050" dirty="0"/>
          </a:p>
        </p:txBody>
      </p:sp>
      <p:sp>
        <p:nvSpPr>
          <p:cNvPr id="9" name="Text 7"/>
          <p:cNvSpPr/>
          <p:nvPr/>
        </p:nvSpPr>
        <p:spPr>
          <a:xfrm>
            <a:off x="457200" y="5358384"/>
            <a:ext cx="5532120" cy="868680"/>
          </a:xfrm>
          <a:prstGeom prst="rect">
            <a:avLst/>
          </a:prstGeom>
          <a:noFill/>
          <a:ln/>
        </p:spPr>
        <p:txBody>
          <a:bodyPr wrap="square" rtlCol="0" anchor="t"/>
          <a:lstStyle/>
          <a:p>
            <a:pPr marL="0" indent="0">
              <a:lnSpc>
                <a:spcPct val="102000"/>
              </a:lnSpc>
              <a:buNone/>
            </a:pPr>
            <a:r>
              <a:rPr lang="en-US" sz="1050" b="1" dirty="0">
                <a:solidFill>
                  <a:srgbClr val="0E7C7B"/>
                </a:solidFill>
                <a:latin typeface="Calibri" pitchFamily="34" charset="0"/>
                <a:ea typeface="Calibri" pitchFamily="34" charset="-122"/>
                <a:cs typeface="Calibri" pitchFamily="34" charset="-120"/>
              </a:rPr>
              <a:t>▪ </a:t>
            </a:r>
            <a:r>
              <a:rPr lang="en-US" sz="1050" dirty="0">
                <a:solidFill>
                  <a:srgbClr val="1D2B36"/>
                </a:solidFill>
                <a:latin typeface="Calibri" pitchFamily="34" charset="0"/>
                <a:ea typeface="Calibri" pitchFamily="34" charset="-122"/>
                <a:cs typeface="Calibri" pitchFamily="34" charset="-120"/>
              </a:rPr>
              <a:t>Idugboe, F. et al. (2026) ‘Machine Learning-Driven Intrusion Detection with Forensic Readiness in Cloud-Native IoT Environments’, Am. J. Electrical &amp; Computer Eng., 10(1), pp.1–18.</a:t>
            </a:r>
            <a:endParaRPr lang="en-US" sz="1050" dirty="0"/>
          </a:p>
        </p:txBody>
      </p:sp>
      <p:sp>
        <p:nvSpPr>
          <p:cNvPr id="10" name="Text 8"/>
          <p:cNvSpPr/>
          <p:nvPr/>
        </p:nvSpPr>
        <p:spPr>
          <a:xfrm>
            <a:off x="6355080" y="1627632"/>
            <a:ext cx="5349240" cy="868680"/>
          </a:xfrm>
          <a:prstGeom prst="rect">
            <a:avLst/>
          </a:prstGeom>
          <a:noFill/>
          <a:ln/>
        </p:spPr>
        <p:txBody>
          <a:bodyPr wrap="square" rtlCol="0" anchor="t"/>
          <a:lstStyle/>
          <a:p>
            <a:pPr marL="0" indent="0">
              <a:lnSpc>
                <a:spcPct val="102000"/>
              </a:lnSpc>
              <a:buNone/>
            </a:pPr>
            <a:r>
              <a:rPr lang="en-US" sz="1050" b="1" dirty="0">
                <a:solidFill>
                  <a:srgbClr val="0E7C7B"/>
                </a:solidFill>
                <a:latin typeface="Calibri" pitchFamily="34" charset="0"/>
                <a:ea typeface="Calibri" pitchFamily="34" charset="-122"/>
                <a:cs typeface="Calibri" pitchFamily="34" charset="-120"/>
              </a:rPr>
              <a:t>▪ </a:t>
            </a:r>
            <a:r>
              <a:rPr lang="en-US" sz="1050" dirty="0">
                <a:solidFill>
                  <a:srgbClr val="1D2B36"/>
                </a:solidFill>
                <a:latin typeface="Calibri" pitchFamily="34" charset="0"/>
                <a:ea typeface="Calibri" pitchFamily="34" charset="-122"/>
                <a:cs typeface="Calibri" pitchFamily="34" charset="-120"/>
              </a:rPr>
              <a:t>‘Cross-Dataset Temporal and Semantic Generalization of Intrusion Detection Models’ (2026) Future Internet, 18(4), 194.</a:t>
            </a:r>
            <a:endParaRPr lang="en-US" sz="1050" dirty="0"/>
          </a:p>
        </p:txBody>
      </p:sp>
      <p:sp>
        <p:nvSpPr>
          <p:cNvPr id="11" name="Text 9"/>
          <p:cNvSpPr/>
          <p:nvPr/>
        </p:nvSpPr>
        <p:spPr>
          <a:xfrm>
            <a:off x="6355080" y="2560320"/>
            <a:ext cx="5349240" cy="868680"/>
          </a:xfrm>
          <a:prstGeom prst="rect">
            <a:avLst/>
          </a:prstGeom>
          <a:noFill/>
          <a:ln/>
        </p:spPr>
        <p:txBody>
          <a:bodyPr wrap="square" rtlCol="0" anchor="t"/>
          <a:lstStyle/>
          <a:p>
            <a:pPr marL="0" indent="0">
              <a:lnSpc>
                <a:spcPct val="102000"/>
              </a:lnSpc>
              <a:buNone/>
            </a:pPr>
            <a:r>
              <a:rPr lang="en-US" sz="1050" b="1" dirty="0">
                <a:solidFill>
                  <a:srgbClr val="0E7C7B"/>
                </a:solidFill>
                <a:latin typeface="Calibri" pitchFamily="34" charset="0"/>
                <a:ea typeface="Calibri" pitchFamily="34" charset="-122"/>
                <a:cs typeface="Calibri" pitchFamily="34" charset="-120"/>
              </a:rPr>
              <a:t>▪ </a:t>
            </a:r>
            <a:r>
              <a:rPr lang="en-US" sz="1050" dirty="0">
                <a:solidFill>
                  <a:srgbClr val="1D2B36"/>
                </a:solidFill>
                <a:latin typeface="Calibri" pitchFamily="34" charset="0"/>
                <a:ea typeface="Calibri" pitchFamily="34" charset="-122"/>
                <a:cs typeface="Calibri" pitchFamily="34" charset="-120"/>
              </a:rPr>
              <a:t>‘A Transfer-Aware, Deployment-Oriented Evaluation Framework for NetFlow-based IDS (TAN-IDS)’ (2026) PLOS One, 21(4), e0346801.</a:t>
            </a:r>
            <a:endParaRPr lang="en-US" sz="1050" dirty="0"/>
          </a:p>
        </p:txBody>
      </p:sp>
      <p:sp>
        <p:nvSpPr>
          <p:cNvPr id="12" name="Text 10"/>
          <p:cNvSpPr/>
          <p:nvPr/>
        </p:nvSpPr>
        <p:spPr>
          <a:xfrm>
            <a:off x="6355080" y="3493008"/>
            <a:ext cx="5349240" cy="868680"/>
          </a:xfrm>
          <a:prstGeom prst="rect">
            <a:avLst/>
          </a:prstGeom>
          <a:noFill/>
          <a:ln/>
        </p:spPr>
        <p:txBody>
          <a:bodyPr wrap="square" rtlCol="0" anchor="t"/>
          <a:lstStyle/>
          <a:p>
            <a:pPr marL="0" indent="0">
              <a:lnSpc>
                <a:spcPct val="102000"/>
              </a:lnSpc>
              <a:buNone/>
            </a:pPr>
            <a:r>
              <a:rPr lang="en-US" sz="1050" b="1" dirty="0">
                <a:solidFill>
                  <a:srgbClr val="0E7C7B"/>
                </a:solidFill>
                <a:latin typeface="Calibri" pitchFamily="34" charset="0"/>
                <a:ea typeface="Calibri" pitchFamily="34" charset="-122"/>
                <a:cs typeface="Calibri" pitchFamily="34" charset="-120"/>
              </a:rPr>
              <a:t>▪ </a:t>
            </a:r>
            <a:r>
              <a:rPr lang="en-US" sz="1050" dirty="0">
                <a:solidFill>
                  <a:srgbClr val="1D2B36"/>
                </a:solidFill>
                <a:latin typeface="Calibri" pitchFamily="34" charset="0"/>
                <a:ea typeface="Calibri" pitchFamily="34" charset="-122"/>
                <a:cs typeface="Calibri" pitchFamily="34" charset="-120"/>
              </a:rPr>
              <a:t>Wu, S. et al. (2022) ‘Cloud Evidence Tracing System: An Integrated Forensics Investigation System for Large-Scale Public Cloud’, Forensic Science International: Digital Investigation, 41, 301391.</a:t>
            </a:r>
            <a:endParaRPr lang="en-US" sz="1050" dirty="0"/>
          </a:p>
        </p:txBody>
      </p:sp>
      <p:sp>
        <p:nvSpPr>
          <p:cNvPr id="13" name="Text 11"/>
          <p:cNvSpPr/>
          <p:nvPr/>
        </p:nvSpPr>
        <p:spPr>
          <a:xfrm>
            <a:off x="6355080" y="4425696"/>
            <a:ext cx="5349240" cy="868680"/>
          </a:xfrm>
          <a:prstGeom prst="rect">
            <a:avLst/>
          </a:prstGeom>
          <a:noFill/>
          <a:ln/>
        </p:spPr>
        <p:txBody>
          <a:bodyPr wrap="square" rtlCol="0" anchor="t"/>
          <a:lstStyle/>
          <a:p>
            <a:pPr marL="0" indent="0">
              <a:lnSpc>
                <a:spcPct val="102000"/>
              </a:lnSpc>
              <a:buNone/>
            </a:pPr>
            <a:r>
              <a:rPr lang="en-US" sz="1050" b="1" dirty="0">
                <a:solidFill>
                  <a:srgbClr val="0E7C7B"/>
                </a:solidFill>
                <a:latin typeface="Calibri" pitchFamily="34" charset="0"/>
                <a:ea typeface="Calibri" pitchFamily="34" charset="-122"/>
                <a:cs typeface="Calibri" pitchFamily="34" charset="-120"/>
              </a:rPr>
              <a:t>▪ </a:t>
            </a:r>
            <a:r>
              <a:rPr lang="en-US" sz="1050" dirty="0">
                <a:solidFill>
                  <a:srgbClr val="1D2B36"/>
                </a:solidFill>
                <a:latin typeface="Calibri" pitchFamily="34" charset="0"/>
                <a:ea typeface="Calibri" pitchFamily="34" charset="-122"/>
                <a:cs typeface="Calibri" pitchFamily="34" charset="-120"/>
              </a:rPr>
              <a:t>Basharat, M. (2025) ‘Digital Forensics in 2026: Techniques for Cloud-Native Investigations’.</a:t>
            </a:r>
            <a:endParaRPr lang="en-US" sz="1050" dirty="0"/>
          </a:p>
        </p:txBody>
      </p:sp>
      <p:sp>
        <p:nvSpPr>
          <p:cNvPr id="14" name="Text 12"/>
          <p:cNvSpPr/>
          <p:nvPr/>
        </p:nvSpPr>
        <p:spPr>
          <a:xfrm>
            <a:off x="6355080" y="5358384"/>
            <a:ext cx="5349240" cy="868680"/>
          </a:xfrm>
          <a:prstGeom prst="rect">
            <a:avLst/>
          </a:prstGeom>
          <a:noFill/>
          <a:ln/>
        </p:spPr>
        <p:txBody>
          <a:bodyPr wrap="square" rtlCol="0" anchor="t"/>
          <a:lstStyle/>
          <a:p>
            <a:pPr marL="0" indent="0">
              <a:lnSpc>
                <a:spcPct val="102000"/>
              </a:lnSpc>
              <a:buNone/>
            </a:pPr>
            <a:r>
              <a:rPr lang="en-US" sz="1050" b="1" dirty="0">
                <a:solidFill>
                  <a:srgbClr val="0E7C7B"/>
                </a:solidFill>
                <a:latin typeface="Calibri" pitchFamily="34" charset="0"/>
                <a:ea typeface="Calibri" pitchFamily="34" charset="-122"/>
                <a:cs typeface="Calibri" pitchFamily="34" charset="-120"/>
              </a:rPr>
              <a:t>▪ </a:t>
            </a:r>
            <a:r>
              <a:rPr lang="en-US" sz="1050" dirty="0">
                <a:solidFill>
                  <a:srgbClr val="1D2B36"/>
                </a:solidFill>
                <a:latin typeface="Calibri" pitchFamily="34" charset="0"/>
                <a:ea typeface="Calibri" pitchFamily="34" charset="-122"/>
                <a:cs typeface="Calibri" pitchFamily="34" charset="-120"/>
              </a:rPr>
              <a:t>‘Enhancing Generalization of Cross-Domain Intrusion Detection: A Heterogeneous Deep Stacked Ensemble Approach’ (2025) Connection Science, 37(1).</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2440</Words>
  <Application>Microsoft Office PowerPoint</Application>
  <PresentationFormat>Widescreen</PresentationFormat>
  <Paragraphs>204</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Tasdid Hasnain</cp:lastModifiedBy>
  <cp:revision>4</cp:revision>
  <dcterms:created xsi:type="dcterms:W3CDTF">2026-07-30T06:08:14Z</dcterms:created>
  <dcterms:modified xsi:type="dcterms:W3CDTF">2026-07-30T06:34:44Z</dcterms:modified>
</cp:coreProperties>
</file>