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90" r:id="rId5"/>
  </p:sldMasterIdLst>
  <p:notesMasterIdLst>
    <p:notesMasterId r:id="rId33"/>
  </p:notesMasterIdLst>
  <p:sldIdLst>
    <p:sldId id="256" r:id="rId6"/>
    <p:sldId id="284" r:id="rId7"/>
    <p:sldId id="311" r:id="rId8"/>
    <p:sldId id="348" r:id="rId9"/>
    <p:sldId id="313" r:id="rId10"/>
    <p:sldId id="346" r:id="rId11"/>
    <p:sldId id="310" r:id="rId12"/>
    <p:sldId id="286" r:id="rId13"/>
    <p:sldId id="343" r:id="rId14"/>
    <p:sldId id="331" r:id="rId15"/>
    <p:sldId id="341" r:id="rId16"/>
    <p:sldId id="344" r:id="rId17"/>
    <p:sldId id="281" r:id="rId18"/>
    <p:sldId id="276" r:id="rId19"/>
    <p:sldId id="270" r:id="rId20"/>
    <p:sldId id="342" r:id="rId21"/>
    <p:sldId id="335" r:id="rId22"/>
    <p:sldId id="273" r:id="rId23"/>
    <p:sldId id="323" r:id="rId24"/>
    <p:sldId id="329" r:id="rId25"/>
    <p:sldId id="328" r:id="rId26"/>
    <p:sldId id="345" r:id="rId27"/>
    <p:sldId id="340" r:id="rId28"/>
    <p:sldId id="322" r:id="rId29"/>
    <p:sldId id="305" r:id="rId30"/>
    <p:sldId id="308" r:id="rId31"/>
    <p:sldId id="275" r:id="rId32"/>
  </p:sldIdLst>
  <p:sldSz cx="12192000" cy="6858000"/>
  <p:notesSz cx="6724650" cy="9774238"/>
  <p:custShowLst>
    <p:custShow name="L4 Essential skills" id="0">
      <p:sldLst>
        <p:sld r:id="rId6"/>
        <p:sld r:id="rId7"/>
        <p:sld r:id="rId8"/>
        <p:sld r:id="rId12"/>
        <p:sld r:id="rId10"/>
        <p:sld r:id="rId13"/>
        <p:sld r:id="rId15"/>
        <p:sld r:id="rId16"/>
        <p:sld r:id="rId19"/>
        <p:sld r:id="rId20"/>
        <p:sld r:id="rId21"/>
        <p:sld r:id="rId18"/>
        <p:sld r:id="rId22"/>
        <p:sld r:id="rId23"/>
        <p:sld r:id="rId24"/>
        <p:sld r:id="rId25"/>
        <p:sld r:id="rId26"/>
        <p:sld r:id="rId29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9" userDrawn="1">
          <p15:clr>
            <a:srgbClr val="A4A3A4"/>
          </p15:clr>
        </p15:guide>
        <p15:guide id="2" pos="2119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F7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E6CF4B-E044-4A50-820E-FAF295DE5C02}" v="3" dt="2022-10-03T11:54:57.7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6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9"/>
        <p:guide pos="2119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notesMaster" Target="notesMasters/notesMaster1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4146BF-DBC9-45F8-8A08-B0009F3F9E95}" type="doc">
      <dgm:prSet loTypeId="urn:microsoft.com/office/officeart/2018/layout/CircleProcess" loCatId="simpleprocesssa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B11C543A-8C38-40B2-8627-2550E9329F90}">
      <dgm:prSet phldrT="[Text]"/>
      <dgm:spPr/>
      <dgm:t>
        <a:bodyPr/>
        <a:lstStyle/>
        <a:p>
          <a:r>
            <a:rPr lang="en-GB" b="1"/>
            <a:t>C</a:t>
          </a:r>
        </a:p>
      </dgm:t>
    </dgm:pt>
    <dgm:pt modelId="{72A83359-3ADB-4048-9C07-A1AD0EC774EB}" type="parTrans" cxnId="{71BF821E-D73A-409F-A42E-FE6FC27CB68A}">
      <dgm:prSet/>
      <dgm:spPr/>
      <dgm:t>
        <a:bodyPr/>
        <a:lstStyle/>
        <a:p>
          <a:endParaRPr lang="en-GB"/>
        </a:p>
      </dgm:t>
    </dgm:pt>
    <dgm:pt modelId="{D7CFFC84-1D9F-49AC-9F41-B35800F924A5}" type="sibTrans" cxnId="{71BF821E-D73A-409F-A42E-FE6FC27CB68A}">
      <dgm:prSet/>
      <dgm:spPr/>
      <dgm:t>
        <a:bodyPr/>
        <a:lstStyle/>
        <a:p>
          <a:endParaRPr lang="en-GB"/>
        </a:p>
      </dgm:t>
    </dgm:pt>
    <dgm:pt modelId="{A5891C03-6A38-4048-A988-66C4CE01BC49}">
      <dgm:prSet phldrT="[Text]"/>
      <dgm:spPr/>
      <dgm:t>
        <a:bodyPr/>
        <a:lstStyle/>
        <a:p>
          <a:r>
            <a:rPr lang="en-GB"/>
            <a:t>Currency</a:t>
          </a:r>
        </a:p>
      </dgm:t>
    </dgm:pt>
    <dgm:pt modelId="{A3BF54BF-2C1C-4742-A2F9-04DB88A36FCA}" type="parTrans" cxnId="{7D0B64DB-BCCB-402F-8B12-21E895704625}">
      <dgm:prSet/>
      <dgm:spPr/>
      <dgm:t>
        <a:bodyPr/>
        <a:lstStyle/>
        <a:p>
          <a:endParaRPr lang="en-GB"/>
        </a:p>
      </dgm:t>
    </dgm:pt>
    <dgm:pt modelId="{C0FF2136-5120-4B05-9613-36B8D6C6C7CF}" type="sibTrans" cxnId="{7D0B64DB-BCCB-402F-8B12-21E895704625}">
      <dgm:prSet/>
      <dgm:spPr/>
      <dgm:t>
        <a:bodyPr/>
        <a:lstStyle/>
        <a:p>
          <a:endParaRPr lang="en-GB"/>
        </a:p>
      </dgm:t>
    </dgm:pt>
    <dgm:pt modelId="{993D6FEE-D33F-4F3D-9090-2B5E897DF8EE}">
      <dgm:prSet phldrT="[Text]"/>
      <dgm:spPr/>
      <dgm:t>
        <a:bodyPr/>
        <a:lstStyle/>
        <a:p>
          <a:r>
            <a:rPr lang="en-GB" b="1"/>
            <a:t>A</a:t>
          </a:r>
        </a:p>
      </dgm:t>
    </dgm:pt>
    <dgm:pt modelId="{8DC50BE0-029E-48ED-983F-E2738D017B23}" type="parTrans" cxnId="{812DF773-344F-498A-8AAD-18D11147C312}">
      <dgm:prSet/>
      <dgm:spPr/>
      <dgm:t>
        <a:bodyPr/>
        <a:lstStyle/>
        <a:p>
          <a:endParaRPr lang="en-GB"/>
        </a:p>
      </dgm:t>
    </dgm:pt>
    <dgm:pt modelId="{60D8E262-9649-4C74-8648-214B48F0AFDB}" type="sibTrans" cxnId="{812DF773-344F-498A-8AAD-18D11147C312}">
      <dgm:prSet/>
      <dgm:spPr/>
      <dgm:t>
        <a:bodyPr/>
        <a:lstStyle/>
        <a:p>
          <a:endParaRPr lang="en-GB"/>
        </a:p>
      </dgm:t>
    </dgm:pt>
    <dgm:pt modelId="{22DEFF12-B8E7-494A-ADF8-8CEAAB2914A6}">
      <dgm:prSet phldrT="[Text]"/>
      <dgm:spPr/>
      <dgm:t>
        <a:bodyPr/>
        <a:lstStyle/>
        <a:p>
          <a:r>
            <a:rPr lang="en-GB"/>
            <a:t>Accuracy</a:t>
          </a:r>
        </a:p>
      </dgm:t>
    </dgm:pt>
    <dgm:pt modelId="{B62F49A6-512F-4EE1-B66B-3A380C380019}" type="parTrans" cxnId="{AB6366CC-4F22-452D-A49D-91BFEBA783A0}">
      <dgm:prSet/>
      <dgm:spPr/>
      <dgm:t>
        <a:bodyPr/>
        <a:lstStyle/>
        <a:p>
          <a:endParaRPr lang="en-GB"/>
        </a:p>
      </dgm:t>
    </dgm:pt>
    <dgm:pt modelId="{63283851-28B1-4856-B39A-1F22DB442B6C}" type="sibTrans" cxnId="{AB6366CC-4F22-452D-A49D-91BFEBA783A0}">
      <dgm:prSet/>
      <dgm:spPr/>
      <dgm:t>
        <a:bodyPr/>
        <a:lstStyle/>
        <a:p>
          <a:endParaRPr lang="en-GB"/>
        </a:p>
      </dgm:t>
    </dgm:pt>
    <dgm:pt modelId="{3FA4B1F8-04A7-45AC-99FB-0A7BAA947F07}">
      <dgm:prSet phldrT="[Text]"/>
      <dgm:spPr/>
      <dgm:t>
        <a:bodyPr/>
        <a:lstStyle/>
        <a:p>
          <a:r>
            <a:rPr lang="en-GB" b="1"/>
            <a:t>P</a:t>
          </a:r>
        </a:p>
      </dgm:t>
    </dgm:pt>
    <dgm:pt modelId="{FC836766-A4C3-4060-95A0-FFFAEF5D5E0C}" type="parTrans" cxnId="{707A8419-A124-4924-A35D-9D051BEFAD27}">
      <dgm:prSet/>
      <dgm:spPr/>
      <dgm:t>
        <a:bodyPr/>
        <a:lstStyle/>
        <a:p>
          <a:endParaRPr lang="en-GB"/>
        </a:p>
      </dgm:t>
    </dgm:pt>
    <dgm:pt modelId="{FEB4E652-7233-43BB-A6CD-6FC6E78BC29C}" type="sibTrans" cxnId="{707A8419-A124-4924-A35D-9D051BEFAD27}">
      <dgm:prSet/>
      <dgm:spPr/>
      <dgm:t>
        <a:bodyPr/>
        <a:lstStyle/>
        <a:p>
          <a:endParaRPr lang="en-GB"/>
        </a:p>
      </dgm:t>
    </dgm:pt>
    <dgm:pt modelId="{274EF077-5928-4D19-8A1B-ED1B36AADEB3}">
      <dgm:prSet phldrT="[Text]"/>
      <dgm:spPr/>
      <dgm:t>
        <a:bodyPr/>
        <a:lstStyle/>
        <a:p>
          <a:r>
            <a:rPr lang="en-GB"/>
            <a:t>Purpose</a:t>
          </a:r>
        </a:p>
      </dgm:t>
    </dgm:pt>
    <dgm:pt modelId="{40CF755A-4186-4564-9381-CE9EE7F7B1A0}" type="parTrans" cxnId="{3630174B-02CE-4D77-9A6E-614CDA360AC5}">
      <dgm:prSet/>
      <dgm:spPr/>
      <dgm:t>
        <a:bodyPr/>
        <a:lstStyle/>
        <a:p>
          <a:endParaRPr lang="en-GB"/>
        </a:p>
      </dgm:t>
    </dgm:pt>
    <dgm:pt modelId="{A5EA3641-B62C-4D30-A41C-9720F070A27F}" type="sibTrans" cxnId="{3630174B-02CE-4D77-9A6E-614CDA360AC5}">
      <dgm:prSet/>
      <dgm:spPr/>
      <dgm:t>
        <a:bodyPr/>
        <a:lstStyle/>
        <a:p>
          <a:endParaRPr lang="en-GB"/>
        </a:p>
      </dgm:t>
    </dgm:pt>
    <dgm:pt modelId="{3AED37E4-0CD0-4EE8-9B4B-A2F57A0135ED}">
      <dgm:prSet/>
      <dgm:spPr/>
      <dgm:t>
        <a:bodyPr/>
        <a:lstStyle/>
        <a:p>
          <a:r>
            <a:rPr lang="en-GB" b="1"/>
            <a:t>R</a:t>
          </a:r>
        </a:p>
      </dgm:t>
    </dgm:pt>
    <dgm:pt modelId="{ECB1A433-87C4-4305-A323-D1B8F1FDCE92}" type="parTrans" cxnId="{7D42B9FA-7923-4976-9C9F-9668F99E0F70}">
      <dgm:prSet/>
      <dgm:spPr/>
      <dgm:t>
        <a:bodyPr/>
        <a:lstStyle/>
        <a:p>
          <a:endParaRPr lang="en-GB"/>
        </a:p>
      </dgm:t>
    </dgm:pt>
    <dgm:pt modelId="{DEECC9D7-7DB8-444F-A81E-04D0B9311668}" type="sibTrans" cxnId="{7D42B9FA-7923-4976-9C9F-9668F99E0F70}">
      <dgm:prSet/>
      <dgm:spPr/>
      <dgm:t>
        <a:bodyPr/>
        <a:lstStyle/>
        <a:p>
          <a:endParaRPr lang="en-GB"/>
        </a:p>
      </dgm:t>
    </dgm:pt>
    <dgm:pt modelId="{3AB039C4-2C61-4CCA-B83D-CFC29706F309}">
      <dgm:prSet/>
      <dgm:spPr/>
      <dgm:t>
        <a:bodyPr/>
        <a:lstStyle/>
        <a:p>
          <a:r>
            <a:rPr lang="en-GB" b="1"/>
            <a:t>A</a:t>
          </a:r>
        </a:p>
      </dgm:t>
    </dgm:pt>
    <dgm:pt modelId="{7C2EB18A-14AE-460E-9181-F7D43E3C1E69}" type="parTrans" cxnId="{E55D997B-DBCB-43EE-854A-52261648089E}">
      <dgm:prSet/>
      <dgm:spPr/>
      <dgm:t>
        <a:bodyPr/>
        <a:lstStyle/>
        <a:p>
          <a:endParaRPr lang="en-GB"/>
        </a:p>
      </dgm:t>
    </dgm:pt>
    <dgm:pt modelId="{DFC1C32D-0B64-4F0E-B64D-9B144AF9D934}" type="sibTrans" cxnId="{E55D997B-DBCB-43EE-854A-52261648089E}">
      <dgm:prSet/>
      <dgm:spPr/>
      <dgm:t>
        <a:bodyPr/>
        <a:lstStyle/>
        <a:p>
          <a:endParaRPr lang="en-GB"/>
        </a:p>
      </dgm:t>
    </dgm:pt>
    <dgm:pt modelId="{AF53E48F-D8B7-4DC6-A3D3-A9BB1571FF75}">
      <dgm:prSet/>
      <dgm:spPr/>
      <dgm:t>
        <a:bodyPr/>
        <a:lstStyle/>
        <a:p>
          <a:r>
            <a:rPr lang="en-GB"/>
            <a:t>Relevance</a:t>
          </a:r>
        </a:p>
      </dgm:t>
    </dgm:pt>
    <dgm:pt modelId="{2471CC09-D049-495C-9FED-5C8867155A61}" type="parTrans" cxnId="{403CBABA-1F2A-47F3-872D-01F664E1B73A}">
      <dgm:prSet/>
      <dgm:spPr/>
      <dgm:t>
        <a:bodyPr/>
        <a:lstStyle/>
        <a:p>
          <a:endParaRPr lang="en-GB"/>
        </a:p>
      </dgm:t>
    </dgm:pt>
    <dgm:pt modelId="{E6FCE92C-80ED-4958-8A23-C192A153FF18}" type="sibTrans" cxnId="{403CBABA-1F2A-47F3-872D-01F664E1B73A}">
      <dgm:prSet/>
      <dgm:spPr/>
      <dgm:t>
        <a:bodyPr/>
        <a:lstStyle/>
        <a:p>
          <a:endParaRPr lang="en-GB"/>
        </a:p>
      </dgm:t>
    </dgm:pt>
    <dgm:pt modelId="{DA001B75-2C5A-4C8C-B276-5946AAF07313}">
      <dgm:prSet/>
      <dgm:spPr/>
      <dgm:t>
        <a:bodyPr/>
        <a:lstStyle/>
        <a:p>
          <a:r>
            <a:rPr lang="en-GB"/>
            <a:t>Authority</a:t>
          </a:r>
        </a:p>
      </dgm:t>
    </dgm:pt>
    <dgm:pt modelId="{C1324BB6-4268-4E76-9B1A-771C5D448426}" type="parTrans" cxnId="{7E43AFCB-DC29-4FF9-9FD1-CFB839EECE9B}">
      <dgm:prSet/>
      <dgm:spPr/>
      <dgm:t>
        <a:bodyPr/>
        <a:lstStyle/>
        <a:p>
          <a:endParaRPr lang="en-GB"/>
        </a:p>
      </dgm:t>
    </dgm:pt>
    <dgm:pt modelId="{6370045A-E621-4C79-8992-1F8219B326D9}" type="sibTrans" cxnId="{7E43AFCB-DC29-4FF9-9FD1-CFB839EECE9B}">
      <dgm:prSet/>
      <dgm:spPr/>
      <dgm:t>
        <a:bodyPr/>
        <a:lstStyle/>
        <a:p>
          <a:endParaRPr lang="en-GB"/>
        </a:p>
      </dgm:t>
    </dgm:pt>
    <dgm:pt modelId="{8915521C-EBAD-45A3-BD5A-3034744A7031}" type="pres">
      <dgm:prSet presAssocID="{6D4146BF-DBC9-45F8-8A08-B0009F3F9E95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C4210409-4603-4C40-9ECF-E05354E7D34E}" type="pres">
      <dgm:prSet presAssocID="{3FA4B1F8-04A7-45AC-99FB-0A7BAA947F07}" presName="Accent5" presStyleCnt="0"/>
      <dgm:spPr/>
    </dgm:pt>
    <dgm:pt modelId="{B53E0393-36A4-49C6-B98F-7444D39D4DC8}" type="pres">
      <dgm:prSet presAssocID="{3FA4B1F8-04A7-45AC-99FB-0A7BAA947F07}" presName="Accent" presStyleLbl="node1" presStyleIdx="0" presStyleCnt="10"/>
      <dgm:spPr/>
    </dgm:pt>
    <dgm:pt modelId="{081B7AB1-2A6E-47A3-A05C-D3351AB001FE}" type="pres">
      <dgm:prSet presAssocID="{3FA4B1F8-04A7-45AC-99FB-0A7BAA947F07}" presName="ParentBackground5" presStyleCnt="0"/>
      <dgm:spPr/>
    </dgm:pt>
    <dgm:pt modelId="{64AF484A-8F78-4515-B9C7-E946EE49C409}" type="pres">
      <dgm:prSet presAssocID="{3FA4B1F8-04A7-45AC-99FB-0A7BAA947F07}" presName="ParentBackground" presStyleLbl="node1" presStyleIdx="1" presStyleCnt="10"/>
      <dgm:spPr/>
    </dgm:pt>
    <dgm:pt modelId="{2CDC3971-DC4C-4353-B61B-A06BD6B7B9EA}" type="pres">
      <dgm:prSet presAssocID="{3FA4B1F8-04A7-45AC-99FB-0A7BAA947F07}" presName="Child5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24ADF332-5CA0-44A8-A7C2-E8EAEDA95659}" type="pres">
      <dgm:prSet presAssocID="{3FA4B1F8-04A7-45AC-99FB-0A7BAA947F07}" presName="Parent5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C329E5BE-1381-4806-88FF-F36E0D76D430}" type="pres">
      <dgm:prSet presAssocID="{993D6FEE-D33F-4F3D-9090-2B5E897DF8EE}" presName="Accent4" presStyleCnt="0"/>
      <dgm:spPr/>
    </dgm:pt>
    <dgm:pt modelId="{966B9A38-5CC4-4B00-80C4-811C58C20A09}" type="pres">
      <dgm:prSet presAssocID="{993D6FEE-D33F-4F3D-9090-2B5E897DF8EE}" presName="Accent" presStyleLbl="node1" presStyleIdx="2" presStyleCnt="10"/>
      <dgm:spPr/>
    </dgm:pt>
    <dgm:pt modelId="{79F9AA55-2C7D-4550-82C3-B6DF2C7EE0EC}" type="pres">
      <dgm:prSet presAssocID="{993D6FEE-D33F-4F3D-9090-2B5E897DF8EE}" presName="ParentBackground4" presStyleCnt="0"/>
      <dgm:spPr/>
    </dgm:pt>
    <dgm:pt modelId="{DE18F661-8EA7-435A-B763-7A7221D822D0}" type="pres">
      <dgm:prSet presAssocID="{993D6FEE-D33F-4F3D-9090-2B5E897DF8EE}" presName="ParentBackground" presStyleLbl="node1" presStyleIdx="3" presStyleCnt="10"/>
      <dgm:spPr/>
    </dgm:pt>
    <dgm:pt modelId="{1BC95CF5-EEBF-410E-BD7E-26BCEE7A845C}" type="pres">
      <dgm:prSet presAssocID="{993D6FEE-D33F-4F3D-9090-2B5E897DF8EE}" presName="Child4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CF9B16FD-38EA-43BB-91BC-B0E083335401}" type="pres">
      <dgm:prSet presAssocID="{993D6FEE-D33F-4F3D-9090-2B5E897DF8EE}" presName="Parent4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CE33530E-C6D7-4443-933A-E6598517D843}" type="pres">
      <dgm:prSet presAssocID="{3AB039C4-2C61-4CCA-B83D-CFC29706F309}" presName="Accent3" presStyleCnt="0"/>
      <dgm:spPr/>
    </dgm:pt>
    <dgm:pt modelId="{FC8D7D53-96B6-442C-9047-9826DA936031}" type="pres">
      <dgm:prSet presAssocID="{3AB039C4-2C61-4CCA-B83D-CFC29706F309}" presName="Accent" presStyleLbl="node1" presStyleIdx="4" presStyleCnt="10"/>
      <dgm:spPr/>
    </dgm:pt>
    <dgm:pt modelId="{8BF323D8-C33F-4A6D-A1D4-D85DDE88709F}" type="pres">
      <dgm:prSet presAssocID="{3AB039C4-2C61-4CCA-B83D-CFC29706F309}" presName="ParentBackground3" presStyleCnt="0"/>
      <dgm:spPr/>
    </dgm:pt>
    <dgm:pt modelId="{D3A60A76-6D1B-469C-BE1A-3F2E77EC2B2D}" type="pres">
      <dgm:prSet presAssocID="{3AB039C4-2C61-4CCA-B83D-CFC29706F309}" presName="ParentBackground" presStyleLbl="node1" presStyleIdx="5" presStyleCnt="10"/>
      <dgm:spPr/>
    </dgm:pt>
    <dgm:pt modelId="{27BEA284-C525-4758-A71B-3C168FB74722}" type="pres">
      <dgm:prSet presAssocID="{3AB039C4-2C61-4CCA-B83D-CFC29706F309}" presName="Child3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378B3FA6-3035-42BB-A76C-CCFC2A462D99}" type="pres">
      <dgm:prSet presAssocID="{3AB039C4-2C61-4CCA-B83D-CFC29706F309}" presName="Parent3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0A454F9D-2722-4D61-974E-16D9B2D26F03}" type="pres">
      <dgm:prSet presAssocID="{3AED37E4-0CD0-4EE8-9B4B-A2F57A0135ED}" presName="Accent2" presStyleCnt="0"/>
      <dgm:spPr/>
    </dgm:pt>
    <dgm:pt modelId="{78569359-80B3-47A9-82F1-F38C75BB6B1F}" type="pres">
      <dgm:prSet presAssocID="{3AED37E4-0CD0-4EE8-9B4B-A2F57A0135ED}" presName="Accent" presStyleLbl="node1" presStyleIdx="6" presStyleCnt="10"/>
      <dgm:spPr/>
    </dgm:pt>
    <dgm:pt modelId="{FA36D510-37D1-4952-A4BC-D12F48FEEAFA}" type="pres">
      <dgm:prSet presAssocID="{3AED37E4-0CD0-4EE8-9B4B-A2F57A0135ED}" presName="ParentBackground2" presStyleCnt="0"/>
      <dgm:spPr/>
    </dgm:pt>
    <dgm:pt modelId="{AE0E62B1-0418-4C85-83B0-DBDD76AF72E8}" type="pres">
      <dgm:prSet presAssocID="{3AED37E4-0CD0-4EE8-9B4B-A2F57A0135ED}" presName="ParentBackground" presStyleLbl="node1" presStyleIdx="7" presStyleCnt="10"/>
      <dgm:spPr/>
    </dgm:pt>
    <dgm:pt modelId="{F663E02F-263C-4144-BE98-4D813B050377}" type="pres">
      <dgm:prSet presAssocID="{3AED37E4-0CD0-4EE8-9B4B-A2F57A0135ED}" presName="Child2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F9F29B1E-CE2A-445E-8170-A57CE7F39DE5}" type="pres">
      <dgm:prSet presAssocID="{3AED37E4-0CD0-4EE8-9B4B-A2F57A0135ED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270B16C9-97CD-43AA-858A-E9E2E6F6F3B9}" type="pres">
      <dgm:prSet presAssocID="{B11C543A-8C38-40B2-8627-2550E9329F90}" presName="Accent1" presStyleCnt="0"/>
      <dgm:spPr/>
    </dgm:pt>
    <dgm:pt modelId="{14C6B1B8-EBAC-4F93-A276-3FDFE10FBBAE}" type="pres">
      <dgm:prSet presAssocID="{B11C543A-8C38-40B2-8627-2550E9329F90}" presName="Accent" presStyleLbl="node1" presStyleIdx="8" presStyleCnt="10"/>
      <dgm:spPr/>
    </dgm:pt>
    <dgm:pt modelId="{04D7B811-1C7B-422F-A055-DBEE984266C4}" type="pres">
      <dgm:prSet presAssocID="{B11C543A-8C38-40B2-8627-2550E9329F90}" presName="ParentBackground1" presStyleCnt="0"/>
      <dgm:spPr/>
    </dgm:pt>
    <dgm:pt modelId="{81137FDB-A482-4DB4-8B84-9EA203A9D90E}" type="pres">
      <dgm:prSet presAssocID="{B11C543A-8C38-40B2-8627-2550E9329F90}" presName="ParentBackground" presStyleLbl="node1" presStyleIdx="9" presStyleCnt="10"/>
      <dgm:spPr/>
    </dgm:pt>
    <dgm:pt modelId="{7A01074F-5BA2-435D-A22A-9AE0A776148E}" type="pres">
      <dgm:prSet presAssocID="{B11C543A-8C38-40B2-8627-2550E9329F90}" presName="Child1" presStyleLbl="revTx" presStyleIdx="4" presStyleCnt="5">
        <dgm:presLayoutVars>
          <dgm:chMax val="0"/>
          <dgm:chPref val="0"/>
          <dgm:bulletEnabled val="1"/>
        </dgm:presLayoutVars>
      </dgm:prSet>
      <dgm:spPr/>
    </dgm:pt>
    <dgm:pt modelId="{2DCE1902-81D9-4FC3-973F-2D01F197D634}" type="pres">
      <dgm:prSet presAssocID="{B11C543A-8C38-40B2-8627-2550E9329F90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65027405-CFB1-485C-8483-48810B660AB7}" type="presOf" srcId="{22DEFF12-B8E7-494A-ADF8-8CEAAB2914A6}" destId="{1BC95CF5-EEBF-410E-BD7E-26BCEE7A845C}" srcOrd="0" destOrd="0" presId="urn:microsoft.com/office/officeart/2018/layout/CircleProcess"/>
    <dgm:cxn modelId="{65363908-43CA-4225-B4FB-A2192C01059D}" type="presOf" srcId="{3FA4B1F8-04A7-45AC-99FB-0A7BAA947F07}" destId="{64AF484A-8F78-4515-B9C7-E946EE49C409}" srcOrd="0" destOrd="0" presId="urn:microsoft.com/office/officeart/2018/layout/CircleProcess"/>
    <dgm:cxn modelId="{3174C815-005B-40DB-967E-182ECCD26CF8}" type="presOf" srcId="{3FA4B1F8-04A7-45AC-99FB-0A7BAA947F07}" destId="{24ADF332-5CA0-44A8-A7C2-E8EAEDA95659}" srcOrd="1" destOrd="0" presId="urn:microsoft.com/office/officeart/2018/layout/CircleProcess"/>
    <dgm:cxn modelId="{707A8419-A124-4924-A35D-9D051BEFAD27}" srcId="{6D4146BF-DBC9-45F8-8A08-B0009F3F9E95}" destId="{3FA4B1F8-04A7-45AC-99FB-0A7BAA947F07}" srcOrd="4" destOrd="0" parTransId="{FC836766-A4C3-4060-95A0-FFFAEF5D5E0C}" sibTransId="{FEB4E652-7233-43BB-A6CD-6FC6E78BC29C}"/>
    <dgm:cxn modelId="{71BF821E-D73A-409F-A42E-FE6FC27CB68A}" srcId="{6D4146BF-DBC9-45F8-8A08-B0009F3F9E95}" destId="{B11C543A-8C38-40B2-8627-2550E9329F90}" srcOrd="0" destOrd="0" parTransId="{72A83359-3ADB-4048-9C07-A1AD0EC774EB}" sibTransId="{D7CFFC84-1D9F-49AC-9F41-B35800F924A5}"/>
    <dgm:cxn modelId="{86F4EE24-FA18-450A-BED9-4F0048495A79}" type="presOf" srcId="{3AB039C4-2C61-4CCA-B83D-CFC29706F309}" destId="{378B3FA6-3035-42BB-A76C-CCFC2A462D99}" srcOrd="1" destOrd="0" presId="urn:microsoft.com/office/officeart/2018/layout/CircleProcess"/>
    <dgm:cxn modelId="{ADE1DD34-B9A0-4266-B678-C81CCF7E63F3}" type="presOf" srcId="{DA001B75-2C5A-4C8C-B276-5946AAF07313}" destId="{27BEA284-C525-4758-A71B-3C168FB74722}" srcOrd="0" destOrd="0" presId="urn:microsoft.com/office/officeart/2018/layout/CircleProcess"/>
    <dgm:cxn modelId="{13066B49-1B36-429D-A996-7812DC25EA70}" type="presOf" srcId="{A5891C03-6A38-4048-A988-66C4CE01BC49}" destId="{7A01074F-5BA2-435D-A22A-9AE0A776148E}" srcOrd="0" destOrd="0" presId="urn:microsoft.com/office/officeart/2018/layout/CircleProcess"/>
    <dgm:cxn modelId="{3630174B-02CE-4D77-9A6E-614CDA360AC5}" srcId="{3FA4B1F8-04A7-45AC-99FB-0A7BAA947F07}" destId="{274EF077-5928-4D19-8A1B-ED1B36AADEB3}" srcOrd="0" destOrd="0" parTransId="{40CF755A-4186-4564-9381-CE9EE7F7B1A0}" sibTransId="{A5EA3641-B62C-4D30-A41C-9720F070A27F}"/>
    <dgm:cxn modelId="{812DF773-344F-498A-8AAD-18D11147C312}" srcId="{6D4146BF-DBC9-45F8-8A08-B0009F3F9E95}" destId="{993D6FEE-D33F-4F3D-9090-2B5E897DF8EE}" srcOrd="3" destOrd="0" parTransId="{8DC50BE0-029E-48ED-983F-E2738D017B23}" sibTransId="{60D8E262-9649-4C74-8648-214B48F0AFDB}"/>
    <dgm:cxn modelId="{E55D997B-DBCB-43EE-854A-52261648089E}" srcId="{6D4146BF-DBC9-45F8-8A08-B0009F3F9E95}" destId="{3AB039C4-2C61-4CCA-B83D-CFC29706F309}" srcOrd="2" destOrd="0" parTransId="{7C2EB18A-14AE-460E-9181-F7D43E3C1E69}" sibTransId="{DFC1C32D-0B64-4F0E-B64D-9B144AF9D934}"/>
    <dgm:cxn modelId="{0712718C-7928-4D52-B340-75B245BD3C8F}" type="presOf" srcId="{274EF077-5928-4D19-8A1B-ED1B36AADEB3}" destId="{2CDC3971-DC4C-4353-B61B-A06BD6B7B9EA}" srcOrd="0" destOrd="0" presId="urn:microsoft.com/office/officeart/2018/layout/CircleProcess"/>
    <dgm:cxn modelId="{6C8B2FB8-E89B-4102-853C-29E7801CAA18}" type="presOf" srcId="{3AED37E4-0CD0-4EE8-9B4B-A2F57A0135ED}" destId="{AE0E62B1-0418-4C85-83B0-DBDD76AF72E8}" srcOrd="0" destOrd="0" presId="urn:microsoft.com/office/officeart/2018/layout/CircleProcess"/>
    <dgm:cxn modelId="{403CBABA-1F2A-47F3-872D-01F664E1B73A}" srcId="{3AED37E4-0CD0-4EE8-9B4B-A2F57A0135ED}" destId="{AF53E48F-D8B7-4DC6-A3D3-A9BB1571FF75}" srcOrd="0" destOrd="0" parTransId="{2471CC09-D049-495C-9FED-5C8867155A61}" sibTransId="{E6FCE92C-80ED-4958-8A23-C192A153FF18}"/>
    <dgm:cxn modelId="{FA6899C8-6498-47D4-87BE-5BEC390BF3D3}" type="presOf" srcId="{3AB039C4-2C61-4CCA-B83D-CFC29706F309}" destId="{D3A60A76-6D1B-469C-BE1A-3F2E77EC2B2D}" srcOrd="0" destOrd="0" presId="urn:microsoft.com/office/officeart/2018/layout/CircleProcess"/>
    <dgm:cxn modelId="{7E43AFCB-DC29-4FF9-9FD1-CFB839EECE9B}" srcId="{3AB039C4-2C61-4CCA-B83D-CFC29706F309}" destId="{DA001B75-2C5A-4C8C-B276-5946AAF07313}" srcOrd="0" destOrd="0" parTransId="{C1324BB6-4268-4E76-9B1A-771C5D448426}" sibTransId="{6370045A-E621-4C79-8992-1F8219B326D9}"/>
    <dgm:cxn modelId="{AB6366CC-4F22-452D-A49D-91BFEBA783A0}" srcId="{993D6FEE-D33F-4F3D-9090-2B5E897DF8EE}" destId="{22DEFF12-B8E7-494A-ADF8-8CEAAB2914A6}" srcOrd="0" destOrd="0" parTransId="{B62F49A6-512F-4EE1-B66B-3A380C380019}" sibTransId="{63283851-28B1-4856-B39A-1F22DB442B6C}"/>
    <dgm:cxn modelId="{49A691D0-37F1-4B44-9905-BF4C5F964C8C}" type="presOf" srcId="{993D6FEE-D33F-4F3D-9090-2B5E897DF8EE}" destId="{CF9B16FD-38EA-43BB-91BC-B0E083335401}" srcOrd="1" destOrd="0" presId="urn:microsoft.com/office/officeart/2018/layout/CircleProcess"/>
    <dgm:cxn modelId="{6CE6BDD8-EA7B-43F9-B77D-CEC5661400BA}" type="presOf" srcId="{993D6FEE-D33F-4F3D-9090-2B5E897DF8EE}" destId="{DE18F661-8EA7-435A-B763-7A7221D822D0}" srcOrd="0" destOrd="0" presId="urn:microsoft.com/office/officeart/2018/layout/CircleProcess"/>
    <dgm:cxn modelId="{BB776CD9-675C-41B8-AE1C-11FCFA3C69C1}" type="presOf" srcId="{AF53E48F-D8B7-4DC6-A3D3-A9BB1571FF75}" destId="{F663E02F-263C-4144-BE98-4D813B050377}" srcOrd="0" destOrd="0" presId="urn:microsoft.com/office/officeart/2018/layout/CircleProcess"/>
    <dgm:cxn modelId="{0E6E10DA-15CC-43BF-99C5-374EA4C84F28}" type="presOf" srcId="{6D4146BF-DBC9-45F8-8A08-B0009F3F9E95}" destId="{8915521C-EBAD-45A3-BD5A-3034744A7031}" srcOrd="0" destOrd="0" presId="urn:microsoft.com/office/officeart/2018/layout/CircleProcess"/>
    <dgm:cxn modelId="{7D0B64DB-BCCB-402F-8B12-21E895704625}" srcId="{B11C543A-8C38-40B2-8627-2550E9329F90}" destId="{A5891C03-6A38-4048-A988-66C4CE01BC49}" srcOrd="0" destOrd="0" parTransId="{A3BF54BF-2C1C-4742-A2F9-04DB88A36FCA}" sibTransId="{C0FF2136-5120-4B05-9613-36B8D6C6C7CF}"/>
    <dgm:cxn modelId="{2C1D5BEC-E10C-417B-9EC9-7C0D2B9BF7D3}" type="presOf" srcId="{B11C543A-8C38-40B2-8627-2550E9329F90}" destId="{2DCE1902-81D9-4FC3-973F-2D01F197D634}" srcOrd="1" destOrd="0" presId="urn:microsoft.com/office/officeart/2018/layout/CircleProcess"/>
    <dgm:cxn modelId="{E7FDCEF5-CDC2-47A1-8C70-009510AAD689}" type="presOf" srcId="{B11C543A-8C38-40B2-8627-2550E9329F90}" destId="{81137FDB-A482-4DB4-8B84-9EA203A9D90E}" srcOrd="0" destOrd="0" presId="urn:microsoft.com/office/officeart/2018/layout/CircleProcess"/>
    <dgm:cxn modelId="{ACDC0AF8-2030-4DE0-A3BF-C1AB7BDB2655}" type="presOf" srcId="{3AED37E4-0CD0-4EE8-9B4B-A2F57A0135ED}" destId="{F9F29B1E-CE2A-445E-8170-A57CE7F39DE5}" srcOrd="1" destOrd="0" presId="urn:microsoft.com/office/officeart/2018/layout/CircleProcess"/>
    <dgm:cxn modelId="{7D42B9FA-7923-4976-9C9F-9668F99E0F70}" srcId="{6D4146BF-DBC9-45F8-8A08-B0009F3F9E95}" destId="{3AED37E4-0CD0-4EE8-9B4B-A2F57A0135ED}" srcOrd="1" destOrd="0" parTransId="{ECB1A433-87C4-4305-A323-D1B8F1FDCE92}" sibTransId="{DEECC9D7-7DB8-444F-A81E-04D0B9311668}"/>
    <dgm:cxn modelId="{1C66980C-F524-491D-9542-B0FB614DA862}" type="presParOf" srcId="{8915521C-EBAD-45A3-BD5A-3034744A7031}" destId="{C4210409-4603-4C40-9ECF-E05354E7D34E}" srcOrd="0" destOrd="0" presId="urn:microsoft.com/office/officeart/2018/layout/CircleProcess"/>
    <dgm:cxn modelId="{24A073D0-62E1-45BF-B430-E0FCEDF50074}" type="presParOf" srcId="{C4210409-4603-4C40-9ECF-E05354E7D34E}" destId="{B53E0393-36A4-49C6-B98F-7444D39D4DC8}" srcOrd="0" destOrd="0" presId="urn:microsoft.com/office/officeart/2018/layout/CircleProcess"/>
    <dgm:cxn modelId="{8DD9AEA0-2AAA-4A93-868D-8CC92D83EB0C}" type="presParOf" srcId="{8915521C-EBAD-45A3-BD5A-3034744A7031}" destId="{081B7AB1-2A6E-47A3-A05C-D3351AB001FE}" srcOrd="1" destOrd="0" presId="urn:microsoft.com/office/officeart/2018/layout/CircleProcess"/>
    <dgm:cxn modelId="{4F1B2B57-B65F-4D42-A85E-62C7FCFB738D}" type="presParOf" srcId="{081B7AB1-2A6E-47A3-A05C-D3351AB001FE}" destId="{64AF484A-8F78-4515-B9C7-E946EE49C409}" srcOrd="0" destOrd="0" presId="urn:microsoft.com/office/officeart/2018/layout/CircleProcess"/>
    <dgm:cxn modelId="{D816C81E-7D92-47D2-B58F-AF5E40919E5C}" type="presParOf" srcId="{8915521C-EBAD-45A3-BD5A-3034744A7031}" destId="{2CDC3971-DC4C-4353-B61B-A06BD6B7B9EA}" srcOrd="2" destOrd="0" presId="urn:microsoft.com/office/officeart/2018/layout/CircleProcess"/>
    <dgm:cxn modelId="{0F33A9BE-40D8-4A85-89E5-B3CB586827BE}" type="presParOf" srcId="{8915521C-EBAD-45A3-BD5A-3034744A7031}" destId="{24ADF332-5CA0-44A8-A7C2-E8EAEDA95659}" srcOrd="3" destOrd="0" presId="urn:microsoft.com/office/officeart/2018/layout/CircleProcess"/>
    <dgm:cxn modelId="{ED867F22-79F5-4305-9CCD-039654926910}" type="presParOf" srcId="{8915521C-EBAD-45A3-BD5A-3034744A7031}" destId="{C329E5BE-1381-4806-88FF-F36E0D76D430}" srcOrd="4" destOrd="0" presId="urn:microsoft.com/office/officeart/2018/layout/CircleProcess"/>
    <dgm:cxn modelId="{3AFA587C-019F-463F-AF76-F68783203A30}" type="presParOf" srcId="{C329E5BE-1381-4806-88FF-F36E0D76D430}" destId="{966B9A38-5CC4-4B00-80C4-811C58C20A09}" srcOrd="0" destOrd="0" presId="urn:microsoft.com/office/officeart/2018/layout/CircleProcess"/>
    <dgm:cxn modelId="{EE9E162E-D278-446B-AAA9-73B3570ADE60}" type="presParOf" srcId="{8915521C-EBAD-45A3-BD5A-3034744A7031}" destId="{79F9AA55-2C7D-4550-82C3-B6DF2C7EE0EC}" srcOrd="5" destOrd="0" presId="urn:microsoft.com/office/officeart/2018/layout/CircleProcess"/>
    <dgm:cxn modelId="{3F703520-5008-4869-9E38-E13108175B08}" type="presParOf" srcId="{79F9AA55-2C7D-4550-82C3-B6DF2C7EE0EC}" destId="{DE18F661-8EA7-435A-B763-7A7221D822D0}" srcOrd="0" destOrd="0" presId="urn:microsoft.com/office/officeart/2018/layout/CircleProcess"/>
    <dgm:cxn modelId="{D41284A0-8CA5-4427-A2F4-654FD47425C2}" type="presParOf" srcId="{8915521C-EBAD-45A3-BD5A-3034744A7031}" destId="{1BC95CF5-EEBF-410E-BD7E-26BCEE7A845C}" srcOrd="6" destOrd="0" presId="urn:microsoft.com/office/officeart/2018/layout/CircleProcess"/>
    <dgm:cxn modelId="{6C0BD75D-C4A1-4EC7-A2E5-22B9F3B65791}" type="presParOf" srcId="{8915521C-EBAD-45A3-BD5A-3034744A7031}" destId="{CF9B16FD-38EA-43BB-91BC-B0E083335401}" srcOrd="7" destOrd="0" presId="urn:microsoft.com/office/officeart/2018/layout/CircleProcess"/>
    <dgm:cxn modelId="{7ABE8ECA-9EFB-475C-9911-3562BD0F042C}" type="presParOf" srcId="{8915521C-EBAD-45A3-BD5A-3034744A7031}" destId="{CE33530E-C6D7-4443-933A-E6598517D843}" srcOrd="8" destOrd="0" presId="urn:microsoft.com/office/officeart/2018/layout/CircleProcess"/>
    <dgm:cxn modelId="{11546109-DF6D-4DAB-B60D-4835FEBAF8E7}" type="presParOf" srcId="{CE33530E-C6D7-4443-933A-E6598517D843}" destId="{FC8D7D53-96B6-442C-9047-9826DA936031}" srcOrd="0" destOrd="0" presId="urn:microsoft.com/office/officeart/2018/layout/CircleProcess"/>
    <dgm:cxn modelId="{240230ED-7CC9-49EA-8A2D-42D1554A9AB9}" type="presParOf" srcId="{8915521C-EBAD-45A3-BD5A-3034744A7031}" destId="{8BF323D8-C33F-4A6D-A1D4-D85DDE88709F}" srcOrd="9" destOrd="0" presId="urn:microsoft.com/office/officeart/2018/layout/CircleProcess"/>
    <dgm:cxn modelId="{B747DF4E-DA50-4723-8918-CC27E6556F2D}" type="presParOf" srcId="{8BF323D8-C33F-4A6D-A1D4-D85DDE88709F}" destId="{D3A60A76-6D1B-469C-BE1A-3F2E77EC2B2D}" srcOrd="0" destOrd="0" presId="urn:microsoft.com/office/officeart/2018/layout/CircleProcess"/>
    <dgm:cxn modelId="{EC7AFA12-A7BE-4B97-AA5F-54433DC1B6A1}" type="presParOf" srcId="{8915521C-EBAD-45A3-BD5A-3034744A7031}" destId="{27BEA284-C525-4758-A71B-3C168FB74722}" srcOrd="10" destOrd="0" presId="urn:microsoft.com/office/officeart/2018/layout/CircleProcess"/>
    <dgm:cxn modelId="{FB783650-62BE-4F3D-BA03-C69837B9608E}" type="presParOf" srcId="{8915521C-EBAD-45A3-BD5A-3034744A7031}" destId="{378B3FA6-3035-42BB-A76C-CCFC2A462D99}" srcOrd="11" destOrd="0" presId="urn:microsoft.com/office/officeart/2018/layout/CircleProcess"/>
    <dgm:cxn modelId="{E19691F6-7119-40E2-B955-877E0C5B9537}" type="presParOf" srcId="{8915521C-EBAD-45A3-BD5A-3034744A7031}" destId="{0A454F9D-2722-4D61-974E-16D9B2D26F03}" srcOrd="12" destOrd="0" presId="urn:microsoft.com/office/officeart/2018/layout/CircleProcess"/>
    <dgm:cxn modelId="{8CB29C7D-8AB5-47D9-BD6C-9135A835A004}" type="presParOf" srcId="{0A454F9D-2722-4D61-974E-16D9B2D26F03}" destId="{78569359-80B3-47A9-82F1-F38C75BB6B1F}" srcOrd="0" destOrd="0" presId="urn:microsoft.com/office/officeart/2018/layout/CircleProcess"/>
    <dgm:cxn modelId="{0A43AB0A-9E53-4719-A612-2C7A9A958741}" type="presParOf" srcId="{8915521C-EBAD-45A3-BD5A-3034744A7031}" destId="{FA36D510-37D1-4952-A4BC-D12F48FEEAFA}" srcOrd="13" destOrd="0" presId="urn:microsoft.com/office/officeart/2018/layout/CircleProcess"/>
    <dgm:cxn modelId="{C6C8ACFB-B536-45E0-94A9-0051B1B1F9C8}" type="presParOf" srcId="{FA36D510-37D1-4952-A4BC-D12F48FEEAFA}" destId="{AE0E62B1-0418-4C85-83B0-DBDD76AF72E8}" srcOrd="0" destOrd="0" presId="urn:microsoft.com/office/officeart/2018/layout/CircleProcess"/>
    <dgm:cxn modelId="{F77CF5E9-2B52-48AA-88CC-51DAE3BFB477}" type="presParOf" srcId="{8915521C-EBAD-45A3-BD5A-3034744A7031}" destId="{F663E02F-263C-4144-BE98-4D813B050377}" srcOrd="14" destOrd="0" presId="urn:microsoft.com/office/officeart/2018/layout/CircleProcess"/>
    <dgm:cxn modelId="{42A2C3ED-DE41-478B-B0E4-39781B27CADF}" type="presParOf" srcId="{8915521C-EBAD-45A3-BD5A-3034744A7031}" destId="{F9F29B1E-CE2A-445E-8170-A57CE7F39DE5}" srcOrd="15" destOrd="0" presId="urn:microsoft.com/office/officeart/2018/layout/CircleProcess"/>
    <dgm:cxn modelId="{E3231F91-7E89-45EA-9557-586EC6FEFC28}" type="presParOf" srcId="{8915521C-EBAD-45A3-BD5A-3034744A7031}" destId="{270B16C9-97CD-43AA-858A-E9E2E6F6F3B9}" srcOrd="16" destOrd="0" presId="urn:microsoft.com/office/officeart/2018/layout/CircleProcess"/>
    <dgm:cxn modelId="{3E081DD4-6C06-42DC-AB70-BA6AD8201104}" type="presParOf" srcId="{270B16C9-97CD-43AA-858A-E9E2E6F6F3B9}" destId="{14C6B1B8-EBAC-4F93-A276-3FDFE10FBBAE}" srcOrd="0" destOrd="0" presId="urn:microsoft.com/office/officeart/2018/layout/CircleProcess"/>
    <dgm:cxn modelId="{D8A8B6DD-B2CD-4CDD-89D2-47F54D82B66E}" type="presParOf" srcId="{8915521C-EBAD-45A3-BD5A-3034744A7031}" destId="{04D7B811-1C7B-422F-A055-DBEE984266C4}" srcOrd="17" destOrd="0" presId="urn:microsoft.com/office/officeart/2018/layout/CircleProcess"/>
    <dgm:cxn modelId="{6F9AB1D1-9118-46D3-B928-87159405C956}" type="presParOf" srcId="{04D7B811-1C7B-422F-A055-DBEE984266C4}" destId="{81137FDB-A482-4DB4-8B84-9EA203A9D90E}" srcOrd="0" destOrd="0" presId="urn:microsoft.com/office/officeart/2018/layout/CircleProcess"/>
    <dgm:cxn modelId="{2FEB61BF-5E9B-410A-B3B2-B2AB2A4BE797}" type="presParOf" srcId="{8915521C-EBAD-45A3-BD5A-3034744A7031}" destId="{7A01074F-5BA2-435D-A22A-9AE0A776148E}" srcOrd="18" destOrd="0" presId="urn:microsoft.com/office/officeart/2018/layout/CircleProcess"/>
    <dgm:cxn modelId="{63E9E9CF-10A8-4064-AA77-30150B51E520}" type="presParOf" srcId="{8915521C-EBAD-45A3-BD5A-3034744A7031}" destId="{2DCE1902-81D9-4FC3-973F-2D01F197D634}" srcOrd="19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BF5A7B-66F6-4DD7-8D55-AC094C6DD3D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1275847B-08D0-4F13-BEC8-5A4368A9FF62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Lucida Sans"/>
            </a:rPr>
            <a:t> </a:t>
          </a:r>
          <a:r>
            <a:rPr lang="en-GB" b="1">
              <a:latin typeface="Lucida Sans"/>
            </a:rPr>
            <a:t>Library Search / discovery system</a:t>
          </a:r>
          <a:endParaRPr lang="en-GB" b="1"/>
        </a:p>
      </dgm:t>
    </dgm:pt>
    <dgm:pt modelId="{D8E12181-126F-45E7-AD56-C2018CB6220D}" type="parTrans" cxnId="{6608185A-9CB7-4BFB-9467-43EE23246D68}">
      <dgm:prSet/>
      <dgm:spPr/>
      <dgm:t>
        <a:bodyPr/>
        <a:lstStyle/>
        <a:p>
          <a:endParaRPr lang="en-US"/>
        </a:p>
      </dgm:t>
    </dgm:pt>
    <dgm:pt modelId="{B6C6A917-7A5C-40D5-88D0-1A6CE1DAF430}" type="sibTrans" cxnId="{6608185A-9CB7-4BFB-9467-43EE23246D68}">
      <dgm:prSet/>
      <dgm:spPr/>
      <dgm:t>
        <a:bodyPr/>
        <a:lstStyle/>
        <a:p>
          <a:endParaRPr lang="en-US"/>
        </a:p>
      </dgm:t>
    </dgm:pt>
    <dgm:pt modelId="{8476A76F-1B84-4C6B-9CA4-AC53FF731EED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b="1">
              <a:latin typeface="Lucida Sans"/>
            </a:rPr>
            <a:t> Help &amp; Support-</a:t>
          </a:r>
          <a:r>
            <a:rPr lang="en-GB" b="1"/>
            <a:t> services, support and</a:t>
          </a:r>
          <a:r>
            <a:rPr lang="en-GB" b="1">
              <a:latin typeface="Lucida Sans"/>
            </a:rPr>
            <a:t> student essentials</a:t>
          </a:r>
          <a:r>
            <a:rPr lang="en-GB" b="1"/>
            <a:t>.</a:t>
          </a:r>
          <a:endParaRPr lang="en-US" b="1">
            <a:latin typeface="Lucida Sans"/>
          </a:endParaRPr>
        </a:p>
      </dgm:t>
    </dgm:pt>
    <dgm:pt modelId="{52DE8147-EA5B-4E6B-94F5-D24C119404B9}" type="parTrans" cxnId="{DDEA99A9-51EB-4A5E-B629-A262750F509C}">
      <dgm:prSet/>
      <dgm:spPr/>
      <dgm:t>
        <a:bodyPr/>
        <a:lstStyle/>
        <a:p>
          <a:endParaRPr lang="en-US"/>
        </a:p>
      </dgm:t>
    </dgm:pt>
    <dgm:pt modelId="{3DD0404A-3B71-4389-BFFB-6CCD210CBBA3}" type="sibTrans" cxnId="{DDEA99A9-51EB-4A5E-B629-A262750F509C}">
      <dgm:prSet/>
      <dgm:spPr/>
      <dgm:t>
        <a:bodyPr/>
        <a:lstStyle/>
        <a:p>
          <a:endParaRPr lang="en-US"/>
        </a:p>
      </dgm:t>
    </dgm:pt>
    <dgm:pt modelId="{BAFE0F4F-6C9F-4BDB-83F7-E189A30003FA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b="1">
              <a:latin typeface="Lucida Sans"/>
            </a:rPr>
            <a:t> </a:t>
          </a:r>
          <a:r>
            <a:rPr lang="en-GB" b="1"/>
            <a:t>Further information and explanations on what</a:t>
          </a:r>
          <a:r>
            <a:rPr lang="en-GB" b="1">
              <a:latin typeface="Lucida Sans"/>
            </a:rPr>
            <a:t> each</a:t>
          </a:r>
          <a:r>
            <a:rPr lang="en-GB" b="1"/>
            <a:t> </a:t>
          </a:r>
          <a:r>
            <a:rPr lang="en-GB" b="1">
              <a:latin typeface="Lucida Sans"/>
            </a:rPr>
            <a:t>resource</a:t>
          </a:r>
          <a:r>
            <a:rPr lang="en-GB" b="1"/>
            <a:t> can offer.</a:t>
          </a:r>
          <a:endParaRPr lang="en-US" b="1"/>
        </a:p>
      </dgm:t>
    </dgm:pt>
    <dgm:pt modelId="{60EFEC7B-F101-4336-B915-FD4590D2F7F0}" type="parTrans" cxnId="{758076A1-2D49-48C9-8D47-E0FDAEC76477}">
      <dgm:prSet/>
      <dgm:spPr/>
      <dgm:t>
        <a:bodyPr/>
        <a:lstStyle/>
        <a:p>
          <a:endParaRPr lang="en-US"/>
        </a:p>
      </dgm:t>
    </dgm:pt>
    <dgm:pt modelId="{134BCC45-FC39-4094-AFA1-82B6FBE341CF}" type="sibTrans" cxnId="{758076A1-2D49-48C9-8D47-E0FDAEC76477}">
      <dgm:prSet/>
      <dgm:spPr/>
      <dgm:t>
        <a:bodyPr/>
        <a:lstStyle/>
        <a:p>
          <a:endParaRPr lang="en-US"/>
        </a:p>
      </dgm:t>
    </dgm:pt>
    <dgm:pt modelId="{F1AB8A4F-98DD-438D-9FCA-E4CEE1816C81}" type="pres">
      <dgm:prSet presAssocID="{B3BF5A7B-66F6-4DD7-8D55-AC094C6DD3D1}" presName="root" presStyleCnt="0">
        <dgm:presLayoutVars>
          <dgm:dir/>
          <dgm:resizeHandles val="exact"/>
        </dgm:presLayoutVars>
      </dgm:prSet>
      <dgm:spPr/>
    </dgm:pt>
    <dgm:pt modelId="{87599918-CFE6-4BE0-A54C-90203AE5A061}" type="pres">
      <dgm:prSet presAssocID="{1275847B-08D0-4F13-BEC8-5A4368A9FF62}" presName="compNode" presStyleCnt="0"/>
      <dgm:spPr/>
    </dgm:pt>
    <dgm:pt modelId="{9F654BBC-7ADD-48B6-B02D-6DECDFE3B54A}" type="pres">
      <dgm:prSet presAssocID="{1275847B-08D0-4F13-BEC8-5A4368A9FF62}" presName="bgRect" presStyleLbl="bgShp" presStyleIdx="0" presStyleCnt="3"/>
      <dgm:spPr/>
    </dgm:pt>
    <dgm:pt modelId="{D8EA643D-8290-4D3E-BB9D-952942507364}" type="pres">
      <dgm:prSet presAssocID="{1275847B-08D0-4F13-BEC8-5A4368A9FF6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8E91C17-4345-4508-BAF2-CE414465FDB2}" type="pres">
      <dgm:prSet presAssocID="{1275847B-08D0-4F13-BEC8-5A4368A9FF62}" presName="spaceRect" presStyleCnt="0"/>
      <dgm:spPr/>
    </dgm:pt>
    <dgm:pt modelId="{D465D544-AA49-4C25-B53B-CD13BFBC5890}" type="pres">
      <dgm:prSet presAssocID="{1275847B-08D0-4F13-BEC8-5A4368A9FF62}" presName="parTx" presStyleLbl="revTx" presStyleIdx="0" presStyleCnt="3">
        <dgm:presLayoutVars>
          <dgm:chMax val="0"/>
          <dgm:chPref val="0"/>
        </dgm:presLayoutVars>
      </dgm:prSet>
      <dgm:spPr/>
    </dgm:pt>
    <dgm:pt modelId="{49CA11F1-AA17-4B9B-812E-50B628C7C46E}" type="pres">
      <dgm:prSet presAssocID="{B6C6A917-7A5C-40D5-88D0-1A6CE1DAF430}" presName="sibTrans" presStyleCnt="0"/>
      <dgm:spPr/>
    </dgm:pt>
    <dgm:pt modelId="{C43DC06A-A03E-4E51-9924-D11ECAF9EB48}" type="pres">
      <dgm:prSet presAssocID="{8476A76F-1B84-4C6B-9CA4-AC53FF731EED}" presName="compNode" presStyleCnt="0"/>
      <dgm:spPr/>
    </dgm:pt>
    <dgm:pt modelId="{61F292EB-2FCB-4E16-A024-CDCD01A8DB4B}" type="pres">
      <dgm:prSet presAssocID="{8476A76F-1B84-4C6B-9CA4-AC53FF731EED}" presName="bgRect" presStyleLbl="bgShp" presStyleIdx="1" presStyleCnt="3"/>
      <dgm:spPr/>
    </dgm:pt>
    <dgm:pt modelId="{2FE02E5B-5427-42D1-A1BC-31613ED1608A}" type="pres">
      <dgm:prSet presAssocID="{8476A76F-1B84-4C6B-9CA4-AC53FF731EE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74132F19-7280-47DD-83C2-48FBE6B8B78E}" type="pres">
      <dgm:prSet presAssocID="{8476A76F-1B84-4C6B-9CA4-AC53FF731EED}" presName="spaceRect" presStyleCnt="0"/>
      <dgm:spPr/>
    </dgm:pt>
    <dgm:pt modelId="{F85CCF08-D62E-4452-A472-E834FBE0CFE8}" type="pres">
      <dgm:prSet presAssocID="{8476A76F-1B84-4C6B-9CA4-AC53FF731EED}" presName="parTx" presStyleLbl="revTx" presStyleIdx="1" presStyleCnt="3">
        <dgm:presLayoutVars>
          <dgm:chMax val="0"/>
          <dgm:chPref val="0"/>
        </dgm:presLayoutVars>
      </dgm:prSet>
      <dgm:spPr/>
    </dgm:pt>
    <dgm:pt modelId="{B14DB708-88FE-45E5-892D-59AACB44F95D}" type="pres">
      <dgm:prSet presAssocID="{3DD0404A-3B71-4389-BFFB-6CCD210CBBA3}" presName="sibTrans" presStyleCnt="0"/>
      <dgm:spPr/>
    </dgm:pt>
    <dgm:pt modelId="{A7D8896F-0485-4876-A683-3AE8F3ABEC4B}" type="pres">
      <dgm:prSet presAssocID="{BAFE0F4F-6C9F-4BDB-83F7-E189A30003FA}" presName="compNode" presStyleCnt="0"/>
      <dgm:spPr/>
    </dgm:pt>
    <dgm:pt modelId="{55FEDCB0-3125-4DAA-9F4F-F061542C5E3A}" type="pres">
      <dgm:prSet presAssocID="{BAFE0F4F-6C9F-4BDB-83F7-E189A30003FA}" presName="bgRect" presStyleLbl="bgShp" presStyleIdx="2" presStyleCnt="3"/>
      <dgm:spPr/>
    </dgm:pt>
    <dgm:pt modelId="{551C3351-C018-40AC-9845-20CCFDAE5876}" type="pres">
      <dgm:prSet presAssocID="{BAFE0F4F-6C9F-4BDB-83F7-E189A30003F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C3C02D08-C6A0-4FD7-811D-BB3C66B6CA06}" type="pres">
      <dgm:prSet presAssocID="{BAFE0F4F-6C9F-4BDB-83F7-E189A30003FA}" presName="spaceRect" presStyleCnt="0"/>
      <dgm:spPr/>
    </dgm:pt>
    <dgm:pt modelId="{2F9741F6-80A6-45D6-903A-2A4A1DD17BFA}" type="pres">
      <dgm:prSet presAssocID="{BAFE0F4F-6C9F-4BDB-83F7-E189A30003F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B4C3300-9A29-4DB3-A030-706B386F309A}" type="presOf" srcId="{B3BF5A7B-66F6-4DD7-8D55-AC094C6DD3D1}" destId="{F1AB8A4F-98DD-438D-9FCA-E4CEE1816C81}" srcOrd="0" destOrd="0" presId="urn:microsoft.com/office/officeart/2018/2/layout/IconVerticalSolidList"/>
    <dgm:cxn modelId="{6608185A-9CB7-4BFB-9467-43EE23246D68}" srcId="{B3BF5A7B-66F6-4DD7-8D55-AC094C6DD3D1}" destId="{1275847B-08D0-4F13-BEC8-5A4368A9FF62}" srcOrd="0" destOrd="0" parTransId="{D8E12181-126F-45E7-AD56-C2018CB6220D}" sibTransId="{B6C6A917-7A5C-40D5-88D0-1A6CE1DAF430}"/>
    <dgm:cxn modelId="{758076A1-2D49-48C9-8D47-E0FDAEC76477}" srcId="{B3BF5A7B-66F6-4DD7-8D55-AC094C6DD3D1}" destId="{BAFE0F4F-6C9F-4BDB-83F7-E189A30003FA}" srcOrd="2" destOrd="0" parTransId="{60EFEC7B-F101-4336-B915-FD4590D2F7F0}" sibTransId="{134BCC45-FC39-4094-AFA1-82B6FBE341CF}"/>
    <dgm:cxn modelId="{DDEA99A9-51EB-4A5E-B629-A262750F509C}" srcId="{B3BF5A7B-66F6-4DD7-8D55-AC094C6DD3D1}" destId="{8476A76F-1B84-4C6B-9CA4-AC53FF731EED}" srcOrd="1" destOrd="0" parTransId="{52DE8147-EA5B-4E6B-94F5-D24C119404B9}" sibTransId="{3DD0404A-3B71-4389-BFFB-6CCD210CBBA3}"/>
    <dgm:cxn modelId="{5D6C5AC0-3CC4-4979-9477-ACBCFD8FEDF4}" type="presOf" srcId="{BAFE0F4F-6C9F-4BDB-83F7-E189A30003FA}" destId="{2F9741F6-80A6-45D6-903A-2A4A1DD17BFA}" srcOrd="0" destOrd="0" presId="urn:microsoft.com/office/officeart/2018/2/layout/IconVerticalSolidList"/>
    <dgm:cxn modelId="{EF452AC6-4421-4DC2-845E-D52B3964BD60}" type="presOf" srcId="{8476A76F-1B84-4C6B-9CA4-AC53FF731EED}" destId="{F85CCF08-D62E-4452-A472-E834FBE0CFE8}" srcOrd="0" destOrd="0" presId="urn:microsoft.com/office/officeart/2018/2/layout/IconVerticalSolidList"/>
    <dgm:cxn modelId="{79CDA6DB-8969-496B-BEC2-FF35317BB933}" type="presOf" srcId="{1275847B-08D0-4F13-BEC8-5A4368A9FF62}" destId="{D465D544-AA49-4C25-B53B-CD13BFBC5890}" srcOrd="0" destOrd="0" presId="urn:microsoft.com/office/officeart/2018/2/layout/IconVerticalSolidList"/>
    <dgm:cxn modelId="{313FEAE1-3376-4D7B-BCDC-D5395CA1DCA1}" type="presParOf" srcId="{F1AB8A4F-98DD-438D-9FCA-E4CEE1816C81}" destId="{87599918-CFE6-4BE0-A54C-90203AE5A061}" srcOrd="0" destOrd="0" presId="urn:microsoft.com/office/officeart/2018/2/layout/IconVerticalSolidList"/>
    <dgm:cxn modelId="{EF466667-D959-487F-B7BF-530E2BBBB9C9}" type="presParOf" srcId="{87599918-CFE6-4BE0-A54C-90203AE5A061}" destId="{9F654BBC-7ADD-48B6-B02D-6DECDFE3B54A}" srcOrd="0" destOrd="0" presId="urn:microsoft.com/office/officeart/2018/2/layout/IconVerticalSolidList"/>
    <dgm:cxn modelId="{FFDAAA0D-CF5D-4599-9F90-1EC90BA18101}" type="presParOf" srcId="{87599918-CFE6-4BE0-A54C-90203AE5A061}" destId="{D8EA643D-8290-4D3E-BB9D-952942507364}" srcOrd="1" destOrd="0" presId="urn:microsoft.com/office/officeart/2018/2/layout/IconVerticalSolidList"/>
    <dgm:cxn modelId="{37ED4570-342B-45B9-B1AC-C98659B3991E}" type="presParOf" srcId="{87599918-CFE6-4BE0-A54C-90203AE5A061}" destId="{38E91C17-4345-4508-BAF2-CE414465FDB2}" srcOrd="2" destOrd="0" presId="urn:microsoft.com/office/officeart/2018/2/layout/IconVerticalSolidList"/>
    <dgm:cxn modelId="{AED9037D-C3D7-4603-BEAE-B889F52A42DF}" type="presParOf" srcId="{87599918-CFE6-4BE0-A54C-90203AE5A061}" destId="{D465D544-AA49-4C25-B53B-CD13BFBC5890}" srcOrd="3" destOrd="0" presId="urn:microsoft.com/office/officeart/2018/2/layout/IconVerticalSolidList"/>
    <dgm:cxn modelId="{86E5C027-A653-458A-96D9-10265BF7EAC8}" type="presParOf" srcId="{F1AB8A4F-98DD-438D-9FCA-E4CEE1816C81}" destId="{49CA11F1-AA17-4B9B-812E-50B628C7C46E}" srcOrd="1" destOrd="0" presId="urn:microsoft.com/office/officeart/2018/2/layout/IconVerticalSolidList"/>
    <dgm:cxn modelId="{C01DCFD5-4CF2-4DEB-BFCE-DD5F74C903F6}" type="presParOf" srcId="{F1AB8A4F-98DD-438D-9FCA-E4CEE1816C81}" destId="{C43DC06A-A03E-4E51-9924-D11ECAF9EB48}" srcOrd="2" destOrd="0" presId="urn:microsoft.com/office/officeart/2018/2/layout/IconVerticalSolidList"/>
    <dgm:cxn modelId="{918B64F7-11D6-4357-BF50-131BA45527C4}" type="presParOf" srcId="{C43DC06A-A03E-4E51-9924-D11ECAF9EB48}" destId="{61F292EB-2FCB-4E16-A024-CDCD01A8DB4B}" srcOrd="0" destOrd="0" presId="urn:microsoft.com/office/officeart/2018/2/layout/IconVerticalSolidList"/>
    <dgm:cxn modelId="{5EDC2752-0053-4C1C-9A79-854E69D59A27}" type="presParOf" srcId="{C43DC06A-A03E-4E51-9924-D11ECAF9EB48}" destId="{2FE02E5B-5427-42D1-A1BC-31613ED1608A}" srcOrd="1" destOrd="0" presId="urn:microsoft.com/office/officeart/2018/2/layout/IconVerticalSolidList"/>
    <dgm:cxn modelId="{81964AC0-FF10-4E46-8496-10E66CEAFC15}" type="presParOf" srcId="{C43DC06A-A03E-4E51-9924-D11ECAF9EB48}" destId="{74132F19-7280-47DD-83C2-48FBE6B8B78E}" srcOrd="2" destOrd="0" presId="urn:microsoft.com/office/officeart/2018/2/layout/IconVerticalSolidList"/>
    <dgm:cxn modelId="{12356EFF-260B-46FA-802F-F16352B3EE6C}" type="presParOf" srcId="{C43DC06A-A03E-4E51-9924-D11ECAF9EB48}" destId="{F85CCF08-D62E-4452-A472-E834FBE0CFE8}" srcOrd="3" destOrd="0" presId="urn:microsoft.com/office/officeart/2018/2/layout/IconVerticalSolidList"/>
    <dgm:cxn modelId="{63E5C693-0FDE-4CA1-A156-197E6BDBF2C1}" type="presParOf" srcId="{F1AB8A4F-98DD-438D-9FCA-E4CEE1816C81}" destId="{B14DB708-88FE-45E5-892D-59AACB44F95D}" srcOrd="3" destOrd="0" presId="urn:microsoft.com/office/officeart/2018/2/layout/IconVerticalSolidList"/>
    <dgm:cxn modelId="{06FD049E-D78A-4F85-9402-2AB353759FE9}" type="presParOf" srcId="{F1AB8A4F-98DD-438D-9FCA-E4CEE1816C81}" destId="{A7D8896F-0485-4876-A683-3AE8F3ABEC4B}" srcOrd="4" destOrd="0" presId="urn:microsoft.com/office/officeart/2018/2/layout/IconVerticalSolidList"/>
    <dgm:cxn modelId="{F74A0F95-3B37-48BD-8E09-304F4235E127}" type="presParOf" srcId="{A7D8896F-0485-4876-A683-3AE8F3ABEC4B}" destId="{55FEDCB0-3125-4DAA-9F4F-F061542C5E3A}" srcOrd="0" destOrd="0" presId="urn:microsoft.com/office/officeart/2018/2/layout/IconVerticalSolidList"/>
    <dgm:cxn modelId="{98566E9B-5CB1-4580-ABE3-1DF9FB0B5D94}" type="presParOf" srcId="{A7D8896F-0485-4876-A683-3AE8F3ABEC4B}" destId="{551C3351-C018-40AC-9845-20CCFDAE5876}" srcOrd="1" destOrd="0" presId="urn:microsoft.com/office/officeart/2018/2/layout/IconVerticalSolidList"/>
    <dgm:cxn modelId="{F2C46C04-30BC-4A31-A8F3-511C9E4E939A}" type="presParOf" srcId="{A7D8896F-0485-4876-A683-3AE8F3ABEC4B}" destId="{C3C02D08-C6A0-4FD7-811D-BB3C66B6CA06}" srcOrd="2" destOrd="0" presId="urn:microsoft.com/office/officeart/2018/2/layout/IconVerticalSolidList"/>
    <dgm:cxn modelId="{504C32B0-6756-482E-A2A6-DA52EE460D9C}" type="presParOf" srcId="{A7D8896F-0485-4876-A683-3AE8F3ABEC4B}" destId="{2F9741F6-80A6-45D6-903A-2A4A1DD17BF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3E0393-36A4-49C6-B98F-7444D39D4DC8}">
      <dsp:nvSpPr>
        <dsp:cNvPr id="0" name=""/>
        <dsp:cNvSpPr/>
      </dsp:nvSpPr>
      <dsp:spPr>
        <a:xfrm>
          <a:off x="4218788" y="1630834"/>
          <a:ext cx="959102" cy="959259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AF484A-8F78-4515-B9C7-E946EE49C409}">
      <dsp:nvSpPr>
        <dsp:cNvPr id="0" name=""/>
        <dsp:cNvSpPr/>
      </dsp:nvSpPr>
      <dsp:spPr>
        <a:xfrm>
          <a:off x="4250435" y="1662815"/>
          <a:ext cx="895298" cy="895297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/>
            <a:t>P</a:t>
          </a:r>
        </a:p>
      </dsp:txBody>
      <dsp:txXfrm>
        <a:off x="4378553" y="1790739"/>
        <a:ext cx="639572" cy="639450"/>
      </dsp:txXfrm>
    </dsp:sp>
    <dsp:sp modelId="{2CDC3971-DC4C-4353-B61B-A06BD6B7B9EA}">
      <dsp:nvSpPr>
        <dsp:cNvPr id="0" name=""/>
        <dsp:cNvSpPr/>
      </dsp:nvSpPr>
      <dsp:spPr>
        <a:xfrm>
          <a:off x="4250435" y="2607768"/>
          <a:ext cx="895298" cy="525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Purpose</a:t>
          </a:r>
        </a:p>
      </dsp:txBody>
      <dsp:txXfrm>
        <a:off x="4250435" y="2607768"/>
        <a:ext cx="895298" cy="525833"/>
      </dsp:txXfrm>
    </dsp:sp>
    <dsp:sp modelId="{966B9A38-5CC4-4B00-80C4-811C58C20A09}">
      <dsp:nvSpPr>
        <dsp:cNvPr id="0" name=""/>
        <dsp:cNvSpPr/>
      </dsp:nvSpPr>
      <dsp:spPr>
        <a:xfrm rot="2700000">
          <a:off x="3227073" y="1630884"/>
          <a:ext cx="958991" cy="958991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E18F661-8EA7-435A-B763-7A7221D822D0}">
      <dsp:nvSpPr>
        <dsp:cNvPr id="0" name=""/>
        <dsp:cNvSpPr/>
      </dsp:nvSpPr>
      <dsp:spPr>
        <a:xfrm>
          <a:off x="3259685" y="1662815"/>
          <a:ext cx="895298" cy="895297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/>
            <a:t>A</a:t>
          </a:r>
        </a:p>
      </dsp:txBody>
      <dsp:txXfrm>
        <a:off x="3387293" y="1790739"/>
        <a:ext cx="639572" cy="639450"/>
      </dsp:txXfrm>
    </dsp:sp>
    <dsp:sp modelId="{1BC95CF5-EEBF-410E-BD7E-26BCEE7A845C}">
      <dsp:nvSpPr>
        <dsp:cNvPr id="0" name=""/>
        <dsp:cNvSpPr/>
      </dsp:nvSpPr>
      <dsp:spPr>
        <a:xfrm>
          <a:off x="3259685" y="2607768"/>
          <a:ext cx="895298" cy="525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Accuracy</a:t>
          </a:r>
        </a:p>
      </dsp:txBody>
      <dsp:txXfrm>
        <a:off x="3259685" y="2607768"/>
        <a:ext cx="895298" cy="525833"/>
      </dsp:txXfrm>
    </dsp:sp>
    <dsp:sp modelId="{FC8D7D53-96B6-442C-9047-9826DA936031}">
      <dsp:nvSpPr>
        <dsp:cNvPr id="0" name=""/>
        <dsp:cNvSpPr/>
      </dsp:nvSpPr>
      <dsp:spPr>
        <a:xfrm rot="2700000">
          <a:off x="2236323" y="1630884"/>
          <a:ext cx="958991" cy="958991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3A60A76-6D1B-469C-BE1A-3F2E77EC2B2D}">
      <dsp:nvSpPr>
        <dsp:cNvPr id="0" name=""/>
        <dsp:cNvSpPr/>
      </dsp:nvSpPr>
      <dsp:spPr>
        <a:xfrm>
          <a:off x="2268425" y="1662815"/>
          <a:ext cx="895298" cy="895297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/>
            <a:t>A</a:t>
          </a:r>
        </a:p>
      </dsp:txBody>
      <dsp:txXfrm>
        <a:off x="2396033" y="1790739"/>
        <a:ext cx="639572" cy="639450"/>
      </dsp:txXfrm>
    </dsp:sp>
    <dsp:sp modelId="{27BEA284-C525-4758-A71B-3C168FB74722}">
      <dsp:nvSpPr>
        <dsp:cNvPr id="0" name=""/>
        <dsp:cNvSpPr/>
      </dsp:nvSpPr>
      <dsp:spPr>
        <a:xfrm>
          <a:off x="2268425" y="2607768"/>
          <a:ext cx="895298" cy="525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Authority</a:t>
          </a:r>
        </a:p>
      </dsp:txBody>
      <dsp:txXfrm>
        <a:off x="2268425" y="2607768"/>
        <a:ext cx="895298" cy="525833"/>
      </dsp:txXfrm>
    </dsp:sp>
    <dsp:sp modelId="{78569359-80B3-47A9-82F1-F38C75BB6B1F}">
      <dsp:nvSpPr>
        <dsp:cNvPr id="0" name=""/>
        <dsp:cNvSpPr/>
      </dsp:nvSpPr>
      <dsp:spPr>
        <a:xfrm rot="2700000">
          <a:off x="1245063" y="1630884"/>
          <a:ext cx="958991" cy="958991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E0E62B1-0418-4C85-83B0-DBDD76AF72E8}">
      <dsp:nvSpPr>
        <dsp:cNvPr id="0" name=""/>
        <dsp:cNvSpPr/>
      </dsp:nvSpPr>
      <dsp:spPr>
        <a:xfrm>
          <a:off x="1277165" y="1662815"/>
          <a:ext cx="895298" cy="895297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/>
            <a:t>R</a:t>
          </a:r>
        </a:p>
      </dsp:txBody>
      <dsp:txXfrm>
        <a:off x="1405283" y="1790739"/>
        <a:ext cx="639572" cy="639450"/>
      </dsp:txXfrm>
    </dsp:sp>
    <dsp:sp modelId="{F663E02F-263C-4144-BE98-4D813B050377}">
      <dsp:nvSpPr>
        <dsp:cNvPr id="0" name=""/>
        <dsp:cNvSpPr/>
      </dsp:nvSpPr>
      <dsp:spPr>
        <a:xfrm>
          <a:off x="1277165" y="2607768"/>
          <a:ext cx="895298" cy="525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Relevance</a:t>
          </a:r>
        </a:p>
      </dsp:txBody>
      <dsp:txXfrm>
        <a:off x="1277165" y="2607768"/>
        <a:ext cx="895298" cy="525833"/>
      </dsp:txXfrm>
    </dsp:sp>
    <dsp:sp modelId="{14C6B1B8-EBAC-4F93-A276-3FDFE10FBBAE}">
      <dsp:nvSpPr>
        <dsp:cNvPr id="0" name=""/>
        <dsp:cNvSpPr/>
      </dsp:nvSpPr>
      <dsp:spPr>
        <a:xfrm rot="2700000">
          <a:off x="253803" y="1630884"/>
          <a:ext cx="958991" cy="958991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137FDB-A482-4DB4-8B84-9EA203A9D90E}">
      <dsp:nvSpPr>
        <dsp:cNvPr id="0" name=""/>
        <dsp:cNvSpPr/>
      </dsp:nvSpPr>
      <dsp:spPr>
        <a:xfrm>
          <a:off x="285905" y="1662815"/>
          <a:ext cx="895298" cy="895297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/>
            <a:t>C</a:t>
          </a:r>
        </a:p>
      </dsp:txBody>
      <dsp:txXfrm>
        <a:off x="414023" y="1790739"/>
        <a:ext cx="639572" cy="639450"/>
      </dsp:txXfrm>
    </dsp:sp>
    <dsp:sp modelId="{7A01074F-5BA2-435D-A22A-9AE0A776148E}">
      <dsp:nvSpPr>
        <dsp:cNvPr id="0" name=""/>
        <dsp:cNvSpPr/>
      </dsp:nvSpPr>
      <dsp:spPr>
        <a:xfrm>
          <a:off x="285905" y="2607768"/>
          <a:ext cx="895298" cy="525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Currency</a:t>
          </a:r>
        </a:p>
      </dsp:txBody>
      <dsp:txXfrm>
        <a:off x="285905" y="2607768"/>
        <a:ext cx="895298" cy="5258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654BBC-7ADD-48B6-B02D-6DECDFE3B54A}">
      <dsp:nvSpPr>
        <dsp:cNvPr id="0" name=""/>
        <dsp:cNvSpPr/>
      </dsp:nvSpPr>
      <dsp:spPr>
        <a:xfrm>
          <a:off x="0" y="576"/>
          <a:ext cx="5578137" cy="134932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EA643D-8290-4D3E-BB9D-952942507364}">
      <dsp:nvSpPr>
        <dsp:cNvPr id="0" name=""/>
        <dsp:cNvSpPr/>
      </dsp:nvSpPr>
      <dsp:spPr>
        <a:xfrm>
          <a:off x="408171" y="304175"/>
          <a:ext cx="742130" cy="7421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65D544-AA49-4C25-B53B-CD13BFBC5890}">
      <dsp:nvSpPr>
        <dsp:cNvPr id="0" name=""/>
        <dsp:cNvSpPr/>
      </dsp:nvSpPr>
      <dsp:spPr>
        <a:xfrm>
          <a:off x="1558473" y="576"/>
          <a:ext cx="4019663" cy="13493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804" tIns="142804" rIns="142804" bIns="142804" numCol="1" spcCol="1270" anchor="ctr" anchorCtr="0">
          <a:noAutofit/>
        </a:bodyPr>
        <a:lstStyle/>
        <a:p>
          <a:pPr marL="0" lvl="0" indent="0" algn="l" defTabSz="9779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Lucida Sans"/>
            </a:rPr>
            <a:t> </a:t>
          </a:r>
          <a:r>
            <a:rPr lang="en-GB" sz="2200" b="1" kern="1200">
              <a:latin typeface="Lucida Sans"/>
            </a:rPr>
            <a:t>Library Search / discovery system</a:t>
          </a:r>
          <a:endParaRPr lang="en-GB" sz="2200" b="1" kern="1200"/>
        </a:p>
      </dsp:txBody>
      <dsp:txXfrm>
        <a:off x="1558473" y="576"/>
        <a:ext cx="4019663" cy="1349327"/>
      </dsp:txXfrm>
    </dsp:sp>
    <dsp:sp modelId="{61F292EB-2FCB-4E16-A024-CDCD01A8DB4B}">
      <dsp:nvSpPr>
        <dsp:cNvPr id="0" name=""/>
        <dsp:cNvSpPr/>
      </dsp:nvSpPr>
      <dsp:spPr>
        <a:xfrm>
          <a:off x="0" y="1687236"/>
          <a:ext cx="5578137" cy="134932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E02E5B-5427-42D1-A1BC-31613ED1608A}">
      <dsp:nvSpPr>
        <dsp:cNvPr id="0" name=""/>
        <dsp:cNvSpPr/>
      </dsp:nvSpPr>
      <dsp:spPr>
        <a:xfrm>
          <a:off x="408171" y="1990834"/>
          <a:ext cx="742130" cy="7421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5CCF08-D62E-4452-A472-E834FBE0CFE8}">
      <dsp:nvSpPr>
        <dsp:cNvPr id="0" name=""/>
        <dsp:cNvSpPr/>
      </dsp:nvSpPr>
      <dsp:spPr>
        <a:xfrm>
          <a:off x="1558473" y="1687236"/>
          <a:ext cx="4019663" cy="13493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804" tIns="142804" rIns="142804" bIns="142804" numCol="1" spcCol="1270" anchor="ctr" anchorCtr="0">
          <a:noAutofit/>
        </a:bodyPr>
        <a:lstStyle/>
        <a:p>
          <a:pPr marL="0" lvl="0" indent="0" algn="l" defTabSz="9779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latin typeface="Lucida Sans"/>
            </a:rPr>
            <a:t> Help &amp; Support-</a:t>
          </a:r>
          <a:r>
            <a:rPr lang="en-GB" sz="2200" b="1" kern="1200"/>
            <a:t> services, support and</a:t>
          </a:r>
          <a:r>
            <a:rPr lang="en-GB" sz="2200" b="1" kern="1200">
              <a:latin typeface="Lucida Sans"/>
            </a:rPr>
            <a:t> student essentials</a:t>
          </a:r>
          <a:r>
            <a:rPr lang="en-GB" sz="2200" b="1" kern="1200"/>
            <a:t>.</a:t>
          </a:r>
          <a:endParaRPr lang="en-US" sz="2200" b="1" kern="1200">
            <a:latin typeface="Lucida Sans"/>
          </a:endParaRPr>
        </a:p>
      </dsp:txBody>
      <dsp:txXfrm>
        <a:off x="1558473" y="1687236"/>
        <a:ext cx="4019663" cy="1349327"/>
      </dsp:txXfrm>
    </dsp:sp>
    <dsp:sp modelId="{55FEDCB0-3125-4DAA-9F4F-F061542C5E3A}">
      <dsp:nvSpPr>
        <dsp:cNvPr id="0" name=""/>
        <dsp:cNvSpPr/>
      </dsp:nvSpPr>
      <dsp:spPr>
        <a:xfrm>
          <a:off x="0" y="3373895"/>
          <a:ext cx="5578137" cy="134932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1C3351-C018-40AC-9845-20CCFDAE5876}">
      <dsp:nvSpPr>
        <dsp:cNvPr id="0" name=""/>
        <dsp:cNvSpPr/>
      </dsp:nvSpPr>
      <dsp:spPr>
        <a:xfrm>
          <a:off x="408171" y="3677494"/>
          <a:ext cx="742130" cy="7421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9741F6-80A6-45D6-903A-2A4A1DD17BFA}">
      <dsp:nvSpPr>
        <dsp:cNvPr id="0" name=""/>
        <dsp:cNvSpPr/>
      </dsp:nvSpPr>
      <dsp:spPr>
        <a:xfrm>
          <a:off x="1558473" y="3373895"/>
          <a:ext cx="4019663" cy="13493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804" tIns="142804" rIns="142804" bIns="142804" numCol="1" spcCol="1270" anchor="ctr" anchorCtr="0">
          <a:noAutofit/>
        </a:bodyPr>
        <a:lstStyle/>
        <a:p>
          <a:pPr marL="0" lvl="0" indent="0" algn="l" defTabSz="9779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latin typeface="Lucida Sans"/>
            </a:rPr>
            <a:t> </a:t>
          </a:r>
          <a:r>
            <a:rPr lang="en-GB" sz="2200" b="1" kern="1200"/>
            <a:t>Further information and explanations on what</a:t>
          </a:r>
          <a:r>
            <a:rPr lang="en-GB" sz="2200" b="1" kern="1200">
              <a:latin typeface="Lucida Sans"/>
            </a:rPr>
            <a:t> each</a:t>
          </a:r>
          <a:r>
            <a:rPr lang="en-GB" sz="2200" b="1" kern="1200"/>
            <a:t> </a:t>
          </a:r>
          <a:r>
            <a:rPr lang="en-GB" sz="2200" b="1" kern="1200">
              <a:latin typeface="Lucida Sans"/>
            </a:rPr>
            <a:t>resource</a:t>
          </a:r>
          <a:r>
            <a:rPr lang="en-GB" sz="2200" b="1" kern="1200"/>
            <a:t> can offer.</a:t>
          </a:r>
          <a:endParaRPr lang="en-US" sz="2200" b="1" kern="1200"/>
        </a:p>
      </dsp:txBody>
      <dsp:txXfrm>
        <a:off x="1558473" y="3373895"/>
        <a:ext cx="4019663" cy="13493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09/01/2024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861" tIns="45930" rIns="91861" bIns="4593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861" tIns="45930" rIns="91861" bIns="4593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Welcome</a:t>
            </a:r>
            <a:endParaRPr lang="en-US"/>
          </a:p>
          <a:p>
            <a:r>
              <a:rPr lang="en-US">
                <a:cs typeface="Calibri"/>
              </a:rPr>
              <a:t>Introduction</a:t>
            </a:r>
          </a:p>
          <a:p>
            <a:r>
              <a:rPr lang="en-US">
                <a:cs typeface="Calibri"/>
              </a:rPr>
              <a:t>Keep mics off</a:t>
            </a:r>
          </a:p>
          <a:p>
            <a:r>
              <a:rPr lang="en-US">
                <a:cs typeface="Calibri"/>
              </a:rPr>
              <a:t>Use chat – Laura will keep an eye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4583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Overview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519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8389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1099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9645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4149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7079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5890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2055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3114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761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Summary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6013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4585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25814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70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72" r:id="rId2"/>
    <p:sldLayoutId id="2147483658" r:id="rId3"/>
    <p:sldLayoutId id="2147483652" r:id="rId4"/>
    <p:sldLayoutId id="2147483673" r:id="rId5"/>
    <p:sldLayoutId id="2147483653" r:id="rId6"/>
    <p:sldLayoutId id="2147483650" r:id="rId7"/>
    <p:sldLayoutId id="2147483674" r:id="rId8"/>
    <p:sldLayoutId id="2147483651" r:id="rId9"/>
    <p:sldLayoutId id="2147483654" r:id="rId10"/>
    <p:sldLayoutId id="2147483655" r:id="rId11"/>
    <p:sldLayoutId id="214748367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1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youtu.be/2U3dkTLjuvE" TargetMode="Externa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hyperlink" Target="https://librarysearch.uwtsd.ac.uk/discovery/search?vid=44WHELF_UWTSD:44WHELF_UWTSD_VU1&amp;lang=en" TargetMode="External"/><Relationship Id="rId4" Type="http://schemas.openxmlformats.org/officeDocument/2006/relationships/hyperlink" Target="https://moodle.uwtsd.ac.uk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f-uwtsd.leganto.exlibrisgroup.com/leganto/readinglist/lists?auth=SAM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uwtsd.ac.uk/library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uwtsd.ac.uk/library/infoskills/basic-skills-finding-and-using-information/" TargetMode="External"/><Relationship Id="rId4" Type="http://schemas.openxmlformats.org/officeDocument/2006/relationships/hyperlink" Target="https://www.uwtsd.ac.uk/library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23.png"/><Relationship Id="rId4" Type="http://schemas.openxmlformats.org/officeDocument/2006/relationships/hyperlink" Target="https://browzine.com/libraries/1422/subjects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student-essentials/getting-started-guides/" TargetMode="External"/><Relationship Id="rId2" Type="http://schemas.openxmlformats.org/officeDocument/2006/relationships/hyperlink" Target="https://uwtsd.ac.uk/library/student-essentials/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png"/><Relationship Id="rId5" Type="http://schemas.openxmlformats.org/officeDocument/2006/relationships/hyperlink" Target="https://theconversation.com/uk/topics/hospitality-3426" TargetMode="External"/><Relationship Id="rId4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13" Type="http://schemas.openxmlformats.org/officeDocument/2006/relationships/image" Target="../media/image36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Relationship Id="rId14" Type="http://schemas.openxmlformats.org/officeDocument/2006/relationships/image" Target="../media/image37.sv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helf-uwtsd.alma.exlibrisgroup.com/leganto/public/44WHELF_UWTSD/lists/7517844970002421?auth=SAML" TargetMode="External"/><Relationship Id="rId3" Type="http://schemas.openxmlformats.org/officeDocument/2006/relationships/image" Target="../media/image38.png"/><Relationship Id="rId7" Type="http://schemas.openxmlformats.org/officeDocument/2006/relationships/hyperlink" Target="https://whel-primo.hosted.exlibrisgroup.com/permalink/f/8jmhd5/44UWTSD_ALMA51220939680002421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s://librarysearch.uwtsd.ac.uk/permalink/44WHELF_UWTSD/1pbrh66/alma99100317731402421" TargetMode="External"/><Relationship Id="rId5" Type="http://schemas.openxmlformats.org/officeDocument/2006/relationships/hyperlink" Target="https://whel-primo.hosted.exlibrisgroup.com/permalink/f/8jmhd5/44UWTSD_ALMA51199408680002421" TargetMode="External"/><Relationship Id="rId4" Type="http://schemas.openxmlformats.org/officeDocument/2006/relationships/hyperlink" Target="https://librarysearch.uwtsd.ac.uk/permalink/44WHELF_UWTSD/1pbrh66/alma99100341060102421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mailto:jessica.hill@uwtsd.ac.uk" TargetMode="External"/><Relationship Id="rId3" Type="http://schemas.openxmlformats.org/officeDocument/2006/relationships/hyperlink" Target="mailto:library@uwtsd.ac.uk" TargetMode="External"/><Relationship Id="rId7" Type="http://schemas.openxmlformats.org/officeDocument/2006/relationships/image" Target="../media/image4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hyperlink" Target="mailto:lisa.ellis@uwtsd.ac.uk" TargetMode="External"/><Relationship Id="rId9" Type="http://schemas.openxmlformats.org/officeDocument/2006/relationships/hyperlink" Target="https://uwtsd.ac.uk/library/infoskills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help-and-support/" TargetMode="External"/><Relationship Id="rId7" Type="http://schemas.openxmlformats.org/officeDocument/2006/relationships/hyperlink" Target="https://librarysearch.uwtsd.ac.uk/discovery/search?vid=44WHELF_UWTSD:44WHELF_UWTSD_VU1&amp;lang=en" TargetMode="External"/><Relationship Id="rId2" Type="http://schemas.openxmlformats.org/officeDocument/2006/relationships/hyperlink" Target="https://uwtsd.ac.uk/library/student-essential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helf-uwtsd.leganto.exlibrisgroup.com/leganto/readinglist/searchlists" TargetMode="External"/><Relationship Id="rId5" Type="http://schemas.openxmlformats.org/officeDocument/2006/relationships/hyperlink" Target="https://digitalskills.uwtsd.ac.uk/" TargetMode="External"/><Relationship Id="rId4" Type="http://schemas.openxmlformats.org/officeDocument/2006/relationships/hyperlink" Target="https://uwtsd.ac.uk/library/infoskills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l.ellis@uwtsd.ac.uk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51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53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hyperlink" Target="https://librarysearch.uwtsd.ac.uk/permalink/44WHELF_UWTSD/ra52dq/alma99100224559102421" TargetMode="External"/><Relationship Id="rId7" Type="http://schemas.openxmlformats.org/officeDocument/2006/relationships/hyperlink" Target="https://librarysearch.uwtsd.ac.uk/permalink/44WHELF_UWTSD/ra52dq/alma99100361956202421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librarysearch.uwtsd.ac.uk/permalink/44WHELF_UWTSD/ra52dq/alma99100224559302421" TargetMode="External"/><Relationship Id="rId5" Type="http://schemas.openxmlformats.org/officeDocument/2006/relationships/hyperlink" Target="https://librarysearch.uwtsd.ac.uk/permalink/44WHELF_UWTSD/ra52dq/alma9925262102421" TargetMode="External"/><Relationship Id="rId4" Type="http://schemas.openxmlformats.org/officeDocument/2006/relationships/hyperlink" Target="https://librarysearch.uwtsd.ac.uk/permalink/44WHELF_UWTSD/ra52dq/alma991001153613024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3154" y="4698064"/>
            <a:ext cx="5441021" cy="133549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/>
              <a:t>Essential Skills: International Hotel Management</a:t>
            </a:r>
            <a:endParaRPr lang="en-US"/>
          </a:p>
          <a:p>
            <a:r>
              <a:rPr lang="en-GB"/>
              <a:t>Lisa Ellis</a:t>
            </a:r>
            <a:endParaRPr lang="en-GB">
              <a:cs typeface="Calibri Light"/>
            </a:endParaRPr>
          </a:p>
          <a:p>
            <a:r>
              <a:rPr lang="en-GB"/>
              <a:t>Academic Liaison Librarian</a:t>
            </a:r>
            <a:endParaRPr lang="en-GB">
              <a:cs typeface="Calibri Light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to the Library </a:t>
            </a:r>
          </a:p>
        </p:txBody>
      </p:sp>
      <p:pic>
        <p:nvPicPr>
          <p:cNvPr id="5" name="Picture Placeholder 6">
            <a:extLst>
              <a:ext uri="{FF2B5EF4-FFF2-40B4-BE49-F238E27FC236}">
                <a16:creationId xmlns:a16="http://schemas.microsoft.com/office/drawing/2014/main" id="{29C6B2A0-9DE6-4732-8D08-B2F9239E60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93" r="20393"/>
          <a:stretch>
            <a:fillRect/>
          </a:stretch>
        </p:blipFill>
        <p:spPr>
          <a:xfrm>
            <a:off x="-6350" y="-38328"/>
            <a:ext cx="6102350" cy="6858000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35D87-2AD0-4EFA-AE9E-EB6F8704D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32076" y="-1716"/>
            <a:ext cx="10795518" cy="1003916"/>
          </a:xfrm>
        </p:spPr>
        <p:txBody>
          <a:bodyPr/>
          <a:lstStyle/>
          <a:p>
            <a:pPr algn="ctr"/>
            <a:r>
              <a:rPr lang="en-GB">
                <a:latin typeface="Calibri"/>
                <a:cs typeface="Calibri"/>
              </a:rPr>
              <a:t>The aims of session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3BEE6-46E5-4036-BA25-385AE61C43F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94161" y="1613119"/>
            <a:ext cx="11427083" cy="11827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>
                <a:latin typeface="Calibri"/>
                <a:cs typeface="Calibri Light"/>
              </a:rPr>
              <a:t>The aim of today's session is to consider the importance of academic information and to demonstrate how to find and manage it using library resources.</a:t>
            </a:r>
          </a:p>
          <a:p>
            <a:pPr marL="0" indent="0">
              <a:buNone/>
            </a:pPr>
            <a:endParaRPr lang="en-GB" sz="240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sz="240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>
              <a:latin typeface="Calibri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28F53F-6B0D-4042-BA68-34A391BFA73B}"/>
              </a:ext>
            </a:extLst>
          </p:cNvPr>
          <p:cNvSpPr txBox="1"/>
          <p:nvPr/>
        </p:nvSpPr>
        <p:spPr>
          <a:xfrm>
            <a:off x="391734" y="2874206"/>
            <a:ext cx="11186981" cy="28931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>
                <a:latin typeface="Calibri"/>
                <a:cs typeface="Calibri Light"/>
              </a:rPr>
              <a:t>We will consider:</a:t>
            </a:r>
          </a:p>
          <a:p>
            <a:endParaRPr lang="en-GB" sz="260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600">
                <a:latin typeface="Calibri"/>
                <a:cs typeface="Calibri"/>
              </a:rPr>
              <a:t>How to evaluate information.</a:t>
            </a:r>
            <a:endParaRPr lang="en-GB">
              <a:cs typeface="Calibri Light"/>
            </a:endParaRPr>
          </a:p>
          <a:p>
            <a:pPr marL="457200" indent="-457200">
              <a:buFont typeface="Arial"/>
              <a:buChar char="•"/>
            </a:pPr>
            <a:r>
              <a:rPr lang="en-GB" sz="2600">
                <a:latin typeface="Calibri"/>
                <a:cs typeface="Calibri"/>
              </a:rPr>
              <a:t>Where to begin searching for academic information.</a:t>
            </a:r>
            <a:endParaRPr lang="en-GB" sz="2600">
              <a:latin typeface="Calibri"/>
              <a:cs typeface="Calibri Light"/>
            </a:endParaRPr>
          </a:p>
          <a:p>
            <a:pPr marL="457200" indent="-457200">
              <a:buFont typeface="Arial"/>
              <a:buChar char="•"/>
            </a:pPr>
            <a:r>
              <a:rPr lang="en-GB" sz="2600">
                <a:latin typeface="Calibri"/>
                <a:ea typeface="Calibri"/>
                <a:cs typeface="Calibri"/>
              </a:rPr>
              <a:t>Online resource lists.</a:t>
            </a:r>
            <a:endParaRPr lang="en-GB" sz="260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600">
                <a:latin typeface="Calibri"/>
                <a:cs typeface="Calibri"/>
              </a:rPr>
              <a:t>How to search for, save and manage information using the library catalogue.</a:t>
            </a:r>
            <a:endParaRPr lang="en-GB" sz="2600">
              <a:latin typeface="Calibri"/>
              <a:cs typeface="Calibri Light"/>
            </a:endParaRPr>
          </a:p>
          <a:p>
            <a:pPr marL="457200" indent="-457200">
              <a:buFont typeface="Arial"/>
              <a:buChar char="•"/>
            </a:pPr>
            <a:r>
              <a:rPr lang="en-GB" sz="2600">
                <a:latin typeface="Calibri"/>
                <a:cs typeface="Calibri"/>
              </a:rPr>
              <a:t>How to find your way around the library web pages – and where to find help.</a:t>
            </a:r>
          </a:p>
        </p:txBody>
      </p:sp>
    </p:spTree>
    <p:extLst>
      <p:ext uri="{BB962C8B-B14F-4D97-AF65-F5344CB8AC3E}">
        <p14:creationId xmlns:p14="http://schemas.microsoft.com/office/powerpoint/2010/main" val="989564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 descr="A person standing in front of a mountain&#10;&#10;Description generated with very high confidence">
            <a:extLst>
              <a:ext uri="{FF2B5EF4-FFF2-40B4-BE49-F238E27FC236}">
                <a16:creationId xmlns:a16="http://schemas.microsoft.com/office/drawing/2014/main" id="{E3C7D4E3-0765-407C-B86B-F17D4F5A571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6391" r="6391"/>
          <a:stretch/>
        </p:blipFill>
        <p:spPr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833C62F-EAD4-4D78-8D03-AC783A82E1E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endParaRPr lang="en-GB" sz="3200">
              <a:cs typeface="Calibri Light"/>
            </a:endParaRPr>
          </a:p>
          <a:p>
            <a:endParaRPr lang="en-GB" sz="3200">
              <a:cs typeface="Calibri Light"/>
            </a:endParaRPr>
          </a:p>
          <a:p>
            <a:r>
              <a:rPr lang="en-GB" sz="4400">
                <a:latin typeface="Calibri"/>
                <a:cs typeface="Calibri Light"/>
              </a:rPr>
              <a:t>Students who use library resources outperform those who don't ...</a:t>
            </a:r>
          </a:p>
        </p:txBody>
      </p:sp>
    </p:spTree>
    <p:extLst>
      <p:ext uri="{BB962C8B-B14F-4D97-AF65-F5344CB8AC3E}">
        <p14:creationId xmlns:p14="http://schemas.microsoft.com/office/powerpoint/2010/main" val="711321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6C3E8F6-5B01-ABF5-D397-F6ACF44D5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Skills</a:t>
            </a:r>
          </a:p>
        </p:txBody>
      </p:sp>
      <p:pic>
        <p:nvPicPr>
          <p:cNvPr id="5" name="Picture 5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8C354EFC-3A0E-794D-44A1-8F123772B80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12492" y="1711030"/>
            <a:ext cx="10795518" cy="179650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DE66576-BE8D-2EA8-429A-96787A8F894E}"/>
              </a:ext>
            </a:extLst>
          </p:cNvPr>
          <p:cNvSpPr txBox="1"/>
          <p:nvPr/>
        </p:nvSpPr>
        <p:spPr>
          <a:xfrm>
            <a:off x="761998" y="3763818"/>
            <a:ext cx="153179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 "/>
                <a:cs typeface="Calibri Light"/>
              </a:rPr>
              <a:t>When you need to find out more about your subject.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D71BC2-3D87-75CA-F942-DB446FE8AFC5}"/>
              </a:ext>
            </a:extLst>
          </p:cNvPr>
          <p:cNvSpPr txBox="1"/>
          <p:nvPr/>
        </p:nvSpPr>
        <p:spPr>
          <a:xfrm>
            <a:off x="2949861" y="3763818"/>
            <a:ext cx="156642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 "/>
                <a:cs typeface="Calibri Light"/>
              </a:rPr>
              <a:t>Know where to go to find it.</a:t>
            </a:r>
            <a:endParaRPr lang="en-US">
              <a:latin typeface="Calibri 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218420-43D9-0E76-8B41-532C02996903}"/>
              </a:ext>
            </a:extLst>
          </p:cNvPr>
          <p:cNvSpPr txBox="1"/>
          <p:nvPr/>
        </p:nvSpPr>
        <p:spPr>
          <a:xfrm>
            <a:off x="5230089" y="3763818"/>
            <a:ext cx="1520247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 "/>
                <a:cs typeface="Calibri Light"/>
              </a:rPr>
              <a:t>How to ensure it is good quality, academic information.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66764A-35C1-B7BE-706A-D8AD512EAC47}"/>
              </a:ext>
            </a:extLst>
          </p:cNvPr>
          <p:cNvSpPr txBox="1"/>
          <p:nvPr/>
        </p:nvSpPr>
        <p:spPr>
          <a:xfrm>
            <a:off x="7383316" y="3763817"/>
            <a:ext cx="134706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 "/>
                <a:cs typeface="Calibri Light"/>
              </a:rPr>
              <a:t>Use it critically to answer your assignment.</a:t>
            </a:r>
            <a:endParaRPr lang="en-US">
              <a:latin typeface="Calibri 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8BB806-F6F2-34B3-7603-9E51F5176E64}"/>
              </a:ext>
            </a:extLst>
          </p:cNvPr>
          <p:cNvSpPr txBox="1"/>
          <p:nvPr/>
        </p:nvSpPr>
        <p:spPr>
          <a:xfrm>
            <a:off x="9530770" y="3729181"/>
            <a:ext cx="1728066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 "/>
                <a:cs typeface="Calibri Light"/>
              </a:rPr>
              <a:t>Reference it correctly to ley your reader know where you had it from.</a:t>
            </a:r>
            <a:endParaRPr lang="en-US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1252100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343CEB36-9507-44AD-9745-FDB28D196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Where do you begin?</a:t>
            </a:r>
          </a:p>
        </p:txBody>
      </p:sp>
      <p:pic>
        <p:nvPicPr>
          <p:cNvPr id="6" name="Graphic 6" descr="Question mark with solid fill">
            <a:extLst>
              <a:ext uri="{FF2B5EF4-FFF2-40B4-BE49-F238E27FC236}">
                <a16:creationId xmlns:a16="http://schemas.microsoft.com/office/drawing/2014/main" id="{9DC6B133-E97A-4C20-A077-72CE108206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179619" y="1257301"/>
            <a:ext cx="4909126" cy="4909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895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2742D-28B8-4B43-9B19-17951F3DB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Google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7CE7A-EAF0-84B9-BCA6-A283AF470E2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6835428" cy="457404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 "/>
                <a:cs typeface="Calibri Light"/>
              </a:rPr>
              <a:t>Great tool, but hundreds of thousands of results.</a:t>
            </a:r>
            <a:endParaRPr lang="en-US" dirty="0">
              <a:latin typeface="Calibri 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 "/>
                <a:cs typeface="Calibri Light"/>
              </a:rPr>
              <a:t>Few filters available to you to narrow down your results.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 "/>
                <a:cs typeface="Calibri Light"/>
              </a:rPr>
              <a:t>Can give results based on your location.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 "/>
                <a:cs typeface="Calibri Light"/>
              </a:rPr>
              <a:t>Learns from your searching habits, so gives you what it thinks you want, rather than what you really want.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 "/>
                <a:cs typeface="Calibri Light"/>
              </a:rPr>
              <a:t>Anyone can create a website.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 "/>
                <a:cs typeface="Calibri Light"/>
              </a:rPr>
              <a:t>Mis-information / satire / commercial sites are not always easily distinguishable from good informative sites. </a:t>
            </a:r>
          </a:p>
          <a:p>
            <a:endParaRPr lang="en-GB" dirty="0">
              <a:cs typeface="Calibri Light"/>
            </a:endParaRPr>
          </a:p>
          <a:p>
            <a:endParaRPr lang="en-GB" dirty="0">
              <a:cs typeface="Calibri Light"/>
            </a:endParaRPr>
          </a:p>
        </p:txBody>
      </p:sp>
      <p:pic>
        <p:nvPicPr>
          <p:cNvPr id="4" name="Picture 4" descr="Empty speech bubbles">
            <a:extLst>
              <a:ext uri="{FF2B5EF4-FFF2-40B4-BE49-F238E27FC236}">
                <a16:creationId xmlns:a16="http://schemas.microsoft.com/office/drawing/2014/main" id="{CBAC8DB8-F6AD-C019-8426-C166D67508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6218" y="2485960"/>
            <a:ext cx="4197926" cy="2792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1418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B51B8-9943-4062-A7FC-5C28D4454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Evaluating Information</a:t>
            </a:r>
          </a:p>
        </p:txBody>
      </p:sp>
      <p:graphicFrame>
        <p:nvGraphicFramePr>
          <p:cNvPr id="23" name="Content Placeholder 5">
            <a:extLst>
              <a:ext uri="{FF2B5EF4-FFF2-40B4-BE49-F238E27FC236}">
                <a16:creationId xmlns:a16="http://schemas.microsoft.com/office/drawing/2014/main" id="{C7C0D36B-0144-4B10-97A2-5D13DFA8AE9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61402258"/>
              </p:ext>
            </p:extLst>
          </p:nvPr>
        </p:nvGraphicFramePr>
        <p:xfrm>
          <a:off x="-411" y="1585823"/>
          <a:ext cx="5233081" cy="45656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6" name="TextBox 135">
            <a:extLst>
              <a:ext uri="{FF2B5EF4-FFF2-40B4-BE49-F238E27FC236}">
                <a16:creationId xmlns:a16="http://schemas.microsoft.com/office/drawing/2014/main" id="{48BBCC13-082B-4E8D-91E3-5565D5CCF863}"/>
              </a:ext>
            </a:extLst>
          </p:cNvPr>
          <p:cNvSpPr txBox="1"/>
          <p:nvPr/>
        </p:nvSpPr>
        <p:spPr>
          <a:xfrm>
            <a:off x="5536286" y="1331343"/>
            <a:ext cx="6575201" cy="49552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 b="1">
                <a:latin typeface="Arial"/>
                <a:cs typeface="Arial"/>
              </a:rPr>
              <a:t>Currency</a:t>
            </a:r>
            <a:endParaRPr lang="en-US" sz="2200">
              <a:cs typeface="Calibri Light"/>
            </a:endParaRPr>
          </a:p>
          <a:p>
            <a:r>
              <a:rPr lang="en-GB" sz="2000">
                <a:latin typeface="Arial"/>
                <a:cs typeface="Arial"/>
              </a:rPr>
              <a:t>Is it up to date, does it need to be?</a:t>
            </a:r>
            <a:endParaRPr lang="en-GB" sz="2000">
              <a:cs typeface="Calibri Light"/>
            </a:endParaRPr>
          </a:p>
          <a:p>
            <a:endParaRPr lang="en-GB" sz="2200">
              <a:latin typeface="Arial"/>
              <a:cs typeface="Arial"/>
            </a:endParaRPr>
          </a:p>
          <a:p>
            <a:r>
              <a:rPr lang="en-GB" sz="2200" b="1">
                <a:latin typeface="Arial"/>
                <a:cs typeface="Arial"/>
              </a:rPr>
              <a:t>Relevance</a:t>
            </a:r>
          </a:p>
          <a:p>
            <a:r>
              <a:rPr lang="en-GB" sz="2000">
                <a:latin typeface="Arial"/>
                <a:cs typeface="Arial"/>
              </a:rPr>
              <a:t>Is it appropriate? Who is the intended audience? Will it help further your argument?</a:t>
            </a:r>
            <a:endParaRPr lang="en-GB" sz="2000">
              <a:cs typeface="Calibri Light"/>
            </a:endParaRPr>
          </a:p>
          <a:p>
            <a:endParaRPr lang="en-GB" sz="2200">
              <a:latin typeface="Arial"/>
              <a:cs typeface="Arial"/>
            </a:endParaRPr>
          </a:p>
          <a:p>
            <a:r>
              <a:rPr lang="en-GB" sz="2200" b="1">
                <a:latin typeface="Arial"/>
                <a:cs typeface="Arial"/>
              </a:rPr>
              <a:t>Authority</a:t>
            </a:r>
            <a:r>
              <a:rPr lang="en-GB" sz="2200">
                <a:latin typeface="Arial"/>
                <a:cs typeface="Arial"/>
              </a:rPr>
              <a:t> </a:t>
            </a:r>
          </a:p>
          <a:p>
            <a:r>
              <a:rPr lang="en-GB" sz="2000">
                <a:latin typeface="Arial"/>
                <a:cs typeface="Arial"/>
              </a:rPr>
              <a:t>Is contextual. Are they an expert? How do you know?</a:t>
            </a:r>
            <a:endParaRPr lang="en-GB" sz="2000">
              <a:cs typeface="Calibri Light"/>
            </a:endParaRPr>
          </a:p>
          <a:p>
            <a:endParaRPr lang="en-GB" sz="2200">
              <a:latin typeface="Arial"/>
              <a:cs typeface="Arial"/>
            </a:endParaRPr>
          </a:p>
          <a:p>
            <a:r>
              <a:rPr lang="en-GB" sz="2200" b="1">
                <a:latin typeface="Arial"/>
                <a:cs typeface="Arial"/>
              </a:rPr>
              <a:t>Accuracy</a:t>
            </a:r>
          </a:p>
          <a:p>
            <a:r>
              <a:rPr lang="en-GB" sz="2000">
                <a:latin typeface="Arial"/>
                <a:cs typeface="Arial"/>
              </a:rPr>
              <a:t>Is it reliable? Can it be verified?</a:t>
            </a:r>
            <a:endParaRPr lang="en-GB" sz="2000">
              <a:cs typeface="Calibri Light"/>
            </a:endParaRP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200" b="1">
                <a:latin typeface="Arial"/>
                <a:cs typeface="Arial"/>
              </a:rPr>
              <a:t>Purpose</a:t>
            </a:r>
          </a:p>
          <a:p>
            <a:r>
              <a:rPr lang="en-GB" sz="2000">
                <a:latin typeface="Arial"/>
                <a:cs typeface="Arial"/>
              </a:rPr>
              <a:t>Are they trying to inform, educate, sell?</a:t>
            </a:r>
            <a:endParaRPr lang="en-GB" sz="2000">
              <a:cs typeface="Calibri Light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E271E8E-E695-4625-966D-CBE232F3BFE9}"/>
              </a:ext>
            </a:extLst>
          </p:cNvPr>
          <p:cNvSpPr txBox="1"/>
          <p:nvPr/>
        </p:nvSpPr>
        <p:spPr>
          <a:xfrm>
            <a:off x="10577946" y="5850082"/>
            <a:ext cx="16117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 Light"/>
                <a:hlinkClick r:id="rId8"/>
              </a:rPr>
              <a:t>CRAAP Video</a:t>
            </a:r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99150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3FADC-57D6-40B3-B064-5E2763C15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06576" y="-1716"/>
            <a:ext cx="10795518" cy="1003916"/>
          </a:xfrm>
        </p:spPr>
        <p:txBody>
          <a:bodyPr/>
          <a:lstStyle/>
          <a:p>
            <a:pPr algn="ctr"/>
            <a:r>
              <a:rPr lang="en-GB">
                <a:latin typeface="Calibri"/>
                <a:cs typeface="Calibri"/>
              </a:rPr>
              <a:t>Searching for academic information</a:t>
            </a:r>
            <a:endParaRPr lang="en-US">
              <a:latin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A10F5-E2CF-477F-B1C0-4A6BB7C110AC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215890" y="1449880"/>
            <a:ext cx="5334518" cy="231113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>
                <a:solidFill>
                  <a:srgbClr val="FF0000"/>
                </a:solidFill>
                <a:latin typeface="Calibri "/>
                <a:cs typeface="Calibri"/>
              </a:rPr>
              <a:t>Library resources</a:t>
            </a:r>
            <a:endParaRPr lang="en-US" sz="2600">
              <a:solidFill>
                <a:srgbClr val="FF0000"/>
              </a:solidFill>
              <a:latin typeface="Calibri 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 "/>
                <a:cs typeface="Calibri"/>
              </a:rPr>
              <a:t>Good print resources, but most information now available online, 24/7. Subscribed, up-to-date, academically credible content, in your subject area. </a:t>
            </a:r>
            <a:r>
              <a:rPr lang="en-GB" sz="2600">
                <a:solidFill>
                  <a:schemeClr val="accent1"/>
                </a:solidFill>
                <a:latin typeface="Calibri "/>
                <a:cs typeface="Calibri"/>
              </a:rPr>
              <a:t>Explore and build here.</a:t>
            </a:r>
            <a:endParaRPr lang="en-GB" sz="2600" err="1">
              <a:solidFill>
                <a:schemeClr val="accent1"/>
              </a:solidFill>
              <a:latin typeface="Calibri "/>
              <a:ea typeface="+mn-lt"/>
              <a:cs typeface="Calibri"/>
            </a:endParaRPr>
          </a:p>
          <a:p>
            <a:endParaRPr lang="en-GB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A4DB38-53A8-44C4-B3F2-87A2D994C02B}"/>
              </a:ext>
            </a:extLst>
          </p:cNvPr>
          <p:cNvSpPr txBox="1"/>
          <p:nvPr/>
        </p:nvSpPr>
        <p:spPr>
          <a:xfrm>
            <a:off x="522786" y="1449880"/>
            <a:ext cx="5453326" cy="27699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>
                <a:solidFill>
                  <a:srgbClr val="FF0000"/>
                </a:solidFill>
                <a:latin typeface="Calibri "/>
                <a:cs typeface="Calibri"/>
              </a:rPr>
              <a:t>Online Resource Lists</a:t>
            </a:r>
            <a:endParaRPr lang="en-US" sz="2600">
              <a:solidFill>
                <a:srgbClr val="FF0000"/>
              </a:solidFill>
              <a:latin typeface="Calibri "/>
              <a:cs typeface="Calibri Light"/>
            </a:endParaRPr>
          </a:p>
          <a:p>
            <a:r>
              <a:rPr lang="en-GB" sz="2600">
                <a:latin typeface="Calibri "/>
                <a:cs typeface="Calibri"/>
              </a:rPr>
              <a:t>Find on Moodle or library web pages. Resources</a:t>
            </a:r>
            <a:r>
              <a:rPr lang="en-GB" sz="2600">
                <a:latin typeface="Calibri "/>
                <a:ea typeface="+mn-lt"/>
                <a:cs typeface="Calibri"/>
              </a:rPr>
              <a:t> recommended by your lecturers, made available by the library.  Accessible by direct link. </a:t>
            </a:r>
          </a:p>
          <a:p>
            <a:r>
              <a:rPr lang="en-GB" sz="2600">
                <a:solidFill>
                  <a:schemeClr val="accent1"/>
                </a:solidFill>
                <a:latin typeface="Calibri "/>
                <a:ea typeface="+mn-lt"/>
                <a:cs typeface="Calibri"/>
              </a:rPr>
              <a:t>Start here.</a:t>
            </a:r>
          </a:p>
          <a:p>
            <a:pPr algn="l"/>
            <a:endParaRPr lang="en-GB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058ACA-D479-46A3-AFB6-775A61370822}"/>
              </a:ext>
            </a:extLst>
          </p:cNvPr>
          <p:cNvSpPr txBox="1"/>
          <p:nvPr/>
        </p:nvSpPr>
        <p:spPr>
          <a:xfrm>
            <a:off x="522785" y="4109605"/>
            <a:ext cx="5133108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>
                <a:solidFill>
                  <a:srgbClr val="FF0000"/>
                </a:solidFill>
                <a:latin typeface="Calibri"/>
                <a:cs typeface="Calibri"/>
              </a:rPr>
              <a:t>Moodle / Teams</a:t>
            </a:r>
            <a:endParaRPr lang="en-US" sz="2600">
              <a:solidFill>
                <a:srgbClr val="FF0000"/>
              </a:solidFill>
              <a:ea typeface="+mn-lt"/>
              <a:cs typeface="+mn-lt"/>
            </a:endParaRPr>
          </a:p>
          <a:p>
            <a:r>
              <a:rPr lang="en-GB" sz="2600">
                <a:latin typeface="Calibri"/>
                <a:cs typeface="Calibri"/>
              </a:rPr>
              <a:t>Additional resources from lecturers may be found here. Communication with peers. </a:t>
            </a:r>
            <a:r>
              <a:rPr lang="en-GB" sz="2600">
                <a:solidFill>
                  <a:schemeClr val="accent1"/>
                </a:solidFill>
                <a:latin typeface="Calibri"/>
                <a:cs typeface="Calibri"/>
              </a:rPr>
              <a:t>Be aware of what is happening here.</a:t>
            </a:r>
            <a:endParaRPr lang="en-GB" sz="2600">
              <a:solidFill>
                <a:schemeClr val="accent1"/>
              </a:solidFill>
              <a:latin typeface="Calibri"/>
              <a:ea typeface="+mn-lt"/>
              <a:cs typeface="Calibri"/>
            </a:endParaRPr>
          </a:p>
          <a:p>
            <a:endParaRPr lang="en-GB" sz="2600" b="1">
              <a:latin typeface="Calibri 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2C5401-EB9C-4369-9D0E-90228737DDB5}"/>
              </a:ext>
            </a:extLst>
          </p:cNvPr>
          <p:cNvSpPr txBox="1"/>
          <p:nvPr/>
        </p:nvSpPr>
        <p:spPr>
          <a:xfrm>
            <a:off x="6060786" y="4109605"/>
            <a:ext cx="6033653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>
                <a:solidFill>
                  <a:srgbClr val="FF0000"/>
                </a:solidFill>
                <a:latin typeface="Calibri"/>
                <a:cs typeface="Calibri"/>
              </a:rPr>
              <a:t>Google</a:t>
            </a:r>
            <a:r>
              <a:rPr lang="en-GB" sz="2600" b="1">
                <a:solidFill>
                  <a:srgbClr val="FF0000"/>
                </a:solidFill>
                <a:latin typeface="Calibri"/>
                <a:ea typeface="+mn-lt"/>
                <a:cs typeface="Calibri"/>
              </a:rPr>
              <a:t> and the internet</a:t>
            </a:r>
            <a:endParaRPr lang="en-US" sz="2600">
              <a:solidFill>
                <a:srgbClr val="FF0000"/>
              </a:solidFill>
              <a:latin typeface="Calibri"/>
              <a:ea typeface="+mn-lt"/>
              <a:cs typeface="+mn-lt"/>
            </a:endParaRPr>
          </a:p>
          <a:p>
            <a:r>
              <a:rPr lang="en-GB" sz="2600">
                <a:latin typeface="Calibri"/>
                <a:cs typeface="Calibri"/>
              </a:rPr>
              <a:t>Evaluate. No subscribed content, little quality control, limited ability to refine. Understand what you are looking at … and what you are not looking at! </a:t>
            </a:r>
            <a:r>
              <a:rPr lang="en-GB" sz="2600">
                <a:solidFill>
                  <a:schemeClr val="accent1"/>
                </a:solidFill>
                <a:latin typeface="Calibri"/>
                <a:cs typeface="Calibri"/>
              </a:rPr>
              <a:t>Be wary here</a:t>
            </a:r>
            <a:r>
              <a:rPr lang="en-GB" sz="2600">
                <a:latin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82828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A996A-3A84-D082-6CE7-DC93BC4BB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Online Resource Lists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D037AC-B521-9A48-1A66-16A0201D12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7961" y="306099"/>
            <a:ext cx="10283761" cy="8536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>
                <a:cs typeface="Calibri Light"/>
              </a:rPr>
              <a:t>Start here...</a:t>
            </a:r>
          </a:p>
        </p:txBody>
      </p:sp>
    </p:spTree>
    <p:extLst>
      <p:ext uri="{BB962C8B-B14F-4D97-AF65-F5344CB8AC3E}">
        <p14:creationId xmlns:p14="http://schemas.microsoft.com/office/powerpoint/2010/main" val="26918272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>
            <a:extLst>
              <a:ext uri="{FF2B5EF4-FFF2-40B4-BE49-F238E27FC236}">
                <a16:creationId xmlns:a16="http://schemas.microsoft.com/office/drawing/2014/main" id="{1C337E47-FB4E-4280-9974-FFD05C55C42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6012296" y="2375311"/>
            <a:ext cx="6129625" cy="141932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4D6D1E-9C11-45CF-AFC1-45C69E4A1A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an Online Resource List?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66F42892-F158-4E28-B8BD-84E1CDCC2D7A}"/>
              </a:ext>
            </a:extLst>
          </p:cNvPr>
          <p:cNvSpPr/>
          <p:nvPr/>
        </p:nvSpPr>
        <p:spPr>
          <a:xfrm rot="16200000">
            <a:off x="4648524" y="4779956"/>
            <a:ext cx="790863" cy="484909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E05D2C42-F790-46D3-95EB-523BAFC99BE4}"/>
              </a:ext>
            </a:extLst>
          </p:cNvPr>
          <p:cNvSpPr/>
          <p:nvPr/>
        </p:nvSpPr>
        <p:spPr>
          <a:xfrm rot="5400000">
            <a:off x="7823523" y="1720410"/>
            <a:ext cx="721590" cy="507999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3BE5A2-5254-E3A3-AFBB-6FAB9C1DEC2C}"/>
              </a:ext>
            </a:extLst>
          </p:cNvPr>
          <p:cNvSpPr txBox="1"/>
          <p:nvPr/>
        </p:nvSpPr>
        <p:spPr>
          <a:xfrm>
            <a:off x="1584036" y="4868718"/>
            <a:ext cx="176183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>
                <a:latin typeface="Calibri"/>
                <a:ea typeface="+mn-lt"/>
                <a:cs typeface="+mn-lt"/>
                <a:hlinkClick r:id="rId4"/>
              </a:rPr>
              <a:t>Moodle</a:t>
            </a:r>
            <a:endParaRPr lang="en-US" sz="3200">
              <a:latin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79D7CD8-F9B5-737E-D56A-5A9DBC7799CD}"/>
              </a:ext>
            </a:extLst>
          </p:cNvPr>
          <p:cNvSpPr txBox="1"/>
          <p:nvPr/>
        </p:nvSpPr>
        <p:spPr>
          <a:xfrm>
            <a:off x="6415809" y="1508991"/>
            <a:ext cx="176183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>
                <a:latin typeface="Calibri"/>
                <a:ea typeface="+mn-lt"/>
                <a:cs typeface="+mn-lt"/>
                <a:hlinkClick r:id="rId5"/>
              </a:rPr>
              <a:t>Library</a:t>
            </a:r>
            <a:endParaRPr lang="en-US"/>
          </a:p>
        </p:txBody>
      </p:sp>
      <p:pic>
        <p:nvPicPr>
          <p:cNvPr id="5" name="Picture 5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9433597C-BC64-95F6-F92E-31234D6FC1B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00354" y="4139439"/>
            <a:ext cx="5687290" cy="2158212"/>
          </a:xfrm>
          <a:prstGeom prst="rect">
            <a:avLst/>
          </a:prstGeom>
        </p:spPr>
      </p:pic>
      <p:pic>
        <p:nvPicPr>
          <p:cNvPr id="9" name="Picture 1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CC6E8062-4931-647A-1850-26A359E381F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/>
          <a:stretch>
            <a:fillRect/>
          </a:stretch>
        </p:blipFill>
        <p:spPr>
          <a:xfrm>
            <a:off x="120970" y="1509227"/>
            <a:ext cx="5513068" cy="3070671"/>
          </a:xfr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3EE44BB5-58D9-3733-9EBA-5A7B348CF65F}"/>
              </a:ext>
            </a:extLst>
          </p:cNvPr>
          <p:cNvSpPr/>
          <p:nvPr/>
        </p:nvSpPr>
        <p:spPr>
          <a:xfrm>
            <a:off x="4565073" y="3895436"/>
            <a:ext cx="1131453" cy="73313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5EBE211-4344-4047-19CE-EBD5ACAEFD78}"/>
              </a:ext>
            </a:extLst>
          </p:cNvPr>
          <p:cNvSpPr/>
          <p:nvPr/>
        </p:nvSpPr>
        <p:spPr>
          <a:xfrm>
            <a:off x="7884391" y="2336798"/>
            <a:ext cx="559954" cy="48491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4025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23D691-A79C-4B7D-8E88-8139EA5F4B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4076" y="1061781"/>
            <a:ext cx="6111781" cy="48701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ea typeface="+mn-lt"/>
              <a:cs typeface="Calibri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ea typeface="+mn-lt"/>
                <a:cs typeface="Arial"/>
              </a:rPr>
              <a:t>Prioritised Essential and Further resources recommended by lecturers.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Easy to use, direct links to live content or loan information.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ea typeface="+mn-lt"/>
                <a:cs typeface="Calibri"/>
              </a:rPr>
              <a:t>Interact with your lecturers and peers.</a:t>
            </a:r>
            <a:endParaRPr lang="en-GB" sz="240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ea typeface="+mn-lt"/>
                <a:cs typeface="Arial"/>
              </a:rPr>
              <a:t>Create your own Collection of favourite resources - organise your information and keep details for reference lists.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012" y="2001"/>
            <a:ext cx="10394860" cy="1003916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Why should I use an online resource list?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AF0371-199B-44E2-8503-943EB7454B6F}"/>
              </a:ext>
            </a:extLst>
          </p:cNvPr>
          <p:cNvSpPr txBox="1"/>
          <p:nvPr/>
        </p:nvSpPr>
        <p:spPr>
          <a:xfrm>
            <a:off x="8823051" y="5135336"/>
            <a:ext cx="23737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+mn-lt"/>
                <a:cs typeface="+mn-lt"/>
                <a:hlinkClick r:id="rId3"/>
              </a:rPr>
              <a:t>Online resource lists</a:t>
            </a:r>
            <a:endParaRPr lang="en-GB" sz="2000">
              <a:latin typeface="Calibri"/>
              <a:cs typeface="Calibri Light"/>
              <a:hlinkClick r:id="rId3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9CD530-4569-4E76-A79F-6A9260C63812}"/>
              </a:ext>
            </a:extLst>
          </p:cNvPr>
          <p:cNvSpPr txBox="1"/>
          <p:nvPr/>
        </p:nvSpPr>
        <p:spPr>
          <a:xfrm>
            <a:off x="358346" y="5788453"/>
            <a:ext cx="800168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cs typeface="Calibri Light"/>
              </a:rPr>
              <a:t>Resource lists are a starting point – do not limit yourself!</a:t>
            </a:r>
            <a:endParaRPr lang="en-GB" sz="2400" b="1">
              <a:cs typeface="Calibri Light"/>
            </a:endParaRPr>
          </a:p>
        </p:txBody>
      </p:sp>
      <p:pic>
        <p:nvPicPr>
          <p:cNvPr id="6" name="Picture 8" descr="A hand holding a cell phone&#10;&#10;Description automatically generated">
            <a:extLst>
              <a:ext uri="{FF2B5EF4-FFF2-40B4-BE49-F238E27FC236}">
                <a16:creationId xmlns:a16="http://schemas.microsoft.com/office/drawing/2014/main" id="{C4BF3432-5D23-E967-25B1-8127E103623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809" r="11809"/>
          <a:stretch/>
        </p:blipFill>
        <p:spPr>
          <a:xfrm>
            <a:off x="8180966" y="1967905"/>
            <a:ext cx="3343380" cy="2914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40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A996A-3A84-D082-6CE7-DC93BC4BB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Library Resources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D037AC-B521-9A48-1A66-16A0201D12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3233" y="167554"/>
            <a:ext cx="10283761" cy="8074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>
                <a:cs typeface="Calibri Light"/>
              </a:rPr>
              <a:t>Explore and build here...</a:t>
            </a:r>
          </a:p>
        </p:txBody>
      </p:sp>
    </p:spTree>
    <p:extLst>
      <p:ext uri="{BB962C8B-B14F-4D97-AF65-F5344CB8AC3E}">
        <p14:creationId xmlns:p14="http://schemas.microsoft.com/office/powerpoint/2010/main" val="25736079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0CE0D-4690-4440-A5D6-882C063998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713" y="1471806"/>
            <a:ext cx="6274206" cy="335394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>
                <a:latin typeface="Calibri"/>
                <a:cs typeface="Calibri"/>
              </a:rPr>
              <a:t>Online tour around the library web pages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ea typeface="Calibri"/>
                <a:cs typeface="Calibri"/>
              </a:rPr>
              <a:t>Welcome page.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ea typeface="Calibri"/>
                <a:cs typeface="Calibri"/>
              </a:rPr>
              <a:t>Scroll for more.</a:t>
            </a:r>
            <a:endParaRPr lang="en-GB" sz="2600">
              <a:latin typeface="Calibri"/>
              <a:cs typeface="Calibri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ea typeface="Calibri"/>
                <a:cs typeface="Calibri"/>
              </a:rPr>
              <a:t>Libraries and opening hours.</a:t>
            </a:r>
            <a:endParaRPr lang="en-GB" sz="2600">
              <a:latin typeface="Calibri"/>
              <a:cs typeface="Calibri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cs typeface="Calibri"/>
              </a:rPr>
              <a:t>Student Essentials.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 err="1">
                <a:latin typeface="Calibri"/>
                <a:cs typeface="Calibri"/>
              </a:rPr>
              <a:t>Infoskills</a:t>
            </a:r>
            <a:r>
              <a:rPr lang="en-GB" sz="2600">
                <a:latin typeface="Calibri"/>
                <a:cs typeface="Calibri"/>
              </a:rPr>
              <a:t> - check these out!</a:t>
            </a:r>
            <a:endParaRPr lang="en-GB" sz="2600">
              <a:latin typeface="Calibri"/>
              <a:ea typeface="Calibri"/>
              <a:cs typeface="Calibri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ea typeface="Calibri"/>
                <a:cs typeface="Calibri"/>
              </a:rPr>
              <a:t>Contact the library.</a:t>
            </a:r>
          </a:p>
          <a:p>
            <a:pPr marL="0" indent="0">
              <a:buNone/>
            </a:pPr>
            <a:endParaRPr lang="en-GB" sz="2600">
              <a:latin typeface="Calibri"/>
              <a:cs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409010-743F-48DB-A936-37A45CAD3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547" y="-2679"/>
            <a:ext cx="10795518" cy="1003916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Finding your way around the library web pages</a:t>
            </a:r>
            <a:endParaRPr lang="en-US">
              <a:latin typeface="Calibri"/>
              <a:cs typeface="Calibri"/>
            </a:endParaRPr>
          </a:p>
        </p:txBody>
      </p:sp>
      <p:pic>
        <p:nvPicPr>
          <p:cNvPr id="5" name="Picture 5" descr="A picture containing indoor, computer, desk, sitting&#10;&#10;Description automatically generated">
            <a:extLst>
              <a:ext uri="{FF2B5EF4-FFF2-40B4-BE49-F238E27FC236}">
                <a16:creationId xmlns:a16="http://schemas.microsoft.com/office/drawing/2014/main" id="{783BE515-239B-444F-A5DC-6585D29C5F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7835" y="1427581"/>
            <a:ext cx="5088144" cy="34008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767B3B-998A-43D9-AF7B-DE2CFF01B3B4}"/>
              </a:ext>
            </a:extLst>
          </p:cNvPr>
          <p:cNvSpPr txBox="1"/>
          <p:nvPr/>
        </p:nvSpPr>
        <p:spPr>
          <a:xfrm>
            <a:off x="390784" y="5281799"/>
            <a:ext cx="11581151" cy="1217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 b="1">
                <a:latin typeface="Calibri"/>
                <a:cs typeface="Calibri"/>
              </a:rPr>
              <a:t>The library web pages</a:t>
            </a:r>
            <a:r>
              <a:rPr lang="en-GB" sz="2600">
                <a:latin typeface="Calibri"/>
                <a:cs typeface="Calibri"/>
              </a:rPr>
              <a:t> can be found at:  </a:t>
            </a:r>
            <a:r>
              <a:rPr lang="en-GB" sz="2600">
                <a:latin typeface="Calibri"/>
                <a:cs typeface="Calibri"/>
                <a:hlinkClick r:id="rId4"/>
              </a:rPr>
              <a:t>https://www.uwtsd.ac.uk/library/</a:t>
            </a:r>
            <a:endParaRPr lang="en-GB" sz="2600">
              <a:latin typeface="Calibri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>
                <a:latin typeface="Calibri"/>
                <a:cs typeface="Calibri"/>
              </a:rPr>
              <a:t>Also, on Moodle, UWTSD Quick Links  - or search for </a:t>
            </a:r>
            <a:r>
              <a:rPr lang="en-GB" sz="2600" i="1">
                <a:latin typeface="Calibri"/>
                <a:cs typeface="Calibri"/>
              </a:rPr>
              <a:t>UWTSD library.</a:t>
            </a:r>
            <a:endParaRPr lang="en-GB" sz="2600" i="1">
              <a:latin typeface="Calibri"/>
              <a:ea typeface="+mn-lt"/>
              <a:cs typeface="+mn-lt"/>
            </a:endParaRPr>
          </a:p>
          <a:p>
            <a:pPr algn="l"/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738833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AAC49-4175-4EE0-B58B-2531E69EC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should I use the library resources?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C1D46-6D25-46B4-B1DD-E4EA56524EC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32370" y="2825049"/>
            <a:ext cx="3452938" cy="2965669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buFont typeface="Arial" panose="05000000000000000000" pitchFamily="2" charset="2"/>
              <a:buChar char="•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Specialist databases</a:t>
            </a:r>
            <a:endParaRPr lang="en-US"/>
          </a:p>
          <a:p>
            <a:pPr>
              <a:buFont typeface="Arial" panose="05000000000000000000" pitchFamily="2" charset="2"/>
              <a:buChar char="•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Ebooks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Ejournals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Visual media, e.g. videos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Newspapers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8FE8B01-7F13-4CFC-8DB2-F12145DEA083}"/>
              </a:ext>
            </a:extLst>
          </p:cNvPr>
          <p:cNvSpPr txBox="1">
            <a:spLocks/>
          </p:cNvSpPr>
          <p:nvPr/>
        </p:nvSpPr>
        <p:spPr>
          <a:xfrm>
            <a:off x="8252813" y="2663412"/>
            <a:ext cx="4008460" cy="3073557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5000000000000000000" pitchFamily="2" charset="2"/>
              <a:buChar char="•"/>
            </a:pPr>
            <a:r>
              <a:rPr lang="en-GB">
                <a:latin typeface="Arial"/>
                <a:cs typeface="Arial"/>
              </a:rPr>
              <a:t>Conference proceedings</a:t>
            </a:r>
            <a:endParaRPr lang="en-US">
              <a:latin typeface="Arial"/>
              <a:cs typeface="Arial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>
                <a:latin typeface="Arial"/>
                <a:cs typeface="Arial"/>
              </a:rPr>
              <a:t>Technical standards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>
                <a:latin typeface="Arial"/>
                <a:cs typeface="Arial"/>
              </a:rPr>
              <a:t>Legal information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>
                <a:latin typeface="Arial"/>
                <a:cs typeface="Arial"/>
              </a:rPr>
              <a:t>Statistical data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>
                <a:latin typeface="Arial"/>
                <a:cs typeface="Arial"/>
              </a:rPr>
              <a:t>Company and industry reports</a:t>
            </a:r>
          </a:p>
          <a:p>
            <a:endParaRPr lang="en-GB"/>
          </a:p>
        </p:txBody>
      </p:sp>
      <p:pic>
        <p:nvPicPr>
          <p:cNvPr id="5" name="Picture Placeholder 6">
            <a:extLst>
              <a:ext uri="{FF2B5EF4-FFF2-40B4-BE49-F238E27FC236}">
                <a16:creationId xmlns:a16="http://schemas.microsoft.com/office/drawing/2014/main" id="{9376CA35-A85B-B440-8706-D67DBBAD272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93" r="20393"/>
          <a:stretch>
            <a:fillRect/>
          </a:stretch>
        </p:blipFill>
        <p:spPr>
          <a:xfrm>
            <a:off x="4226692" y="2579959"/>
            <a:ext cx="3075064" cy="34558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F74012F-3A61-0E18-5FE3-18ED0356C166}"/>
              </a:ext>
            </a:extLst>
          </p:cNvPr>
          <p:cNvSpPr txBox="1"/>
          <p:nvPr/>
        </p:nvSpPr>
        <p:spPr>
          <a:xfrm>
            <a:off x="369454" y="1304636"/>
            <a:ext cx="9648247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Calibri "/>
              <a:cs typeface="Calibri Light"/>
            </a:endParaRPr>
          </a:p>
          <a:p>
            <a:r>
              <a:rPr lang="en-GB" sz="3200">
                <a:latin typeface="Calibri "/>
                <a:cs typeface="Calibri Light"/>
              </a:rPr>
              <a:t>The library provides </a:t>
            </a:r>
            <a:r>
              <a:rPr lang="en-GB" sz="4000" b="1">
                <a:latin typeface="Calibri "/>
                <a:cs typeface="Calibri Light"/>
              </a:rPr>
              <a:t>FREE</a:t>
            </a:r>
            <a:r>
              <a:rPr lang="en-GB" sz="3200">
                <a:latin typeface="Calibri "/>
                <a:cs typeface="Calibri Light"/>
              </a:rPr>
              <a:t> access to...</a:t>
            </a:r>
            <a:endParaRPr lang="en-GB" sz="320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1756793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877A1D6-93CC-4C15-98A2-274713694D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1709" y="1865748"/>
            <a:ext cx="6282392" cy="40114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>
                <a:latin typeface="Calibri"/>
                <a:cs typeface="Calibri"/>
              </a:rPr>
              <a:t>Check loan information, make requests.</a:t>
            </a:r>
            <a:endParaRPr lang="en-US" sz="260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>
                <a:latin typeface="Calibri"/>
                <a:cs typeface="Calibri"/>
              </a:rPr>
              <a:t>Save favourite resources.</a:t>
            </a:r>
            <a:endParaRPr lang="en-US" sz="260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>
                <a:latin typeface="Calibri"/>
                <a:cs typeface="Calibri"/>
              </a:rPr>
              <a:t>Organise saved information - add labels,  set alerts.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>
                <a:latin typeface="Calibri"/>
                <a:cs typeface="Calibri"/>
              </a:rPr>
              <a:t>Find help with referencing, export to RefWorks.</a:t>
            </a:r>
            <a:endParaRPr lang="en-US" sz="2600">
              <a:latin typeface="Calibri"/>
              <a:cs typeface="Calibri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600">
              <a:latin typeface="Calibri"/>
              <a:cs typeface="Calibri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600">
              <a:latin typeface="Calibri"/>
              <a:cs typeface="Calibri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200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9A7B41-D703-41E1-A6E0-C42EDCDD1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39772" y="31957"/>
            <a:ext cx="10795518" cy="1003916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You can also ...</a:t>
            </a:r>
          </a:p>
        </p:txBody>
      </p:sp>
      <p:pic>
        <p:nvPicPr>
          <p:cNvPr id="6" name="Picture 7" descr="A sign on a cloudy day&#10;&#10;Description automatically generated">
            <a:extLst>
              <a:ext uri="{FF2B5EF4-FFF2-40B4-BE49-F238E27FC236}">
                <a16:creationId xmlns:a16="http://schemas.microsoft.com/office/drawing/2014/main" id="{D8519412-5DCC-4AE5-8C81-8211EAC2236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2259" r="-2" b="-2"/>
          <a:stretch/>
        </p:blipFill>
        <p:spPr>
          <a:xfrm>
            <a:off x="7196225" y="1863547"/>
            <a:ext cx="4747796" cy="4123492"/>
          </a:xfrm>
          <a:noFill/>
        </p:spPr>
      </p:pic>
    </p:spTree>
    <p:extLst>
      <p:ext uri="{BB962C8B-B14F-4D97-AF65-F5344CB8AC3E}">
        <p14:creationId xmlns:p14="http://schemas.microsoft.com/office/powerpoint/2010/main" val="22175430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990998-2335-4562-8B0C-361C72EEA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2747" y="1352489"/>
            <a:ext cx="5697238" cy="48736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>
                <a:latin typeface="Calibri"/>
                <a:cs typeface="Arial"/>
              </a:rPr>
              <a:t>Search for information</a:t>
            </a:r>
            <a:endParaRPr lang="en-US" sz="2600">
              <a:latin typeface="Calibri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cs typeface="Arial"/>
              </a:rPr>
              <a:t> Books – electronic and print.</a:t>
            </a:r>
            <a:endParaRPr lang="en-US" sz="260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>
                <a:latin typeface="Calibri"/>
                <a:cs typeface="Arial"/>
              </a:rPr>
              <a:t>Peer reviewed journal articles.</a:t>
            </a:r>
            <a:endParaRPr lang="en-US" sz="2600">
              <a:latin typeface="Calibri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>
                <a:latin typeface="Calibri"/>
                <a:ea typeface="+mn-lt"/>
                <a:cs typeface="Arial"/>
              </a:rPr>
              <a:t>And much more ...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>
                <a:latin typeface="Calibri"/>
                <a:cs typeface="Arial"/>
              </a:rPr>
              <a:t>Manage information</a:t>
            </a:r>
            <a:endParaRPr lang="en-GB" sz="260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>
                <a:latin typeface="Calibri"/>
                <a:cs typeface="Arial"/>
              </a:rPr>
              <a:t>Save favourite items and add labels.</a:t>
            </a:r>
            <a:endParaRPr lang="en-US" sz="2600">
              <a:latin typeface="Calibri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>
                <a:latin typeface="Calibri"/>
                <a:ea typeface="+mn-lt"/>
                <a:cs typeface="Arial"/>
              </a:rPr>
              <a:t>Save queries and set alerts.</a:t>
            </a:r>
            <a:endParaRPr lang="en-GB" sz="260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"/>
                <a:cs typeface="Arial"/>
              </a:rPr>
              <a:t>Also  Online Resource Lists.            </a:t>
            </a:r>
            <a:endParaRPr lang="en-GB" sz="260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"/>
                <a:ea typeface="+mn-lt"/>
                <a:cs typeface="Calibri"/>
              </a:rPr>
              <a:t>          Database Search.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"/>
                <a:cs typeface="Calibri"/>
              </a:rPr>
              <a:t>          Need More?</a:t>
            </a:r>
            <a:endParaRPr lang="en-GB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buNone/>
            </a:pPr>
            <a:endParaRPr lang="en-GB" sz="200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396659-F15E-4CFC-8301-D943864F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94" y="37072"/>
            <a:ext cx="7730200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Library Catalogue / Library Search</a:t>
            </a:r>
          </a:p>
        </p:txBody>
      </p:sp>
      <p:pic>
        <p:nvPicPr>
          <p:cNvPr id="5" name="Picture 5" descr="A hand holding a cell phone&#10;&#10;Description generated with high confidence">
            <a:extLst>
              <a:ext uri="{FF2B5EF4-FFF2-40B4-BE49-F238E27FC236}">
                <a16:creationId xmlns:a16="http://schemas.microsoft.com/office/drawing/2014/main" id="{06DB16E8-DFB1-46C4-9D48-BFBCB49CDDA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9759" r="9759"/>
          <a:stretch/>
        </p:blipFill>
        <p:spPr>
          <a:xfrm>
            <a:off x="6604348" y="1408870"/>
            <a:ext cx="4972651" cy="410984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C3EA1C8-D61E-49B5-AE69-D5268F024073}"/>
              </a:ext>
            </a:extLst>
          </p:cNvPr>
          <p:cNvSpPr txBox="1"/>
          <p:nvPr/>
        </p:nvSpPr>
        <p:spPr>
          <a:xfrm>
            <a:off x="4015787" y="5801313"/>
            <a:ext cx="173246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cs typeface="Arial"/>
                <a:hlinkClick r:id="rId4"/>
              </a:rPr>
              <a:t>Library Search</a:t>
            </a:r>
            <a:endParaRPr lang="en-GB" sz="2000" b="1">
              <a:latin typeface="Calibri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85337A-75BD-759D-76D2-63A20A2D67CA}"/>
              </a:ext>
            </a:extLst>
          </p:cNvPr>
          <p:cNvSpPr txBox="1"/>
          <p:nvPr/>
        </p:nvSpPr>
        <p:spPr>
          <a:xfrm>
            <a:off x="6500092" y="5830455"/>
            <a:ext cx="562263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/>
                <a:cs typeface="Calibri"/>
              </a:rPr>
              <a:t>Refresher:</a:t>
            </a:r>
            <a:r>
              <a:rPr lang="en-GB" sz="2000">
                <a:latin typeface="Calibri"/>
                <a:cs typeface="Calibri"/>
              </a:rPr>
              <a:t> </a:t>
            </a:r>
            <a:r>
              <a:rPr lang="en-GB" sz="2000">
                <a:latin typeface="Calibri"/>
                <a:cs typeface="Calibri"/>
                <a:hlinkClick r:id="rId5"/>
              </a:rPr>
              <a:t>Basic Skills: Finding and Using Information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9243091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9A4D4-3E2B-421B-B3D5-CB5519220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DDA6F-0987-40FA-B98F-0CF4F021B45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8799" y="1342592"/>
            <a:ext cx="5854064" cy="25261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rgbClr val="007F7C"/>
                </a:solidFill>
                <a:latin typeface="Arial"/>
                <a:cs typeface="Calibri Light"/>
              </a:rPr>
              <a:t>Books</a:t>
            </a:r>
            <a:endParaRPr lang="en-US" b="1">
              <a:solidFill>
                <a:srgbClr val="007F7C"/>
              </a:solidFill>
              <a:latin typeface="Arial"/>
              <a:cs typeface="Calibri Light"/>
            </a:endParaRPr>
          </a:p>
          <a:p>
            <a:r>
              <a:rPr lang="en-GB" sz="2400">
                <a:latin typeface="Arial"/>
                <a:cs typeface="Calibri Light"/>
              </a:rPr>
              <a:t>Cover subject or topic area in detail</a:t>
            </a:r>
          </a:p>
          <a:p>
            <a:r>
              <a:rPr lang="en-GB" sz="2400" b="1">
                <a:latin typeface="Arial"/>
                <a:cs typeface="Calibri Light"/>
              </a:rPr>
              <a:t>Good for background, theory and established work</a:t>
            </a:r>
          </a:p>
          <a:p>
            <a:r>
              <a:rPr lang="en-GB" sz="2400">
                <a:latin typeface="Arial"/>
                <a:cs typeface="Calibri Light"/>
              </a:rPr>
              <a:t>Do not cover latest research</a:t>
            </a:r>
          </a:p>
          <a:p>
            <a:pPr marL="0" indent="0">
              <a:buNone/>
            </a:pPr>
            <a:endParaRPr lang="en-GB">
              <a:latin typeface="Arial"/>
              <a:cs typeface="Calibri Light"/>
            </a:endParaRPr>
          </a:p>
          <a:p>
            <a:pPr marL="0" indent="0">
              <a:buNone/>
            </a:pPr>
            <a:endParaRPr lang="en-GB"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BC99EE-2CD9-4D66-92FD-3C92CDD32F5A}"/>
              </a:ext>
            </a:extLst>
          </p:cNvPr>
          <p:cNvSpPr txBox="1"/>
          <p:nvPr/>
        </p:nvSpPr>
        <p:spPr>
          <a:xfrm>
            <a:off x="239712" y="3978275"/>
            <a:ext cx="7696200" cy="21944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800" b="1">
                <a:solidFill>
                  <a:srgbClr val="007F7C"/>
                </a:solidFill>
                <a:latin typeface="Arial"/>
                <a:cs typeface="Arial"/>
              </a:rPr>
              <a:t>Journals</a:t>
            </a:r>
            <a:endParaRPr lang="en-US" sz="2800">
              <a:solidFill>
                <a:srgbClr val="007F7C"/>
              </a:solidFill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Regular publications written by researchers</a:t>
            </a:r>
            <a:endParaRPr lang="en-US" sz="24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Most reliable sources with </a:t>
            </a:r>
            <a:r>
              <a:rPr lang="en-GB" sz="2400" b="1">
                <a:latin typeface="Arial"/>
                <a:cs typeface="Arial"/>
              </a:rPr>
              <a:t>latest research</a:t>
            </a:r>
            <a:endParaRPr lang="en-US" sz="2400" b="1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Do not cover background information, are specific and can be technical.</a:t>
            </a:r>
            <a:endParaRPr lang="en-US" sz="2400">
              <a:cs typeface="Calibri Light"/>
            </a:endParaRPr>
          </a:p>
        </p:txBody>
      </p:sp>
      <p:pic>
        <p:nvPicPr>
          <p:cNvPr id="11" name="Picture 11" descr="Diagram&#10;&#10;Description automatically generated">
            <a:extLst>
              <a:ext uri="{FF2B5EF4-FFF2-40B4-BE49-F238E27FC236}">
                <a16:creationId xmlns:a16="http://schemas.microsoft.com/office/drawing/2014/main" id="{E75F50FF-95A9-6771-9728-B35B84CBF4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7534" y="1789545"/>
            <a:ext cx="1428750" cy="1905000"/>
          </a:xfrm>
          <a:prstGeom prst="rect">
            <a:avLst/>
          </a:prstGeom>
        </p:spPr>
      </p:pic>
      <p:pic>
        <p:nvPicPr>
          <p:cNvPr id="12" name="Picture 12" descr="A picture containing text, mammal, outdoor, sheep&#10;&#10;Description automatically generated">
            <a:extLst>
              <a:ext uri="{FF2B5EF4-FFF2-40B4-BE49-F238E27FC236}">
                <a16:creationId xmlns:a16="http://schemas.microsoft.com/office/drawing/2014/main" id="{82451495-8686-107C-6207-CB19EB7256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31884" y="1789545"/>
            <a:ext cx="1457325" cy="1905000"/>
          </a:xfrm>
          <a:prstGeom prst="rect">
            <a:avLst/>
          </a:prstGeom>
        </p:spPr>
      </p:pic>
      <p:pic>
        <p:nvPicPr>
          <p:cNvPr id="13" name="Picture 13" descr="Text&#10;&#10;Description automatically generated">
            <a:extLst>
              <a:ext uri="{FF2B5EF4-FFF2-40B4-BE49-F238E27FC236}">
                <a16:creationId xmlns:a16="http://schemas.microsoft.com/office/drawing/2014/main" id="{F95A4BE7-4906-A63A-F5BB-84785585A3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50036" y="4072226"/>
            <a:ext cx="1467428" cy="2004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6391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A31DD-5F2D-436B-9648-0BF2A4B79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95329"/>
            <a:ext cx="10795518" cy="1003916"/>
          </a:xfrm>
        </p:spPr>
        <p:txBody>
          <a:bodyPr/>
          <a:lstStyle/>
          <a:p>
            <a:r>
              <a:rPr lang="en-GB"/>
              <a:t>Why use Library Search?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33F43E-9F04-408E-92B2-3A2DCEF7B693}"/>
              </a:ext>
            </a:extLst>
          </p:cNvPr>
          <p:cNvSpPr txBox="1"/>
          <p:nvPr/>
        </p:nvSpPr>
        <p:spPr>
          <a:xfrm>
            <a:off x="7076050" y="1352736"/>
            <a:ext cx="4961207" cy="48320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>
              <a:buNone/>
            </a:pPr>
            <a:r>
              <a:rPr lang="en-GB" sz="2400" b="1">
                <a:latin typeface="Arial"/>
                <a:cs typeface="Arial"/>
                <a:hlinkClick r:id="rId3"/>
              </a:rPr>
              <a:t>library search</a:t>
            </a:r>
            <a:r>
              <a:rPr lang="en-GB" sz="2400">
                <a:latin typeface="Arial"/>
                <a:cs typeface="Arial"/>
                <a:hlinkClick r:id="rId3"/>
              </a:rPr>
              <a:t> </a:t>
            </a:r>
            <a:r>
              <a:rPr lang="en-GB" sz="2400">
                <a:latin typeface="Arial"/>
                <a:cs typeface="Arial"/>
              </a:rPr>
              <a:t>gives you access to: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Books &amp; journals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Audio &amp; Visual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Specialist databases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Full text articles &amp; eBooks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Your saved resources &amp; alerts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  <a:hlinkClick r:id="rId4"/>
              </a:rPr>
              <a:t>Browzine (Journals)</a:t>
            </a:r>
            <a:endParaRPr lang="en-GB" sz="2400">
              <a:latin typeface="Arial"/>
              <a:cs typeface="Arial"/>
            </a:endParaRPr>
          </a:p>
        </p:txBody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92BDDE9-8771-4BF5-998C-1A29084546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743" y="1545074"/>
            <a:ext cx="6749369" cy="4267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383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B0509D33-F306-47AA-8215-8C01747463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493" y="1711325"/>
            <a:ext cx="5253297" cy="494722"/>
          </a:xfrm>
        </p:spPr>
        <p:txBody>
          <a:bodyPr>
            <a:normAutofit fontScale="92500"/>
          </a:bodyPr>
          <a:lstStyle/>
          <a:p>
            <a:r>
              <a:rPr lang="en-US">
                <a:cs typeface="Calibri Light"/>
                <a:hlinkClick r:id="rId2"/>
              </a:rPr>
              <a:t>Student Essentials</a:t>
            </a:r>
            <a:r>
              <a:rPr lang="en-US">
                <a:cs typeface="Calibri Light"/>
              </a:rPr>
              <a:t> &gt; </a:t>
            </a:r>
            <a:r>
              <a:rPr lang="en-US">
                <a:cs typeface="Calibri Light"/>
                <a:hlinkClick r:id="rId3"/>
              </a:rPr>
              <a:t>Getting Started Guides</a:t>
            </a:r>
            <a:endParaRPr lang="en-US"/>
          </a:p>
        </p:txBody>
      </p:sp>
      <p:pic>
        <p:nvPicPr>
          <p:cNvPr id="3" name="Picture 3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F890D944-75AD-4FAA-B7EC-58EC0E7E9E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493" y="2849994"/>
            <a:ext cx="5609761" cy="2747297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87D26-B4EB-4F73-A9CF-96A253B50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Other Sources of Information</a:t>
            </a:r>
            <a:endParaRPr lang="en-US"/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4970E7F8-F118-425B-8369-7222276F4127}"/>
              </a:ext>
            </a:extLst>
          </p:cNvPr>
          <p:cNvSpPr txBox="1">
            <a:spLocks/>
          </p:cNvSpPr>
          <p:nvPr/>
        </p:nvSpPr>
        <p:spPr>
          <a:xfrm>
            <a:off x="8121393" y="1712913"/>
            <a:ext cx="3856297" cy="447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cs typeface="Calibri Light"/>
                <a:hlinkClick r:id="rId5"/>
              </a:rPr>
              <a:t>The Conversation</a:t>
            </a:r>
            <a:endParaRPr lang="en-US">
              <a:hlinkClick r:id="rId5"/>
            </a:endParaRPr>
          </a:p>
        </p:txBody>
      </p:sp>
      <p:pic>
        <p:nvPicPr>
          <p:cNvPr id="7" name="Picture 9" descr="Graphical user interface, text, website&#10;&#10;Description automatically generated">
            <a:extLst>
              <a:ext uri="{FF2B5EF4-FFF2-40B4-BE49-F238E27FC236}">
                <a16:creationId xmlns:a16="http://schemas.microsoft.com/office/drawing/2014/main" id="{7E672049-09DE-A0E0-9147-2B94C6C34617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6"/>
          <a:stretch>
            <a:fillRect/>
          </a:stretch>
        </p:blipFill>
        <p:spPr>
          <a:xfrm>
            <a:off x="6742256" y="2157321"/>
            <a:ext cx="5235431" cy="4060483"/>
          </a:xfrm>
        </p:spPr>
      </p:pic>
    </p:spTree>
    <p:extLst>
      <p:ext uri="{BB962C8B-B14F-4D97-AF65-F5344CB8AC3E}">
        <p14:creationId xmlns:p14="http://schemas.microsoft.com/office/powerpoint/2010/main" val="27300530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Research Process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97801" y="356494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4124348" y="970201"/>
            <a:ext cx="4568865" cy="3409041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01757" y="3514436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31868" y="3515880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566515" y="3568556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28119" y="3353522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95856" y="4025322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278947" y="4080884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428595" y="3981306"/>
            <a:ext cx="669636" cy="698500"/>
          </a:xfrm>
          <a:prstGeom prst="mathEqua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718046" y="4023728"/>
            <a:ext cx="767772" cy="623454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252846" y="5502562"/>
            <a:ext cx="672637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Explore ideas, information and research from different sources</a:t>
            </a:r>
            <a:endParaRPr lang="en-US" sz="2000"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5473205" y="1713508"/>
            <a:ext cx="208511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Make notes, Use critical thinking and apply academic integrity to my work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9763991" y="5382492"/>
            <a:ext cx="225829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Original ideas built on attributed sources  </a:t>
            </a:r>
          </a:p>
        </p:txBody>
      </p:sp>
    </p:spTree>
    <p:extLst>
      <p:ext uri="{BB962C8B-B14F-4D97-AF65-F5344CB8AC3E}">
        <p14:creationId xmlns:p14="http://schemas.microsoft.com/office/powerpoint/2010/main" val="1423324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itle 1">
            <a:extLst>
              <a:ext uri="{FF2B5EF4-FFF2-40B4-BE49-F238E27FC236}">
                <a16:creationId xmlns:a16="http://schemas.microsoft.com/office/drawing/2014/main" id="{B458F686-DC8F-41FD-BC34-B54092E45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Useful Study Skills Resources</a:t>
            </a:r>
          </a:p>
        </p:txBody>
      </p:sp>
      <p:pic>
        <p:nvPicPr>
          <p:cNvPr id="3" name="Picture 3" descr="A picture containing text, newspaper, accessory&#10;&#10;Description automatically generated">
            <a:extLst>
              <a:ext uri="{FF2B5EF4-FFF2-40B4-BE49-F238E27FC236}">
                <a16:creationId xmlns:a16="http://schemas.microsoft.com/office/drawing/2014/main" id="{793FBF99-69F9-4C0B-B61C-C4F3723CCE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513"/>
          <a:stretch/>
        </p:blipFill>
        <p:spPr>
          <a:xfrm>
            <a:off x="243640" y="1415910"/>
            <a:ext cx="9636643" cy="3599740"/>
          </a:xfrm>
          <a:prstGeom prst="rect">
            <a:avLst/>
          </a:prstGeom>
          <a:noFill/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219A583C-56BB-4658-8812-6ABBAF830F8C}"/>
              </a:ext>
            </a:extLst>
          </p:cNvPr>
          <p:cNvSpPr txBox="1"/>
          <p:nvPr/>
        </p:nvSpPr>
        <p:spPr>
          <a:xfrm>
            <a:off x="544945" y="5176116"/>
            <a:ext cx="1520825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4"/>
              </a:rPr>
              <a:t>Critical Thinking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27E43163-3119-4A61-B9ED-A2308CF8251B}"/>
              </a:ext>
            </a:extLst>
          </p:cNvPr>
          <p:cNvSpPr txBox="1"/>
          <p:nvPr/>
        </p:nvSpPr>
        <p:spPr>
          <a:xfrm>
            <a:off x="2680854" y="5216524"/>
            <a:ext cx="2298700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5"/>
              </a:rPr>
              <a:t>Use Reading In Your Essays</a:t>
            </a:r>
            <a:endParaRPr lang="en-US" sz="2400">
              <a:cs typeface="Calibri Light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1F6C1DBB-9EC9-4C39-A0B3-290B44ACEE76}"/>
              </a:ext>
            </a:extLst>
          </p:cNvPr>
          <p:cNvSpPr txBox="1"/>
          <p:nvPr/>
        </p:nvSpPr>
        <p:spPr>
          <a:xfrm>
            <a:off x="5424342" y="5217967"/>
            <a:ext cx="1647825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6"/>
              </a:rPr>
              <a:t>Cite Them Right</a:t>
            </a:r>
            <a:endParaRPr lang="en-US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9C795C3E-4C8B-4673-8A2C-3C1F1E925080}"/>
              </a:ext>
            </a:extLst>
          </p:cNvPr>
          <p:cNvSpPr txBox="1"/>
          <p:nvPr/>
        </p:nvSpPr>
        <p:spPr>
          <a:xfrm>
            <a:off x="7692302" y="5216524"/>
            <a:ext cx="2012950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7"/>
              </a:rPr>
              <a:t>Write Better Essays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08467C-77A2-4C20-0362-8AF77B273019}"/>
              </a:ext>
            </a:extLst>
          </p:cNvPr>
          <p:cNvSpPr txBox="1"/>
          <p:nvPr/>
        </p:nvSpPr>
        <p:spPr>
          <a:xfrm>
            <a:off x="10081490" y="2092037"/>
            <a:ext cx="1958109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Calibri"/>
              </a:rPr>
              <a:t>N.B. </a:t>
            </a:r>
          </a:p>
          <a:p>
            <a:r>
              <a:rPr lang="en-GB" sz="2000">
                <a:latin typeface="Arial"/>
                <a:cs typeface="Calibri"/>
              </a:rPr>
              <a:t>Check out our </a:t>
            </a:r>
            <a:r>
              <a:rPr lang="en-GB" sz="2000">
                <a:latin typeface="Arial"/>
                <a:cs typeface="Calibri"/>
                <a:hlinkClick r:id="rId8"/>
              </a:rPr>
              <a:t>Studyskills and reference resource list</a:t>
            </a:r>
            <a:r>
              <a:rPr lang="en-GB" sz="2000">
                <a:latin typeface="Arial"/>
                <a:cs typeface="Calibri"/>
              </a:rPr>
              <a:t> for further titles and support</a:t>
            </a:r>
          </a:p>
        </p:txBody>
      </p:sp>
    </p:spTree>
    <p:extLst>
      <p:ext uri="{BB962C8B-B14F-4D97-AF65-F5344CB8AC3E}">
        <p14:creationId xmlns:p14="http://schemas.microsoft.com/office/powerpoint/2010/main" val="53649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33" y="-1716"/>
            <a:ext cx="5773246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Help is always available...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4E52C4-795A-40A3-B1A9-036D56E677B1}"/>
              </a:ext>
            </a:extLst>
          </p:cNvPr>
          <p:cNvSpPr txBox="1"/>
          <p:nvPr/>
        </p:nvSpPr>
        <p:spPr>
          <a:xfrm>
            <a:off x="173574" y="1541997"/>
            <a:ext cx="11114902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+mn-lt"/>
                <a:cs typeface="Calibri"/>
              </a:rPr>
              <a:t>     General queries and help with library loans: </a:t>
            </a:r>
            <a:r>
              <a:rPr lang="en-GB" sz="2600">
                <a:latin typeface="Calibri"/>
                <a:ea typeface="+mn-lt"/>
                <a:cs typeface="Calibri"/>
                <a:hlinkClick r:id="rId3"/>
              </a:rPr>
              <a:t>library@uwtsd.ac.uk</a:t>
            </a:r>
            <a:r>
              <a:rPr lang="en-GB" sz="2600">
                <a:latin typeface="Calibri"/>
                <a:ea typeface="+mn-lt"/>
                <a:cs typeface="Calibri"/>
              </a:rPr>
              <a:t> </a:t>
            </a:r>
            <a:endParaRPr lang="en-US" sz="2600"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502328" y="2321004"/>
            <a:ext cx="1128667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"/>
              </a:rPr>
              <a:t>For search and subject related help: </a:t>
            </a:r>
          </a:p>
          <a:p>
            <a:r>
              <a:rPr lang="en-GB" sz="2400" b="1">
                <a:solidFill>
                  <a:schemeClr val="accent1"/>
                </a:solidFill>
                <a:latin typeface="Calibri"/>
                <a:cs typeface="Calibri"/>
              </a:rPr>
              <a:t>Lisa Ellis, </a:t>
            </a:r>
            <a:r>
              <a:rPr lang="en-GB" sz="2400">
                <a:solidFill>
                  <a:schemeClr val="accent1"/>
                </a:solidFill>
                <a:latin typeface="Calibri"/>
                <a:cs typeface="Calibri"/>
              </a:rPr>
              <a:t>Academic Liaison Librarian</a:t>
            </a:r>
            <a:r>
              <a:rPr lang="en-GB" sz="2400">
                <a:latin typeface="Calibri"/>
                <a:cs typeface="Calibri"/>
              </a:rPr>
              <a:t>: </a:t>
            </a:r>
            <a:r>
              <a:rPr lang="en-GB" sz="2400">
                <a:latin typeface="Calibri"/>
                <a:cs typeface="Calibri"/>
                <a:hlinkClick r:id="rId4"/>
              </a:rPr>
              <a:t>lisa.ellis@uwtsd.ac.uk</a:t>
            </a:r>
            <a:endParaRPr lang="en-GB" sz="2400">
              <a:latin typeface="Calibri"/>
              <a:ea typeface="+mn-lt"/>
              <a:cs typeface="Calibri"/>
            </a:endParaRPr>
          </a:p>
          <a:p>
            <a:endParaRPr lang="en-GB" sz="2400">
              <a:latin typeface="Calibri"/>
              <a:ea typeface="+mn-lt"/>
              <a:cs typeface="Calibri"/>
            </a:endParaRPr>
          </a:p>
        </p:txBody>
      </p:sp>
      <p:pic>
        <p:nvPicPr>
          <p:cNvPr id="8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BBEC8356-75DA-48D2-8344-EB9EB81CCF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78760" y="8091516"/>
            <a:ext cx="2067465" cy="498895"/>
          </a:xfrm>
          <a:prstGeom prst="rect">
            <a:avLst/>
          </a:prstGeom>
        </p:spPr>
      </p:pic>
      <p:pic>
        <p:nvPicPr>
          <p:cNvPr id="4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AC6CC49-B2D6-4363-90A9-27A26BC156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64050" y="2131267"/>
            <a:ext cx="2304473" cy="559209"/>
          </a:xfrm>
          <a:prstGeom prst="rect">
            <a:avLst/>
          </a:prstGeo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59069" y="3138541"/>
            <a:ext cx="1526818" cy="11471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6BD23F-BBE8-C024-8061-39643B6DEDC5}"/>
              </a:ext>
            </a:extLst>
          </p:cNvPr>
          <p:cNvSpPr txBox="1"/>
          <p:nvPr/>
        </p:nvSpPr>
        <p:spPr>
          <a:xfrm>
            <a:off x="10099477" y="4330574"/>
            <a:ext cx="180987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 Light"/>
              </a:rPr>
              <a:t>Library Chat</a:t>
            </a:r>
            <a:endParaRPr lang="en-GB" sz="2400">
              <a:latin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02AEA4-1A88-8D4C-7FF8-7C254D1C9CA2}"/>
              </a:ext>
            </a:extLst>
          </p:cNvPr>
          <p:cNvSpPr txBox="1"/>
          <p:nvPr/>
        </p:nvSpPr>
        <p:spPr>
          <a:xfrm>
            <a:off x="502227" y="3861955"/>
            <a:ext cx="770861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 "/>
                <a:cs typeface="Calibri Light"/>
              </a:rPr>
              <a:t>For help and advice in improving your digital skills:</a:t>
            </a:r>
          </a:p>
          <a:p>
            <a:r>
              <a:rPr lang="en-GB" sz="2400" b="1">
                <a:solidFill>
                  <a:schemeClr val="accent1"/>
                </a:solidFill>
                <a:latin typeface="Calibri "/>
                <a:cs typeface="Calibri Light"/>
              </a:rPr>
              <a:t>Jessica Hill</a:t>
            </a:r>
            <a:r>
              <a:rPr lang="en-GB" sz="2400">
                <a:solidFill>
                  <a:schemeClr val="accent1"/>
                </a:solidFill>
                <a:latin typeface="Calibri "/>
                <a:cs typeface="Calibri Light"/>
              </a:rPr>
              <a:t>, Digital skills advisor</a:t>
            </a:r>
            <a:r>
              <a:rPr lang="en-GB" sz="2400">
                <a:latin typeface="Calibri "/>
                <a:cs typeface="Calibri Light"/>
              </a:rPr>
              <a:t>: </a:t>
            </a:r>
            <a:r>
              <a:rPr lang="en-GB" sz="2400">
                <a:latin typeface="Calibri "/>
                <a:cs typeface="Calibri Light"/>
                <a:hlinkClick r:id="rId8"/>
              </a:rPr>
              <a:t>jessica.hill@uwtsd.ac.uk</a:t>
            </a:r>
            <a:endParaRPr lang="en-GB" sz="2400">
              <a:latin typeface="Calibri "/>
              <a:cs typeface="Calibri Light"/>
            </a:endParaRPr>
          </a:p>
          <a:p>
            <a:endParaRPr lang="en-GB" sz="2400">
              <a:latin typeface="Calibri "/>
              <a:cs typeface="Calibri Ligh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9EB7B6-4260-3E32-F382-D17EBB1374E1}"/>
              </a:ext>
            </a:extLst>
          </p:cNvPr>
          <p:cNvSpPr txBox="1"/>
          <p:nvPr/>
        </p:nvSpPr>
        <p:spPr>
          <a:xfrm>
            <a:off x="502227" y="5160817"/>
            <a:ext cx="1015047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 "/>
                <a:cs typeface="Calibri Light"/>
              </a:rPr>
              <a:t>Check out our online </a:t>
            </a:r>
            <a:r>
              <a:rPr lang="en-GB" sz="2400" err="1">
                <a:latin typeface="Calibri "/>
                <a:cs typeface="Calibri Light"/>
              </a:rPr>
              <a:t>infoskills</a:t>
            </a:r>
            <a:r>
              <a:rPr lang="en-GB" sz="2400">
                <a:latin typeface="Calibri "/>
                <a:cs typeface="Calibri Light"/>
              </a:rPr>
              <a:t> programmes to improve your search technique:</a:t>
            </a:r>
          </a:p>
          <a:p>
            <a:r>
              <a:rPr lang="en-GB" sz="2400">
                <a:solidFill>
                  <a:schemeClr val="accent1"/>
                </a:solidFill>
                <a:latin typeface="Calibri "/>
                <a:cs typeface="Calibri Light"/>
              </a:rPr>
              <a:t>Student Essentials: </a:t>
            </a:r>
            <a:r>
              <a:rPr lang="en-GB" sz="2400">
                <a:latin typeface="Calibri "/>
                <a:cs typeface="Calibri Light"/>
                <a:hlinkClick r:id="rId9"/>
              </a:rPr>
              <a:t>Academic and Infoskills</a:t>
            </a:r>
            <a:endParaRPr lang="en-GB" sz="2400">
              <a:latin typeface="Calibri 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605864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193DEE-FB29-0854-EE1A-87683168F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F038998-600B-5E66-17C1-1B1F45686E59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Calibri"/>
                <a:cs typeface="Calibri Light"/>
              </a:rPr>
              <a:t>The library is there to help support you in your studies.</a:t>
            </a:r>
            <a:endParaRPr lang="en-US">
              <a:latin typeface="Calibri"/>
              <a:cs typeface="Calibri"/>
            </a:endParaRPr>
          </a:p>
          <a:p>
            <a:r>
              <a:rPr lang="en-GB">
                <a:latin typeface="Calibri"/>
                <a:cs typeface="Calibri Light"/>
                <a:hlinkClick r:id="rId2"/>
              </a:rPr>
              <a:t>Student Essentials</a:t>
            </a:r>
          </a:p>
          <a:p>
            <a:r>
              <a:rPr lang="en-GB">
                <a:latin typeface="Calibri"/>
                <a:cs typeface="Calibri Light"/>
                <a:hlinkClick r:id="rId3"/>
              </a:rPr>
              <a:t>Help &amp; Support</a:t>
            </a:r>
          </a:p>
          <a:p>
            <a:r>
              <a:rPr lang="en-GB">
                <a:latin typeface="Calibri"/>
                <a:cs typeface="Calibri Light"/>
                <a:hlinkClick r:id="rId4"/>
              </a:rPr>
              <a:t>Infoskills</a:t>
            </a:r>
            <a:endParaRPr lang="en-GB">
              <a:latin typeface="Calibri"/>
              <a:cs typeface="Calibri Light"/>
            </a:endParaRPr>
          </a:p>
          <a:p>
            <a:r>
              <a:rPr lang="en-GB">
                <a:latin typeface="Calibri"/>
                <a:cs typeface="Calibri Light"/>
                <a:hlinkClick r:id="rId5"/>
              </a:rPr>
              <a:t>Digiskills</a:t>
            </a:r>
          </a:p>
          <a:p>
            <a:pPr marL="0" indent="0">
              <a:buNone/>
            </a:pPr>
            <a:r>
              <a:rPr lang="en-GB">
                <a:latin typeface="Calibri"/>
                <a:cs typeface="Calibri Light"/>
              </a:rPr>
              <a:t>Use your online resource list and library catalogue to find and save your favourite items:</a:t>
            </a:r>
          </a:p>
          <a:p>
            <a:pPr marL="0" indent="0">
              <a:buNone/>
            </a:pPr>
            <a:r>
              <a:rPr lang="en-GB">
                <a:latin typeface="Calibri"/>
                <a:cs typeface="Calibri Light"/>
                <a:hlinkClick r:id="rId6"/>
              </a:rPr>
              <a:t>Online resource lists</a:t>
            </a:r>
            <a:endParaRPr lang="en-GB">
              <a:latin typeface="Calibri"/>
              <a:cs typeface="Calibri Light"/>
            </a:endParaRPr>
          </a:p>
          <a:p>
            <a:pPr marL="0" indent="0">
              <a:buNone/>
            </a:pPr>
            <a:r>
              <a:rPr lang="en-GB">
                <a:latin typeface="Calibri"/>
                <a:cs typeface="Calibri Light"/>
                <a:hlinkClick r:id="rId7"/>
              </a:rPr>
              <a:t>Library search</a:t>
            </a:r>
            <a:endParaRPr lang="en-GB">
              <a:latin typeface="Calibri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2876607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6000">
                <a:cs typeface="Calibri Light"/>
              </a:rPr>
              <a:t>When in doubt, </a:t>
            </a:r>
          </a:p>
          <a:p>
            <a:r>
              <a:rPr lang="en-GB" sz="6000">
                <a:cs typeface="Calibri Light"/>
              </a:rPr>
              <a:t>go to the </a:t>
            </a:r>
          </a:p>
          <a:p>
            <a:r>
              <a:rPr lang="en-GB" sz="6000">
                <a:cs typeface="Calibri Light"/>
              </a:rPr>
              <a:t>Library</a:t>
            </a:r>
          </a:p>
          <a:p>
            <a:endParaRPr lang="en-GB" sz="60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0B537E-15D9-4248-BB59-65CDB28F08F8}"/>
              </a:ext>
            </a:extLst>
          </p:cNvPr>
          <p:cNvSpPr txBox="1"/>
          <p:nvPr/>
        </p:nvSpPr>
        <p:spPr>
          <a:xfrm>
            <a:off x="2582174" y="5357004"/>
            <a:ext cx="16792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J.K. Rowling</a:t>
            </a:r>
            <a:endParaRPr lang="en-US" sz="2400">
              <a:solidFill>
                <a:schemeClr val="bg1"/>
              </a:solidFill>
              <a:cs typeface="Calibri Light"/>
            </a:endParaRPr>
          </a:p>
        </p:txBody>
      </p:sp>
      <p:pic>
        <p:nvPicPr>
          <p:cNvPr id="2" name="Picture 4" descr="Puzzle pieces">
            <a:extLst>
              <a:ext uri="{FF2B5EF4-FFF2-40B4-BE49-F238E27FC236}">
                <a16:creationId xmlns:a16="http://schemas.microsoft.com/office/drawing/2014/main" id="{323ED821-67D8-4940-91F9-91BA48102F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4442" y="-3422"/>
            <a:ext cx="7880680" cy="5180961"/>
          </a:xfrm>
          <a:prstGeom prst="rect">
            <a:avLst/>
          </a:prstGeom>
        </p:spPr>
      </p:pic>
      <p:sp>
        <p:nvSpPr>
          <p:cNvPr id="7" name="TextBox 1">
            <a:extLst>
              <a:ext uri="{FF2B5EF4-FFF2-40B4-BE49-F238E27FC236}">
                <a16:creationId xmlns:a16="http://schemas.microsoft.com/office/drawing/2014/main" id="{74973F99-458D-4345-89B6-4B3B294014BD}"/>
              </a:ext>
            </a:extLst>
          </p:cNvPr>
          <p:cNvSpPr txBox="1"/>
          <p:nvPr/>
        </p:nvSpPr>
        <p:spPr>
          <a:xfrm>
            <a:off x="5521889" y="5358548"/>
            <a:ext cx="6137046" cy="246118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Lisa Ellis</a:t>
            </a:r>
            <a:endParaRPr lang="en-US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IMH Academic Liaison Librarian</a:t>
            </a:r>
            <a:endParaRPr lang="en-US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Email: </a:t>
            </a:r>
            <a:r>
              <a:rPr lang="en-GB" sz="2400">
                <a:latin typeface="Arial"/>
                <a:cs typeface="Arial"/>
                <a:hlinkClick r:id="rId4"/>
              </a:rPr>
              <a:t>l.ellis@uwtsd.ac.uk</a:t>
            </a:r>
            <a:endParaRPr lang="en-GB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>
              <a:ea typeface="+mn-lt"/>
              <a:cs typeface="+mn-lt"/>
            </a:endParaRPr>
          </a:p>
          <a:p>
            <a:pPr algn="l"/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7093274-41D9-4C29-BDFC-337BDF7694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6365" y="1654982"/>
            <a:ext cx="7170316" cy="354857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Always sign in using your </a:t>
            </a:r>
            <a:r>
              <a:rPr lang="en-GB" sz="2400" b="1">
                <a:solidFill>
                  <a:srgbClr val="007F7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UWTSD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details</a:t>
            </a:r>
          </a:p>
          <a:p>
            <a:r>
              <a:rPr lang="en-GB" sz="2400">
                <a:latin typeface="Arial"/>
                <a:cs typeface="Arial"/>
              </a:rPr>
              <a:t>Consider your keywords – limit to 2 or 3 at a time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/>
                <a:cs typeface="Arial"/>
              </a:rPr>
              <a:t>Try different combinations of key words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Refine your results using the filters on the left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Limit to full text 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Use the information you find to find further resources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Save your resource or search for future use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Set an alert for your topic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62F8BE0-2636-479D-8CD7-2D8091085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Basic Search Tips…</a:t>
            </a:r>
          </a:p>
        </p:txBody>
      </p:sp>
      <p:pic>
        <p:nvPicPr>
          <p:cNvPr id="6" name="Picture Placeholder 5" descr="Magnifying glass with solid fill">
            <a:extLst>
              <a:ext uri="{FF2B5EF4-FFF2-40B4-BE49-F238E27FC236}">
                <a16:creationId xmlns:a16="http://schemas.microsoft.com/office/drawing/2014/main" id="{132439AF-EB4B-4F68-9B70-2B90FECEE15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6424" b="6424"/>
          <a:stretch>
            <a:fillRect/>
          </a:stretch>
        </p:blipFill>
        <p:spPr>
          <a:xfrm>
            <a:off x="7362045" y="1600200"/>
            <a:ext cx="4638226" cy="4042083"/>
          </a:xfrm>
        </p:spPr>
      </p:pic>
    </p:spTree>
    <p:extLst>
      <p:ext uri="{BB962C8B-B14F-4D97-AF65-F5344CB8AC3E}">
        <p14:creationId xmlns:p14="http://schemas.microsoft.com/office/powerpoint/2010/main" val="69342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38E6B22B-605B-4AFC-919E-D022D6B92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US"/>
              <a:t>Library Website has 3 sections: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D22C8F-CC6A-4A4E-8B16-9A69E412CCC3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43364" y="1370165"/>
          <a:ext cx="5578137" cy="4723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40" name="Picture 840">
            <a:extLst>
              <a:ext uri="{FF2B5EF4-FFF2-40B4-BE49-F238E27FC236}">
                <a16:creationId xmlns:a16="http://schemas.microsoft.com/office/drawing/2014/main" id="{11A49653-0020-44E1-80B7-C2E448D8785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93458" y="2963695"/>
            <a:ext cx="4986068" cy="1548835"/>
          </a:xfrm>
          <a:prstGeom prst="rect">
            <a:avLst/>
          </a:prstGeom>
        </p:spPr>
      </p:pic>
      <p:pic>
        <p:nvPicPr>
          <p:cNvPr id="841" name="Picture 841">
            <a:extLst>
              <a:ext uri="{FF2B5EF4-FFF2-40B4-BE49-F238E27FC236}">
                <a16:creationId xmlns:a16="http://schemas.microsoft.com/office/drawing/2014/main" id="{A9175B8A-470E-4870-9855-591185DD08C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35948" y="1372816"/>
            <a:ext cx="4986068" cy="1165008"/>
          </a:xfrm>
          <a:prstGeom prst="rect">
            <a:avLst/>
          </a:prstGeom>
        </p:spPr>
      </p:pic>
      <p:pic>
        <p:nvPicPr>
          <p:cNvPr id="842" name="Picture 842">
            <a:extLst>
              <a:ext uri="{FF2B5EF4-FFF2-40B4-BE49-F238E27FC236}">
                <a16:creationId xmlns:a16="http://schemas.microsoft.com/office/drawing/2014/main" id="{6BB833FD-71A1-465E-ACCD-2B87040B6CA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93456" y="4798183"/>
            <a:ext cx="4986068" cy="1244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168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BFE0A-3CE3-4166-9A1D-D0A99B5E01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4710793" cy="4565650"/>
          </a:xfrm>
        </p:spPr>
        <p:txBody>
          <a:bodyPr>
            <a:normAutofit fontScale="92500"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Search or browse the databases relevant to your institute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Allows a more focused search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Combats information overload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Create your own login to save to personal folders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Drill deeper into your topic</a:t>
            </a:r>
          </a:p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38CF1-5FA2-478A-BC29-3B3628230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Specialist Databases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534166-4048-4944-A48F-7C5DB6A0BE9E}"/>
              </a:ext>
            </a:extLst>
          </p:cNvPr>
          <p:cNvSpPr txBox="1"/>
          <p:nvPr/>
        </p:nvSpPr>
        <p:spPr>
          <a:xfrm>
            <a:off x="6616905" y="1604513"/>
            <a:ext cx="5457781" cy="24622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200">
                <a:latin typeface="Arial"/>
                <a:cs typeface="Arial"/>
                <a:hlinkClick r:id="rId3"/>
              </a:rPr>
              <a:t>ProQuest Central</a:t>
            </a:r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200">
                <a:latin typeface="Arial"/>
                <a:cs typeface="Arial"/>
                <a:hlinkClick r:id="rId4"/>
              </a:rPr>
              <a:t>Academic Search Premier (EBSCO)</a:t>
            </a:r>
          </a:p>
          <a:p>
            <a:pPr marL="342900" indent="-342900">
              <a:buFont typeface="Arial"/>
              <a:buChar char="•"/>
            </a:pPr>
            <a:r>
              <a:rPr lang="en-GB" sz="2200">
                <a:latin typeface="Arial"/>
                <a:cs typeface="Arial"/>
                <a:hlinkClick r:id="rId5"/>
              </a:rPr>
              <a:t>Newsbank</a:t>
            </a:r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200" err="1">
                <a:latin typeface="Arial"/>
                <a:cs typeface="Arial"/>
                <a:hlinkClick r:id="rId6"/>
              </a:rPr>
              <a:t>WestLaw</a:t>
            </a:r>
            <a:r>
              <a:rPr lang="en-GB" sz="2200">
                <a:latin typeface="Arial"/>
                <a:cs typeface="Arial"/>
                <a:hlinkClick r:id="rId6"/>
              </a:rPr>
              <a:t> / Lexis Nexis</a:t>
            </a:r>
          </a:p>
          <a:p>
            <a:pPr marL="342900" indent="-342900">
              <a:buFont typeface="Arial"/>
              <a:buChar char="•"/>
            </a:pPr>
            <a:r>
              <a:rPr lang="en-GB" sz="2200">
                <a:latin typeface="Arial"/>
                <a:cs typeface="Arial"/>
                <a:hlinkClick r:id="rId7"/>
              </a:rPr>
              <a:t>Box of Broadcasts</a:t>
            </a:r>
          </a:p>
          <a:p>
            <a:pPr marL="342900" indent="-342900">
              <a:buFont typeface="Arial"/>
              <a:buChar char="•"/>
            </a:pPr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200">
              <a:latin typeface="Arial"/>
              <a:cs typeface="Arial"/>
            </a:endParaRPr>
          </a:p>
        </p:txBody>
      </p:sp>
      <p:pic>
        <p:nvPicPr>
          <p:cNvPr id="5" name="Picture 5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12129A4D-32D8-7330-A2B8-4CC5E45A7D2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80809" y="3686977"/>
            <a:ext cx="6201063" cy="2485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39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49DB88A-4CDB-4A02-BBF8-EAC6701E3581}">
  <ds:schemaRefs>
    <ds:schemaRef ds:uri="http://schemas.microsoft.com/office/2006/documentManagement/types"/>
    <ds:schemaRef ds:uri="http://purl.org/dc/dcmitype/"/>
    <ds:schemaRef ds:uri="http://www.w3.org/XML/1998/namespace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purl.org/dc/elements/1.1/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0</TotalTime>
  <Words>1260</Words>
  <Application>Microsoft Office PowerPoint</Application>
  <PresentationFormat>Widescreen</PresentationFormat>
  <Paragraphs>261</Paragraphs>
  <Slides>27</Slides>
  <Notes>18</Notes>
  <HiddenSlides>2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  <vt:variant>
        <vt:lpstr>Custom Shows</vt:lpstr>
      </vt:variant>
      <vt:variant>
        <vt:i4>1</vt:i4>
      </vt:variant>
    </vt:vector>
  </HeadingPairs>
  <TitlesOfParts>
    <vt:vector size="37" baseType="lpstr">
      <vt:lpstr>Arial,Sans-Serif</vt:lpstr>
      <vt:lpstr>Calibri </vt:lpstr>
      <vt:lpstr>Arial</vt:lpstr>
      <vt:lpstr>Calibri</vt:lpstr>
      <vt:lpstr>Calibri Light</vt:lpstr>
      <vt:lpstr>Lucida Sans</vt:lpstr>
      <vt:lpstr>Wingdings</vt:lpstr>
      <vt:lpstr>Office Theme</vt:lpstr>
      <vt:lpstr>Office Theme</vt:lpstr>
      <vt:lpstr>Introduction to the Library </vt:lpstr>
      <vt:lpstr>The aims of session ...</vt:lpstr>
      <vt:lpstr>PowerPoint Presentation</vt:lpstr>
      <vt:lpstr>Academic Skills</vt:lpstr>
      <vt:lpstr>Where do you begin?</vt:lpstr>
      <vt:lpstr>Google</vt:lpstr>
      <vt:lpstr>Evaluating Information</vt:lpstr>
      <vt:lpstr>Searching for academic information</vt:lpstr>
      <vt:lpstr>Online Resource Lists</vt:lpstr>
      <vt:lpstr>What is an Online Resource List?</vt:lpstr>
      <vt:lpstr>Why should I use an online resource list?</vt:lpstr>
      <vt:lpstr>Library Resources</vt:lpstr>
      <vt:lpstr>Finding your way around the library web pages</vt:lpstr>
      <vt:lpstr>Why should I use the library resources?</vt:lpstr>
      <vt:lpstr>You can also ...</vt:lpstr>
      <vt:lpstr>Library Catalogue / Library Search</vt:lpstr>
      <vt:lpstr>Types of information</vt:lpstr>
      <vt:lpstr>Why use Library Search?</vt:lpstr>
      <vt:lpstr>Other Sources of Information</vt:lpstr>
      <vt:lpstr>Research Process</vt:lpstr>
      <vt:lpstr>Useful Study Skills Resources</vt:lpstr>
      <vt:lpstr>Help is always available...</vt:lpstr>
      <vt:lpstr>Summary</vt:lpstr>
      <vt:lpstr>PowerPoint Presentation</vt:lpstr>
      <vt:lpstr>Basic Search Tips…</vt:lpstr>
      <vt:lpstr>Library Website has 3 sections:</vt:lpstr>
      <vt:lpstr>Specialist Databases</vt:lpstr>
      <vt:lpstr>L4 Essential skills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Deborah Jenkins</cp:lastModifiedBy>
  <cp:revision>114</cp:revision>
  <cp:lastPrinted>2022-10-03T11:55:06Z</cp:lastPrinted>
  <dcterms:created xsi:type="dcterms:W3CDTF">2019-08-13T10:59:48Z</dcterms:created>
  <dcterms:modified xsi:type="dcterms:W3CDTF">2024-01-09T10:34:59Z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