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2" r:id="rId6"/>
    <p:sldId id="260" r:id="rId7"/>
    <p:sldId id="261" r:id="rId8"/>
    <p:sldId id="263" r:id="rId9"/>
    <p:sldId id="287" r:id="rId10"/>
    <p:sldId id="288" r:id="rId11"/>
    <p:sldId id="264" r:id="rId12"/>
    <p:sldId id="265" r:id="rId13"/>
    <p:sldId id="266" r:id="rId14"/>
    <p:sldId id="267" r:id="rId15"/>
    <p:sldId id="268" r:id="rId16"/>
    <p:sldId id="269" r:id="rId17"/>
    <p:sldId id="270" r:id="rId18"/>
    <p:sldId id="271" r:id="rId19"/>
    <p:sldId id="272" r:id="rId20"/>
    <p:sldId id="273" r:id="rId21"/>
    <p:sldId id="282" r:id="rId22"/>
    <p:sldId id="283" r:id="rId23"/>
    <p:sldId id="284" r:id="rId24"/>
    <p:sldId id="285" r:id="rId25"/>
    <p:sldId id="286" r:id="rId26"/>
    <p:sldId id="289" r:id="rId27"/>
    <p:sldId id="280" r:id="rId28"/>
    <p:sldId id="291" r:id="rId29"/>
    <p:sldId id="281" r:id="rId30"/>
    <p:sldId id="292" r:id="rId31"/>
    <p:sldId id="293" r:id="rId32"/>
    <p:sldId id="294" r:id="rId33"/>
    <p:sldId id="295" r:id="rId34"/>
    <p:sldId id="296" r:id="rId35"/>
    <p:sldId id="274" r:id="rId36"/>
    <p:sldId id="275" r:id="rId37"/>
    <p:sldId id="276" r:id="rId38"/>
    <p:sldId id="278" r:id="rId39"/>
    <p:sldId id="277" r:id="rId40"/>
    <p:sldId id="279" r:id="rId41"/>
    <p:sldId id="290" r:id="rId42"/>
    <p:sldId id="297" r:id="rId43"/>
    <p:sldId id="298" r:id="rId44"/>
    <p:sldId id="299" r:id="rId45"/>
    <p:sldId id="300" r:id="rId46"/>
    <p:sldId id="301" r:id="rId47"/>
    <p:sldId id="302" r:id="rId48"/>
    <p:sldId id="30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6" autoAdjust="0"/>
    <p:restoredTop sz="94660"/>
  </p:normalViewPr>
  <p:slideViewPr>
    <p:cSldViewPr snapToGrid="0">
      <p:cViewPr varScale="1">
        <p:scale>
          <a:sx n="48" d="100"/>
          <a:sy n="48" d="100"/>
        </p:scale>
        <p:origin x="24" y="2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12491157-76AE-461B-841A-0571E5FFFB5B}"/>
    <pc:docChg chg="custSel modSld">
      <pc:chgData name="Luke Roach" userId="3c173453-1e89-4ab7-a897-c035ad6940d7" providerId="ADAL" clId="{12491157-76AE-461B-841A-0571E5FFFB5B}" dt="2022-12-15T10:22:58.495" v="30" actId="20577"/>
      <pc:docMkLst>
        <pc:docMk/>
      </pc:docMkLst>
      <pc:sldChg chg="modSp mod">
        <pc:chgData name="Luke Roach" userId="3c173453-1e89-4ab7-a897-c035ad6940d7" providerId="ADAL" clId="{12491157-76AE-461B-841A-0571E5FFFB5B}" dt="2022-12-15T10:22:58.495" v="30" actId="20577"/>
        <pc:sldMkLst>
          <pc:docMk/>
          <pc:sldMk cId="721565467" sldId="256"/>
        </pc:sldMkLst>
        <pc:spChg chg="mod">
          <ac:chgData name="Luke Roach" userId="3c173453-1e89-4ab7-a897-c035ad6940d7" providerId="ADAL" clId="{12491157-76AE-461B-841A-0571E5FFFB5B}" dt="2022-12-15T10:22:58.495" v="30" actId="20577"/>
          <ac:spMkLst>
            <pc:docMk/>
            <pc:sldMk cId="721565467" sldId="256"/>
            <ac:spMk id="2" creationId="{ACE41C32-71B4-DC7D-9BF0-1C76BAACFD9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12/15/2022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4096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395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4985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2066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085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872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12/15/2022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252662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869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7118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12/15/2022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6141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12/15/2022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923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12/15/2022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47487597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jesip.org.uk/doctrin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26C321DA-1EDE-3E4B-8B73-6477B2C6D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034" name="Oval 1033">
              <a:extLst>
                <a:ext uri="{FF2B5EF4-FFF2-40B4-BE49-F238E27FC236}">
                  <a16:creationId xmlns:a16="http://schemas.microsoft.com/office/drawing/2014/main" id="{DC13524B-3A91-1E40-840D-09EDE65E0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85">
              <a:extLst>
                <a:ext uri="{FF2B5EF4-FFF2-40B4-BE49-F238E27FC236}">
                  <a16:creationId xmlns:a16="http://schemas.microsoft.com/office/drawing/2014/main" id="{E03B804C-EF61-0141-A6AB-D81EDA5A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6" name="Freeform 86">
              <a:extLst>
                <a:ext uri="{FF2B5EF4-FFF2-40B4-BE49-F238E27FC236}">
                  <a16:creationId xmlns:a16="http://schemas.microsoft.com/office/drawing/2014/main" id="{CAB80ED1-EE7D-3843-9750-C6C8C5F8E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87">
              <a:extLst>
                <a:ext uri="{FF2B5EF4-FFF2-40B4-BE49-F238E27FC236}">
                  <a16:creationId xmlns:a16="http://schemas.microsoft.com/office/drawing/2014/main" id="{8BCD1EDB-B320-594D-86D1-7A73424B2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8" name="Freeform 88">
              <a:extLst>
                <a:ext uri="{FF2B5EF4-FFF2-40B4-BE49-F238E27FC236}">
                  <a16:creationId xmlns:a16="http://schemas.microsoft.com/office/drawing/2014/main" id="{A6B97414-A09F-8647-823F-295A0FEF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89">
              <a:extLst>
                <a:ext uri="{FF2B5EF4-FFF2-40B4-BE49-F238E27FC236}">
                  <a16:creationId xmlns:a16="http://schemas.microsoft.com/office/drawing/2014/main" id="{BA92AD33-EF27-124E-AF6E-9BA5401EC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0" name="Freeform 98">
              <a:extLst>
                <a:ext uri="{FF2B5EF4-FFF2-40B4-BE49-F238E27FC236}">
                  <a16:creationId xmlns:a16="http://schemas.microsoft.com/office/drawing/2014/main" id="{24B8C792-BD2C-6D48-93EE-D615EF38F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CE41C32-71B4-DC7D-9BF0-1C76BAACFD9E}"/>
              </a:ext>
            </a:extLst>
          </p:cNvPr>
          <p:cNvSpPr>
            <a:spLocks noGrp="1"/>
          </p:cNvSpPr>
          <p:nvPr>
            <p:ph type="ctrTitle"/>
          </p:nvPr>
        </p:nvSpPr>
        <p:spPr>
          <a:xfrm>
            <a:off x="7486648" y="768334"/>
            <a:ext cx="4025901" cy="2866405"/>
          </a:xfrm>
        </p:spPr>
        <p:txBody>
          <a:bodyPr>
            <a:normAutofit fontScale="90000"/>
          </a:bodyPr>
          <a:lstStyle/>
          <a:p>
            <a:r>
              <a:rPr lang="en-GB" sz="5400" dirty="0"/>
              <a:t>Terrorism and Public Service Responses</a:t>
            </a:r>
          </a:p>
        </p:txBody>
      </p:sp>
      <p:sp>
        <p:nvSpPr>
          <p:cNvPr id="3" name="Subtitle 2">
            <a:extLst>
              <a:ext uri="{FF2B5EF4-FFF2-40B4-BE49-F238E27FC236}">
                <a16:creationId xmlns:a16="http://schemas.microsoft.com/office/drawing/2014/main" id="{EDC0242F-70FC-23DA-DE7C-FAC93AE722BA}"/>
              </a:ext>
            </a:extLst>
          </p:cNvPr>
          <p:cNvSpPr>
            <a:spLocks noGrp="1"/>
          </p:cNvSpPr>
          <p:nvPr>
            <p:ph type="subTitle" idx="1"/>
          </p:nvPr>
        </p:nvSpPr>
        <p:spPr>
          <a:xfrm>
            <a:off x="7486650" y="4283239"/>
            <a:ext cx="4025900" cy="1475177"/>
          </a:xfrm>
        </p:spPr>
        <p:txBody>
          <a:bodyPr>
            <a:normAutofit/>
          </a:bodyPr>
          <a:lstStyle/>
          <a:p>
            <a:r>
              <a:rPr lang="en-GB" dirty="0"/>
              <a:t>Week 10 – Recap</a:t>
            </a:r>
          </a:p>
          <a:p>
            <a:r>
              <a:rPr lang="en-GB" dirty="0" err="1"/>
              <a:t>Dr.</a:t>
            </a:r>
            <a:r>
              <a:rPr lang="en-GB" dirty="0"/>
              <a:t> Luke Roach</a:t>
            </a:r>
          </a:p>
          <a:p>
            <a:r>
              <a:rPr lang="en-GB" dirty="0"/>
              <a:t>l.roach@uwtsd.ac.uk</a:t>
            </a:r>
          </a:p>
        </p:txBody>
      </p:sp>
      <p:pic>
        <p:nvPicPr>
          <p:cNvPr id="1026" name="Picture 2" descr="How Expensive Is The War On Terror? - YouTube">
            <a:extLst>
              <a:ext uri="{FF2B5EF4-FFF2-40B4-BE49-F238E27FC236}">
                <a16:creationId xmlns:a16="http://schemas.microsoft.com/office/drawing/2014/main" id="{7F6B2FE1-EC49-A752-36DE-8ABE1AE55F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3290"/>
          <a:stretch/>
        </p:blipFill>
        <p:spPr bwMode="auto">
          <a:xfrm>
            <a:off x="1" y="1"/>
            <a:ext cx="6914058"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1042" name="Straight Connector 1041">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6649"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1565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2A07-693B-625C-BCEC-7CF4584084A9}"/>
              </a:ext>
            </a:extLst>
          </p:cNvPr>
          <p:cNvSpPr>
            <a:spLocks noGrp="1"/>
          </p:cNvSpPr>
          <p:nvPr>
            <p:ph type="title"/>
          </p:nvPr>
        </p:nvSpPr>
        <p:spPr/>
        <p:txBody>
          <a:bodyPr/>
          <a:lstStyle/>
          <a:p>
            <a:r>
              <a:rPr lang="en-GB" dirty="0"/>
              <a:t>Session Outline</a:t>
            </a:r>
          </a:p>
        </p:txBody>
      </p:sp>
      <p:sp>
        <p:nvSpPr>
          <p:cNvPr id="3" name="Content Placeholder 2">
            <a:extLst>
              <a:ext uri="{FF2B5EF4-FFF2-40B4-BE49-F238E27FC236}">
                <a16:creationId xmlns:a16="http://schemas.microsoft.com/office/drawing/2014/main" id="{8FDD54B3-26FA-87F5-2CDF-F74F6E7AD672}"/>
              </a:ext>
            </a:extLst>
          </p:cNvPr>
          <p:cNvSpPr>
            <a:spLocks noGrp="1"/>
          </p:cNvSpPr>
          <p:nvPr>
            <p:ph idx="1"/>
          </p:nvPr>
        </p:nvSpPr>
        <p:spPr/>
        <p:txBody>
          <a:bodyPr/>
          <a:lstStyle/>
          <a:p>
            <a:r>
              <a:rPr lang="en-GB" dirty="0"/>
              <a:t>Definitions of Terrorism</a:t>
            </a:r>
          </a:p>
          <a:p>
            <a:r>
              <a:rPr lang="en-GB" dirty="0"/>
              <a:t>Terror Groups</a:t>
            </a:r>
          </a:p>
          <a:p>
            <a:r>
              <a:rPr lang="en-GB" dirty="0"/>
              <a:t>Terror Events</a:t>
            </a:r>
          </a:p>
          <a:p>
            <a:r>
              <a:rPr lang="en-GB" dirty="0"/>
              <a:t>Legislation and Public Service Responses</a:t>
            </a:r>
          </a:p>
          <a:p>
            <a:r>
              <a:rPr lang="en-GB" dirty="0"/>
              <a:t>Assignment 2</a:t>
            </a:r>
          </a:p>
        </p:txBody>
      </p:sp>
    </p:spTree>
    <p:extLst>
      <p:ext uri="{BB962C8B-B14F-4D97-AF65-F5344CB8AC3E}">
        <p14:creationId xmlns:p14="http://schemas.microsoft.com/office/powerpoint/2010/main" val="3770404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70DFF-D581-758F-ADA3-881D73B5AE2C}"/>
              </a:ext>
            </a:extLst>
          </p:cNvPr>
          <p:cNvSpPr>
            <a:spLocks noGrp="1"/>
          </p:cNvSpPr>
          <p:nvPr>
            <p:ph type="title"/>
          </p:nvPr>
        </p:nvSpPr>
        <p:spPr/>
        <p:txBody>
          <a:bodyPr>
            <a:normAutofit fontScale="90000"/>
          </a:bodyPr>
          <a:lstStyle/>
          <a:p>
            <a:r>
              <a:rPr lang="en-GB" dirty="0"/>
              <a:t>Definitions of Terrorism – Boaz </a:t>
            </a:r>
            <a:r>
              <a:rPr lang="en-GB" dirty="0" err="1"/>
              <a:t>Ganor</a:t>
            </a:r>
            <a:endParaRPr lang="en-GB" dirty="0"/>
          </a:p>
        </p:txBody>
      </p:sp>
      <p:sp>
        <p:nvSpPr>
          <p:cNvPr id="3" name="Content Placeholder 2">
            <a:extLst>
              <a:ext uri="{FF2B5EF4-FFF2-40B4-BE49-F238E27FC236}">
                <a16:creationId xmlns:a16="http://schemas.microsoft.com/office/drawing/2014/main" id="{C4B3DC81-BEF3-EE68-B35B-969B1ACCA503}"/>
              </a:ext>
            </a:extLst>
          </p:cNvPr>
          <p:cNvSpPr>
            <a:spLocks noGrp="1"/>
          </p:cNvSpPr>
          <p:nvPr>
            <p:ph idx="1"/>
          </p:nvPr>
        </p:nvSpPr>
        <p:spPr/>
        <p:txBody>
          <a:bodyPr>
            <a:normAutofit fontScale="70000" lnSpcReduction="20000"/>
          </a:bodyPr>
          <a:lstStyle/>
          <a:p>
            <a:pPr marL="285750" indent="-228600">
              <a:spcAft>
                <a:spcPts val="600"/>
              </a:spcAft>
              <a:buFont typeface="Arial" panose="020B0604020202020204" pitchFamily="34" charset="0"/>
              <a:buChar char="•"/>
            </a:pPr>
            <a:r>
              <a:rPr lang="en-US" sz="2400" dirty="0"/>
              <a:t>C</a:t>
            </a:r>
            <a:r>
              <a:rPr lang="en-US" sz="2400" b="0" i="0" dirty="0">
                <a:effectLst/>
              </a:rPr>
              <a:t>alls for the adoption of an international definition of terrorism.</a:t>
            </a:r>
            <a:endParaRPr lang="en-US" sz="2400" dirty="0"/>
          </a:p>
          <a:p>
            <a:pPr marL="285750" indent="-228600">
              <a:spcAft>
                <a:spcPts val="600"/>
              </a:spcAft>
              <a:buFont typeface="Arial" panose="020B0604020202020204" pitchFamily="34" charset="0"/>
              <a:buChar char="•"/>
            </a:pPr>
            <a:endParaRPr lang="en-US" sz="2400" b="0" i="0" dirty="0">
              <a:effectLst/>
            </a:endParaRPr>
          </a:p>
          <a:p>
            <a:pPr marL="285750" indent="-228600">
              <a:spcAft>
                <a:spcPts val="600"/>
              </a:spcAft>
              <a:buFont typeface="Arial" panose="020B0604020202020204" pitchFamily="34" charset="0"/>
              <a:buChar char="•"/>
            </a:pPr>
            <a:r>
              <a:rPr lang="en-US" sz="2400" dirty="0"/>
              <a:t>Defining T</a:t>
            </a:r>
            <a:r>
              <a:rPr lang="en-US" sz="2400" b="0" i="0" dirty="0">
                <a:effectLst/>
              </a:rPr>
              <a:t>errorism is both crucial and possible. </a:t>
            </a:r>
          </a:p>
          <a:p>
            <a:pPr indent="-228600">
              <a:spcAft>
                <a:spcPts val="600"/>
              </a:spcAft>
              <a:buFont typeface="Arial" panose="020B0604020202020204" pitchFamily="34" charset="0"/>
              <a:buChar char="•"/>
            </a:pPr>
            <a:endParaRPr lang="en-US" sz="2400" dirty="0"/>
          </a:p>
          <a:p>
            <a:pPr marL="285750" indent="-228600">
              <a:spcAft>
                <a:spcPts val="600"/>
              </a:spcAft>
              <a:buFont typeface="Arial" panose="020B0604020202020204" pitchFamily="34" charset="0"/>
              <a:buChar char="•"/>
            </a:pPr>
            <a:r>
              <a:rPr lang="en-US" sz="2400" dirty="0"/>
              <a:t>O</a:t>
            </a:r>
            <a:r>
              <a:rPr lang="en-US" sz="2400" b="0" i="0" dirty="0">
                <a:effectLst/>
              </a:rPr>
              <a:t>nce terrorism has been defined, the definition will become a pillar of much better and more effective international cooperation on counter-terrorism.</a:t>
            </a:r>
          </a:p>
          <a:p>
            <a:pPr marL="285750" indent="-228600">
              <a:spcAft>
                <a:spcPts val="600"/>
              </a:spcAft>
              <a:buFont typeface="Arial" panose="020B0604020202020204" pitchFamily="34" charset="0"/>
              <a:buChar char="•"/>
            </a:pPr>
            <a:endParaRPr lang="en-US" sz="2400" dirty="0"/>
          </a:p>
          <a:p>
            <a:pPr marL="57150" indent="0">
              <a:spcAft>
                <a:spcPts val="600"/>
              </a:spcAft>
              <a:buNone/>
            </a:pPr>
            <a:r>
              <a:rPr lang="en-GB" sz="2400" i="1" dirty="0"/>
              <a:t>“Terrorism is the deliberate use of violence aimed against civilians...” </a:t>
            </a:r>
          </a:p>
        </p:txBody>
      </p:sp>
    </p:spTree>
    <p:extLst>
      <p:ext uri="{BB962C8B-B14F-4D97-AF65-F5344CB8AC3E}">
        <p14:creationId xmlns:p14="http://schemas.microsoft.com/office/powerpoint/2010/main" val="2646784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1A327-B2E8-22F2-115C-D189870C3CE9}"/>
              </a:ext>
            </a:extLst>
          </p:cNvPr>
          <p:cNvSpPr>
            <a:spLocks noGrp="1"/>
          </p:cNvSpPr>
          <p:nvPr>
            <p:ph type="title"/>
          </p:nvPr>
        </p:nvSpPr>
        <p:spPr/>
        <p:txBody>
          <a:bodyPr>
            <a:normAutofit fontScale="90000"/>
          </a:bodyPr>
          <a:lstStyle/>
          <a:p>
            <a:r>
              <a:rPr lang="en-GB" dirty="0"/>
              <a:t>Definitions of Terrorism – Legal</a:t>
            </a:r>
          </a:p>
        </p:txBody>
      </p:sp>
      <p:sp>
        <p:nvSpPr>
          <p:cNvPr id="3" name="Content Placeholder 2">
            <a:extLst>
              <a:ext uri="{FF2B5EF4-FFF2-40B4-BE49-F238E27FC236}">
                <a16:creationId xmlns:a16="http://schemas.microsoft.com/office/drawing/2014/main" id="{83101866-78D6-52EA-AFA2-11ABB5DA6D3D}"/>
              </a:ext>
            </a:extLst>
          </p:cNvPr>
          <p:cNvSpPr>
            <a:spLocks noGrp="1"/>
          </p:cNvSpPr>
          <p:nvPr>
            <p:ph idx="1"/>
          </p:nvPr>
        </p:nvSpPr>
        <p:spPr/>
        <p:txBody>
          <a:bodyPr>
            <a:normAutofit fontScale="92500" lnSpcReduction="10000"/>
          </a:bodyPr>
          <a:lstStyle/>
          <a:p>
            <a:r>
              <a:rPr lang="en-GB" sz="2400" dirty="0"/>
              <a:t>Provide a framework to view and tackle terrorist activity through the application of legislation.</a:t>
            </a:r>
          </a:p>
          <a:p>
            <a:endParaRPr lang="en-GB" sz="2400" dirty="0"/>
          </a:p>
          <a:p>
            <a:r>
              <a:rPr lang="en-GB" sz="2400" dirty="0"/>
              <a:t>Historically, legislation relating to terrorism has been introduced as a ‘knee jerk’ reaction to some situation or event.</a:t>
            </a:r>
          </a:p>
          <a:p>
            <a:endParaRPr lang="en-GB" sz="2400" dirty="0"/>
          </a:p>
          <a:p>
            <a:r>
              <a:rPr lang="en-GB" sz="2400" dirty="0"/>
              <a:t>The Terrorism Act 2000 changed this pattern. However, post- 9/11 further legislation was rushed through. </a:t>
            </a:r>
          </a:p>
        </p:txBody>
      </p:sp>
    </p:spTree>
    <p:extLst>
      <p:ext uri="{BB962C8B-B14F-4D97-AF65-F5344CB8AC3E}">
        <p14:creationId xmlns:p14="http://schemas.microsoft.com/office/powerpoint/2010/main" val="3838018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65784-0C3F-8C48-E7F2-B95D9CED2652}"/>
              </a:ext>
            </a:extLst>
          </p:cNvPr>
          <p:cNvSpPr>
            <a:spLocks noGrp="1"/>
          </p:cNvSpPr>
          <p:nvPr>
            <p:ph type="title"/>
          </p:nvPr>
        </p:nvSpPr>
        <p:spPr/>
        <p:txBody>
          <a:bodyPr/>
          <a:lstStyle/>
          <a:p>
            <a:r>
              <a:rPr lang="en-GB" dirty="0"/>
              <a:t>Terrorism Act 2000</a:t>
            </a:r>
          </a:p>
        </p:txBody>
      </p:sp>
      <p:sp>
        <p:nvSpPr>
          <p:cNvPr id="3" name="Content Placeholder 2">
            <a:extLst>
              <a:ext uri="{FF2B5EF4-FFF2-40B4-BE49-F238E27FC236}">
                <a16:creationId xmlns:a16="http://schemas.microsoft.com/office/drawing/2014/main" id="{FC52CFDB-D105-AAD1-93E3-33E04CA97419}"/>
              </a:ext>
            </a:extLst>
          </p:cNvPr>
          <p:cNvSpPr>
            <a:spLocks noGrp="1"/>
          </p:cNvSpPr>
          <p:nvPr>
            <p:ph idx="1"/>
          </p:nvPr>
        </p:nvSpPr>
        <p:spPr/>
        <p:txBody>
          <a:bodyPr>
            <a:normAutofit fontScale="55000" lnSpcReduction="20000"/>
          </a:bodyPr>
          <a:lstStyle/>
          <a:p>
            <a:pPr marL="0" indent="0">
              <a:spcBef>
                <a:spcPct val="50000"/>
              </a:spcBef>
              <a:buNone/>
              <a:defRPr/>
            </a:pPr>
            <a:r>
              <a:rPr lang="en-US" altLang="en-US" sz="2400" u="sng" dirty="0"/>
              <a:t>“Terrorism” </a:t>
            </a:r>
          </a:p>
          <a:p>
            <a:pPr>
              <a:spcBef>
                <a:spcPct val="50000"/>
              </a:spcBef>
              <a:defRPr/>
            </a:pPr>
            <a:r>
              <a:rPr lang="en-US" altLang="en-US" sz="2400" dirty="0"/>
              <a:t>The use or threat of “action” where -</a:t>
            </a:r>
          </a:p>
          <a:p>
            <a:pPr marL="342900" indent="-342900">
              <a:buAutoNum type="alphaLcParenBoth"/>
            </a:pPr>
            <a:r>
              <a:rPr lang="en-US" altLang="en-US" sz="2400" dirty="0"/>
              <a:t>involves serious violence against a person,</a:t>
            </a:r>
          </a:p>
          <a:p>
            <a:pPr marL="0" indent="0">
              <a:buNone/>
            </a:pPr>
            <a:r>
              <a:rPr lang="en-US" altLang="en-US" sz="2400" dirty="0"/>
              <a:t>(b) involves serious damage to property,</a:t>
            </a:r>
          </a:p>
          <a:p>
            <a:pPr marL="0" indent="0">
              <a:buNone/>
            </a:pPr>
            <a:r>
              <a:rPr lang="en-US" altLang="en-US" sz="2400" dirty="0"/>
              <a:t>(c) endangers a person's life, other than that of the person committing the action,</a:t>
            </a:r>
          </a:p>
          <a:p>
            <a:pPr marL="0" indent="0">
              <a:buNone/>
            </a:pPr>
            <a:r>
              <a:rPr lang="en-US" altLang="en-US" sz="2400" dirty="0"/>
              <a:t>(d) creates a serious risk to the health or safety of the public or a section of the public, or</a:t>
            </a:r>
          </a:p>
          <a:p>
            <a:pPr marL="0" indent="0">
              <a:buNone/>
            </a:pPr>
            <a:r>
              <a:rPr lang="en-US" altLang="en-US" sz="2400" dirty="0"/>
              <a:t>(e) is designed seriously to interfere with or seriously to disrupt an electronic system,</a:t>
            </a:r>
          </a:p>
          <a:p>
            <a:pPr indent="-228600">
              <a:buFont typeface="Arial" panose="020B0604020202020204" pitchFamily="34" charset="0"/>
              <a:buChar char="•"/>
            </a:pPr>
            <a:endParaRPr lang="en-US" altLang="en-US" sz="2400" dirty="0"/>
          </a:p>
          <a:p>
            <a:pPr indent="-228600">
              <a:buFont typeface="Arial" panose="020B0604020202020204" pitchFamily="34" charset="0"/>
              <a:buChar char="•"/>
            </a:pPr>
            <a:r>
              <a:rPr lang="en-US" altLang="en-US" sz="2400" dirty="0"/>
              <a:t>to influence the government, or an international governmental </a:t>
            </a:r>
            <a:r>
              <a:rPr lang="en-US" altLang="en-US" sz="2400" dirty="0" err="1"/>
              <a:t>organisation</a:t>
            </a:r>
            <a:r>
              <a:rPr lang="en-US" altLang="en-US" sz="2400" dirty="0"/>
              <a:t>, </a:t>
            </a:r>
          </a:p>
          <a:p>
            <a:pPr indent="-228600">
              <a:buFont typeface="Arial" panose="020B0604020202020204" pitchFamily="34" charset="0"/>
              <a:buChar char="•"/>
            </a:pPr>
            <a:r>
              <a:rPr lang="en-US" altLang="en-US" sz="2400" dirty="0"/>
              <a:t>Or to intimidate the public, or a section of the public, </a:t>
            </a:r>
          </a:p>
          <a:p>
            <a:pPr indent="-228600">
              <a:buFont typeface="Arial" panose="020B0604020202020204" pitchFamily="34" charset="0"/>
              <a:buChar char="•"/>
            </a:pPr>
            <a:r>
              <a:rPr lang="en-US" altLang="en-US" sz="2400" dirty="0"/>
              <a:t>Or the purpose of advancing</a:t>
            </a:r>
          </a:p>
          <a:p>
            <a:pPr indent="-228600">
              <a:spcBef>
                <a:spcPct val="50000"/>
              </a:spcBef>
              <a:buFont typeface="Arial" panose="020B0604020202020204" pitchFamily="34" charset="0"/>
              <a:buChar char="•"/>
              <a:defRPr/>
            </a:pPr>
            <a:r>
              <a:rPr lang="en-US" altLang="en-US" sz="2400" dirty="0"/>
              <a:t>A </a:t>
            </a:r>
            <a:r>
              <a:rPr lang="en-US" altLang="en-US" sz="2400" u="sng" dirty="0"/>
              <a:t>Political, Racial, Religious or Ideological </a:t>
            </a:r>
            <a:r>
              <a:rPr lang="en-US" altLang="en-US" sz="2400" dirty="0"/>
              <a:t>(PRRI) Cause. </a:t>
            </a:r>
          </a:p>
        </p:txBody>
      </p:sp>
    </p:spTree>
    <p:extLst>
      <p:ext uri="{BB962C8B-B14F-4D97-AF65-F5344CB8AC3E}">
        <p14:creationId xmlns:p14="http://schemas.microsoft.com/office/powerpoint/2010/main" val="4155027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F025-21C3-0FCF-87FB-CF80C5945121}"/>
              </a:ext>
            </a:extLst>
          </p:cNvPr>
          <p:cNvSpPr>
            <a:spLocks noGrp="1"/>
          </p:cNvSpPr>
          <p:nvPr>
            <p:ph type="title"/>
          </p:nvPr>
        </p:nvSpPr>
        <p:spPr/>
        <p:txBody>
          <a:bodyPr>
            <a:normAutofit fontScale="90000"/>
          </a:bodyPr>
          <a:lstStyle/>
          <a:p>
            <a:r>
              <a:rPr lang="en-GB" dirty="0"/>
              <a:t>Definitions of Terrorism - Academic</a:t>
            </a:r>
          </a:p>
        </p:txBody>
      </p:sp>
      <p:sp>
        <p:nvSpPr>
          <p:cNvPr id="3" name="Content Placeholder 2">
            <a:extLst>
              <a:ext uri="{FF2B5EF4-FFF2-40B4-BE49-F238E27FC236}">
                <a16:creationId xmlns:a16="http://schemas.microsoft.com/office/drawing/2014/main" id="{E89BD25B-9CF9-4042-A61C-72C2057D4277}"/>
              </a:ext>
            </a:extLst>
          </p:cNvPr>
          <p:cNvSpPr>
            <a:spLocks noGrp="1"/>
          </p:cNvSpPr>
          <p:nvPr>
            <p:ph idx="1"/>
          </p:nvPr>
        </p:nvSpPr>
        <p:spPr/>
        <p:txBody>
          <a:bodyPr>
            <a:normAutofit fontScale="70000" lnSpcReduction="20000"/>
          </a:bodyPr>
          <a:lstStyle/>
          <a:p>
            <a:pPr indent="-228600">
              <a:spcAft>
                <a:spcPts val="600"/>
              </a:spcAft>
              <a:buFont typeface="Arial" panose="020B0604020202020204" pitchFamily="34" charset="0"/>
              <a:buChar char="•"/>
            </a:pPr>
            <a:r>
              <a:rPr lang="en-US" sz="2400" dirty="0"/>
              <a:t>Definitions of terrorism by academics tend to mirror the disciplines of those who devise them </a:t>
            </a:r>
            <a:r>
              <a:rPr lang="en-US" sz="2400" dirty="0" err="1"/>
              <a:t>e.g</a:t>
            </a:r>
            <a:r>
              <a:rPr lang="en-US" sz="2400" dirty="0"/>
              <a:t> former police officers and psychologists. </a:t>
            </a:r>
          </a:p>
          <a:p>
            <a:pPr indent="-228600">
              <a:spcAft>
                <a:spcPts val="600"/>
              </a:spcAft>
              <a:buFont typeface="Arial" panose="020B0604020202020204" pitchFamily="34" charset="0"/>
              <a:buChar char="•"/>
            </a:pPr>
            <a:endParaRPr lang="en-US" sz="2400" dirty="0"/>
          </a:p>
          <a:p>
            <a:pPr indent="-228600">
              <a:spcAft>
                <a:spcPts val="600"/>
              </a:spcAft>
              <a:buFont typeface="Arial" panose="020B0604020202020204" pitchFamily="34" charset="0"/>
              <a:buChar char="•"/>
            </a:pPr>
            <a:r>
              <a:rPr lang="en-US" sz="2400" dirty="0"/>
              <a:t>Social psychologists argue that terrorism is a </a:t>
            </a:r>
            <a:r>
              <a:rPr lang="en-US" sz="2400" u="sng" dirty="0"/>
              <a:t>product of group processes or dynamics</a:t>
            </a:r>
            <a:r>
              <a:rPr lang="en-US" sz="2400" dirty="0"/>
              <a:t> (McCauley </a:t>
            </a:r>
            <a:r>
              <a:rPr lang="en-US" sz="2400" i="1" dirty="0"/>
              <a:t>et al</a:t>
            </a:r>
            <a:r>
              <a:rPr lang="en-US" sz="2400" dirty="0"/>
              <a:t>, 1972) </a:t>
            </a:r>
          </a:p>
          <a:p>
            <a:pPr indent="-228600">
              <a:spcAft>
                <a:spcPts val="600"/>
              </a:spcAft>
              <a:buFont typeface="Arial" panose="020B0604020202020204" pitchFamily="34" charset="0"/>
              <a:buChar char="•"/>
            </a:pPr>
            <a:endParaRPr lang="en-US" sz="2400" dirty="0"/>
          </a:p>
          <a:p>
            <a:pPr indent="-228600">
              <a:spcAft>
                <a:spcPts val="600"/>
              </a:spcAft>
              <a:buFont typeface="Arial" panose="020B0604020202020204" pitchFamily="34" charset="0"/>
              <a:buChar char="•"/>
            </a:pPr>
            <a:r>
              <a:rPr lang="en-US" sz="2400" dirty="0"/>
              <a:t>Psychoanalysts deem it to be the tool of </a:t>
            </a:r>
            <a:r>
              <a:rPr lang="en-US" sz="2400" u="sng" dirty="0"/>
              <a:t>unconscious patriarchal impulses</a:t>
            </a:r>
            <a:r>
              <a:rPr lang="en-US" sz="2400" dirty="0"/>
              <a:t> (Konrad, 1979) </a:t>
            </a:r>
          </a:p>
          <a:p>
            <a:pPr indent="-228600">
              <a:spcAft>
                <a:spcPts val="600"/>
              </a:spcAft>
              <a:buFont typeface="Arial" panose="020B0604020202020204" pitchFamily="34" charset="0"/>
              <a:buChar char="•"/>
            </a:pPr>
            <a:endParaRPr lang="en-US" sz="2400" dirty="0"/>
          </a:p>
          <a:p>
            <a:pPr indent="-228600">
              <a:spcAft>
                <a:spcPts val="600"/>
              </a:spcAft>
              <a:buFont typeface="Arial" panose="020B0604020202020204" pitchFamily="34" charset="0"/>
              <a:buChar char="•"/>
            </a:pPr>
            <a:r>
              <a:rPr lang="en-US" sz="2400" dirty="0"/>
              <a:t>Sociologists </a:t>
            </a:r>
            <a:r>
              <a:rPr lang="en-US" sz="2400" dirty="0" err="1"/>
              <a:t>conceptualise</a:t>
            </a:r>
            <a:r>
              <a:rPr lang="en-US" sz="2400" dirty="0"/>
              <a:t> terrorism through an understanding of </a:t>
            </a:r>
            <a:r>
              <a:rPr lang="en-US" sz="2400" u="sng" dirty="0"/>
              <a:t>‘structural inequalities’ </a:t>
            </a:r>
            <a:r>
              <a:rPr lang="en-US" sz="2400" dirty="0"/>
              <a:t>(Turk, 2004; </a:t>
            </a:r>
            <a:r>
              <a:rPr lang="en-US" sz="2400" dirty="0" err="1"/>
              <a:t>Boyns</a:t>
            </a:r>
            <a:r>
              <a:rPr lang="en-US" sz="2400" dirty="0"/>
              <a:t> &amp; Ballard, 2004)</a:t>
            </a:r>
            <a:endParaRPr lang="en-US" sz="2400" u="sng" dirty="0"/>
          </a:p>
        </p:txBody>
      </p:sp>
    </p:spTree>
    <p:extLst>
      <p:ext uri="{BB962C8B-B14F-4D97-AF65-F5344CB8AC3E}">
        <p14:creationId xmlns:p14="http://schemas.microsoft.com/office/powerpoint/2010/main" val="1620311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A999-759E-C958-C0B2-FB1DBD549B1A}"/>
              </a:ext>
            </a:extLst>
          </p:cNvPr>
          <p:cNvSpPr>
            <a:spLocks noGrp="1"/>
          </p:cNvSpPr>
          <p:nvPr>
            <p:ph type="title"/>
          </p:nvPr>
        </p:nvSpPr>
        <p:spPr/>
        <p:txBody>
          <a:bodyPr>
            <a:normAutofit fontScale="90000"/>
          </a:bodyPr>
          <a:lstStyle/>
          <a:p>
            <a:r>
              <a:rPr lang="en-GB" dirty="0"/>
              <a:t>Definitions of Terrorism - Political</a:t>
            </a:r>
          </a:p>
        </p:txBody>
      </p:sp>
      <p:sp>
        <p:nvSpPr>
          <p:cNvPr id="3" name="Content Placeholder 2">
            <a:extLst>
              <a:ext uri="{FF2B5EF4-FFF2-40B4-BE49-F238E27FC236}">
                <a16:creationId xmlns:a16="http://schemas.microsoft.com/office/drawing/2014/main" id="{78E43718-7A6D-2728-5464-0A052DB3D4C7}"/>
              </a:ext>
            </a:extLst>
          </p:cNvPr>
          <p:cNvSpPr>
            <a:spLocks noGrp="1"/>
          </p:cNvSpPr>
          <p:nvPr>
            <p:ph idx="1"/>
          </p:nvPr>
        </p:nvSpPr>
        <p:spPr/>
        <p:txBody>
          <a:bodyPr/>
          <a:lstStyle/>
          <a:p>
            <a:r>
              <a:rPr lang="en-GB" sz="2400" dirty="0"/>
              <a:t>Implementation of Counter Terrorism Legislation. </a:t>
            </a:r>
          </a:p>
          <a:p>
            <a:endParaRPr lang="en-GB" sz="2400" dirty="0"/>
          </a:p>
          <a:p>
            <a:r>
              <a:rPr lang="en-GB" sz="2400" dirty="0"/>
              <a:t>Creation of Counter Terrorism Strategies. </a:t>
            </a:r>
          </a:p>
          <a:p>
            <a:endParaRPr lang="en-GB" sz="2400" dirty="0"/>
          </a:p>
          <a:p>
            <a:r>
              <a:rPr lang="en-GB" sz="2400" dirty="0"/>
              <a:t>States in the USA have opted for sub state definitions to suit their political purposes – How can this work?</a:t>
            </a:r>
          </a:p>
        </p:txBody>
      </p:sp>
    </p:spTree>
    <p:extLst>
      <p:ext uri="{BB962C8B-B14F-4D97-AF65-F5344CB8AC3E}">
        <p14:creationId xmlns:p14="http://schemas.microsoft.com/office/powerpoint/2010/main" val="772225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EE1E3-22FF-C846-C72E-DF7B516CA254}"/>
              </a:ext>
            </a:extLst>
          </p:cNvPr>
          <p:cNvSpPr>
            <a:spLocks noGrp="1"/>
          </p:cNvSpPr>
          <p:nvPr>
            <p:ph type="title"/>
          </p:nvPr>
        </p:nvSpPr>
        <p:spPr/>
        <p:txBody>
          <a:bodyPr>
            <a:normAutofit fontScale="90000"/>
          </a:bodyPr>
          <a:lstStyle/>
          <a:p>
            <a:r>
              <a:rPr lang="en-GB" dirty="0"/>
              <a:t>Definitions of Terrorism - Political</a:t>
            </a:r>
          </a:p>
        </p:txBody>
      </p:sp>
      <p:sp>
        <p:nvSpPr>
          <p:cNvPr id="3" name="Content Placeholder 2">
            <a:extLst>
              <a:ext uri="{FF2B5EF4-FFF2-40B4-BE49-F238E27FC236}">
                <a16:creationId xmlns:a16="http://schemas.microsoft.com/office/drawing/2014/main" id="{3920C69A-00E4-7534-FD16-16F9190CB068}"/>
              </a:ext>
            </a:extLst>
          </p:cNvPr>
          <p:cNvSpPr>
            <a:spLocks noGrp="1"/>
          </p:cNvSpPr>
          <p:nvPr>
            <p:ph idx="1"/>
          </p:nvPr>
        </p:nvSpPr>
        <p:spPr/>
        <p:txBody>
          <a:bodyPr>
            <a:normAutofit lnSpcReduction="10000"/>
          </a:bodyPr>
          <a:lstStyle/>
          <a:p>
            <a:pPr marL="0" indent="0">
              <a:buNone/>
            </a:pPr>
            <a:r>
              <a:rPr lang="en-GB" sz="2400" dirty="0"/>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a:p>
            <a:endParaRPr lang="en-GB" dirty="0"/>
          </a:p>
        </p:txBody>
      </p:sp>
    </p:spTree>
    <p:extLst>
      <p:ext uri="{BB962C8B-B14F-4D97-AF65-F5344CB8AC3E}">
        <p14:creationId xmlns:p14="http://schemas.microsoft.com/office/powerpoint/2010/main" val="2393048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FF1BC-680B-CB7F-081A-5488E186F960}"/>
              </a:ext>
            </a:extLst>
          </p:cNvPr>
          <p:cNvSpPr>
            <a:spLocks noGrp="1"/>
          </p:cNvSpPr>
          <p:nvPr>
            <p:ph type="title"/>
          </p:nvPr>
        </p:nvSpPr>
        <p:spPr/>
        <p:txBody>
          <a:bodyPr/>
          <a:lstStyle/>
          <a:p>
            <a:r>
              <a:rPr lang="en-GB" dirty="0"/>
              <a:t>Definitions of Extremism</a:t>
            </a:r>
          </a:p>
        </p:txBody>
      </p:sp>
      <p:sp>
        <p:nvSpPr>
          <p:cNvPr id="3" name="Content Placeholder 2">
            <a:extLst>
              <a:ext uri="{FF2B5EF4-FFF2-40B4-BE49-F238E27FC236}">
                <a16:creationId xmlns:a16="http://schemas.microsoft.com/office/drawing/2014/main" id="{8EDD29C3-DBB9-9047-55C7-0B07B24C2FBA}"/>
              </a:ext>
            </a:extLst>
          </p:cNvPr>
          <p:cNvSpPr>
            <a:spLocks noGrp="1"/>
          </p:cNvSpPr>
          <p:nvPr>
            <p:ph idx="1"/>
          </p:nvPr>
        </p:nvSpPr>
        <p:spPr/>
        <p:txBody>
          <a:bodyPr>
            <a:normAutofit fontScale="85000" lnSpcReduction="10000"/>
          </a:bodyPr>
          <a:lstStyle/>
          <a:p>
            <a:r>
              <a:rPr lang="en-GB" sz="2400" dirty="0"/>
              <a:t>Lack of academic consensus when defining far-right or right wing terrorism.</a:t>
            </a:r>
          </a:p>
          <a:p>
            <a:r>
              <a:rPr lang="en-GB" sz="2400" dirty="0"/>
              <a:t>In academia and policy – the terms ‘far-right extremism’ and ‘far right terrorism’ are used interchangeably.</a:t>
            </a:r>
          </a:p>
          <a:p>
            <a:r>
              <a:rPr lang="en-GB" sz="2400" dirty="0"/>
              <a:t>Extremism – “the vocal or active opposition to our fundamental values, including democracy, the rule of law, individual liberty and the mutual respect and tolerance of different faiths and beliefs.”  (HM Government, 2015, p. 9).</a:t>
            </a:r>
          </a:p>
          <a:p>
            <a:r>
              <a:rPr lang="en-GB" sz="2400" dirty="0"/>
              <a:t>UK’s definition of extremism can promote Islamophobia due to unclear wording.</a:t>
            </a:r>
          </a:p>
        </p:txBody>
      </p:sp>
    </p:spTree>
    <p:extLst>
      <p:ext uri="{BB962C8B-B14F-4D97-AF65-F5344CB8AC3E}">
        <p14:creationId xmlns:p14="http://schemas.microsoft.com/office/powerpoint/2010/main" val="3602368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16B9-54CD-A2E7-E4F4-D30D1DD1D15A}"/>
              </a:ext>
            </a:extLst>
          </p:cNvPr>
          <p:cNvSpPr>
            <a:spLocks noGrp="1"/>
          </p:cNvSpPr>
          <p:nvPr>
            <p:ph type="title"/>
          </p:nvPr>
        </p:nvSpPr>
        <p:spPr/>
        <p:txBody>
          <a:bodyPr>
            <a:normAutofit fontScale="90000"/>
          </a:bodyPr>
          <a:lstStyle/>
          <a:p>
            <a:r>
              <a:rPr lang="en-GB" dirty="0"/>
              <a:t>Media Representation of Terrorism</a:t>
            </a:r>
          </a:p>
        </p:txBody>
      </p:sp>
      <p:sp>
        <p:nvSpPr>
          <p:cNvPr id="3" name="Content Placeholder 2">
            <a:extLst>
              <a:ext uri="{FF2B5EF4-FFF2-40B4-BE49-F238E27FC236}">
                <a16:creationId xmlns:a16="http://schemas.microsoft.com/office/drawing/2014/main" id="{FBF079EE-9FA3-AB71-A66A-65BEB13D5304}"/>
              </a:ext>
            </a:extLst>
          </p:cNvPr>
          <p:cNvSpPr>
            <a:spLocks noGrp="1"/>
          </p:cNvSpPr>
          <p:nvPr>
            <p:ph idx="1"/>
          </p:nvPr>
        </p:nvSpPr>
        <p:spPr/>
        <p:txBody>
          <a:bodyPr>
            <a:normAutofit fontScale="92500" lnSpcReduction="10000"/>
          </a:bodyPr>
          <a:lstStyle/>
          <a:p>
            <a:r>
              <a:rPr lang="en-GB" kern="1200" dirty="0"/>
              <a:t>Muslim extremists 3xs more likely to be labelled as terrorists by media than far-right extremists.</a:t>
            </a:r>
            <a:endParaRPr lang="en-US" kern="1200" dirty="0"/>
          </a:p>
          <a:p>
            <a:r>
              <a:rPr lang="en-GB" kern="1200" dirty="0"/>
              <a:t>Study – 200,000 news articles</a:t>
            </a:r>
            <a:br>
              <a:rPr lang="en-GB" kern="1200" dirty="0"/>
            </a:br>
            <a:r>
              <a:rPr lang="en-GB" i="1" kern="1200" dirty="0"/>
              <a:t>Muslims extremists labelled terrorist 78.4%</a:t>
            </a:r>
            <a:br>
              <a:rPr lang="en-GB" i="1" kern="1200" dirty="0"/>
            </a:br>
            <a:r>
              <a:rPr lang="en-GB" i="1" kern="1200" dirty="0"/>
              <a:t>Far Right extremist labelled terrorist 23.6%</a:t>
            </a:r>
            <a:endParaRPr lang="en-US" kern="1200" dirty="0"/>
          </a:p>
          <a:p>
            <a:r>
              <a:rPr lang="en-GB" kern="1200" dirty="0"/>
              <a:t>Media reports on Islamist terrorism focuses on – previous offence, early release from prison and links to terrorist organisations. But when reporting on far-right extremists they draw on – mental health,  working class and immigration concerns.</a:t>
            </a:r>
            <a:endParaRPr lang="en-US" kern="1200" dirty="0"/>
          </a:p>
        </p:txBody>
      </p:sp>
    </p:spTree>
    <p:extLst>
      <p:ext uri="{BB962C8B-B14F-4D97-AF65-F5344CB8AC3E}">
        <p14:creationId xmlns:p14="http://schemas.microsoft.com/office/powerpoint/2010/main" val="2406408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AAFAB-259D-4272-EE15-765808BC91A7}"/>
              </a:ext>
            </a:extLst>
          </p:cNvPr>
          <p:cNvSpPr>
            <a:spLocks noGrp="1"/>
          </p:cNvSpPr>
          <p:nvPr>
            <p:ph type="title"/>
          </p:nvPr>
        </p:nvSpPr>
        <p:spPr>
          <a:xfrm>
            <a:off x="565150" y="768334"/>
            <a:ext cx="7335835" cy="2866405"/>
          </a:xfrm>
        </p:spPr>
        <p:txBody>
          <a:bodyPr vert="horz" lIns="91440" tIns="45720" rIns="91440" bIns="45720" rtlCol="0" anchor="t">
            <a:normAutofit/>
          </a:bodyPr>
          <a:lstStyle/>
          <a:p>
            <a:r>
              <a:rPr lang="en-US" sz="7200" dirty="0"/>
              <a:t>Terror Groups</a:t>
            </a:r>
          </a:p>
        </p:txBody>
      </p:sp>
      <p:cxnSp>
        <p:nvCxnSpPr>
          <p:cNvPr id="38" name="Straight Connector 37">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41" name="Oval 40">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6022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36BA5-A957-1851-6E80-05C206A6E6D5}"/>
              </a:ext>
            </a:extLst>
          </p:cNvPr>
          <p:cNvSpPr>
            <a:spLocks noGrp="1"/>
          </p:cNvSpPr>
          <p:nvPr>
            <p:ph type="title"/>
          </p:nvPr>
        </p:nvSpPr>
        <p:spPr/>
        <p:txBody>
          <a:bodyPr/>
          <a:lstStyle/>
          <a:p>
            <a:r>
              <a:rPr lang="en-GB" dirty="0"/>
              <a:t>Al Qaeda and ISIS</a:t>
            </a:r>
          </a:p>
        </p:txBody>
      </p:sp>
      <p:sp>
        <p:nvSpPr>
          <p:cNvPr id="3" name="Content Placeholder 2">
            <a:extLst>
              <a:ext uri="{FF2B5EF4-FFF2-40B4-BE49-F238E27FC236}">
                <a16:creationId xmlns:a16="http://schemas.microsoft.com/office/drawing/2014/main" id="{5697CB4F-4E2A-D108-1374-24C3430612A3}"/>
              </a:ext>
            </a:extLst>
          </p:cNvPr>
          <p:cNvSpPr>
            <a:spLocks noGrp="1"/>
          </p:cNvSpPr>
          <p:nvPr>
            <p:ph idx="1"/>
          </p:nvPr>
        </p:nvSpPr>
        <p:spPr/>
        <p:txBody>
          <a:bodyPr/>
          <a:lstStyle/>
          <a:p>
            <a:r>
              <a:rPr lang="en-GB" dirty="0"/>
              <a:t>Jihadism focuses on overthrowing local regimes; agendas gradually expand to include global goals. </a:t>
            </a:r>
            <a:endParaRPr lang="en-US" dirty="0"/>
          </a:p>
          <a:p>
            <a:r>
              <a:rPr lang="en-GB" dirty="0"/>
              <a:t>Al Qaeda and ISIS believe that Muslims must be educated on the sharia and the idea of jihad must be popularised to convince Muslims to take up arms as the sole method of liberations.</a:t>
            </a:r>
            <a:endParaRPr lang="en-US" dirty="0"/>
          </a:p>
          <a:p>
            <a:endParaRPr lang="en-GB" dirty="0"/>
          </a:p>
        </p:txBody>
      </p:sp>
    </p:spTree>
    <p:extLst>
      <p:ext uri="{BB962C8B-B14F-4D97-AF65-F5344CB8AC3E}">
        <p14:creationId xmlns:p14="http://schemas.microsoft.com/office/powerpoint/2010/main" val="3388264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88DCA-546A-B959-B526-4585059D8A2D}"/>
              </a:ext>
            </a:extLst>
          </p:cNvPr>
          <p:cNvSpPr>
            <a:spLocks noGrp="1"/>
          </p:cNvSpPr>
          <p:nvPr>
            <p:ph type="title"/>
          </p:nvPr>
        </p:nvSpPr>
        <p:spPr/>
        <p:txBody>
          <a:bodyPr/>
          <a:lstStyle/>
          <a:p>
            <a:r>
              <a:rPr lang="en-GB" dirty="0"/>
              <a:t>Motives and Goals</a:t>
            </a:r>
          </a:p>
        </p:txBody>
      </p:sp>
      <p:sp>
        <p:nvSpPr>
          <p:cNvPr id="3" name="Content Placeholder 2">
            <a:extLst>
              <a:ext uri="{FF2B5EF4-FFF2-40B4-BE49-F238E27FC236}">
                <a16:creationId xmlns:a16="http://schemas.microsoft.com/office/drawing/2014/main" id="{35D81081-2A5E-D7BF-4B26-565F610A5EF4}"/>
              </a:ext>
            </a:extLst>
          </p:cNvPr>
          <p:cNvSpPr>
            <a:spLocks noGrp="1"/>
          </p:cNvSpPr>
          <p:nvPr>
            <p:ph idx="1"/>
          </p:nvPr>
        </p:nvSpPr>
        <p:spPr/>
        <p:txBody>
          <a:bodyPr>
            <a:normAutofit fontScale="77500" lnSpcReduction="20000"/>
          </a:bodyPr>
          <a:lstStyle/>
          <a:p>
            <a:r>
              <a:rPr lang="en-GB" dirty="0"/>
              <a:t>Al Qaeda</a:t>
            </a:r>
          </a:p>
          <a:p>
            <a:pPr lvl="1"/>
            <a:r>
              <a:rPr lang="en-GB" sz="1600" dirty="0"/>
              <a:t>Unification of the </a:t>
            </a:r>
            <a:r>
              <a:rPr lang="en-GB" sz="1600" i="1" dirty="0"/>
              <a:t>ummah</a:t>
            </a:r>
            <a:r>
              <a:rPr lang="en-GB" sz="1600" dirty="0"/>
              <a:t> </a:t>
            </a:r>
          </a:p>
          <a:p>
            <a:pPr lvl="1"/>
            <a:r>
              <a:rPr lang="en-GB" sz="1600" dirty="0"/>
              <a:t>Transnational unity – creates a defensive barrier against Western influence.</a:t>
            </a:r>
          </a:p>
          <a:p>
            <a:pPr lvl="1"/>
            <a:r>
              <a:rPr lang="en-GB" sz="1600" i="1" dirty="0"/>
              <a:t>Salafi  </a:t>
            </a:r>
          </a:p>
          <a:p>
            <a:pPr lvl="1"/>
            <a:r>
              <a:rPr lang="en-GB" sz="1600" dirty="0"/>
              <a:t>The correct interpretation of Islam</a:t>
            </a:r>
          </a:p>
          <a:p>
            <a:pPr lvl="1"/>
            <a:r>
              <a:rPr lang="en-GB" sz="1600" dirty="0"/>
              <a:t>Spread revolutionary Islam	</a:t>
            </a:r>
          </a:p>
          <a:p>
            <a:r>
              <a:rPr lang="en-GB" dirty="0"/>
              <a:t>ISIS</a:t>
            </a:r>
          </a:p>
          <a:p>
            <a:pPr lvl="1"/>
            <a:r>
              <a:rPr lang="en-GB" sz="1600" dirty="0"/>
              <a:t>Capturing and governing territory.</a:t>
            </a:r>
            <a:endParaRPr lang="en-US" sz="1600" dirty="0"/>
          </a:p>
          <a:p>
            <a:pPr lvl="1"/>
            <a:r>
              <a:rPr lang="en-GB" sz="1600" dirty="0"/>
              <a:t>Carrying out attacks in the West – to destabilise and undermine governments in Europe and the US.</a:t>
            </a:r>
            <a:endParaRPr lang="en-US" sz="1600" dirty="0"/>
          </a:p>
          <a:p>
            <a:pPr lvl="1"/>
            <a:r>
              <a:rPr lang="en-GB" sz="1600" dirty="0"/>
              <a:t>Expanding the Caliphate</a:t>
            </a:r>
            <a:endParaRPr lang="en-US" sz="1600" dirty="0"/>
          </a:p>
          <a:p>
            <a:pPr lvl="1"/>
            <a:r>
              <a:rPr lang="en-GB" sz="1600" dirty="0"/>
              <a:t>Recreate the power and glory of Islam</a:t>
            </a:r>
            <a:endParaRPr lang="en-US" sz="1600" dirty="0"/>
          </a:p>
          <a:p>
            <a:pPr lvl="1"/>
            <a:r>
              <a:rPr lang="en-GB" sz="1600" dirty="0"/>
              <a:t>Expand Islam and Sharia worldwide</a:t>
            </a:r>
            <a:endParaRPr lang="en-US" sz="1600" dirty="0"/>
          </a:p>
        </p:txBody>
      </p:sp>
    </p:spTree>
    <p:extLst>
      <p:ext uri="{BB962C8B-B14F-4D97-AF65-F5344CB8AC3E}">
        <p14:creationId xmlns:p14="http://schemas.microsoft.com/office/powerpoint/2010/main" val="3105050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F9977-1CF5-02BB-DEB2-8B98EF8D91B9}"/>
              </a:ext>
            </a:extLst>
          </p:cNvPr>
          <p:cNvSpPr>
            <a:spLocks noGrp="1"/>
          </p:cNvSpPr>
          <p:nvPr>
            <p:ph type="title"/>
          </p:nvPr>
        </p:nvSpPr>
        <p:spPr/>
        <p:txBody>
          <a:bodyPr/>
          <a:lstStyle/>
          <a:p>
            <a:r>
              <a:rPr lang="en-GB" dirty="0"/>
              <a:t>Technology – Al Qaeda</a:t>
            </a:r>
          </a:p>
        </p:txBody>
      </p:sp>
      <p:sp>
        <p:nvSpPr>
          <p:cNvPr id="3" name="Content Placeholder 2">
            <a:extLst>
              <a:ext uri="{FF2B5EF4-FFF2-40B4-BE49-F238E27FC236}">
                <a16:creationId xmlns:a16="http://schemas.microsoft.com/office/drawing/2014/main" id="{6636ED15-3869-FDD8-4034-02B6A4B23C07}"/>
              </a:ext>
            </a:extLst>
          </p:cNvPr>
          <p:cNvSpPr>
            <a:spLocks noGrp="1"/>
          </p:cNvSpPr>
          <p:nvPr>
            <p:ph idx="1"/>
          </p:nvPr>
        </p:nvSpPr>
        <p:spPr/>
        <p:txBody>
          <a:bodyPr>
            <a:normAutofit fontScale="85000" lnSpcReduction="20000"/>
          </a:bodyPr>
          <a:lstStyle/>
          <a:p>
            <a:pPr marL="0" indent="0">
              <a:buNone/>
            </a:pPr>
            <a:r>
              <a:rPr lang="en-GB" sz="2400" dirty="0"/>
              <a:t>Al Qaeda utilised the internet to: </a:t>
            </a:r>
          </a:p>
          <a:p>
            <a:r>
              <a:rPr lang="en-GB" sz="2400" dirty="0"/>
              <a:t> Collect information: </a:t>
            </a:r>
            <a:r>
              <a:rPr lang="en-GB" sz="2400" dirty="0" err="1"/>
              <a:t>i.e</a:t>
            </a:r>
            <a:r>
              <a:rPr lang="en-GB" sz="2400" dirty="0"/>
              <a:t> flight times</a:t>
            </a:r>
          </a:p>
          <a:p>
            <a:r>
              <a:rPr lang="en-GB" sz="2400" dirty="0"/>
              <a:t>Communicate reliably amongst terrorist cells</a:t>
            </a:r>
          </a:p>
          <a:p>
            <a:r>
              <a:rPr lang="en-GB" sz="2400" dirty="0"/>
              <a:t>Share information and coordinate attacks.</a:t>
            </a:r>
          </a:p>
          <a:p>
            <a:pPr marL="0" indent="0">
              <a:buNone/>
            </a:pPr>
            <a:r>
              <a:rPr lang="en-GB" sz="2400" dirty="0"/>
              <a:t>	(United States Institute of Peace, </a:t>
            </a:r>
            <a:r>
              <a:rPr lang="en-GB" sz="2400" dirty="0" err="1"/>
              <a:t>n.d</a:t>
            </a:r>
            <a:r>
              <a:rPr lang="en-GB" sz="2400" dirty="0"/>
              <a:t>).</a:t>
            </a:r>
            <a:br>
              <a:rPr lang="en-GB" sz="2400" dirty="0"/>
            </a:br>
            <a:endParaRPr lang="en-GB" sz="2400" dirty="0"/>
          </a:p>
          <a:p>
            <a:pPr marL="0" indent="0">
              <a:buNone/>
            </a:pPr>
            <a:r>
              <a:rPr lang="en-GB" sz="2400" dirty="0"/>
              <a:t>‘’The internet provides terrorists with anonymity, command and control resources and a host of other measures to coordinate and integrate attack options.’’</a:t>
            </a:r>
          </a:p>
          <a:p>
            <a:pPr marL="0" indent="0">
              <a:buNone/>
            </a:pPr>
            <a:r>
              <a:rPr lang="en-GB" sz="2400" dirty="0"/>
              <a:t>		</a:t>
            </a:r>
            <a:r>
              <a:rPr lang="en-GB" sz="1600" dirty="0"/>
              <a:t>							</a:t>
            </a:r>
            <a:r>
              <a:rPr lang="en-GB" sz="1400" dirty="0"/>
              <a:t>(Thomas, 2003, p.116).</a:t>
            </a:r>
            <a:endParaRPr lang="en-GB" sz="1600" dirty="0"/>
          </a:p>
        </p:txBody>
      </p:sp>
    </p:spTree>
    <p:extLst>
      <p:ext uri="{BB962C8B-B14F-4D97-AF65-F5344CB8AC3E}">
        <p14:creationId xmlns:p14="http://schemas.microsoft.com/office/powerpoint/2010/main" val="3603045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79031-A03B-6BE6-A969-CEF561E8947D}"/>
              </a:ext>
            </a:extLst>
          </p:cNvPr>
          <p:cNvSpPr>
            <a:spLocks noGrp="1"/>
          </p:cNvSpPr>
          <p:nvPr>
            <p:ph type="title"/>
          </p:nvPr>
        </p:nvSpPr>
        <p:spPr/>
        <p:txBody>
          <a:bodyPr/>
          <a:lstStyle/>
          <a:p>
            <a:r>
              <a:rPr lang="en-GB" dirty="0"/>
              <a:t>Technology - ISIS</a:t>
            </a:r>
          </a:p>
        </p:txBody>
      </p:sp>
      <p:sp>
        <p:nvSpPr>
          <p:cNvPr id="3" name="Content Placeholder 2">
            <a:extLst>
              <a:ext uri="{FF2B5EF4-FFF2-40B4-BE49-F238E27FC236}">
                <a16:creationId xmlns:a16="http://schemas.microsoft.com/office/drawing/2014/main" id="{57A48491-478C-0F4D-B0B9-0B11CE110C07}"/>
              </a:ext>
            </a:extLst>
          </p:cNvPr>
          <p:cNvSpPr>
            <a:spLocks noGrp="1"/>
          </p:cNvSpPr>
          <p:nvPr>
            <p:ph idx="1"/>
          </p:nvPr>
        </p:nvSpPr>
        <p:spPr/>
        <p:txBody>
          <a:bodyPr>
            <a:normAutofit fontScale="85000" lnSpcReduction="20000"/>
          </a:bodyPr>
          <a:lstStyle/>
          <a:p>
            <a:r>
              <a:rPr lang="en-GB" sz="2400" dirty="0"/>
              <a:t>Similarly, to Al Qaeda, IS takes advantage of the internet</a:t>
            </a:r>
            <a:endParaRPr lang="en-US" sz="2400" dirty="0"/>
          </a:p>
          <a:p>
            <a:r>
              <a:rPr lang="en-GB" sz="2400" dirty="0"/>
              <a:t>The IS has been one of the most active and media savvy terrorist organisations – exploiting social media for the purposes of propaganda, radicalisation and recruitment (Hossain, 2018).</a:t>
            </a:r>
            <a:endParaRPr lang="en-US" sz="2400" dirty="0"/>
          </a:p>
          <a:p>
            <a:r>
              <a:rPr lang="en-GB" sz="2400" dirty="0"/>
              <a:t>Awan (2017, p.138) states that the power of social media ‘’has led to a number of Britons’’ being radicalised and joining the IS due to the ‘’virtual playground’’ of the internet that terrorists exploit results in ‘’views being reinforced’ creating an ‘’echo chamber’’.</a:t>
            </a:r>
            <a:endParaRPr lang="en-US" sz="2400" dirty="0"/>
          </a:p>
          <a:p>
            <a:r>
              <a:rPr lang="en-GB" sz="2400" dirty="0"/>
              <a:t>Encrypted messaging forums - communicative tool to spread ideological messages.</a:t>
            </a:r>
            <a:endParaRPr lang="en-US" sz="2400" dirty="0"/>
          </a:p>
        </p:txBody>
      </p:sp>
    </p:spTree>
    <p:extLst>
      <p:ext uri="{BB962C8B-B14F-4D97-AF65-F5344CB8AC3E}">
        <p14:creationId xmlns:p14="http://schemas.microsoft.com/office/powerpoint/2010/main" val="452997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47F61-9AFC-CB84-F116-E0C8CFA00603}"/>
              </a:ext>
            </a:extLst>
          </p:cNvPr>
          <p:cNvSpPr>
            <a:spLocks noGrp="1"/>
          </p:cNvSpPr>
          <p:nvPr>
            <p:ph type="title"/>
          </p:nvPr>
        </p:nvSpPr>
        <p:spPr/>
        <p:txBody>
          <a:bodyPr>
            <a:normAutofit/>
          </a:bodyPr>
          <a:lstStyle/>
          <a:p>
            <a:r>
              <a:rPr lang="en-GB" dirty="0"/>
              <a:t>Social Media</a:t>
            </a:r>
          </a:p>
        </p:txBody>
      </p:sp>
      <p:sp>
        <p:nvSpPr>
          <p:cNvPr id="3" name="Content Placeholder 2">
            <a:extLst>
              <a:ext uri="{FF2B5EF4-FFF2-40B4-BE49-F238E27FC236}">
                <a16:creationId xmlns:a16="http://schemas.microsoft.com/office/drawing/2014/main" id="{A7EEFC30-04C1-013D-DC94-FC1D4D514510}"/>
              </a:ext>
            </a:extLst>
          </p:cNvPr>
          <p:cNvSpPr>
            <a:spLocks noGrp="1"/>
          </p:cNvSpPr>
          <p:nvPr>
            <p:ph idx="1"/>
          </p:nvPr>
        </p:nvSpPr>
        <p:spPr/>
        <p:txBody>
          <a:bodyPr>
            <a:normAutofit fontScale="62500" lnSpcReduction="20000"/>
          </a:bodyPr>
          <a:lstStyle/>
          <a:p>
            <a:r>
              <a:rPr lang="en-GB" sz="2400" dirty="0"/>
              <a:t>Twitter, Facebook and YouTube used to recruit new members – through violent online viral videos that target young, impressionable and vulnerable people.</a:t>
            </a:r>
            <a:endParaRPr lang="en-US" sz="2400" dirty="0"/>
          </a:p>
          <a:p>
            <a:r>
              <a:rPr lang="en-GB" sz="2400" dirty="0"/>
              <a:t>The IS has developed many savvy social media techniques to ensure continuity of its message.</a:t>
            </a:r>
            <a:endParaRPr lang="en-US" sz="2400" dirty="0"/>
          </a:p>
          <a:p>
            <a:r>
              <a:rPr lang="en-GB" sz="2400" dirty="0"/>
              <a:t>Social media enables the rapid transmission of information and disinformation - exploited by the IS.</a:t>
            </a:r>
            <a:endParaRPr lang="en-US" sz="2400" dirty="0"/>
          </a:p>
          <a:p>
            <a:r>
              <a:rPr lang="en-GB" sz="2400" dirty="0"/>
              <a:t>IS’s use of the internet and social media is at the centre of its information operations campaign – has been critical to its overall rise in power.</a:t>
            </a:r>
            <a:endParaRPr lang="en-US" sz="2400" dirty="0"/>
          </a:p>
          <a:p>
            <a:r>
              <a:rPr lang="en-GB" sz="2400" dirty="0"/>
              <a:t>‘’As a result, what we are witnessing is Isis being able to tap into the minds of young and impressionable people who are more likely to be watching YouTube and using Facebook and Twitter’’ (Awan, 2017, p.139).</a:t>
            </a:r>
            <a:endParaRPr lang="en-US" sz="2400" dirty="0"/>
          </a:p>
          <a:p>
            <a:r>
              <a:rPr lang="en-GB" sz="2400" dirty="0"/>
              <a:t>Social media – direct channel whereby they can adapt their radicalisation techniques matching individual grievance.</a:t>
            </a:r>
            <a:endParaRPr lang="en-US" sz="2400" dirty="0"/>
          </a:p>
        </p:txBody>
      </p:sp>
    </p:spTree>
    <p:extLst>
      <p:ext uri="{BB962C8B-B14F-4D97-AF65-F5344CB8AC3E}">
        <p14:creationId xmlns:p14="http://schemas.microsoft.com/office/powerpoint/2010/main" val="535935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EABAE-055B-D8B4-FD46-B2D270B6C8D2}"/>
              </a:ext>
            </a:extLst>
          </p:cNvPr>
          <p:cNvSpPr>
            <a:spLocks noGrp="1"/>
          </p:cNvSpPr>
          <p:nvPr>
            <p:ph type="title"/>
          </p:nvPr>
        </p:nvSpPr>
        <p:spPr/>
        <p:txBody>
          <a:bodyPr/>
          <a:lstStyle/>
          <a:p>
            <a:r>
              <a:rPr lang="en-GB" dirty="0"/>
              <a:t>Radicalisation</a:t>
            </a:r>
          </a:p>
        </p:txBody>
      </p:sp>
      <p:sp>
        <p:nvSpPr>
          <p:cNvPr id="3" name="Content Placeholder 2">
            <a:extLst>
              <a:ext uri="{FF2B5EF4-FFF2-40B4-BE49-F238E27FC236}">
                <a16:creationId xmlns:a16="http://schemas.microsoft.com/office/drawing/2014/main" id="{088FBB75-99FB-A46E-ACE1-FD783034E0CD}"/>
              </a:ext>
            </a:extLst>
          </p:cNvPr>
          <p:cNvSpPr>
            <a:spLocks noGrp="1"/>
          </p:cNvSpPr>
          <p:nvPr>
            <p:ph idx="1"/>
          </p:nvPr>
        </p:nvSpPr>
        <p:spPr/>
        <p:txBody>
          <a:bodyPr>
            <a:normAutofit fontScale="85000" lnSpcReduction="10000"/>
          </a:bodyPr>
          <a:lstStyle/>
          <a:p>
            <a:r>
              <a:rPr lang="en-GB" sz="1600" dirty="0"/>
              <a:t>Radicalisation is defined as the process by which people come to support terrorism and extremism – the process of radicalisation is different for every individual.</a:t>
            </a:r>
          </a:p>
          <a:p>
            <a:endParaRPr lang="en-GB" sz="1600" dirty="0"/>
          </a:p>
          <a:p>
            <a:r>
              <a:rPr lang="en-GB" sz="1600" dirty="0"/>
              <a:t>This image indicates that radicalisation is best viewed  as a process of change, a personal and political transformation from one condition to another.</a:t>
            </a:r>
          </a:p>
          <a:p>
            <a:endParaRPr lang="en-GB" sz="1600" dirty="0"/>
          </a:p>
          <a:p>
            <a:r>
              <a:rPr lang="en-GB" sz="1600" dirty="0"/>
              <a:t>One of the most distinctive aspects of the Islamic State’s recruitment strategies is its extensive use of social media. The organization not only distributes provocative content to general audiences on the Internet, it uses social networks on Twitter, Facebook, and related platforms to attract new members from all over the world. Twitter has been widely used by the organization, because it provides technical advantages such as large-scale public dissemination of content. Studies documenting the usage of Twitter by Western foreign fighters have noted that it played a central role in their radicalization process by intensifying their mental and emotional connection to the war events on the ground. </a:t>
            </a:r>
          </a:p>
        </p:txBody>
      </p:sp>
    </p:spTree>
    <p:extLst>
      <p:ext uri="{BB962C8B-B14F-4D97-AF65-F5344CB8AC3E}">
        <p14:creationId xmlns:p14="http://schemas.microsoft.com/office/powerpoint/2010/main" val="690794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EB76E-4A70-4DF0-C7A3-A3F1D95ACF00}"/>
              </a:ext>
            </a:extLst>
          </p:cNvPr>
          <p:cNvSpPr>
            <a:spLocks noGrp="1"/>
          </p:cNvSpPr>
          <p:nvPr>
            <p:ph type="title"/>
          </p:nvPr>
        </p:nvSpPr>
        <p:spPr/>
        <p:txBody>
          <a:bodyPr/>
          <a:lstStyle/>
          <a:p>
            <a:r>
              <a:rPr lang="en-GB" dirty="0"/>
              <a:t>The War on Terror</a:t>
            </a:r>
          </a:p>
        </p:txBody>
      </p:sp>
      <p:sp>
        <p:nvSpPr>
          <p:cNvPr id="3" name="Content Placeholder 2">
            <a:extLst>
              <a:ext uri="{FF2B5EF4-FFF2-40B4-BE49-F238E27FC236}">
                <a16:creationId xmlns:a16="http://schemas.microsoft.com/office/drawing/2014/main" id="{3A063575-3206-5CBF-0562-A96053C7838B}"/>
              </a:ext>
            </a:extLst>
          </p:cNvPr>
          <p:cNvSpPr>
            <a:spLocks noGrp="1"/>
          </p:cNvSpPr>
          <p:nvPr>
            <p:ph idx="1"/>
          </p:nvPr>
        </p:nvSpPr>
        <p:spPr/>
        <p:txBody>
          <a:bodyPr/>
          <a:lstStyle/>
          <a:p>
            <a:r>
              <a:rPr lang="en-GB" sz="2400" dirty="0"/>
              <a:t>Following the events of 9/11 the US launched a Global War on Terror – the main target Al Qaeda </a:t>
            </a:r>
            <a:endParaRPr lang="en-US" sz="2400" dirty="0"/>
          </a:p>
          <a:p>
            <a:r>
              <a:rPr lang="en-GB" sz="2400" dirty="0"/>
              <a:t>Backed by many countries – including the UK.</a:t>
            </a:r>
            <a:endParaRPr lang="en-US" sz="2400" dirty="0"/>
          </a:p>
          <a:p>
            <a:r>
              <a:rPr lang="en-GB" sz="2400" dirty="0"/>
              <a:t>’’Our war on terror begins with al Qaeda, but it does not end there. It will not end until every terrorist group of global reach has been found, stopped and defeated.’’ (Bush, 2001 cited in Gregg, 2021).</a:t>
            </a:r>
            <a:endParaRPr lang="en-US" sz="2400" dirty="0"/>
          </a:p>
        </p:txBody>
      </p:sp>
    </p:spTree>
    <p:extLst>
      <p:ext uri="{BB962C8B-B14F-4D97-AF65-F5344CB8AC3E}">
        <p14:creationId xmlns:p14="http://schemas.microsoft.com/office/powerpoint/2010/main" val="4215193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E3841-6CBC-1D8A-370E-8C747178F178}"/>
              </a:ext>
            </a:extLst>
          </p:cNvPr>
          <p:cNvSpPr>
            <a:spLocks noGrp="1"/>
          </p:cNvSpPr>
          <p:nvPr>
            <p:ph type="title"/>
          </p:nvPr>
        </p:nvSpPr>
        <p:spPr/>
        <p:txBody>
          <a:bodyPr/>
          <a:lstStyle/>
          <a:p>
            <a:r>
              <a:rPr lang="en-GB" dirty="0"/>
              <a:t>The War on Terror</a:t>
            </a:r>
          </a:p>
        </p:txBody>
      </p:sp>
      <p:sp>
        <p:nvSpPr>
          <p:cNvPr id="3" name="Content Placeholder 2">
            <a:extLst>
              <a:ext uri="{FF2B5EF4-FFF2-40B4-BE49-F238E27FC236}">
                <a16:creationId xmlns:a16="http://schemas.microsoft.com/office/drawing/2014/main" id="{30E09B6D-BACF-2316-F419-547351E61E48}"/>
              </a:ext>
            </a:extLst>
          </p:cNvPr>
          <p:cNvSpPr>
            <a:spLocks noGrp="1"/>
          </p:cNvSpPr>
          <p:nvPr>
            <p:ph idx="1"/>
          </p:nvPr>
        </p:nvSpPr>
        <p:spPr/>
        <p:txBody>
          <a:bodyPr>
            <a:normAutofit fontScale="92500" lnSpcReduction="20000"/>
          </a:bodyPr>
          <a:lstStyle/>
          <a:p>
            <a:r>
              <a:rPr lang="en-GB" sz="2400" dirty="0"/>
              <a:t>HUMAN COSTS – estimated 241,000 people have died as a direct result of the war on terror. Of these people killed, 71,344 civilians died on both sides of the border of Afghanistan and Pakistan.</a:t>
            </a:r>
            <a:endParaRPr lang="en-US" sz="2400" dirty="0"/>
          </a:p>
          <a:p>
            <a:r>
              <a:rPr lang="en-GB" sz="2400" dirty="0"/>
              <a:t>ECONOMIC COST – estimated cost of $2.26 trillion. </a:t>
            </a:r>
            <a:endParaRPr lang="en-US" sz="2400" dirty="0"/>
          </a:p>
          <a:p>
            <a:r>
              <a:rPr lang="en-GB" sz="2400" dirty="0"/>
              <a:t>Rate of poverty has increased from 33.7% in 2007 to 54.5% in 2016.</a:t>
            </a:r>
            <a:endParaRPr lang="en-US" sz="2400" dirty="0"/>
          </a:p>
          <a:p>
            <a:r>
              <a:rPr lang="en-GB" sz="2400" dirty="0"/>
              <a:t>Civilians living in fear of violence, threat to their lives and many being forced to move to safer places.</a:t>
            </a:r>
            <a:endParaRPr lang="en-US" sz="2400" dirty="0"/>
          </a:p>
          <a:p>
            <a:r>
              <a:rPr lang="en-GB" sz="2400" dirty="0"/>
              <a:t>2.6 million Afghan refugees worldwide in 2020 – this excludes undocumented migrants.</a:t>
            </a:r>
            <a:endParaRPr lang="en-US" sz="2400" dirty="0"/>
          </a:p>
        </p:txBody>
      </p:sp>
    </p:spTree>
    <p:extLst>
      <p:ext uri="{BB962C8B-B14F-4D97-AF65-F5344CB8AC3E}">
        <p14:creationId xmlns:p14="http://schemas.microsoft.com/office/powerpoint/2010/main" val="3313738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C6A45-47DB-002D-EFBB-74D242FB0932}"/>
              </a:ext>
            </a:extLst>
          </p:cNvPr>
          <p:cNvSpPr>
            <a:spLocks noGrp="1"/>
          </p:cNvSpPr>
          <p:nvPr>
            <p:ph type="title"/>
          </p:nvPr>
        </p:nvSpPr>
        <p:spPr/>
        <p:txBody>
          <a:bodyPr/>
          <a:lstStyle/>
          <a:p>
            <a:r>
              <a:rPr lang="en-GB" dirty="0"/>
              <a:t>The Lone Wolf</a:t>
            </a:r>
          </a:p>
        </p:txBody>
      </p:sp>
      <p:sp>
        <p:nvSpPr>
          <p:cNvPr id="3" name="Content Placeholder 2">
            <a:extLst>
              <a:ext uri="{FF2B5EF4-FFF2-40B4-BE49-F238E27FC236}">
                <a16:creationId xmlns:a16="http://schemas.microsoft.com/office/drawing/2014/main" id="{B81F4083-C311-9173-DCDE-B9C47F2D45BB}"/>
              </a:ext>
            </a:extLst>
          </p:cNvPr>
          <p:cNvSpPr>
            <a:spLocks noGrp="1"/>
          </p:cNvSpPr>
          <p:nvPr>
            <p:ph idx="1"/>
          </p:nvPr>
        </p:nvSpPr>
        <p:spPr/>
        <p:txBody>
          <a:bodyPr>
            <a:normAutofit fontScale="70000" lnSpcReduction="20000"/>
          </a:bodyPr>
          <a:lstStyle/>
          <a:p>
            <a:r>
              <a:rPr lang="en-GB" sz="2400" dirty="0"/>
              <a:t>According to </a:t>
            </a:r>
            <a:r>
              <a:rPr lang="en-GB" sz="2400" dirty="0" err="1"/>
              <a:t>Nacos</a:t>
            </a:r>
            <a:r>
              <a:rPr lang="en-GB" sz="2400" dirty="0"/>
              <a:t> (2016, pp. 178) the call for lone-wolf attacks is based on the assumption ‘’that many smaller attacks… will have similar or stronger effects as… major strikes’’ with the ‘’directive… to kill anyone, to kill indiscriminately’’.</a:t>
            </a:r>
            <a:br>
              <a:rPr lang="en-GB" sz="2400" dirty="0"/>
            </a:br>
            <a:endParaRPr lang="en-GB" sz="2400" dirty="0"/>
          </a:p>
          <a:p>
            <a:r>
              <a:rPr lang="en-GB" sz="2400" dirty="0"/>
              <a:t>Between February 2015 and August 2016, lone wolf terrorists subjected Europe to a series of attacks by lone wolf terrorists pledging their allegiance to the IS </a:t>
            </a:r>
            <a:br>
              <a:rPr lang="en-GB" sz="2400" dirty="0"/>
            </a:br>
            <a:endParaRPr lang="en-GB" sz="2400" dirty="0"/>
          </a:p>
          <a:p>
            <a:r>
              <a:rPr lang="en-GB" sz="2400" dirty="0"/>
              <a:t>The borderless nature of the internet – the cause of lone wolf attacks?</a:t>
            </a:r>
            <a:br>
              <a:rPr lang="en-GB" sz="2400" dirty="0"/>
            </a:br>
            <a:endParaRPr lang="en-GB" sz="2400" dirty="0"/>
          </a:p>
          <a:p>
            <a:r>
              <a:rPr lang="en-GB" sz="2400" dirty="0"/>
              <a:t>Jones, </a:t>
            </a:r>
            <a:r>
              <a:rPr lang="en-GB" sz="2400" dirty="0" err="1"/>
              <a:t>Toucas</a:t>
            </a:r>
            <a:r>
              <a:rPr lang="en-GB" sz="2400" dirty="0"/>
              <a:t> &amp; </a:t>
            </a:r>
            <a:r>
              <a:rPr lang="en-GB" sz="2400" dirty="0" err="1"/>
              <a:t>Markusen</a:t>
            </a:r>
            <a:r>
              <a:rPr lang="en-GB" sz="2400" dirty="0"/>
              <a:t> (2018, pp. VI) ‘’Most significant Islamic extremist terrorist plots and attacks in Europe have been perpetrated by citizens of European countries’’</a:t>
            </a:r>
          </a:p>
          <a:p>
            <a:endParaRPr lang="en-GB" dirty="0"/>
          </a:p>
        </p:txBody>
      </p:sp>
    </p:spTree>
    <p:extLst>
      <p:ext uri="{BB962C8B-B14F-4D97-AF65-F5344CB8AC3E}">
        <p14:creationId xmlns:p14="http://schemas.microsoft.com/office/powerpoint/2010/main" val="1045287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CC66-C386-0626-5E07-D0CCA2623AFF}"/>
              </a:ext>
            </a:extLst>
          </p:cNvPr>
          <p:cNvSpPr>
            <a:spLocks noGrp="1"/>
          </p:cNvSpPr>
          <p:nvPr>
            <p:ph type="title"/>
          </p:nvPr>
        </p:nvSpPr>
        <p:spPr/>
        <p:txBody>
          <a:bodyPr/>
          <a:lstStyle/>
          <a:p>
            <a:r>
              <a:rPr lang="en-GB" dirty="0"/>
              <a:t>Ideology of the IRA</a:t>
            </a:r>
          </a:p>
        </p:txBody>
      </p:sp>
      <p:sp>
        <p:nvSpPr>
          <p:cNvPr id="3" name="Content Placeholder 2">
            <a:extLst>
              <a:ext uri="{FF2B5EF4-FFF2-40B4-BE49-F238E27FC236}">
                <a16:creationId xmlns:a16="http://schemas.microsoft.com/office/drawing/2014/main" id="{B59B8E23-FCE8-6D49-FB46-8E25D92A848F}"/>
              </a:ext>
            </a:extLst>
          </p:cNvPr>
          <p:cNvSpPr>
            <a:spLocks noGrp="1"/>
          </p:cNvSpPr>
          <p:nvPr>
            <p:ph idx="1"/>
          </p:nvPr>
        </p:nvSpPr>
        <p:spPr/>
        <p:txBody>
          <a:bodyPr>
            <a:normAutofit fontScale="92500" lnSpcReduction="20000"/>
          </a:bodyPr>
          <a:lstStyle/>
          <a:p>
            <a:r>
              <a:rPr lang="en-GB" dirty="0"/>
              <a:t>Religion and Politics</a:t>
            </a:r>
          </a:p>
          <a:p>
            <a:pPr lvl="1"/>
            <a:r>
              <a:rPr lang="en-GB" dirty="0"/>
              <a:t>“It is hard, prima facie, to see the IRA as being motivated by religion. And yet it is probably equally difficult to accept the claim of An Phoblacht ‘that the conflict in Ireland’s north-east is not, as British imperialists would have the world believe, a matter of strongly held religious opinions meeting in a flashpoint of intolerant, bigoted anger, but yet another of the twentieth-century’s wars of liberation as Ireland tries to get rid of her colonial oppressors’ (5 March 1972).”</a:t>
            </a:r>
          </a:p>
          <a:p>
            <a:pPr lvl="1"/>
            <a:endParaRPr lang="en-GB" dirty="0"/>
          </a:p>
          <a:p>
            <a:pPr lvl="1"/>
            <a:r>
              <a:rPr lang="en-GB" b="0" i="0" dirty="0">
                <a:effectLst/>
                <a:latin typeface="avenir-regular-class"/>
              </a:rPr>
              <a:t>Berman, D., Lalor, S., and </a:t>
            </a:r>
            <a:r>
              <a:rPr lang="en-GB" b="0" i="0" dirty="0" err="1">
                <a:effectLst/>
                <a:latin typeface="avenir-regular-class"/>
              </a:rPr>
              <a:t>Torodem</a:t>
            </a:r>
            <a:r>
              <a:rPr lang="en-GB" b="0" i="0" dirty="0">
                <a:effectLst/>
                <a:latin typeface="avenir-regular-class"/>
              </a:rPr>
              <a:t>, B. (1983) 'The Theology of the IRA', </a:t>
            </a:r>
            <a:r>
              <a:rPr lang="en-GB" b="0" i="1" dirty="0">
                <a:effectLst/>
                <a:latin typeface="avenir-regular-class"/>
              </a:rPr>
              <a:t>Studies: An Irish Quarterly Review</a:t>
            </a:r>
            <a:r>
              <a:rPr lang="en-GB" b="0" i="0" dirty="0">
                <a:effectLst/>
                <a:latin typeface="avenir-regular-class"/>
              </a:rPr>
              <a:t>, 72 (286), pp.137 - 144.</a:t>
            </a:r>
            <a:endParaRPr lang="en-GB" dirty="0"/>
          </a:p>
        </p:txBody>
      </p:sp>
    </p:spTree>
    <p:extLst>
      <p:ext uri="{BB962C8B-B14F-4D97-AF65-F5344CB8AC3E}">
        <p14:creationId xmlns:p14="http://schemas.microsoft.com/office/powerpoint/2010/main" val="61489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759B9-B590-5BFA-7D74-C7286894AB03}"/>
              </a:ext>
            </a:extLst>
          </p:cNvPr>
          <p:cNvSpPr>
            <a:spLocks noGrp="1"/>
          </p:cNvSpPr>
          <p:nvPr>
            <p:ph type="title"/>
          </p:nvPr>
        </p:nvSpPr>
        <p:spPr/>
        <p:txBody>
          <a:bodyPr/>
          <a:lstStyle/>
          <a:p>
            <a:r>
              <a:rPr lang="en-GB" dirty="0"/>
              <a:t>Motivation of the IRA</a:t>
            </a:r>
          </a:p>
        </p:txBody>
      </p:sp>
      <p:sp>
        <p:nvSpPr>
          <p:cNvPr id="3" name="Content Placeholder 2">
            <a:extLst>
              <a:ext uri="{FF2B5EF4-FFF2-40B4-BE49-F238E27FC236}">
                <a16:creationId xmlns:a16="http://schemas.microsoft.com/office/drawing/2014/main" id="{0C31C1AB-7F6B-BED4-65DB-69CCF73ACBFC}"/>
              </a:ext>
            </a:extLst>
          </p:cNvPr>
          <p:cNvSpPr>
            <a:spLocks noGrp="1"/>
          </p:cNvSpPr>
          <p:nvPr>
            <p:ph idx="1"/>
          </p:nvPr>
        </p:nvSpPr>
        <p:spPr/>
        <p:txBody>
          <a:bodyPr>
            <a:normAutofit fontScale="85000" lnSpcReduction="20000"/>
          </a:bodyPr>
          <a:lstStyle/>
          <a:p>
            <a:r>
              <a:rPr lang="en-GB" sz="2000" dirty="0"/>
              <a:t>Civil Rights Protests – Catholic protest, against discriminatory housing allocations, employment conditions and voting restrictions.</a:t>
            </a:r>
            <a:endParaRPr lang="en-US" sz="2000" dirty="0"/>
          </a:p>
          <a:p>
            <a:r>
              <a:rPr lang="en-GB" sz="2000" dirty="0"/>
              <a:t>Violence - Unionist saw this as a threat to their heritage, privileged position and political dominance.</a:t>
            </a:r>
            <a:endParaRPr lang="en-US" sz="2000" dirty="0"/>
          </a:p>
          <a:p>
            <a:r>
              <a:rPr lang="en-GB" sz="2000" dirty="0"/>
              <a:t>Bloody Sunday - British paratroopers.</a:t>
            </a:r>
          </a:p>
          <a:p>
            <a:pPr lvl="1"/>
            <a:r>
              <a:rPr lang="en-GB" sz="2000" dirty="0"/>
              <a:t>massacre on 30 January 1972 when British soldiers shot 26 unarmed civilians during a protest march in the Bogside area of Derry, Northern Ireland. Fourteen people died: thirteen were killed outright, while the death of another man four months later was attributed to his injuries. Many of the victims were shot while fleeing from the soldiers, and some were shot while trying to help the wounded. Other protesters were injured by shrapnel, rubber bullets, or batons, two were run down by British Army vehicles, and some were beaten. All of those shot were Catholics. </a:t>
            </a:r>
            <a:endParaRPr lang="en-US" sz="2000" dirty="0"/>
          </a:p>
        </p:txBody>
      </p:sp>
    </p:spTree>
    <p:extLst>
      <p:ext uri="{BB962C8B-B14F-4D97-AF65-F5344CB8AC3E}">
        <p14:creationId xmlns:p14="http://schemas.microsoft.com/office/powerpoint/2010/main" val="1618698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055C5-709A-922B-2C38-C7A37A5AC228}"/>
              </a:ext>
            </a:extLst>
          </p:cNvPr>
          <p:cNvSpPr>
            <a:spLocks noGrp="1"/>
          </p:cNvSpPr>
          <p:nvPr>
            <p:ph type="title"/>
          </p:nvPr>
        </p:nvSpPr>
        <p:spPr/>
        <p:txBody>
          <a:bodyPr/>
          <a:lstStyle/>
          <a:p>
            <a:r>
              <a:rPr lang="en-GB" dirty="0"/>
              <a:t>Motivations of the IRA</a:t>
            </a:r>
          </a:p>
        </p:txBody>
      </p:sp>
      <p:sp>
        <p:nvSpPr>
          <p:cNvPr id="3" name="Content Placeholder 2">
            <a:extLst>
              <a:ext uri="{FF2B5EF4-FFF2-40B4-BE49-F238E27FC236}">
                <a16:creationId xmlns:a16="http://schemas.microsoft.com/office/drawing/2014/main" id="{DC99351C-F65E-E998-46FD-94829F62BB96}"/>
              </a:ext>
            </a:extLst>
          </p:cNvPr>
          <p:cNvSpPr>
            <a:spLocks noGrp="1"/>
          </p:cNvSpPr>
          <p:nvPr>
            <p:ph idx="1"/>
          </p:nvPr>
        </p:nvSpPr>
        <p:spPr/>
        <p:txBody>
          <a:bodyPr>
            <a:normAutofit fontScale="62500" lnSpcReduction="20000"/>
          </a:bodyPr>
          <a:lstStyle/>
          <a:p>
            <a:r>
              <a:rPr lang="en-GB" sz="2400" dirty="0"/>
              <a:t>The 1981 Irish hunger strike was the culmination of a five-year protest during the Troubles by Irish republican prisoners in Northern Ireland. The protest began as the blanket protest in 1976, when the British government withdrew Special Category Status (prisoner of war rather than criminal status) for convicted paramilitary prisoners. In 1978, the dispute escalated into the dirty protest, where prisoners refused to leave their cells to wash and covered the walls of their cells with excrement. In 1980, seven prisoners participated in the first hunger strike, which ended after 53 days.</a:t>
            </a:r>
          </a:p>
          <a:p>
            <a:endParaRPr lang="en-GB" sz="2400" dirty="0"/>
          </a:p>
          <a:p>
            <a:r>
              <a:rPr lang="en-GB" sz="2400" dirty="0"/>
              <a:t>The second hunger strike took place in 1981 and was a showdown between the prisoners and the Prime Minister, Margaret Thatcher. One hunger striker, Bobby Sands, was elected as a member of parliament during the strike, prompting media interest from around the world. The strike was called off after ten prisoners had starved themselves to death, including Sands, whose funeral was attended by 100,000 people. The strike radicalised Irish nationalist politics and was the driving force that enabled Sinn Féin to become a mainstream political party.</a:t>
            </a:r>
          </a:p>
          <a:p>
            <a:endParaRPr lang="en-GB" dirty="0"/>
          </a:p>
        </p:txBody>
      </p:sp>
    </p:spTree>
    <p:extLst>
      <p:ext uri="{BB962C8B-B14F-4D97-AF65-F5344CB8AC3E}">
        <p14:creationId xmlns:p14="http://schemas.microsoft.com/office/powerpoint/2010/main" val="2785860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9760A-6124-B2F0-079F-4B22B52C4873}"/>
              </a:ext>
            </a:extLst>
          </p:cNvPr>
          <p:cNvSpPr>
            <a:spLocks noGrp="1"/>
          </p:cNvSpPr>
          <p:nvPr>
            <p:ph type="title"/>
          </p:nvPr>
        </p:nvSpPr>
        <p:spPr/>
        <p:txBody>
          <a:bodyPr/>
          <a:lstStyle/>
          <a:p>
            <a:r>
              <a:rPr lang="en-GB" dirty="0"/>
              <a:t>Tactics – Gaining Trust</a:t>
            </a:r>
          </a:p>
        </p:txBody>
      </p:sp>
      <p:sp>
        <p:nvSpPr>
          <p:cNvPr id="3" name="Content Placeholder 2">
            <a:extLst>
              <a:ext uri="{FF2B5EF4-FFF2-40B4-BE49-F238E27FC236}">
                <a16:creationId xmlns:a16="http://schemas.microsoft.com/office/drawing/2014/main" id="{DD9CE065-91D9-485B-42A0-8F7ECB26655A}"/>
              </a:ext>
            </a:extLst>
          </p:cNvPr>
          <p:cNvSpPr>
            <a:spLocks noGrp="1"/>
          </p:cNvSpPr>
          <p:nvPr>
            <p:ph idx="1"/>
          </p:nvPr>
        </p:nvSpPr>
        <p:spPr>
          <a:xfrm>
            <a:off x="565150" y="2160016"/>
            <a:ext cx="9290050" cy="3601212"/>
          </a:xfrm>
        </p:spPr>
        <p:txBody>
          <a:bodyPr>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lang="en-GB" sz="1400" baseline="0" dirty="0"/>
              <a:t>‘’ When any organisation, terrorist or otherwise, splits away from their parent group, they strive to justify their independent existence. They must gain the trust of their potential membership and support.’’</a:t>
            </a:r>
            <a:endParaRPr lang="en-GB" sz="1400" dirty="0"/>
          </a:p>
          <a:p>
            <a:endParaRPr lang="en-GB" sz="1400" dirty="0"/>
          </a:p>
          <a:p>
            <a:r>
              <a:rPr lang="en-GB" sz="1400" dirty="0"/>
              <a:t>In Morrison’s article six micro-themes were found when looking how to the IRA developed trust amongst their group. </a:t>
            </a:r>
          </a:p>
          <a:p>
            <a:r>
              <a:rPr lang="en-GB" sz="1400" dirty="0"/>
              <a:t>These were: </a:t>
            </a:r>
          </a:p>
          <a:p>
            <a:r>
              <a:rPr lang="en-GB" sz="1400" dirty="0"/>
              <a:t>British Occupation,</a:t>
            </a:r>
          </a:p>
          <a:p>
            <a:r>
              <a:rPr lang="en-GB" sz="1400" dirty="0"/>
              <a:t>Historical Mandate</a:t>
            </a:r>
          </a:p>
          <a:p>
            <a:r>
              <a:rPr lang="en-GB" sz="1400" dirty="0"/>
              <a:t>Community Protectors</a:t>
            </a:r>
          </a:p>
          <a:p>
            <a:r>
              <a:rPr lang="en-GB" sz="1400" dirty="0"/>
              <a:t>Promotion of Tactics</a:t>
            </a:r>
          </a:p>
          <a:p>
            <a:r>
              <a:rPr lang="en-GB" sz="1400" dirty="0"/>
              <a:t>Prisoners</a:t>
            </a:r>
          </a:p>
          <a:p>
            <a:r>
              <a:rPr lang="en-GB" sz="1400" dirty="0"/>
              <a:t>Introspection of Dissidence. </a:t>
            </a:r>
          </a:p>
          <a:p>
            <a:endParaRPr lang="en-GB" sz="1400" dirty="0"/>
          </a:p>
          <a:p>
            <a:r>
              <a:rPr lang="en-GB" sz="1400" dirty="0"/>
              <a:t>(Morrison, 2016, p. 602)</a:t>
            </a:r>
          </a:p>
        </p:txBody>
      </p:sp>
    </p:spTree>
    <p:extLst>
      <p:ext uri="{BB962C8B-B14F-4D97-AF65-F5344CB8AC3E}">
        <p14:creationId xmlns:p14="http://schemas.microsoft.com/office/powerpoint/2010/main" val="1460748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1B066-10A8-963B-37B4-918583E33CCE}"/>
              </a:ext>
            </a:extLst>
          </p:cNvPr>
          <p:cNvSpPr>
            <a:spLocks noGrp="1"/>
          </p:cNvSpPr>
          <p:nvPr>
            <p:ph type="title"/>
          </p:nvPr>
        </p:nvSpPr>
        <p:spPr/>
        <p:txBody>
          <a:bodyPr/>
          <a:lstStyle/>
          <a:p>
            <a:r>
              <a:rPr lang="en-GB" dirty="0"/>
              <a:t>Tactics - Gaining Trust</a:t>
            </a:r>
          </a:p>
        </p:txBody>
      </p:sp>
      <p:sp>
        <p:nvSpPr>
          <p:cNvPr id="3" name="Content Placeholder 2">
            <a:extLst>
              <a:ext uri="{FF2B5EF4-FFF2-40B4-BE49-F238E27FC236}">
                <a16:creationId xmlns:a16="http://schemas.microsoft.com/office/drawing/2014/main" id="{C7D44809-D8E9-3798-AD3D-919B01100289}"/>
              </a:ext>
            </a:extLst>
          </p:cNvPr>
          <p:cNvSpPr>
            <a:spLocks noGrp="1"/>
          </p:cNvSpPr>
          <p:nvPr>
            <p:ph idx="1"/>
          </p:nvPr>
        </p:nvSpPr>
        <p:spPr>
          <a:xfrm>
            <a:off x="565150" y="2160016"/>
            <a:ext cx="9459383" cy="3601212"/>
          </a:xfrm>
        </p:spPr>
        <p:txBody>
          <a:bodyPr>
            <a:normAutofit fontScale="55000" lnSpcReduction="20000"/>
          </a:bodyPr>
          <a:lstStyle/>
          <a:p>
            <a:r>
              <a:rPr lang="en-GB" sz="2400" dirty="0"/>
              <a:t>British Occupation: The primary legitimisation of any Irish Republican group is the British Occupation of NI. The IRA remains fully committed to genuine Republican objectives and the assertion of military force if Britain denies Irish people the right to live free from foreign interference.</a:t>
            </a:r>
          </a:p>
          <a:p>
            <a:endParaRPr lang="en-GB" sz="2400" dirty="0"/>
          </a:p>
          <a:p>
            <a:r>
              <a:rPr lang="en-GB" sz="2400" dirty="0"/>
              <a:t>Historical Mandates: Aim to position themselves as the true heirs to the forefathers of Irish Republicanism by maintaining the armed struggle that many fought during the struggles.</a:t>
            </a:r>
          </a:p>
          <a:p>
            <a:endParaRPr lang="en-GB" sz="2400" dirty="0"/>
          </a:p>
          <a:p>
            <a:r>
              <a:rPr lang="en-GB" sz="2400" dirty="0"/>
              <a:t>Promotion of Tactics :The struggle for freedom to defend and strengthen communities. Through violence against British occupation, elimination of drug dealers and carrying out punishment attacks. The overall purpose is to gain trust within communities that they are protecting.</a:t>
            </a:r>
          </a:p>
          <a:p>
            <a:endParaRPr lang="en-GB" sz="2400" dirty="0"/>
          </a:p>
          <a:p>
            <a:r>
              <a:rPr lang="en-GB" sz="2400" dirty="0"/>
              <a:t>Introspection of Dissidence: legitimising the continuation of paramilitary violence. They say that they have learned from mistakes of the past and that their strategic focus will achieve republican goals without having to pass the armed struggle on future generations. Providing these messages they are trying to obtain and maintain support.</a:t>
            </a:r>
          </a:p>
          <a:p>
            <a:endParaRPr lang="en-GB" sz="2400" dirty="0"/>
          </a:p>
          <a:p>
            <a:r>
              <a:rPr lang="en-GB" sz="2400" dirty="0"/>
              <a:t>(Morrison, 2017)</a:t>
            </a:r>
          </a:p>
          <a:p>
            <a:endParaRPr lang="en-GB" dirty="0"/>
          </a:p>
        </p:txBody>
      </p:sp>
    </p:spTree>
    <p:extLst>
      <p:ext uri="{BB962C8B-B14F-4D97-AF65-F5344CB8AC3E}">
        <p14:creationId xmlns:p14="http://schemas.microsoft.com/office/powerpoint/2010/main" val="32683284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93F4C-49B2-AA90-5F1E-D186A42D8434}"/>
              </a:ext>
            </a:extLst>
          </p:cNvPr>
          <p:cNvSpPr>
            <a:spLocks noGrp="1"/>
          </p:cNvSpPr>
          <p:nvPr>
            <p:ph type="title"/>
          </p:nvPr>
        </p:nvSpPr>
        <p:spPr/>
        <p:txBody>
          <a:bodyPr>
            <a:normAutofit fontScale="90000"/>
          </a:bodyPr>
          <a:lstStyle/>
          <a:p>
            <a:r>
              <a:rPr lang="en-GB" dirty="0"/>
              <a:t>Ideology of Right Wing Terror</a:t>
            </a:r>
          </a:p>
        </p:txBody>
      </p:sp>
      <p:sp>
        <p:nvSpPr>
          <p:cNvPr id="3" name="Content Placeholder 2">
            <a:extLst>
              <a:ext uri="{FF2B5EF4-FFF2-40B4-BE49-F238E27FC236}">
                <a16:creationId xmlns:a16="http://schemas.microsoft.com/office/drawing/2014/main" id="{A4B0DF61-B61A-D5DE-8F28-0497FF103CCA}"/>
              </a:ext>
            </a:extLst>
          </p:cNvPr>
          <p:cNvSpPr>
            <a:spLocks noGrp="1"/>
          </p:cNvSpPr>
          <p:nvPr>
            <p:ph idx="1"/>
          </p:nvPr>
        </p:nvSpPr>
        <p:spPr/>
        <p:txBody>
          <a:bodyPr/>
          <a:lstStyle/>
          <a:p>
            <a:r>
              <a:rPr lang="en-GB" sz="2400" dirty="0"/>
              <a:t>The group is racist, anti-Semitic and homophobic. Its ideology promotes the idea that Britain will inevitably see a violent race war. The group rejects democracy and is hostile to the British state and seeks to divide society by endorsing violence against ethnic minorities and ‘race traitors’. </a:t>
            </a:r>
          </a:p>
        </p:txBody>
      </p:sp>
    </p:spTree>
    <p:extLst>
      <p:ext uri="{BB962C8B-B14F-4D97-AF65-F5344CB8AC3E}">
        <p14:creationId xmlns:p14="http://schemas.microsoft.com/office/powerpoint/2010/main" val="21405072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C47F6-5D01-22F4-E01E-AA54AA0209D1}"/>
              </a:ext>
            </a:extLst>
          </p:cNvPr>
          <p:cNvSpPr>
            <a:spLocks noGrp="1"/>
          </p:cNvSpPr>
          <p:nvPr>
            <p:ph type="title"/>
          </p:nvPr>
        </p:nvSpPr>
        <p:spPr>
          <a:xfrm>
            <a:off x="565150" y="768334"/>
            <a:ext cx="7335835" cy="2866405"/>
          </a:xfrm>
        </p:spPr>
        <p:txBody>
          <a:bodyPr vert="horz" lIns="91440" tIns="45720" rIns="91440" bIns="45720" rtlCol="0" anchor="t">
            <a:normAutofit/>
          </a:bodyPr>
          <a:lstStyle/>
          <a:p>
            <a:r>
              <a:rPr lang="en-US" sz="7200" dirty="0"/>
              <a:t>Terror Events</a:t>
            </a:r>
          </a:p>
        </p:txBody>
      </p:sp>
      <p:cxnSp>
        <p:nvCxnSpPr>
          <p:cNvPr id="38" name="Straight Connector 37">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41" name="Oval 40">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320051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9D20-D9CF-3C3C-E0B4-B217B93EA968}"/>
              </a:ext>
            </a:extLst>
          </p:cNvPr>
          <p:cNvSpPr>
            <a:spLocks noGrp="1"/>
          </p:cNvSpPr>
          <p:nvPr>
            <p:ph type="title"/>
          </p:nvPr>
        </p:nvSpPr>
        <p:spPr/>
        <p:txBody>
          <a:bodyPr/>
          <a:lstStyle/>
          <a:p>
            <a:r>
              <a:rPr lang="en-GB" dirty="0"/>
              <a:t>7/7 London Bombings</a:t>
            </a:r>
          </a:p>
        </p:txBody>
      </p:sp>
      <p:sp>
        <p:nvSpPr>
          <p:cNvPr id="3" name="Content Placeholder 2">
            <a:extLst>
              <a:ext uri="{FF2B5EF4-FFF2-40B4-BE49-F238E27FC236}">
                <a16:creationId xmlns:a16="http://schemas.microsoft.com/office/drawing/2014/main" id="{783575C5-C81F-DBA5-9011-3FAF19766337}"/>
              </a:ext>
            </a:extLst>
          </p:cNvPr>
          <p:cNvSpPr>
            <a:spLocks noGrp="1"/>
          </p:cNvSpPr>
          <p:nvPr>
            <p:ph idx="1"/>
          </p:nvPr>
        </p:nvSpPr>
        <p:spPr/>
        <p:txBody>
          <a:bodyPr>
            <a:normAutofit fontScale="92500" lnSpcReduction="20000"/>
          </a:bodyPr>
          <a:lstStyle/>
          <a:p>
            <a:r>
              <a:rPr lang="en-GB" sz="2400" baseline="0" dirty="0">
                <a:solidFill>
                  <a:schemeClr val="tx1">
                    <a:lumMod val="85000"/>
                    <a:lumOff val="15000"/>
                  </a:schemeClr>
                </a:solidFill>
              </a:rPr>
              <a:t>7</a:t>
            </a:r>
            <a:r>
              <a:rPr lang="en-GB" sz="2400" baseline="30000" dirty="0">
                <a:solidFill>
                  <a:schemeClr val="tx1">
                    <a:lumMod val="85000"/>
                    <a:lumOff val="15000"/>
                  </a:schemeClr>
                </a:solidFill>
              </a:rPr>
              <a:t>th</a:t>
            </a:r>
            <a:r>
              <a:rPr lang="en-GB" sz="2400" baseline="0" dirty="0">
                <a:solidFill>
                  <a:schemeClr val="tx1">
                    <a:lumMod val="85000"/>
                    <a:lumOff val="15000"/>
                  </a:schemeClr>
                </a:solidFill>
              </a:rPr>
              <a:t> July 2005.</a:t>
            </a:r>
            <a:endParaRPr lang="en-US" sz="2400" dirty="0">
              <a:solidFill>
                <a:schemeClr val="tx1">
                  <a:lumMod val="85000"/>
                  <a:lumOff val="15000"/>
                </a:schemeClr>
              </a:solidFill>
            </a:endParaRPr>
          </a:p>
          <a:p>
            <a:r>
              <a:rPr lang="en-GB" sz="2400" baseline="0" dirty="0">
                <a:solidFill>
                  <a:schemeClr val="tx1">
                    <a:lumMod val="85000"/>
                    <a:lumOff val="15000"/>
                  </a:schemeClr>
                </a:solidFill>
              </a:rPr>
              <a:t>Four bombs detonated in London Central.</a:t>
            </a:r>
            <a:endParaRPr lang="en-US" sz="2400" dirty="0">
              <a:solidFill>
                <a:schemeClr val="tx1">
                  <a:lumMod val="85000"/>
                  <a:lumOff val="15000"/>
                </a:schemeClr>
              </a:solidFill>
            </a:endParaRPr>
          </a:p>
          <a:p>
            <a:r>
              <a:rPr lang="en-GB" sz="2400" baseline="0" dirty="0">
                <a:solidFill>
                  <a:schemeClr val="tx1">
                    <a:lumMod val="85000"/>
                    <a:lumOff val="15000"/>
                  </a:schemeClr>
                </a:solidFill>
              </a:rPr>
              <a:t>Synchronised suicide bombers - detonated nearly simultaneously.</a:t>
            </a:r>
          </a:p>
          <a:p>
            <a:pPr lvl="1"/>
            <a:r>
              <a:rPr lang="en-GB" dirty="0">
                <a:solidFill>
                  <a:schemeClr val="tx1">
                    <a:lumMod val="85000"/>
                    <a:lumOff val="15000"/>
                  </a:schemeClr>
                </a:solidFill>
              </a:rPr>
              <a:t>The attacks on the London Train systems were synchronised where three suicide bombers detonated their devices nearly simultaneously</a:t>
            </a:r>
          </a:p>
          <a:p>
            <a:pPr lvl="1"/>
            <a:r>
              <a:rPr lang="en-GB" dirty="0">
                <a:solidFill>
                  <a:schemeClr val="tx1">
                    <a:lumMod val="85000"/>
                    <a:lumOff val="15000"/>
                  </a:schemeClr>
                </a:solidFill>
              </a:rPr>
              <a:t>The fourth attacker detonated their bomb on a double decker nearly two hours later.</a:t>
            </a:r>
          </a:p>
          <a:p>
            <a:r>
              <a:rPr lang="en-GB" sz="2400" baseline="0" dirty="0">
                <a:solidFill>
                  <a:schemeClr val="tx1">
                    <a:lumMod val="85000"/>
                    <a:lumOff val="15000"/>
                  </a:schemeClr>
                </a:solidFill>
              </a:rPr>
              <a:t>Linked to al Qaeda.</a:t>
            </a:r>
            <a:endParaRPr lang="en-US" sz="2400" dirty="0">
              <a:solidFill>
                <a:schemeClr val="tx1">
                  <a:lumMod val="85000"/>
                  <a:lumOff val="15000"/>
                </a:schemeClr>
              </a:solidFill>
            </a:endParaRPr>
          </a:p>
          <a:p>
            <a:r>
              <a:rPr lang="en-GB" sz="2400" baseline="0" dirty="0">
                <a:solidFill>
                  <a:schemeClr val="tx1">
                    <a:lumMod val="85000"/>
                    <a:lumOff val="15000"/>
                  </a:schemeClr>
                </a:solidFill>
              </a:rPr>
              <a:t>Largest attack on the UK since World War 2.</a:t>
            </a:r>
            <a:endParaRPr lang="en-US" sz="2400" dirty="0">
              <a:solidFill>
                <a:schemeClr val="tx1">
                  <a:lumMod val="85000"/>
                  <a:lumOff val="15000"/>
                </a:schemeClr>
              </a:solidFill>
            </a:endParaRPr>
          </a:p>
          <a:p>
            <a:endParaRPr lang="en-GB" dirty="0"/>
          </a:p>
        </p:txBody>
      </p:sp>
    </p:spTree>
    <p:extLst>
      <p:ext uri="{BB962C8B-B14F-4D97-AF65-F5344CB8AC3E}">
        <p14:creationId xmlns:p14="http://schemas.microsoft.com/office/powerpoint/2010/main" val="17023928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21512-D5B6-2AAA-C16B-79DD9393891B}"/>
              </a:ext>
            </a:extLst>
          </p:cNvPr>
          <p:cNvSpPr>
            <a:spLocks noGrp="1"/>
          </p:cNvSpPr>
          <p:nvPr>
            <p:ph type="title"/>
          </p:nvPr>
        </p:nvSpPr>
        <p:spPr/>
        <p:txBody>
          <a:bodyPr>
            <a:normAutofit fontScale="90000"/>
          </a:bodyPr>
          <a:lstStyle/>
          <a:p>
            <a:r>
              <a:rPr lang="en-GB" dirty="0"/>
              <a:t>7/7 London Bombing – Motives and Goals</a:t>
            </a:r>
          </a:p>
        </p:txBody>
      </p:sp>
      <p:pic>
        <p:nvPicPr>
          <p:cNvPr id="4" name="Content Placeholder 4" descr="Text, letter&#10;&#10;Description automatically generated">
            <a:extLst>
              <a:ext uri="{FF2B5EF4-FFF2-40B4-BE49-F238E27FC236}">
                <a16:creationId xmlns:a16="http://schemas.microsoft.com/office/drawing/2014/main" id="{FCD6DD5B-5A64-64A7-20EB-58A6F6119E05}"/>
              </a:ext>
            </a:extLst>
          </p:cNvPr>
          <p:cNvPicPr>
            <a:picLocks noGrp="1" noChangeAspect="1"/>
          </p:cNvPicPr>
          <p:nvPr>
            <p:ph idx="1"/>
          </p:nvPr>
        </p:nvPicPr>
        <p:blipFill rotWithShape="1">
          <a:blip r:embed="rId2"/>
          <a:srcRect l="-219" t="-1" r="-3468" b="-1"/>
          <a:stretch/>
        </p:blipFill>
        <p:spPr>
          <a:xfrm>
            <a:off x="3175907" y="1693506"/>
            <a:ext cx="5307693" cy="4393604"/>
          </a:xfrm>
          <a:prstGeom prst="rect">
            <a:avLst/>
          </a:prstGeom>
        </p:spPr>
      </p:pic>
    </p:spTree>
    <p:extLst>
      <p:ext uri="{BB962C8B-B14F-4D97-AF65-F5344CB8AC3E}">
        <p14:creationId xmlns:p14="http://schemas.microsoft.com/office/powerpoint/2010/main" val="1031664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9121C-69A0-2F03-4E96-B743F9D670A6}"/>
              </a:ext>
            </a:extLst>
          </p:cNvPr>
          <p:cNvSpPr>
            <a:spLocks noGrp="1"/>
          </p:cNvSpPr>
          <p:nvPr>
            <p:ph type="title"/>
          </p:nvPr>
        </p:nvSpPr>
        <p:spPr/>
        <p:txBody>
          <a:bodyPr/>
          <a:lstStyle/>
          <a:p>
            <a:r>
              <a:rPr lang="en-GB" dirty="0"/>
              <a:t>Political Response</a:t>
            </a:r>
          </a:p>
        </p:txBody>
      </p:sp>
      <p:sp>
        <p:nvSpPr>
          <p:cNvPr id="3" name="Content Placeholder 2">
            <a:extLst>
              <a:ext uri="{FF2B5EF4-FFF2-40B4-BE49-F238E27FC236}">
                <a16:creationId xmlns:a16="http://schemas.microsoft.com/office/drawing/2014/main" id="{CCB8E9DD-FCD9-EFAD-523C-0994FEA181AB}"/>
              </a:ext>
            </a:extLst>
          </p:cNvPr>
          <p:cNvSpPr>
            <a:spLocks noGrp="1"/>
          </p:cNvSpPr>
          <p:nvPr>
            <p:ph idx="1"/>
          </p:nvPr>
        </p:nvSpPr>
        <p:spPr/>
        <p:txBody>
          <a:bodyPr>
            <a:normAutofit fontScale="62500" lnSpcReduction="20000"/>
          </a:bodyPr>
          <a:lstStyle/>
          <a:p>
            <a:pPr marL="0" indent="0">
              <a:buNone/>
            </a:pPr>
            <a:r>
              <a:rPr lang="en-GB" sz="2400" dirty="0"/>
              <a:t>‘’If people want to come here. Either fleeing persecution or seeking a better life, they play by our rules and our way of life. If they don’t, they are going to have to go because they are threatening our people and way of life.  Coming to Britain is not a right. And even when people come here, staying here carries with it a duty.’’</a:t>
            </a:r>
          </a:p>
          <a:p>
            <a:pPr marL="0" indent="0">
              <a:buNone/>
            </a:pPr>
            <a:endParaRPr lang="en-GB" sz="2400" dirty="0"/>
          </a:p>
          <a:p>
            <a:pPr marL="0" indent="0">
              <a:buNone/>
            </a:pPr>
            <a:r>
              <a:rPr lang="en-GB" sz="2400" dirty="0"/>
              <a:t>‘’Let there be no doubt. The rules of the game have changed. If you come to this country from abroad, don’t meddle with extremism because if you do, or get engaged with it, you are going to be back out again.’’</a:t>
            </a:r>
          </a:p>
          <a:p>
            <a:pPr marL="0" indent="0">
              <a:buNone/>
            </a:pPr>
            <a:endParaRPr lang="en-GB" sz="2400" dirty="0"/>
          </a:p>
          <a:p>
            <a:pPr marL="0" indent="0">
              <a:buNone/>
            </a:pPr>
            <a:r>
              <a:rPr lang="en-GB" sz="2400" dirty="0"/>
              <a:t>’’We’re angry about these extremists. We’re angry what they’re doing to our country. We’re angry about people abusing our good nature and tolerations’’</a:t>
            </a:r>
          </a:p>
          <a:p>
            <a:pPr marL="0" indent="0">
              <a:buNone/>
            </a:pPr>
            <a:r>
              <a:rPr lang="en-GB" sz="2400" dirty="0"/>
              <a:t>				(Tony Blair, cited in Wintour, 2005).</a:t>
            </a:r>
          </a:p>
        </p:txBody>
      </p:sp>
    </p:spTree>
    <p:extLst>
      <p:ext uri="{BB962C8B-B14F-4D97-AF65-F5344CB8AC3E}">
        <p14:creationId xmlns:p14="http://schemas.microsoft.com/office/powerpoint/2010/main" val="30023038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E669F-45AC-4D9A-7CE4-26F524DE501A}"/>
              </a:ext>
            </a:extLst>
          </p:cNvPr>
          <p:cNvSpPr>
            <a:spLocks noGrp="1"/>
          </p:cNvSpPr>
          <p:nvPr>
            <p:ph type="title"/>
          </p:nvPr>
        </p:nvSpPr>
        <p:spPr>
          <a:xfrm>
            <a:off x="566924" y="765768"/>
            <a:ext cx="6402597" cy="1063244"/>
          </a:xfrm>
        </p:spPr>
        <p:txBody>
          <a:bodyPr vert="horz" lIns="91440" tIns="45720" rIns="91440" bIns="45720" rtlCol="0" anchor="t">
            <a:normAutofit/>
          </a:bodyPr>
          <a:lstStyle/>
          <a:p>
            <a:pPr>
              <a:lnSpc>
                <a:spcPct val="90000"/>
              </a:lnSpc>
            </a:pPr>
            <a:r>
              <a:rPr lang="en-US" sz="4100"/>
              <a:t>Lessons of 7/7 Bombing</a:t>
            </a:r>
          </a:p>
        </p:txBody>
      </p:sp>
      <p:grpSp>
        <p:nvGrpSpPr>
          <p:cNvPr id="39" name="Group 38">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0"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Content Placeholder 4" descr="Text, letter&#10;&#10;Description automatically generated">
            <a:extLst>
              <a:ext uri="{FF2B5EF4-FFF2-40B4-BE49-F238E27FC236}">
                <a16:creationId xmlns:a16="http://schemas.microsoft.com/office/drawing/2014/main" id="{13246B89-DE89-DD7E-3120-BFC1680C2CEC}"/>
              </a:ext>
            </a:extLst>
          </p:cNvPr>
          <p:cNvPicPr>
            <a:picLocks noGrp="1" noChangeAspect="1"/>
          </p:cNvPicPr>
          <p:nvPr>
            <p:ph idx="1"/>
          </p:nvPr>
        </p:nvPicPr>
        <p:blipFill>
          <a:blip r:embed="rId2"/>
          <a:stretch>
            <a:fillRect/>
          </a:stretch>
        </p:blipFill>
        <p:spPr>
          <a:xfrm>
            <a:off x="1209912" y="2169236"/>
            <a:ext cx="9768774" cy="3712134"/>
          </a:xfrm>
          <a:prstGeom prst="rect">
            <a:avLst/>
          </a:prstGeom>
        </p:spPr>
      </p:pic>
      <p:cxnSp>
        <p:nvCxnSpPr>
          <p:cNvPr id="45" name="Straight Connector 44">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34575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9941D-F742-603B-4666-5BEDA4B63F89}"/>
              </a:ext>
            </a:extLst>
          </p:cNvPr>
          <p:cNvSpPr>
            <a:spLocks noGrp="1"/>
          </p:cNvSpPr>
          <p:nvPr>
            <p:ph type="title"/>
          </p:nvPr>
        </p:nvSpPr>
        <p:spPr/>
        <p:txBody>
          <a:bodyPr>
            <a:normAutofit fontScale="90000"/>
          </a:bodyPr>
          <a:lstStyle/>
          <a:p>
            <a:r>
              <a:rPr lang="en-GB" dirty="0"/>
              <a:t>Manchester Bombing - Motives</a:t>
            </a:r>
          </a:p>
        </p:txBody>
      </p:sp>
      <p:sp>
        <p:nvSpPr>
          <p:cNvPr id="3" name="Content Placeholder 2">
            <a:extLst>
              <a:ext uri="{FF2B5EF4-FFF2-40B4-BE49-F238E27FC236}">
                <a16:creationId xmlns:a16="http://schemas.microsoft.com/office/drawing/2014/main" id="{B722CC61-30A3-6587-545D-974E0B500E44}"/>
              </a:ext>
            </a:extLst>
          </p:cNvPr>
          <p:cNvSpPr>
            <a:spLocks noGrp="1"/>
          </p:cNvSpPr>
          <p:nvPr>
            <p:ph idx="1"/>
          </p:nvPr>
        </p:nvSpPr>
        <p:spPr>
          <a:xfrm>
            <a:off x="565149" y="2160015"/>
            <a:ext cx="9713383" cy="3766651"/>
          </a:xfrm>
        </p:spPr>
        <p:txBody>
          <a:bodyPr>
            <a:normAutofit fontScale="92500" lnSpcReduction="10000"/>
          </a:bodyPr>
          <a:lstStyle/>
          <a:p>
            <a:r>
              <a:rPr lang="en-GB" sz="1400" dirty="0"/>
              <a:t>Abedi utilised online communications such as telegram and </a:t>
            </a:r>
            <a:r>
              <a:rPr lang="en-GB" sz="1400" dirty="0" err="1"/>
              <a:t>Zello</a:t>
            </a:r>
            <a:r>
              <a:rPr lang="en-GB" sz="1400" dirty="0"/>
              <a:t>, </a:t>
            </a:r>
            <a:r>
              <a:rPr lang="en-GB" sz="1400" dirty="0" err="1"/>
              <a:t>Zello</a:t>
            </a:r>
            <a:r>
              <a:rPr lang="en-GB" sz="1400" dirty="0"/>
              <a:t> combines social media features with telephone and radio functions and is available on smartphones, tablets and computers. The FBI gained encrypted messages that implied that Abedi had online communications with Syrian and US-based radicals asking for advice in regards to the Manchester attack. Abedi inquired whether he was allowed to kill non-</a:t>
            </a:r>
            <a:r>
              <a:rPr lang="en-GB" sz="1400" dirty="0" err="1"/>
              <a:t>muslims</a:t>
            </a:r>
            <a:r>
              <a:rPr lang="en-GB" sz="1400" dirty="0"/>
              <a:t> in Britain with a bomb.</a:t>
            </a:r>
          </a:p>
          <a:p>
            <a:endParaRPr lang="en-GB" sz="1400" dirty="0"/>
          </a:p>
          <a:p>
            <a:r>
              <a:rPr lang="en-GB" sz="1400" dirty="0"/>
              <a:t>Linking back to the Islamic State lecture, it was stated that the ideology of the Islamic State is heavily rooted in Jihadism which is concerned with purifying the faith. It could be argued that Abedi wanted to carryout his attacks due ‘non-Muslims’ tainting the faith of Islam.</a:t>
            </a:r>
          </a:p>
          <a:p>
            <a:endParaRPr lang="en-GB" sz="1400" dirty="0"/>
          </a:p>
          <a:p>
            <a:pPr>
              <a:spcBef>
                <a:spcPts val="0"/>
              </a:spcBef>
              <a:defRPr/>
            </a:pPr>
            <a:r>
              <a:rPr lang="en-GB" sz="1400" dirty="0"/>
              <a:t>There is no research that points to the ideological motives and goals held by the Manchester attacker. </a:t>
            </a:r>
            <a:r>
              <a:rPr lang="en-GB" sz="1400" dirty="0" err="1"/>
              <a:t>Bunzel</a:t>
            </a:r>
            <a:r>
              <a:rPr lang="en-GB" sz="1400" dirty="0"/>
              <a:t> 2015 states that ’Individual members of the Islamic State are of course driven by numerous factors; not all members are motivated by—or even aware of—the ideology of the group that they support.’’ This highlights how IS members are driven by various ideologies and how not all supporters/members are even aware of the ideology that the IS holds.</a:t>
            </a:r>
          </a:p>
          <a:p>
            <a:endParaRPr lang="en-GB" sz="1400" dirty="0"/>
          </a:p>
          <a:p>
            <a:r>
              <a:rPr lang="en-GB" sz="1400" b="0" dirty="0"/>
              <a:t>However, Abedi’s sister stated that he wanted revenge for the airstrikes in Syria being carried out by the US and UK. </a:t>
            </a:r>
            <a:r>
              <a:rPr lang="en-GB" sz="1400" b="0" dirty="0" err="1"/>
              <a:t>Jomana</a:t>
            </a:r>
            <a:r>
              <a:rPr lang="en-GB" sz="1400" b="0" dirty="0"/>
              <a:t> Abedi said that ‘’I think he saw children – Muslim children dying everywhere, and wanted revenge’’, ‘’He saw the explosives America drops on children and wanted revenge. Whether he got that is between him and Gob’’</a:t>
            </a:r>
          </a:p>
        </p:txBody>
      </p:sp>
    </p:spTree>
    <p:extLst>
      <p:ext uri="{BB962C8B-B14F-4D97-AF65-F5344CB8AC3E}">
        <p14:creationId xmlns:p14="http://schemas.microsoft.com/office/powerpoint/2010/main" val="10468067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B602-92FD-5C6D-701A-9B23525F7653}"/>
              </a:ext>
            </a:extLst>
          </p:cNvPr>
          <p:cNvSpPr>
            <a:spLocks noGrp="1"/>
          </p:cNvSpPr>
          <p:nvPr>
            <p:ph type="title"/>
          </p:nvPr>
        </p:nvSpPr>
        <p:spPr/>
        <p:txBody>
          <a:bodyPr/>
          <a:lstStyle/>
          <a:p>
            <a:r>
              <a:rPr lang="en-GB" dirty="0"/>
              <a:t>Political Response</a:t>
            </a:r>
          </a:p>
        </p:txBody>
      </p:sp>
      <p:sp>
        <p:nvSpPr>
          <p:cNvPr id="3" name="Content Placeholder 2">
            <a:extLst>
              <a:ext uri="{FF2B5EF4-FFF2-40B4-BE49-F238E27FC236}">
                <a16:creationId xmlns:a16="http://schemas.microsoft.com/office/drawing/2014/main" id="{A22BC6F9-7C7A-F992-3EF8-74B86A0615B0}"/>
              </a:ext>
            </a:extLst>
          </p:cNvPr>
          <p:cNvSpPr>
            <a:spLocks noGrp="1"/>
          </p:cNvSpPr>
          <p:nvPr>
            <p:ph idx="1"/>
          </p:nvPr>
        </p:nvSpPr>
        <p:spPr>
          <a:xfrm>
            <a:off x="565150" y="2160016"/>
            <a:ext cx="9323917" cy="3601212"/>
          </a:xfrm>
        </p:spPr>
        <p:txBody>
          <a:bodyPr>
            <a:normAutofit fontScale="70000" lnSpcReduction="20000"/>
          </a:bodyPr>
          <a:lstStyle/>
          <a:p>
            <a:r>
              <a:rPr lang="en-GB" dirty="0"/>
              <a:t>All acts of terrorism are cowardly attacks on innocent people, but this attack stands out for its appalling, sickening cowardice, deliberately targeting innocent, defenceless children and young people, who should have been enjoying one of the most memorable nights of their lives.</a:t>
            </a:r>
          </a:p>
          <a:p>
            <a:r>
              <a:rPr lang="en-GB" dirty="0"/>
              <a:t>We struggle to comprehend the warped and twisted mind that sees a room packed with young children not as a scene to cherish, but as an opportunity for carnage. But we can continue to resolve to thwart such attacks in future, to take on and defeat the ideology that often fuels this violence, and if there turnout to be others responsible for this attack, to seek them out and bring them to justice.</a:t>
            </a:r>
          </a:p>
          <a:p>
            <a:r>
              <a:rPr lang="en-GB" dirty="0"/>
              <a:t>The police and security services believe that the attack was carried out by one man. But they now need to know whether he was acting alone or as part of a wider group. It will take some time to establish these facts, and the investigation will continue. The police and security services will be given all the resources they need to complete that task</a:t>
            </a:r>
          </a:p>
          <a:p>
            <a:r>
              <a:rPr lang="en-GB" dirty="0"/>
              <a:t>			(Theresa May, 2017).</a:t>
            </a:r>
          </a:p>
        </p:txBody>
      </p:sp>
    </p:spTree>
    <p:extLst>
      <p:ext uri="{BB962C8B-B14F-4D97-AF65-F5344CB8AC3E}">
        <p14:creationId xmlns:p14="http://schemas.microsoft.com/office/powerpoint/2010/main" val="23707290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8F9A5-6EE6-53E0-27E8-628596622B36}"/>
              </a:ext>
            </a:extLst>
          </p:cNvPr>
          <p:cNvSpPr>
            <a:spLocks noGrp="1"/>
          </p:cNvSpPr>
          <p:nvPr>
            <p:ph type="title"/>
          </p:nvPr>
        </p:nvSpPr>
        <p:spPr/>
        <p:txBody>
          <a:bodyPr/>
          <a:lstStyle/>
          <a:p>
            <a:r>
              <a:rPr lang="en-GB" dirty="0"/>
              <a:t>Govt Response</a:t>
            </a:r>
          </a:p>
        </p:txBody>
      </p:sp>
      <p:sp>
        <p:nvSpPr>
          <p:cNvPr id="3" name="Content Placeholder 2">
            <a:extLst>
              <a:ext uri="{FF2B5EF4-FFF2-40B4-BE49-F238E27FC236}">
                <a16:creationId xmlns:a16="http://schemas.microsoft.com/office/drawing/2014/main" id="{0B67D258-7D51-4C5E-F546-12D990857FA9}"/>
              </a:ext>
            </a:extLst>
          </p:cNvPr>
          <p:cNvSpPr>
            <a:spLocks noGrp="1"/>
          </p:cNvSpPr>
          <p:nvPr>
            <p:ph idx="1"/>
          </p:nvPr>
        </p:nvSpPr>
        <p:spPr>
          <a:xfrm>
            <a:off x="321733" y="1761067"/>
            <a:ext cx="11006667" cy="4326043"/>
          </a:xfrm>
        </p:spPr>
        <p:txBody>
          <a:bodyPr>
            <a:normAutofit fontScale="92500" lnSpcReduction="10000"/>
          </a:bodyPr>
          <a:lstStyle/>
          <a:p>
            <a:pPr marL="0" marR="0" lvl="0" indent="0" defTabSz="914400" rtl="0" eaLnBrk="1" fontAlgn="auto" latinLnBrk="0" hangingPunct="1">
              <a:spcBef>
                <a:spcPts val="0"/>
              </a:spcBef>
              <a:spcAft>
                <a:spcPts val="0"/>
              </a:spcAft>
              <a:buClrTx/>
              <a:buSzTx/>
              <a:buFontTx/>
              <a:buNone/>
              <a:tabLst/>
              <a:defRPr/>
            </a:pPr>
            <a:r>
              <a:rPr lang="en-GB" sz="1400" dirty="0"/>
              <a:t>24 January 2018 – Gov sets out £24 million for Greater Manchester following 2017 attack.</a:t>
            </a:r>
          </a:p>
          <a:p>
            <a:r>
              <a:rPr lang="en-GB" sz="1400" b="0" i="0" kern="1200" dirty="0">
                <a:effectLst/>
                <a:latin typeface="+mn-lt"/>
                <a:ea typeface="+mn-ea"/>
                <a:cs typeface="+mn-cs"/>
              </a:rPr>
              <a:t>The total package includes:</a:t>
            </a:r>
          </a:p>
          <a:p>
            <a:pPr lvl="1"/>
            <a:r>
              <a:rPr lang="en-GB" sz="1400" b="0" i="0" kern="1200" dirty="0">
                <a:effectLst/>
                <a:latin typeface="+mn-lt"/>
                <a:ea typeface="+mn-ea"/>
                <a:cs typeface="+mn-cs"/>
              </a:rPr>
              <a:t>Over £9 million for policing</a:t>
            </a:r>
          </a:p>
          <a:p>
            <a:pPr lvl="1"/>
            <a:r>
              <a:rPr lang="en-GB" sz="1400" b="0" i="0" kern="1200" dirty="0">
                <a:effectLst/>
                <a:latin typeface="+mn-lt"/>
                <a:ea typeface="+mn-ea"/>
                <a:cs typeface="+mn-cs"/>
              </a:rPr>
              <a:t>Over £1 million to support the important work of the We Love Manchester Emergency Fund, in partnership with the British Red Cross</a:t>
            </a:r>
          </a:p>
          <a:p>
            <a:pPr lvl="1"/>
            <a:r>
              <a:rPr lang="en-GB" sz="1400" b="0" i="0" kern="1200" dirty="0">
                <a:effectLst/>
                <a:latin typeface="+mn-lt"/>
                <a:ea typeface="+mn-ea"/>
                <a:cs typeface="+mn-cs"/>
              </a:rPr>
              <a:t>£451,000 for social care costs</a:t>
            </a:r>
          </a:p>
          <a:p>
            <a:pPr lvl="1"/>
            <a:r>
              <a:rPr lang="en-GB" sz="1400" b="0" i="0" kern="1200" dirty="0">
                <a:effectLst/>
                <a:latin typeface="+mn-lt"/>
                <a:ea typeface="+mn-ea"/>
                <a:cs typeface="+mn-cs"/>
              </a:rPr>
              <a:t>£2.6 million for a mental health hub - in addition to £53,800 for psychological support</a:t>
            </a:r>
          </a:p>
          <a:p>
            <a:pPr lvl="1"/>
            <a:r>
              <a:rPr lang="en-GB" sz="1400" b="0" i="0" kern="1200" dirty="0">
                <a:effectLst/>
                <a:latin typeface="+mn-lt"/>
                <a:ea typeface="+mn-ea"/>
                <a:cs typeface="+mn-cs"/>
              </a:rPr>
              <a:t>An £80,000 hardship fund for small businesses affected by the attack</a:t>
            </a:r>
          </a:p>
          <a:p>
            <a:pPr lvl="1"/>
            <a:r>
              <a:rPr lang="en-GB" sz="1400" b="0" i="0" kern="1200" dirty="0">
                <a:effectLst/>
                <a:latin typeface="+mn-lt"/>
                <a:ea typeface="+mn-ea"/>
                <a:cs typeface="+mn-cs"/>
              </a:rPr>
              <a:t>Full coroner and inquest costs</a:t>
            </a:r>
          </a:p>
          <a:p>
            <a:endParaRPr lang="en-GB" sz="1400" dirty="0"/>
          </a:p>
          <a:p>
            <a:r>
              <a:rPr lang="en-GB" sz="1400" b="0" i="0" kern="1200" dirty="0">
                <a:effectLst/>
                <a:latin typeface="+mn-lt"/>
                <a:ea typeface="+mn-ea"/>
                <a:cs typeface="+mn-cs"/>
              </a:rPr>
              <a:t>Theresa May, said:</a:t>
            </a:r>
          </a:p>
          <a:p>
            <a:pPr lvl="1"/>
            <a:r>
              <a:rPr lang="en-GB" sz="1400" b="0" kern="1200" dirty="0">
                <a:effectLst/>
                <a:latin typeface="+mn-lt"/>
                <a:ea typeface="+mn-ea"/>
                <a:cs typeface="+mn-cs"/>
              </a:rPr>
              <a:t>“Following last year’s terrible attack the strength and resilience of Manchester captured the nation – and nowhere was this more apparent than at the One Love Concert and city vigils where people joined together not only in grief, but to demonstrate to terrorists that they will never win. We were clear immediately following the attack, just as we are now, that the government will do everything it can to respond to the needs of victims of terror. That is why we have ensured that resources will be available to support victims as they continue to rebuild their lives, and to meet the costs placed on Manchester’s emergency services, City Council and health and social care providers in dealing with this tragic and exceptional event.”</a:t>
            </a:r>
          </a:p>
        </p:txBody>
      </p:sp>
    </p:spTree>
    <p:extLst>
      <p:ext uri="{BB962C8B-B14F-4D97-AF65-F5344CB8AC3E}">
        <p14:creationId xmlns:p14="http://schemas.microsoft.com/office/powerpoint/2010/main" val="11730471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84AB7-FBA0-BE0C-4596-CD164734C6C6}"/>
              </a:ext>
            </a:extLst>
          </p:cNvPr>
          <p:cNvSpPr>
            <a:spLocks noGrp="1"/>
          </p:cNvSpPr>
          <p:nvPr>
            <p:ph type="title"/>
          </p:nvPr>
        </p:nvSpPr>
        <p:spPr>
          <a:xfrm>
            <a:off x="565150" y="768334"/>
            <a:ext cx="7335835" cy="2866405"/>
          </a:xfrm>
        </p:spPr>
        <p:txBody>
          <a:bodyPr vert="horz" lIns="91440" tIns="45720" rIns="91440" bIns="45720" rtlCol="0" anchor="t">
            <a:normAutofit fontScale="90000"/>
          </a:bodyPr>
          <a:lstStyle/>
          <a:p>
            <a:r>
              <a:rPr lang="en-US" sz="7200" dirty="0"/>
              <a:t>Legislation and Public Service Responses</a:t>
            </a:r>
          </a:p>
        </p:txBody>
      </p:sp>
      <p:cxnSp>
        <p:nvCxnSpPr>
          <p:cNvPr id="38" name="Straight Connector 37">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41" name="Oval 40">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598610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B7D5-C11B-E936-74FB-E12728A6E47C}"/>
              </a:ext>
            </a:extLst>
          </p:cNvPr>
          <p:cNvSpPr>
            <a:spLocks noGrp="1"/>
          </p:cNvSpPr>
          <p:nvPr>
            <p:ph type="title"/>
          </p:nvPr>
        </p:nvSpPr>
        <p:spPr/>
        <p:txBody>
          <a:bodyPr/>
          <a:lstStyle/>
          <a:p>
            <a:r>
              <a:rPr lang="en-GB" dirty="0"/>
              <a:t>Contest</a:t>
            </a:r>
          </a:p>
        </p:txBody>
      </p:sp>
      <p:sp>
        <p:nvSpPr>
          <p:cNvPr id="3" name="Content Placeholder 2">
            <a:extLst>
              <a:ext uri="{FF2B5EF4-FFF2-40B4-BE49-F238E27FC236}">
                <a16:creationId xmlns:a16="http://schemas.microsoft.com/office/drawing/2014/main" id="{9F652C9F-5CEB-48C6-DB0D-C75ABB8920A4}"/>
              </a:ext>
            </a:extLst>
          </p:cNvPr>
          <p:cNvSpPr>
            <a:spLocks noGrp="1"/>
          </p:cNvSpPr>
          <p:nvPr>
            <p:ph idx="1"/>
          </p:nvPr>
        </p:nvSpPr>
        <p:spPr/>
        <p:txBody>
          <a:bodyPr/>
          <a:lstStyle/>
          <a:p>
            <a:r>
              <a:rPr lang="en-GB" sz="2400" dirty="0"/>
              <a:t>CONTEST – a strategy introduced in 2003 to counter the issue of terrorism. </a:t>
            </a:r>
            <a:endParaRPr lang="en-US" sz="2400" dirty="0"/>
          </a:p>
          <a:p>
            <a:r>
              <a:rPr lang="en-GB" sz="2400" dirty="0"/>
              <a:t>Developed as part of an overall post 9/11 counter-terrorism approach.</a:t>
            </a:r>
            <a:endParaRPr lang="en-US" sz="2400" dirty="0"/>
          </a:p>
          <a:p>
            <a:r>
              <a:rPr lang="en-GB" sz="2400" dirty="0"/>
              <a:t>’’The aim of CONTEST is to reduce the risk to the UK and its interests overseas from terrorism’’ (HM Government, 2011, p.9).</a:t>
            </a:r>
            <a:endParaRPr lang="en-US" sz="2400" dirty="0"/>
          </a:p>
          <a:p>
            <a:endParaRPr lang="en-GB" sz="2400" dirty="0"/>
          </a:p>
          <a:p>
            <a:endParaRPr lang="en-GB" dirty="0"/>
          </a:p>
        </p:txBody>
      </p:sp>
    </p:spTree>
    <p:extLst>
      <p:ext uri="{BB962C8B-B14F-4D97-AF65-F5344CB8AC3E}">
        <p14:creationId xmlns:p14="http://schemas.microsoft.com/office/powerpoint/2010/main" val="2245354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9D38-29A3-8799-CA50-77A26BA8FFE6}"/>
              </a:ext>
            </a:extLst>
          </p:cNvPr>
          <p:cNvSpPr>
            <a:spLocks noGrp="1"/>
          </p:cNvSpPr>
          <p:nvPr>
            <p:ph type="title"/>
          </p:nvPr>
        </p:nvSpPr>
        <p:spPr/>
        <p:txBody>
          <a:bodyPr/>
          <a:lstStyle/>
          <a:p>
            <a:r>
              <a:rPr lang="en-GB" dirty="0"/>
              <a:t>Prevent</a:t>
            </a:r>
          </a:p>
        </p:txBody>
      </p:sp>
      <p:sp>
        <p:nvSpPr>
          <p:cNvPr id="3" name="Content Placeholder 2">
            <a:extLst>
              <a:ext uri="{FF2B5EF4-FFF2-40B4-BE49-F238E27FC236}">
                <a16:creationId xmlns:a16="http://schemas.microsoft.com/office/drawing/2014/main" id="{6268C133-C443-C7AD-B68C-0446CAD980BC}"/>
              </a:ext>
            </a:extLst>
          </p:cNvPr>
          <p:cNvSpPr>
            <a:spLocks noGrp="1"/>
          </p:cNvSpPr>
          <p:nvPr>
            <p:ph idx="1"/>
          </p:nvPr>
        </p:nvSpPr>
        <p:spPr/>
        <p:txBody>
          <a:bodyPr>
            <a:normAutofit fontScale="92500"/>
          </a:bodyPr>
          <a:lstStyle/>
          <a:p>
            <a:pPr marL="171450" indent="-171450">
              <a:buFont typeface="Arial" panose="020B0604020202020204" pitchFamily="34" charset="0"/>
              <a:buChar char="•"/>
            </a:pPr>
            <a:r>
              <a:rPr lang="en-GB" sz="1600" dirty="0"/>
              <a:t>The Prevent policy was introduced in 2003 as part of an overall post 9/11 counter-terrorism approach in the UK.</a:t>
            </a:r>
          </a:p>
          <a:p>
            <a:pPr marL="171450" indent="-171450">
              <a:buFont typeface="Arial" panose="020B0604020202020204" pitchFamily="34" charset="0"/>
              <a:buChar char="•"/>
            </a:pPr>
            <a:r>
              <a:rPr lang="en-GB" sz="1600" dirty="0"/>
              <a:t>Prevent is a strand of CONTEST</a:t>
            </a:r>
          </a:p>
          <a:p>
            <a:pPr marL="171450" indent="-171450">
              <a:buFont typeface="Arial" panose="020B0604020202020204" pitchFamily="34" charset="0"/>
              <a:buChar char="•"/>
            </a:pPr>
            <a:r>
              <a:rPr lang="en-GB" sz="1600" dirty="0"/>
              <a:t>Prevent aims to prevent the radicalisation of individuals to terrorism. </a:t>
            </a:r>
          </a:p>
          <a:p>
            <a:pPr marL="171450" indent="-171450">
              <a:buFont typeface="Arial" panose="020B0604020202020204" pitchFamily="34" charset="0"/>
              <a:buChar char="•"/>
            </a:pPr>
            <a:r>
              <a:rPr lang="en-GB" sz="1600" dirty="0"/>
              <a:t>In 2015, the prevent policy became a legal duty for public sector institutions. </a:t>
            </a:r>
          </a:p>
          <a:p>
            <a:pPr marL="171450" indent="-171450">
              <a:buFont typeface="Arial" panose="020B0604020202020204" pitchFamily="34" charset="0"/>
              <a:buChar char="•"/>
            </a:pPr>
            <a:r>
              <a:rPr lang="en-GB" sz="1600" dirty="0"/>
              <a:t>Surveillance is at the heart of containment mechanisms in the prevent strategy.</a:t>
            </a:r>
          </a:p>
          <a:p>
            <a:pPr marL="171450" indent="-171450">
              <a:buFont typeface="Arial" panose="020B0604020202020204" pitchFamily="34" charset="0"/>
              <a:buChar char="•"/>
            </a:pPr>
            <a:r>
              <a:rPr lang="en-GB" sz="1600" dirty="0"/>
              <a:t>Prevent also added to their aims of the strategy in 2018 to end the circulation of extremist materials online.</a:t>
            </a:r>
          </a:p>
          <a:p>
            <a:pPr marL="171450" indent="-171450">
              <a:buFont typeface="Arial" panose="020B0604020202020204" pitchFamily="34" charset="0"/>
              <a:buChar char="•"/>
            </a:pPr>
            <a:r>
              <a:rPr lang="en-GB" sz="1600" dirty="0"/>
              <a:t>300,000 pieces of extremist content has been removed from platforms online since 2010 – highlighting the achievements of prevent as removing extremist content online aids in preventing people accessing this content. </a:t>
            </a:r>
          </a:p>
        </p:txBody>
      </p:sp>
    </p:spTree>
    <p:extLst>
      <p:ext uri="{BB962C8B-B14F-4D97-AF65-F5344CB8AC3E}">
        <p14:creationId xmlns:p14="http://schemas.microsoft.com/office/powerpoint/2010/main" val="1197406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76A7E-4998-4892-0EC7-1C34076383E9}"/>
              </a:ext>
            </a:extLst>
          </p:cNvPr>
          <p:cNvSpPr>
            <a:spLocks noGrp="1"/>
          </p:cNvSpPr>
          <p:nvPr>
            <p:ph type="title"/>
          </p:nvPr>
        </p:nvSpPr>
        <p:spPr/>
        <p:txBody>
          <a:bodyPr/>
          <a:lstStyle/>
          <a:p>
            <a:r>
              <a:rPr lang="en-GB" sz="4000" dirty="0"/>
              <a:t>Channel</a:t>
            </a:r>
            <a:endParaRPr lang="en-GB" dirty="0"/>
          </a:p>
        </p:txBody>
      </p:sp>
      <p:sp>
        <p:nvSpPr>
          <p:cNvPr id="3" name="Content Placeholder 2">
            <a:extLst>
              <a:ext uri="{FF2B5EF4-FFF2-40B4-BE49-F238E27FC236}">
                <a16:creationId xmlns:a16="http://schemas.microsoft.com/office/drawing/2014/main" id="{A105FCA6-6054-374B-47EB-1EEF9EBA2F61}"/>
              </a:ext>
            </a:extLst>
          </p:cNvPr>
          <p:cNvSpPr>
            <a:spLocks noGrp="1"/>
          </p:cNvSpPr>
          <p:nvPr>
            <p:ph idx="1"/>
          </p:nvPr>
        </p:nvSpPr>
        <p:spPr/>
        <p:txBody>
          <a:bodyPr>
            <a:normAutofit fontScale="70000" lnSpcReduction="20000"/>
          </a:bodyPr>
          <a:lstStyle/>
          <a:p>
            <a:r>
              <a:rPr lang="en-GB" dirty="0"/>
              <a:t>Intention of Prevent is to: ‘’safeguard and support those most at risk of radicalisation…’’ through intervening with them at the early stages of the radicalisation process (HM Government, 2018: 31)</a:t>
            </a:r>
            <a:endParaRPr lang="en-US" dirty="0"/>
          </a:p>
          <a:p>
            <a:r>
              <a:rPr lang="en-GB" dirty="0"/>
              <a:t>This is done through: </a:t>
            </a:r>
          </a:p>
          <a:p>
            <a:pPr lvl="1"/>
            <a:r>
              <a:rPr lang="en-GB" sz="2800" dirty="0"/>
              <a:t>Channel – non-mandatory programme supporting individuals identified to be at risk of radicalisation. </a:t>
            </a:r>
            <a:endParaRPr lang="en-US" sz="2800" dirty="0"/>
          </a:p>
          <a:p>
            <a:pPr lvl="1"/>
            <a:r>
              <a:rPr lang="en-GB" sz="2800" dirty="0"/>
              <a:t>Channel is a multi-agency approach to safeguard individuals through establishing and evaluating risk. </a:t>
            </a:r>
            <a:endParaRPr lang="en-US" sz="2800" dirty="0"/>
          </a:p>
          <a:p>
            <a:pPr lvl="1"/>
            <a:r>
              <a:rPr lang="en-GB" sz="2800" dirty="0"/>
              <a:t>Channel – develops a support programme and includes things like: mentoring, work/educational skills, anger/behavioural sessions, family/housing support, drug and alcohol awareness to mitigate and address risk of radicalisation.</a:t>
            </a:r>
            <a:endParaRPr lang="en-US" sz="2800" dirty="0"/>
          </a:p>
        </p:txBody>
      </p:sp>
    </p:spTree>
    <p:extLst>
      <p:ext uri="{BB962C8B-B14F-4D97-AF65-F5344CB8AC3E}">
        <p14:creationId xmlns:p14="http://schemas.microsoft.com/office/powerpoint/2010/main" val="3255682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42AA-3196-926A-4C70-CE63B740552D}"/>
              </a:ext>
            </a:extLst>
          </p:cNvPr>
          <p:cNvSpPr>
            <a:spLocks noGrp="1"/>
          </p:cNvSpPr>
          <p:nvPr>
            <p:ph type="title"/>
          </p:nvPr>
        </p:nvSpPr>
        <p:spPr/>
        <p:txBody>
          <a:bodyPr>
            <a:normAutofit fontScale="90000"/>
          </a:bodyPr>
          <a:lstStyle/>
          <a:p>
            <a:r>
              <a:rPr lang="en-GB" sz="4000" dirty="0"/>
              <a:t>Global Coalition Against Daesh</a:t>
            </a:r>
            <a:endParaRPr lang="en-GB" dirty="0"/>
          </a:p>
        </p:txBody>
      </p:sp>
      <p:sp>
        <p:nvSpPr>
          <p:cNvPr id="3" name="Content Placeholder 2">
            <a:extLst>
              <a:ext uri="{FF2B5EF4-FFF2-40B4-BE49-F238E27FC236}">
                <a16:creationId xmlns:a16="http://schemas.microsoft.com/office/drawing/2014/main" id="{383DC0EA-DB95-21A8-44A9-5A1A37B711B8}"/>
              </a:ext>
            </a:extLst>
          </p:cNvPr>
          <p:cNvSpPr>
            <a:spLocks noGrp="1"/>
          </p:cNvSpPr>
          <p:nvPr>
            <p:ph idx="1"/>
          </p:nvPr>
        </p:nvSpPr>
        <p:spPr/>
        <p:txBody>
          <a:bodyPr>
            <a:normAutofit fontScale="70000" lnSpcReduction="20000"/>
          </a:bodyPr>
          <a:lstStyle/>
          <a:p>
            <a:r>
              <a:rPr lang="en-GB" sz="2000" dirty="0"/>
              <a:t>September 2014 – the US led the founding of the Global Coalition against Daesh.</a:t>
            </a:r>
          </a:p>
          <a:p>
            <a:endParaRPr lang="en-GB" sz="2000" dirty="0"/>
          </a:p>
          <a:p>
            <a:r>
              <a:rPr lang="en-GB" sz="2000" dirty="0"/>
              <a:t>Committed to</a:t>
            </a:r>
          </a:p>
          <a:p>
            <a:pPr marL="914400" lvl="1" indent="-457200">
              <a:buFont typeface="+mj-lt"/>
              <a:buAutoNum type="arabicPeriod"/>
            </a:pPr>
            <a:r>
              <a:rPr lang="en-GB" sz="2000" dirty="0"/>
              <a:t>Tackling the threat posed by foreign fighters travelling to join Daesh or travelling from former Daesh held territories to other countries.</a:t>
            </a:r>
          </a:p>
          <a:p>
            <a:pPr marL="914400" lvl="1" indent="-457200">
              <a:buFont typeface="+mj-lt"/>
              <a:buAutoNum type="arabicPeriod"/>
            </a:pPr>
            <a:r>
              <a:rPr lang="en-GB" sz="2000" dirty="0"/>
              <a:t>Assisting the Iraqi government as it stabilises areas liberated from Daesh’s control – providing governance, security and essential services to people in need.</a:t>
            </a:r>
          </a:p>
          <a:p>
            <a:pPr marL="914400" lvl="1" indent="-457200">
              <a:buFont typeface="+mj-lt"/>
              <a:buAutoNum type="arabicPeriod"/>
            </a:pPr>
            <a:r>
              <a:rPr lang="en-GB" sz="2000" dirty="0"/>
              <a:t>Tackling Daesh’s propaganda, and its destructive and hateful messages.</a:t>
            </a:r>
          </a:p>
          <a:p>
            <a:pPr marL="914400" lvl="1" indent="-457200">
              <a:buFont typeface="+mj-lt"/>
              <a:buAutoNum type="arabicPeriod"/>
            </a:pPr>
            <a:r>
              <a:rPr lang="en-GB" sz="2000" dirty="0"/>
              <a:t>Military processes to defeat and destroy Daesh.</a:t>
            </a:r>
          </a:p>
          <a:p>
            <a:pPr marL="914400" lvl="1" indent="-457200">
              <a:buFont typeface="+mj-lt"/>
              <a:buAutoNum type="arabicPeriod"/>
            </a:pPr>
            <a:r>
              <a:rPr lang="en-GB" sz="2000" dirty="0"/>
              <a:t>Disrupting and preventing Daesh from raising, moving and using funds.</a:t>
            </a:r>
          </a:p>
        </p:txBody>
      </p:sp>
    </p:spTree>
    <p:extLst>
      <p:ext uri="{BB962C8B-B14F-4D97-AF65-F5344CB8AC3E}">
        <p14:creationId xmlns:p14="http://schemas.microsoft.com/office/powerpoint/2010/main" val="41236389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DA096-3636-203A-474D-3C26ACE76D75}"/>
              </a:ext>
            </a:extLst>
          </p:cNvPr>
          <p:cNvSpPr>
            <a:spLocks noGrp="1"/>
          </p:cNvSpPr>
          <p:nvPr>
            <p:ph type="title"/>
          </p:nvPr>
        </p:nvSpPr>
        <p:spPr/>
        <p:txBody>
          <a:bodyPr/>
          <a:lstStyle/>
          <a:p>
            <a:r>
              <a:rPr lang="en-GB" dirty="0"/>
              <a:t>UK Legislation</a:t>
            </a:r>
          </a:p>
        </p:txBody>
      </p:sp>
      <p:sp>
        <p:nvSpPr>
          <p:cNvPr id="3" name="Content Placeholder 2">
            <a:extLst>
              <a:ext uri="{FF2B5EF4-FFF2-40B4-BE49-F238E27FC236}">
                <a16:creationId xmlns:a16="http://schemas.microsoft.com/office/drawing/2014/main" id="{4C4E5CAF-B7DE-6EAD-D287-2307A387CA90}"/>
              </a:ext>
            </a:extLst>
          </p:cNvPr>
          <p:cNvSpPr>
            <a:spLocks noGrp="1"/>
          </p:cNvSpPr>
          <p:nvPr>
            <p:ph idx="1"/>
          </p:nvPr>
        </p:nvSpPr>
        <p:spPr/>
        <p:txBody>
          <a:bodyPr>
            <a:normAutofit fontScale="62500" lnSpcReduction="20000"/>
          </a:bodyPr>
          <a:lstStyle/>
          <a:p>
            <a:r>
              <a:rPr lang="en-GB" sz="2400" dirty="0"/>
              <a:t>Terrorist Offenders Act, 2020 – provides restricted eligibility for release on licence for terrorist prisoners. As protecting the public is the primary duty of the public and Streatham highlighted the need for immediate action to end the automatic release of terrorist offences. This act makes it a requirement that terrorist offenders are seen by a parole board to assess their risk before being released from prison.</a:t>
            </a:r>
          </a:p>
          <a:p>
            <a:endParaRPr lang="en-GB" sz="2400" dirty="0"/>
          </a:p>
          <a:p>
            <a:r>
              <a:rPr lang="en-GB" sz="2400" dirty="0"/>
              <a:t>Counter-Terrorism &amp; Sentencing Act 2021 – this Act builds on the emergency legislation passed in 2020 following Streatham attack. The Act gives a minimum of 14 years behind bars for the most dangerous terror offenders, ends early release and provides tougher monitoring for terrorists released on licence.</a:t>
            </a:r>
          </a:p>
          <a:p>
            <a:endParaRPr lang="en-GB" sz="2400" dirty="0"/>
          </a:p>
          <a:p>
            <a:r>
              <a:rPr lang="en-GB" sz="2400" dirty="0"/>
              <a:t>So for serious terrorism offences – dangerous offenders will serve 14 year prison sentence as a minimum and up to 25 years spent on licence. This has increased the maximum penalty for terror offences by 4 years.</a:t>
            </a:r>
          </a:p>
        </p:txBody>
      </p:sp>
    </p:spTree>
    <p:extLst>
      <p:ext uri="{BB962C8B-B14F-4D97-AF65-F5344CB8AC3E}">
        <p14:creationId xmlns:p14="http://schemas.microsoft.com/office/powerpoint/2010/main" val="4951647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34967-2C46-36B5-DF07-A2F1F6CC3361}"/>
              </a:ext>
            </a:extLst>
          </p:cNvPr>
          <p:cNvSpPr>
            <a:spLocks noGrp="1"/>
          </p:cNvSpPr>
          <p:nvPr>
            <p:ph type="title"/>
          </p:nvPr>
        </p:nvSpPr>
        <p:spPr/>
        <p:txBody>
          <a:bodyPr>
            <a:normAutofit fontScale="90000"/>
          </a:bodyPr>
          <a:lstStyle/>
          <a:p>
            <a:r>
              <a:rPr lang="en-GB" dirty="0"/>
              <a:t>Responses to Right Wing Terror</a:t>
            </a:r>
          </a:p>
        </p:txBody>
      </p:sp>
      <p:sp>
        <p:nvSpPr>
          <p:cNvPr id="3" name="Content Placeholder 2">
            <a:extLst>
              <a:ext uri="{FF2B5EF4-FFF2-40B4-BE49-F238E27FC236}">
                <a16:creationId xmlns:a16="http://schemas.microsoft.com/office/drawing/2014/main" id="{84EB9C2C-84B1-8065-E7AD-2942DC7997DA}"/>
              </a:ext>
            </a:extLst>
          </p:cNvPr>
          <p:cNvSpPr>
            <a:spLocks noGrp="1"/>
          </p:cNvSpPr>
          <p:nvPr>
            <p:ph idx="1"/>
          </p:nvPr>
        </p:nvSpPr>
        <p:spPr/>
        <p:txBody>
          <a:bodyPr>
            <a:normAutofit fontScale="70000" lnSpcReduction="20000"/>
          </a:bodyPr>
          <a:lstStyle/>
          <a:p>
            <a:r>
              <a:rPr lang="en-GB" sz="2400" dirty="0"/>
              <a:t>Since 2017, the police have disrupted eight terrorist plots related to RW ideologies.</a:t>
            </a:r>
          </a:p>
          <a:p>
            <a:r>
              <a:rPr lang="en-GB" sz="2400" dirty="0"/>
              <a:t>Rise in proscribing RW organisations – 2016 proscribed National Action, 2017 Scottish Dawn and National Socialist Anti-Capitalist Action. February 2020 proscribed </a:t>
            </a:r>
            <a:r>
              <a:rPr lang="en-GB" sz="2400" dirty="0" err="1"/>
              <a:t>Sonnenkreig</a:t>
            </a:r>
            <a:r>
              <a:rPr lang="en-GB" sz="2400" dirty="0"/>
              <a:t> Division and in July 2020 </a:t>
            </a:r>
            <a:r>
              <a:rPr lang="en-GB" sz="2400" dirty="0" err="1"/>
              <a:t>Feukrieg</a:t>
            </a:r>
            <a:r>
              <a:rPr lang="en-GB" sz="2400" dirty="0"/>
              <a:t> was also proscribed. </a:t>
            </a:r>
          </a:p>
          <a:p>
            <a:r>
              <a:rPr lang="en-GB" sz="2400" dirty="0"/>
              <a:t>A proscribed organisation is one that has been stated under the 2000 Terrorism Act to be concerned in terrorism and is proportionate to do so. </a:t>
            </a:r>
          </a:p>
          <a:p>
            <a:r>
              <a:rPr lang="en-GB" sz="2400" dirty="0"/>
              <a:t>In the 2018 CONTEST strategy the government recognised that extreme right-wing terrorism is a growing threat. The head of MI5 also warned that violent right-wing extremism is now a major threat facing the country with young people being attracted to the ideology.</a:t>
            </a:r>
          </a:p>
        </p:txBody>
      </p:sp>
    </p:spTree>
    <p:extLst>
      <p:ext uri="{BB962C8B-B14F-4D97-AF65-F5344CB8AC3E}">
        <p14:creationId xmlns:p14="http://schemas.microsoft.com/office/powerpoint/2010/main" val="36670302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1F53A-9C08-291A-7D7D-FB9BCFF43FEB}"/>
              </a:ext>
            </a:extLst>
          </p:cNvPr>
          <p:cNvSpPr>
            <a:spLocks noGrp="1"/>
          </p:cNvSpPr>
          <p:nvPr>
            <p:ph type="title"/>
          </p:nvPr>
        </p:nvSpPr>
        <p:spPr/>
        <p:txBody>
          <a:bodyPr/>
          <a:lstStyle/>
          <a:p>
            <a:r>
              <a:rPr lang="en-GB" dirty="0"/>
              <a:t>Martyn’s Law</a:t>
            </a:r>
          </a:p>
        </p:txBody>
      </p:sp>
      <p:sp>
        <p:nvSpPr>
          <p:cNvPr id="3" name="Content Placeholder 2">
            <a:extLst>
              <a:ext uri="{FF2B5EF4-FFF2-40B4-BE49-F238E27FC236}">
                <a16:creationId xmlns:a16="http://schemas.microsoft.com/office/drawing/2014/main" id="{C7695B2C-38BD-5AF7-4274-E08382743739}"/>
              </a:ext>
            </a:extLst>
          </p:cNvPr>
          <p:cNvSpPr>
            <a:spLocks noGrp="1"/>
          </p:cNvSpPr>
          <p:nvPr>
            <p:ph idx="1"/>
          </p:nvPr>
        </p:nvSpPr>
        <p:spPr/>
        <p:txBody>
          <a:bodyPr>
            <a:normAutofit lnSpcReduction="10000"/>
          </a:bodyPr>
          <a:lstStyle/>
          <a:p>
            <a:r>
              <a:rPr lang="en-GB" dirty="0"/>
              <a:t>Martin’s Law proposes the introduction of new legislation to provide better protection from terrorism for the British public and suggests that it should be a key part of the CONTEST strategy delivery.</a:t>
            </a:r>
          </a:p>
          <a:p>
            <a:r>
              <a:rPr lang="en-GB" dirty="0"/>
              <a:t>This proposed legislation states that the existing laws are not good enough due to the fact there are no laws in the UK that are aimed at providing counter-terrorism protective security or preparedness outcomes.</a:t>
            </a:r>
          </a:p>
        </p:txBody>
      </p:sp>
    </p:spTree>
    <p:extLst>
      <p:ext uri="{BB962C8B-B14F-4D97-AF65-F5344CB8AC3E}">
        <p14:creationId xmlns:p14="http://schemas.microsoft.com/office/powerpoint/2010/main" val="770007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25E6F-28CF-E92F-0D9C-415375E44BE3}"/>
              </a:ext>
            </a:extLst>
          </p:cNvPr>
          <p:cNvSpPr>
            <a:spLocks noGrp="1"/>
          </p:cNvSpPr>
          <p:nvPr>
            <p:ph type="title"/>
          </p:nvPr>
        </p:nvSpPr>
        <p:spPr/>
        <p:txBody>
          <a:bodyPr/>
          <a:lstStyle/>
          <a:p>
            <a:r>
              <a:rPr lang="en-GB" dirty="0"/>
              <a:t>Martyn’s Law</a:t>
            </a:r>
          </a:p>
        </p:txBody>
      </p:sp>
      <p:pic>
        <p:nvPicPr>
          <p:cNvPr id="4" name="Picture 3" descr="Text&#10;&#10;Description automatically generated with medium confidence">
            <a:extLst>
              <a:ext uri="{FF2B5EF4-FFF2-40B4-BE49-F238E27FC236}">
                <a16:creationId xmlns:a16="http://schemas.microsoft.com/office/drawing/2014/main" id="{3A5C79DD-E4D5-7A2C-81A2-83B688E22112}"/>
              </a:ext>
            </a:extLst>
          </p:cNvPr>
          <p:cNvPicPr>
            <a:picLocks noChangeAspect="1"/>
          </p:cNvPicPr>
          <p:nvPr/>
        </p:nvPicPr>
        <p:blipFill>
          <a:blip r:embed="rId2"/>
          <a:stretch>
            <a:fillRect/>
          </a:stretch>
        </p:blipFill>
        <p:spPr>
          <a:xfrm>
            <a:off x="818025" y="1617583"/>
            <a:ext cx="4165600" cy="901700"/>
          </a:xfrm>
          <a:prstGeom prst="rect">
            <a:avLst/>
          </a:prstGeom>
        </p:spPr>
      </p:pic>
      <p:pic>
        <p:nvPicPr>
          <p:cNvPr id="5" name="Picture 4" descr="A screenshot of a computer&#10;&#10;Description automatically generated with low confidence">
            <a:extLst>
              <a:ext uri="{FF2B5EF4-FFF2-40B4-BE49-F238E27FC236}">
                <a16:creationId xmlns:a16="http://schemas.microsoft.com/office/drawing/2014/main" id="{AF4D79B9-E926-FCE7-3F47-AEB0D2C5D9A7}"/>
              </a:ext>
            </a:extLst>
          </p:cNvPr>
          <p:cNvPicPr>
            <a:picLocks noChangeAspect="1"/>
          </p:cNvPicPr>
          <p:nvPr/>
        </p:nvPicPr>
        <p:blipFill>
          <a:blip r:embed="rId3"/>
          <a:stretch>
            <a:fillRect/>
          </a:stretch>
        </p:blipFill>
        <p:spPr>
          <a:xfrm>
            <a:off x="818025" y="2614533"/>
            <a:ext cx="4165600" cy="711200"/>
          </a:xfrm>
          <a:prstGeom prst="rect">
            <a:avLst/>
          </a:prstGeom>
        </p:spPr>
      </p:pic>
      <p:pic>
        <p:nvPicPr>
          <p:cNvPr id="6" name="Picture 5" descr="A screenshot of a computer&#10;&#10;Description automatically generated with low confidence">
            <a:extLst>
              <a:ext uri="{FF2B5EF4-FFF2-40B4-BE49-F238E27FC236}">
                <a16:creationId xmlns:a16="http://schemas.microsoft.com/office/drawing/2014/main" id="{12B459B7-222B-7B6B-8882-A72A4AECC1ED}"/>
              </a:ext>
            </a:extLst>
          </p:cNvPr>
          <p:cNvPicPr>
            <a:picLocks noChangeAspect="1"/>
          </p:cNvPicPr>
          <p:nvPr/>
        </p:nvPicPr>
        <p:blipFill>
          <a:blip r:embed="rId4"/>
          <a:stretch>
            <a:fillRect/>
          </a:stretch>
        </p:blipFill>
        <p:spPr>
          <a:xfrm>
            <a:off x="864087" y="3365976"/>
            <a:ext cx="4174971" cy="712800"/>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92A2C088-9B7A-5989-5205-E58FF44720EE}"/>
              </a:ext>
            </a:extLst>
          </p:cNvPr>
          <p:cNvPicPr>
            <a:picLocks noChangeAspect="1"/>
          </p:cNvPicPr>
          <p:nvPr/>
        </p:nvPicPr>
        <p:blipFill>
          <a:blip r:embed="rId5"/>
          <a:stretch>
            <a:fillRect/>
          </a:stretch>
        </p:blipFill>
        <p:spPr>
          <a:xfrm>
            <a:off x="818025" y="4070537"/>
            <a:ext cx="4165600" cy="711200"/>
          </a:xfrm>
          <a:prstGeom prst="rect">
            <a:avLst/>
          </a:prstGeom>
        </p:spPr>
      </p:pic>
      <p:pic>
        <p:nvPicPr>
          <p:cNvPr id="8" name="Picture 7">
            <a:extLst>
              <a:ext uri="{FF2B5EF4-FFF2-40B4-BE49-F238E27FC236}">
                <a16:creationId xmlns:a16="http://schemas.microsoft.com/office/drawing/2014/main" id="{03F1DAEA-D3CA-60AC-1182-B557B29DA006}"/>
              </a:ext>
            </a:extLst>
          </p:cNvPr>
          <p:cNvPicPr>
            <a:picLocks noChangeAspect="1"/>
          </p:cNvPicPr>
          <p:nvPr/>
        </p:nvPicPr>
        <p:blipFill>
          <a:blip r:embed="rId6"/>
          <a:stretch>
            <a:fillRect/>
          </a:stretch>
        </p:blipFill>
        <p:spPr>
          <a:xfrm>
            <a:off x="873458" y="4782578"/>
            <a:ext cx="4165600" cy="622300"/>
          </a:xfrm>
          <a:prstGeom prst="rect">
            <a:avLst/>
          </a:prstGeom>
        </p:spPr>
      </p:pic>
    </p:spTree>
    <p:extLst>
      <p:ext uri="{BB962C8B-B14F-4D97-AF65-F5344CB8AC3E}">
        <p14:creationId xmlns:p14="http://schemas.microsoft.com/office/powerpoint/2010/main" val="15827238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3EDD-E0B9-9BC3-3C09-70174DC257EC}"/>
              </a:ext>
            </a:extLst>
          </p:cNvPr>
          <p:cNvSpPr>
            <a:spLocks noGrp="1"/>
          </p:cNvSpPr>
          <p:nvPr>
            <p:ph type="title"/>
          </p:nvPr>
        </p:nvSpPr>
        <p:spPr/>
        <p:txBody>
          <a:bodyPr/>
          <a:lstStyle/>
          <a:p>
            <a:r>
              <a:rPr lang="en-GB" dirty="0"/>
              <a:t>Powers</a:t>
            </a:r>
          </a:p>
        </p:txBody>
      </p:sp>
      <p:sp>
        <p:nvSpPr>
          <p:cNvPr id="3" name="Content Placeholder 2">
            <a:extLst>
              <a:ext uri="{FF2B5EF4-FFF2-40B4-BE49-F238E27FC236}">
                <a16:creationId xmlns:a16="http://schemas.microsoft.com/office/drawing/2014/main" id="{BF120489-4395-516B-27B2-60F5160C4AD0}"/>
              </a:ext>
            </a:extLst>
          </p:cNvPr>
          <p:cNvSpPr>
            <a:spLocks noGrp="1"/>
          </p:cNvSpPr>
          <p:nvPr>
            <p:ph idx="1"/>
          </p:nvPr>
        </p:nvSpPr>
        <p:spPr/>
        <p:txBody>
          <a:bodyPr>
            <a:normAutofit/>
          </a:bodyPr>
          <a:lstStyle/>
          <a:p>
            <a:r>
              <a:rPr lang="en-GB" dirty="0"/>
              <a:t>Arrest</a:t>
            </a:r>
          </a:p>
          <a:p>
            <a:pPr lvl="1"/>
            <a:r>
              <a:rPr lang="en-GB" sz="1600" dirty="0"/>
              <a:t>Section 41 (1) Terrorism Act 2000 creates the power of arrest.</a:t>
            </a:r>
            <a:endParaRPr lang="en-US" sz="1600" dirty="0"/>
          </a:p>
          <a:p>
            <a:pPr lvl="1"/>
            <a:r>
              <a:rPr lang="en-GB" sz="1600" dirty="0"/>
              <a:t>A constable may arrest without warrant a person whom he </a:t>
            </a:r>
            <a:r>
              <a:rPr lang="en-GB" sz="1600" u="sng" dirty="0"/>
              <a:t>reasonably suspects</a:t>
            </a:r>
            <a:r>
              <a:rPr lang="en-GB" sz="1600" dirty="0"/>
              <a:t> to be a </a:t>
            </a:r>
            <a:r>
              <a:rPr lang="en-GB" sz="1600" u="sng" dirty="0"/>
              <a:t>terrorist</a:t>
            </a:r>
            <a:r>
              <a:rPr lang="en-GB" sz="1600" dirty="0"/>
              <a:t>.</a:t>
            </a:r>
          </a:p>
          <a:p>
            <a:r>
              <a:rPr lang="en-GB" dirty="0"/>
              <a:t>Search</a:t>
            </a:r>
          </a:p>
          <a:p>
            <a:pPr lvl="1"/>
            <a:r>
              <a:rPr lang="en-GB" sz="1600" dirty="0"/>
              <a:t>Sec 43 and Sec 43A Terrorism Act 2000</a:t>
            </a:r>
          </a:p>
          <a:p>
            <a:pPr lvl="1"/>
            <a:r>
              <a:rPr lang="en-GB" sz="1600" dirty="0"/>
              <a:t>Allows for stop search of both individuals &amp; vehicles</a:t>
            </a:r>
            <a:endParaRPr lang="en-US" sz="1600" dirty="0"/>
          </a:p>
          <a:p>
            <a:pPr lvl="1"/>
            <a:r>
              <a:rPr lang="en-GB" sz="1600" dirty="0"/>
              <a:t>Provides power to search person post arrest</a:t>
            </a:r>
            <a:endParaRPr lang="en-US" sz="1600" dirty="0"/>
          </a:p>
          <a:p>
            <a:pPr lvl="1"/>
            <a:r>
              <a:rPr lang="en-GB" sz="1600" i="1" dirty="0"/>
              <a:t>As amended by Protection of Freedoms Act 2012 to include the vehicle.</a:t>
            </a:r>
            <a:endParaRPr lang="en-US" sz="1600" dirty="0"/>
          </a:p>
        </p:txBody>
      </p:sp>
    </p:spTree>
    <p:extLst>
      <p:ext uri="{BB962C8B-B14F-4D97-AF65-F5344CB8AC3E}">
        <p14:creationId xmlns:p14="http://schemas.microsoft.com/office/powerpoint/2010/main" val="12399456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FDDCC-C13E-0DE3-F9D0-A319AD09A9AB}"/>
              </a:ext>
            </a:extLst>
          </p:cNvPr>
          <p:cNvSpPr>
            <a:spLocks noGrp="1"/>
          </p:cNvSpPr>
          <p:nvPr>
            <p:ph type="title"/>
          </p:nvPr>
        </p:nvSpPr>
        <p:spPr/>
        <p:txBody>
          <a:bodyPr>
            <a:normAutofit fontScale="90000"/>
          </a:bodyPr>
          <a:lstStyle/>
          <a:p>
            <a:r>
              <a:rPr lang="en-GB" dirty="0"/>
              <a:t>Major Incident – Civil Contingencies Act 2004</a:t>
            </a:r>
          </a:p>
        </p:txBody>
      </p:sp>
      <p:sp>
        <p:nvSpPr>
          <p:cNvPr id="3" name="Content Placeholder 2">
            <a:extLst>
              <a:ext uri="{FF2B5EF4-FFF2-40B4-BE49-F238E27FC236}">
                <a16:creationId xmlns:a16="http://schemas.microsoft.com/office/drawing/2014/main" id="{67033F70-2E47-91E8-94A5-76B6A6FE4AAE}"/>
              </a:ext>
            </a:extLst>
          </p:cNvPr>
          <p:cNvSpPr>
            <a:spLocks noGrp="1"/>
          </p:cNvSpPr>
          <p:nvPr>
            <p:ph idx="1"/>
          </p:nvPr>
        </p:nvSpPr>
        <p:spPr/>
        <p:txBody>
          <a:bodyPr>
            <a:normAutofit fontScale="70000" lnSpcReduction="20000"/>
          </a:bodyPr>
          <a:lstStyle/>
          <a:p>
            <a:pPr marL="0" indent="0" fontAlgn="base">
              <a:buNone/>
            </a:pPr>
            <a:r>
              <a:rPr lang="en-GB" sz="2400" dirty="0">
                <a:latin typeface="Arial" panose="020B0604020202020204" pitchFamily="34" charset="0"/>
                <a:cs typeface="Arial" panose="020B0604020202020204" pitchFamily="34" charset="0"/>
              </a:rPr>
              <a:t>The Civil Contingencies Act 2004 defines an emergency (major incident) as:</a:t>
            </a:r>
          </a:p>
          <a:p>
            <a:r>
              <a:rPr lang="en-GB" sz="2400" dirty="0">
                <a:latin typeface="Arial" panose="020B0604020202020204" pitchFamily="34" charset="0"/>
                <a:cs typeface="Arial" panose="020B0604020202020204" pitchFamily="34" charset="0"/>
              </a:rPr>
              <a:t>an event or situation which threatens serious damage to human welfare;</a:t>
            </a:r>
          </a:p>
          <a:p>
            <a:r>
              <a:rPr lang="en-GB" sz="2400" dirty="0">
                <a:latin typeface="Arial" panose="020B0604020202020204" pitchFamily="34" charset="0"/>
                <a:cs typeface="Arial" panose="020B0604020202020204" pitchFamily="34" charset="0"/>
              </a:rPr>
              <a:t>an event or situation which threatens serious damage to the environment; or war, or terrorism, which threatens serious damage to security</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Joint Emergency Services Interoperability Principles (JESIP) Joint Doctrine defined a major incident as:</a:t>
            </a:r>
          </a:p>
          <a:p>
            <a:r>
              <a:rPr lang="en-GB" sz="2400" dirty="0">
                <a:latin typeface="Arial" panose="020B0604020202020204" pitchFamily="34" charset="0"/>
                <a:cs typeface="Arial" panose="020B0604020202020204" pitchFamily="34" charset="0"/>
              </a:rPr>
              <a:t>An event or situation with a range of serious consequences which requires special arrangements to be implemented by one or more emergency responder agency: </a:t>
            </a:r>
            <a:r>
              <a:rPr lang="en-GB" sz="2400" dirty="0">
                <a:latin typeface="Arial" panose="020B0604020202020204" pitchFamily="34" charset="0"/>
                <a:cs typeface="Arial" panose="020B0604020202020204" pitchFamily="34" charset="0"/>
                <a:hlinkClick r:id="rId2"/>
              </a:rPr>
              <a:t>https://www.jesip.org.uk/doctrine</a:t>
            </a:r>
            <a:r>
              <a:rPr lang="en-GB" sz="24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4446626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8A6D2-0312-457F-C666-A92E429795A4}"/>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A7EE0DB-973C-A832-E174-C9FF8369ECF8}"/>
              </a:ext>
            </a:extLst>
          </p:cNvPr>
          <p:cNvSpPr>
            <a:spLocks noGrp="1"/>
          </p:cNvSpPr>
          <p:nvPr>
            <p:ph idx="1"/>
          </p:nvPr>
        </p:nvSpPr>
        <p:spPr/>
        <p:txBody>
          <a:bodyPr/>
          <a:lstStyle/>
          <a:p>
            <a:r>
              <a:rPr lang="en-GB" dirty="0"/>
              <a:t>About todays content?</a:t>
            </a:r>
          </a:p>
          <a:p>
            <a:endParaRPr lang="en-GB" dirty="0"/>
          </a:p>
          <a:p>
            <a:r>
              <a:rPr lang="en-GB" dirty="0"/>
              <a:t>About anything else?</a:t>
            </a:r>
          </a:p>
        </p:txBody>
      </p:sp>
    </p:spTree>
    <p:extLst>
      <p:ext uri="{BB962C8B-B14F-4D97-AF65-F5344CB8AC3E}">
        <p14:creationId xmlns:p14="http://schemas.microsoft.com/office/powerpoint/2010/main" val="12653732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14B93-377C-99E8-BC7F-96E40F65ED58}"/>
              </a:ext>
            </a:extLst>
          </p:cNvPr>
          <p:cNvSpPr>
            <a:spLocks noGrp="1"/>
          </p:cNvSpPr>
          <p:nvPr>
            <p:ph type="title"/>
          </p:nvPr>
        </p:nvSpPr>
        <p:spPr>
          <a:xfrm>
            <a:off x="565151" y="770890"/>
            <a:ext cx="4133559" cy="1268984"/>
          </a:xfrm>
        </p:spPr>
        <p:txBody>
          <a:bodyPr>
            <a:normAutofit/>
          </a:bodyPr>
          <a:lstStyle/>
          <a:p>
            <a:pPr>
              <a:lnSpc>
                <a:spcPct val="90000"/>
              </a:lnSpc>
            </a:pPr>
            <a:r>
              <a:rPr lang="en-GB" dirty="0"/>
              <a:t>Week 10 Complete</a:t>
            </a:r>
            <a:endParaRPr lang="en-GB"/>
          </a:p>
        </p:txBody>
      </p:sp>
      <p:sp>
        <p:nvSpPr>
          <p:cNvPr id="3" name="Content Placeholder 2">
            <a:extLst>
              <a:ext uri="{FF2B5EF4-FFF2-40B4-BE49-F238E27FC236}">
                <a16:creationId xmlns:a16="http://schemas.microsoft.com/office/drawing/2014/main" id="{0DE2569F-D16A-9AC2-444E-7536EB1A9E7F}"/>
              </a:ext>
            </a:extLst>
          </p:cNvPr>
          <p:cNvSpPr>
            <a:spLocks noGrp="1"/>
          </p:cNvSpPr>
          <p:nvPr>
            <p:ph idx="1"/>
          </p:nvPr>
        </p:nvSpPr>
        <p:spPr>
          <a:xfrm>
            <a:off x="565151" y="2160016"/>
            <a:ext cx="4133559" cy="3601212"/>
          </a:xfrm>
        </p:spPr>
        <p:txBody>
          <a:bodyPr>
            <a:normAutofit/>
          </a:bodyPr>
          <a:lstStyle/>
          <a:p>
            <a:r>
              <a:rPr lang="en-GB" dirty="0"/>
              <a:t>Thank you for listening!</a:t>
            </a:r>
          </a:p>
          <a:p>
            <a:endParaRPr lang="en-GB" dirty="0"/>
          </a:p>
          <a:p>
            <a:r>
              <a:rPr lang="en-GB" dirty="0"/>
              <a:t>Hope you have a great Christmas break!</a:t>
            </a:r>
          </a:p>
        </p:txBody>
      </p:sp>
      <p:pic>
        <p:nvPicPr>
          <p:cNvPr id="2050" name="Picture 2" descr="Why is it Christmas on Channel 5 already in August?">
            <a:extLst>
              <a:ext uri="{FF2B5EF4-FFF2-40B4-BE49-F238E27FC236}">
                <a16:creationId xmlns:a16="http://schemas.microsoft.com/office/drawing/2014/main" id="{836473FC-BC72-CF71-3427-F7243C7545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6596" y="1371913"/>
            <a:ext cx="6430513" cy="4105522"/>
          </a:xfrm>
          <a:prstGeom prst="rect">
            <a:avLst/>
          </a:prstGeom>
          <a:noFill/>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058"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0"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1"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063" name="Straight Connector 2062">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61398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A342C-BAEE-865E-140C-969B0B70CAB3}"/>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C91D34C6-81F6-52A9-236F-969B7384C5A4}"/>
              </a:ext>
            </a:extLst>
          </p:cNvPr>
          <p:cNvSpPr>
            <a:spLocks noGrp="1"/>
          </p:cNvSpPr>
          <p:nvPr>
            <p:ph idx="1"/>
          </p:nvPr>
        </p:nvSpPr>
        <p:spPr>
          <a:xfrm>
            <a:off x="565150" y="2160016"/>
            <a:ext cx="9628717" cy="3927094"/>
          </a:xfrm>
        </p:spPr>
        <p:txBody>
          <a:bodyPr>
            <a:normAutofit fontScale="92500" lnSpcReduction="10000"/>
          </a:bodyPr>
          <a:lstStyle/>
          <a:p>
            <a:pPr marL="270510"/>
            <a:r>
              <a:rPr lang="en-GB" sz="1800" dirty="0">
                <a:effectLst/>
                <a:latin typeface="Arial" panose="020B0604020202020204" pitchFamily="34" charset="0"/>
                <a:ea typeface="Times New Roman" panose="02020603050405020304" pitchFamily="18" charset="0"/>
              </a:rPr>
              <a:t>Students will produce a 2000 word essay which evaluates the effectiveness of the emergency services, partner agencies and counter terrorism measures in response to a terrorist attack perpetrated within the United Kingdom. </a:t>
            </a:r>
            <a:endParaRPr lang="en-GB" sz="1800" dirty="0">
              <a:effectLst/>
              <a:latin typeface="Times New Roman" panose="02020603050405020304" pitchFamily="18" charset="0"/>
              <a:ea typeface="Times New Roman" panose="02020603050405020304" pitchFamily="18" charset="0"/>
            </a:endParaRPr>
          </a:p>
          <a:p>
            <a:pPr marL="270510"/>
            <a:endParaRPr lang="en-GB" sz="1800" dirty="0">
              <a:effectLst/>
              <a:latin typeface="Times New Roman" panose="02020603050405020304" pitchFamily="18" charset="0"/>
              <a:ea typeface="Times New Roman" panose="02020603050405020304" pitchFamily="18" charset="0"/>
            </a:endParaRPr>
          </a:p>
          <a:p>
            <a:pPr marL="270510"/>
            <a:r>
              <a:rPr lang="en-GB" sz="1800" dirty="0">
                <a:effectLst/>
                <a:latin typeface="Arial" panose="020B0604020202020204" pitchFamily="34" charset="0"/>
                <a:ea typeface="Times New Roman" panose="02020603050405020304" pitchFamily="18" charset="0"/>
              </a:rPr>
              <a:t>To complete this essay the student will:</a:t>
            </a:r>
            <a:endParaRPr lang="en-GB" sz="1800" dirty="0">
              <a:effectLst/>
              <a:latin typeface="Times New Roman" panose="02020603050405020304" pitchFamily="18" charset="0"/>
              <a:ea typeface="Times New Roman" panose="02020603050405020304" pitchFamily="18" charset="0"/>
            </a:endParaRPr>
          </a:p>
          <a:p>
            <a:pPr marL="270510"/>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Describe and explain the different public services that are involved in response to terrorism</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Analyse and evaluate the collaboration and partnership between these institutions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Discuss the issues and drawbacks to these collaborations (pragmatic, logistic, ideological)</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Choose a terrorist attack event and briefly explain the relevant details for your discussion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Explain how public service responses were deployed to deal with this event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Critically evaluate the success and limitations of those responses</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08992109"/>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otalTime>0</TotalTime>
  <Words>4489</Words>
  <Application>Microsoft Office PowerPoint</Application>
  <PresentationFormat>Widescreen</PresentationFormat>
  <Paragraphs>282</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avenir-regular-class</vt:lpstr>
      <vt:lpstr>Arial</vt:lpstr>
      <vt:lpstr>Neue Haas Grotesk Text Pro</vt:lpstr>
      <vt:lpstr>Times New Roman</vt:lpstr>
      <vt:lpstr>PunchcardVTI</vt:lpstr>
      <vt:lpstr>Terrorism and Public Service Responses</vt:lpstr>
      <vt:lpstr>Session Outline</vt:lpstr>
      <vt:lpstr>Definitions of Terrorism – Boaz Ganor</vt:lpstr>
      <vt:lpstr>Definitions of Terrorism – Legal</vt:lpstr>
      <vt:lpstr>Terrorism Act 2000</vt:lpstr>
      <vt:lpstr>Definitions of Terrorism - Academic</vt:lpstr>
      <vt:lpstr>Definitions of Terrorism - Political</vt:lpstr>
      <vt:lpstr>Definitions of Terrorism - Political</vt:lpstr>
      <vt:lpstr>Definitions of Extremism</vt:lpstr>
      <vt:lpstr>Media Representation of Terrorism</vt:lpstr>
      <vt:lpstr>Terror Groups</vt:lpstr>
      <vt:lpstr>Al Qaeda and ISIS</vt:lpstr>
      <vt:lpstr>Motives and Goals</vt:lpstr>
      <vt:lpstr>Technology – Al Qaeda</vt:lpstr>
      <vt:lpstr>Technology - ISIS</vt:lpstr>
      <vt:lpstr>Social Media</vt:lpstr>
      <vt:lpstr>Radicalisation</vt:lpstr>
      <vt:lpstr>The War on Terror</vt:lpstr>
      <vt:lpstr>The War on Terror</vt:lpstr>
      <vt:lpstr>The Lone Wolf</vt:lpstr>
      <vt:lpstr>Ideology of the IRA</vt:lpstr>
      <vt:lpstr>Motivation of the IRA</vt:lpstr>
      <vt:lpstr>Motivations of the IRA</vt:lpstr>
      <vt:lpstr>Tactics – Gaining Trust</vt:lpstr>
      <vt:lpstr>Tactics - Gaining Trust</vt:lpstr>
      <vt:lpstr>Ideology of Right Wing Terror</vt:lpstr>
      <vt:lpstr>Terror Events</vt:lpstr>
      <vt:lpstr>7/7 London Bombings</vt:lpstr>
      <vt:lpstr>7/7 London Bombing – Motives and Goals</vt:lpstr>
      <vt:lpstr>Political Response</vt:lpstr>
      <vt:lpstr>Lessons of 7/7 Bombing</vt:lpstr>
      <vt:lpstr>Manchester Bombing - Motives</vt:lpstr>
      <vt:lpstr>Political Response</vt:lpstr>
      <vt:lpstr>Govt Response</vt:lpstr>
      <vt:lpstr>Legislation and Public Service Responses</vt:lpstr>
      <vt:lpstr>Contest</vt:lpstr>
      <vt:lpstr>Prevent</vt:lpstr>
      <vt:lpstr>Channel</vt:lpstr>
      <vt:lpstr>Global Coalition Against Daesh</vt:lpstr>
      <vt:lpstr>UK Legislation</vt:lpstr>
      <vt:lpstr>Responses to Right Wing Terror</vt:lpstr>
      <vt:lpstr>Martyn’s Law</vt:lpstr>
      <vt:lpstr>Martyn’s Law</vt:lpstr>
      <vt:lpstr>Powers</vt:lpstr>
      <vt:lpstr>Major Incident – Civil Contingencies Act 2004</vt:lpstr>
      <vt:lpstr>Any Questions?</vt:lpstr>
      <vt:lpstr>Week 10 Complete</vt:lpstr>
      <vt:lpstr>Assignment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2022-12-12T14:32:25Z</dcterms:created>
  <dcterms:modified xsi:type="dcterms:W3CDTF">2022-12-15T10:23:03Z</dcterms:modified>
</cp:coreProperties>
</file>