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6" r:id="rId2"/>
    <p:sldId id="352" r:id="rId3"/>
    <p:sldId id="336" r:id="rId4"/>
    <p:sldId id="348" r:id="rId5"/>
    <p:sldId id="335" r:id="rId6"/>
    <p:sldId id="337" r:id="rId7"/>
    <p:sldId id="328" r:id="rId8"/>
    <p:sldId id="334" r:id="rId9"/>
    <p:sldId id="339" r:id="rId10"/>
    <p:sldId id="350" r:id="rId11"/>
    <p:sldId id="342" r:id="rId12"/>
    <p:sldId id="344" r:id="rId13"/>
    <p:sldId id="351" r:id="rId14"/>
    <p:sldId id="349" r:id="rId15"/>
    <p:sldId id="321" r:id="rId16"/>
    <p:sldId id="353" r:id="rId17"/>
    <p:sldId id="345" r:id="rId18"/>
    <p:sldId id="346" r:id="rId19"/>
    <p:sldId id="347" r:id="rId20"/>
    <p:sldId id="324" r:id="rId21"/>
    <p:sldId id="331" r:id="rId22"/>
    <p:sldId id="355" r:id="rId23"/>
    <p:sldId id="354" r:id="rId24"/>
    <p:sldId id="357" r:id="rId25"/>
  </p:sldIdLst>
  <p:sldSz cx="9144000" cy="6858000" type="screen4x3"/>
  <p:notesSz cx="6667500" cy="99044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77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5C9D0F-2DF1-49C8-AD46-ED7A0D15D708}" type="doc">
      <dgm:prSet loTypeId="urn:microsoft.com/office/officeart/2005/8/layout/arrow6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GB"/>
        </a:p>
      </dgm:t>
    </dgm:pt>
    <dgm:pt modelId="{5101CC56-CBBE-4600-9901-9A6C666FE7BD}">
      <dgm:prSet phldrT="[Text]"/>
      <dgm:spPr/>
      <dgm:t>
        <a:bodyPr/>
        <a:lstStyle/>
        <a:p>
          <a:r>
            <a:rPr lang="en-GB" dirty="0" smtClean="0"/>
            <a:t>Personal needs</a:t>
          </a:r>
          <a:endParaRPr lang="en-GB" dirty="0"/>
        </a:p>
      </dgm:t>
    </dgm:pt>
    <dgm:pt modelId="{2CFA49D5-1C24-4198-AA44-B6912C393731}" type="parTrans" cxnId="{D9DC9B6A-B880-43E9-80FA-7C1B76679636}">
      <dgm:prSet/>
      <dgm:spPr/>
      <dgm:t>
        <a:bodyPr/>
        <a:lstStyle/>
        <a:p>
          <a:endParaRPr lang="en-GB"/>
        </a:p>
      </dgm:t>
    </dgm:pt>
    <dgm:pt modelId="{19EE2554-C00B-4D4B-A39B-6A3AAF6A12D0}" type="sibTrans" cxnId="{D9DC9B6A-B880-43E9-80FA-7C1B76679636}">
      <dgm:prSet/>
      <dgm:spPr/>
      <dgm:t>
        <a:bodyPr/>
        <a:lstStyle/>
        <a:p>
          <a:endParaRPr lang="en-GB"/>
        </a:p>
      </dgm:t>
    </dgm:pt>
    <dgm:pt modelId="{6C17397E-CBB2-4970-84F9-FC79314E25F3}">
      <dgm:prSet phldrT="[Text]"/>
      <dgm:spPr/>
      <dgm:t>
        <a:bodyPr/>
        <a:lstStyle/>
        <a:p>
          <a:r>
            <a:rPr lang="en-GB" dirty="0" smtClean="0"/>
            <a:t>Environmental Impacts</a:t>
          </a:r>
          <a:endParaRPr lang="en-GB" dirty="0"/>
        </a:p>
      </dgm:t>
    </dgm:pt>
    <dgm:pt modelId="{C9A40B73-730B-476A-B7BF-46D9D4A26245}" type="parTrans" cxnId="{FADC8629-9299-4F21-966A-B9606B5331D9}">
      <dgm:prSet/>
      <dgm:spPr/>
      <dgm:t>
        <a:bodyPr/>
        <a:lstStyle/>
        <a:p>
          <a:endParaRPr lang="en-GB"/>
        </a:p>
      </dgm:t>
    </dgm:pt>
    <dgm:pt modelId="{FDAE28F7-3DCD-409F-A509-B0701BBF5C9F}" type="sibTrans" cxnId="{FADC8629-9299-4F21-966A-B9606B5331D9}">
      <dgm:prSet/>
      <dgm:spPr/>
      <dgm:t>
        <a:bodyPr/>
        <a:lstStyle/>
        <a:p>
          <a:endParaRPr lang="en-GB"/>
        </a:p>
      </dgm:t>
    </dgm:pt>
    <dgm:pt modelId="{A64E1673-7783-41E6-8AF5-01CABF7BCB86}" type="pres">
      <dgm:prSet presAssocID="{7D5C9D0F-2DF1-49C8-AD46-ED7A0D15D708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BA94EBF-4B94-4DE1-9780-4BF5063D6D40}" type="pres">
      <dgm:prSet presAssocID="{7D5C9D0F-2DF1-49C8-AD46-ED7A0D15D708}" presName="ribbon" presStyleLbl="node1" presStyleIdx="0" presStyleCnt="1"/>
      <dgm:spPr/>
    </dgm:pt>
    <dgm:pt modelId="{E6F15277-BB01-4804-A05A-B25951F0C6FA}" type="pres">
      <dgm:prSet presAssocID="{7D5C9D0F-2DF1-49C8-AD46-ED7A0D15D708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3200CE9-880A-407B-8030-18E2C9A426D0}" type="pres">
      <dgm:prSet presAssocID="{7D5C9D0F-2DF1-49C8-AD46-ED7A0D15D708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ADC8629-9299-4F21-966A-B9606B5331D9}" srcId="{7D5C9D0F-2DF1-49C8-AD46-ED7A0D15D708}" destId="{6C17397E-CBB2-4970-84F9-FC79314E25F3}" srcOrd="1" destOrd="0" parTransId="{C9A40B73-730B-476A-B7BF-46D9D4A26245}" sibTransId="{FDAE28F7-3DCD-409F-A509-B0701BBF5C9F}"/>
    <dgm:cxn modelId="{E0851015-132A-4E05-869C-2CE6E4FEFCF3}" type="presOf" srcId="{5101CC56-CBBE-4600-9901-9A6C666FE7BD}" destId="{E6F15277-BB01-4804-A05A-B25951F0C6FA}" srcOrd="0" destOrd="0" presId="urn:microsoft.com/office/officeart/2005/8/layout/arrow6"/>
    <dgm:cxn modelId="{2ACA6E9F-82BC-4D87-BDB3-6DC911A60602}" type="presOf" srcId="{7D5C9D0F-2DF1-49C8-AD46-ED7A0D15D708}" destId="{A64E1673-7783-41E6-8AF5-01CABF7BCB86}" srcOrd="0" destOrd="0" presId="urn:microsoft.com/office/officeart/2005/8/layout/arrow6"/>
    <dgm:cxn modelId="{92CDC119-C74C-4EA7-A207-F52EA921A08B}" type="presOf" srcId="{6C17397E-CBB2-4970-84F9-FC79314E25F3}" destId="{33200CE9-880A-407B-8030-18E2C9A426D0}" srcOrd="0" destOrd="0" presId="urn:microsoft.com/office/officeart/2005/8/layout/arrow6"/>
    <dgm:cxn modelId="{D9DC9B6A-B880-43E9-80FA-7C1B76679636}" srcId="{7D5C9D0F-2DF1-49C8-AD46-ED7A0D15D708}" destId="{5101CC56-CBBE-4600-9901-9A6C666FE7BD}" srcOrd="0" destOrd="0" parTransId="{2CFA49D5-1C24-4198-AA44-B6912C393731}" sibTransId="{19EE2554-C00B-4D4B-A39B-6A3AAF6A12D0}"/>
    <dgm:cxn modelId="{C952025C-EB3A-43F1-84CF-483A1C40230B}" type="presParOf" srcId="{A64E1673-7783-41E6-8AF5-01CABF7BCB86}" destId="{FBA94EBF-4B94-4DE1-9780-4BF5063D6D40}" srcOrd="0" destOrd="0" presId="urn:microsoft.com/office/officeart/2005/8/layout/arrow6"/>
    <dgm:cxn modelId="{EAF49427-99AD-4D93-9BCD-6AD85357F946}" type="presParOf" srcId="{A64E1673-7783-41E6-8AF5-01CABF7BCB86}" destId="{E6F15277-BB01-4804-A05A-B25951F0C6FA}" srcOrd="1" destOrd="0" presId="urn:microsoft.com/office/officeart/2005/8/layout/arrow6"/>
    <dgm:cxn modelId="{36792661-4D2C-4CE7-AE68-C7856F177D53}" type="presParOf" srcId="{A64E1673-7783-41E6-8AF5-01CABF7BCB86}" destId="{33200CE9-880A-407B-8030-18E2C9A426D0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BBBAEC-D04C-42E4-A6F6-0EDF7A4A4BF5}" type="doc">
      <dgm:prSet loTypeId="urn:microsoft.com/office/officeart/2005/8/layout/chevron2" loCatId="process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en-GB"/>
        </a:p>
      </dgm:t>
    </dgm:pt>
    <dgm:pt modelId="{619420E7-DE9C-43EE-A661-DD5784DC66BF}">
      <dgm:prSet phldrT="[Text]"/>
      <dgm:spPr/>
      <dgm:t>
        <a:bodyPr/>
        <a:lstStyle/>
        <a:p>
          <a:r>
            <a:rPr lang="en-GB" dirty="0" smtClean="0"/>
            <a:t>E</a:t>
          </a:r>
          <a:endParaRPr lang="en-GB" dirty="0"/>
        </a:p>
      </dgm:t>
    </dgm:pt>
    <dgm:pt modelId="{1CE58F14-AB5F-4166-9C56-403A1D686CF2}" type="parTrans" cxnId="{10B9C1B5-AAAE-4637-871D-D28570E5C5E4}">
      <dgm:prSet/>
      <dgm:spPr/>
      <dgm:t>
        <a:bodyPr/>
        <a:lstStyle/>
        <a:p>
          <a:endParaRPr lang="en-GB"/>
        </a:p>
      </dgm:t>
    </dgm:pt>
    <dgm:pt modelId="{B91C40A2-DBE5-428A-81CF-F917A7CB9C68}" type="sibTrans" cxnId="{10B9C1B5-AAAE-4637-871D-D28570E5C5E4}">
      <dgm:prSet/>
      <dgm:spPr/>
      <dgm:t>
        <a:bodyPr/>
        <a:lstStyle/>
        <a:p>
          <a:endParaRPr lang="en-GB"/>
        </a:p>
      </dgm:t>
    </dgm:pt>
    <dgm:pt modelId="{5F96A110-5C61-4FE3-9CA6-1DB56B6E7AC3}">
      <dgm:prSet phldrT="[Text]"/>
      <dgm:spPr/>
      <dgm:t>
        <a:bodyPr/>
        <a:lstStyle/>
        <a:p>
          <a:r>
            <a:rPr lang="en-GB" dirty="0" smtClean="0"/>
            <a:t>Ecologically oriented</a:t>
          </a:r>
          <a:endParaRPr lang="en-GB" dirty="0"/>
        </a:p>
      </dgm:t>
    </dgm:pt>
    <dgm:pt modelId="{1AD69F7E-2993-430A-94C4-FBC37897A9AD}" type="parTrans" cxnId="{BFC759D9-EB76-482D-B316-A8F9D4743543}">
      <dgm:prSet/>
      <dgm:spPr/>
      <dgm:t>
        <a:bodyPr/>
        <a:lstStyle/>
        <a:p>
          <a:endParaRPr lang="en-GB"/>
        </a:p>
      </dgm:t>
    </dgm:pt>
    <dgm:pt modelId="{5DB342E5-BBB2-491B-8032-25AE17A8A618}" type="sibTrans" cxnId="{BFC759D9-EB76-482D-B316-A8F9D4743543}">
      <dgm:prSet/>
      <dgm:spPr/>
      <dgm:t>
        <a:bodyPr/>
        <a:lstStyle/>
        <a:p>
          <a:endParaRPr lang="en-GB"/>
        </a:p>
      </dgm:t>
    </dgm:pt>
    <dgm:pt modelId="{514D3D5F-E627-4022-95B8-59FAA86C4024}">
      <dgm:prSet phldrT="[Text]"/>
      <dgm:spPr/>
      <dgm:t>
        <a:bodyPr/>
        <a:lstStyle/>
        <a:p>
          <a:r>
            <a:rPr lang="en-GB" dirty="0" smtClean="0"/>
            <a:t>V</a:t>
          </a:r>
          <a:endParaRPr lang="en-GB" dirty="0"/>
        </a:p>
      </dgm:t>
    </dgm:pt>
    <dgm:pt modelId="{DBB2670D-FBE6-44AF-AEE9-DA978D29252A}" type="parTrans" cxnId="{12AD8DCD-94D2-49A8-B7F5-AF66CB7896BD}">
      <dgm:prSet/>
      <dgm:spPr/>
      <dgm:t>
        <a:bodyPr/>
        <a:lstStyle/>
        <a:p>
          <a:endParaRPr lang="en-GB"/>
        </a:p>
      </dgm:t>
    </dgm:pt>
    <dgm:pt modelId="{61E74F9B-869C-47E0-8D2F-2AF5EC987BBD}" type="sibTrans" cxnId="{12AD8DCD-94D2-49A8-B7F5-AF66CB7896BD}">
      <dgm:prSet/>
      <dgm:spPr/>
      <dgm:t>
        <a:bodyPr/>
        <a:lstStyle/>
        <a:p>
          <a:endParaRPr lang="en-GB"/>
        </a:p>
      </dgm:t>
    </dgm:pt>
    <dgm:pt modelId="{271E55DF-79E4-45A7-9CDF-D7ACC99B57F7}">
      <dgm:prSet phldrT="[Text]"/>
      <dgm:spPr/>
      <dgm:t>
        <a:bodyPr/>
        <a:lstStyle/>
        <a:p>
          <a:r>
            <a:rPr lang="en-GB" dirty="0" smtClean="0"/>
            <a:t>Viable</a:t>
          </a:r>
          <a:endParaRPr lang="en-GB" dirty="0"/>
        </a:p>
      </dgm:t>
    </dgm:pt>
    <dgm:pt modelId="{033740F3-0FD8-4AB6-964B-6AEA2D3D9379}" type="parTrans" cxnId="{2C30816D-22E5-473D-BE2B-6E8F0C02B730}">
      <dgm:prSet/>
      <dgm:spPr/>
      <dgm:t>
        <a:bodyPr/>
        <a:lstStyle/>
        <a:p>
          <a:endParaRPr lang="en-GB"/>
        </a:p>
      </dgm:t>
    </dgm:pt>
    <dgm:pt modelId="{0B413AA7-D814-4F15-9E17-B3E48F7B6F73}" type="sibTrans" cxnId="{2C30816D-22E5-473D-BE2B-6E8F0C02B730}">
      <dgm:prSet/>
      <dgm:spPr/>
      <dgm:t>
        <a:bodyPr/>
        <a:lstStyle/>
        <a:p>
          <a:endParaRPr lang="en-GB"/>
        </a:p>
      </dgm:t>
    </dgm:pt>
    <dgm:pt modelId="{A1F1D5F9-8243-4BB6-8B08-0A3F8A5777FD}">
      <dgm:prSet phldrT="[Text]"/>
      <dgm:spPr/>
      <dgm:t>
        <a:bodyPr/>
        <a:lstStyle/>
        <a:p>
          <a:r>
            <a:rPr lang="en-GB" dirty="0" smtClean="0"/>
            <a:t>Ethical</a:t>
          </a:r>
          <a:endParaRPr lang="en-GB" dirty="0"/>
        </a:p>
      </dgm:t>
    </dgm:pt>
    <dgm:pt modelId="{E5866004-4E7C-4B9C-AE2C-9920BC1DAFFB}" type="parTrans" cxnId="{42ABF87A-B7E2-4DCC-9769-409DA9B89F05}">
      <dgm:prSet/>
      <dgm:spPr/>
      <dgm:t>
        <a:bodyPr/>
        <a:lstStyle/>
        <a:p>
          <a:endParaRPr lang="en-GB"/>
        </a:p>
      </dgm:t>
    </dgm:pt>
    <dgm:pt modelId="{4B9028F5-A7A9-4E1A-8FCD-694BEE25B797}" type="sibTrans" cxnId="{42ABF87A-B7E2-4DCC-9769-409DA9B89F05}">
      <dgm:prSet/>
      <dgm:spPr/>
      <dgm:t>
        <a:bodyPr/>
        <a:lstStyle/>
        <a:p>
          <a:endParaRPr lang="en-GB"/>
        </a:p>
      </dgm:t>
    </dgm:pt>
    <dgm:pt modelId="{783C7444-B377-43E4-85C6-D017097ECD88}">
      <dgm:prSet phldrT="[Text]"/>
      <dgm:spPr/>
      <dgm:t>
        <a:bodyPr/>
        <a:lstStyle/>
        <a:p>
          <a:r>
            <a:rPr lang="en-GB" dirty="0" smtClean="0"/>
            <a:t>R</a:t>
          </a:r>
          <a:endParaRPr lang="en-GB" dirty="0"/>
        </a:p>
      </dgm:t>
    </dgm:pt>
    <dgm:pt modelId="{EAD52723-695E-47D1-B759-F2C7A635471D}" type="parTrans" cxnId="{61ADD253-39D6-4B06-A09F-B2D430F4DAC5}">
      <dgm:prSet/>
      <dgm:spPr/>
      <dgm:t>
        <a:bodyPr/>
        <a:lstStyle/>
        <a:p>
          <a:endParaRPr lang="en-GB"/>
        </a:p>
      </dgm:t>
    </dgm:pt>
    <dgm:pt modelId="{8E1B14E5-ECF7-4536-89B8-C6AB6F78E5E9}" type="sibTrans" cxnId="{61ADD253-39D6-4B06-A09F-B2D430F4DAC5}">
      <dgm:prSet/>
      <dgm:spPr/>
      <dgm:t>
        <a:bodyPr/>
        <a:lstStyle/>
        <a:p>
          <a:endParaRPr lang="en-GB"/>
        </a:p>
      </dgm:t>
    </dgm:pt>
    <dgm:pt modelId="{C12ADC5F-277B-464A-851B-E2E60CAE2F8E}">
      <dgm:prSet phldrT="[Text]"/>
      <dgm:spPr/>
      <dgm:t>
        <a:bodyPr/>
        <a:lstStyle/>
        <a:p>
          <a:r>
            <a:rPr lang="en-GB" dirty="0" smtClean="0"/>
            <a:t>Relationship-based</a:t>
          </a:r>
          <a:endParaRPr lang="en-GB" dirty="0"/>
        </a:p>
      </dgm:t>
    </dgm:pt>
    <dgm:pt modelId="{9209DE6F-1CE5-440B-9E0A-4E92268E03BC}" type="parTrans" cxnId="{D2B68ABA-93BD-48ED-B6D6-C5C154DC1D7E}">
      <dgm:prSet/>
      <dgm:spPr/>
      <dgm:t>
        <a:bodyPr/>
        <a:lstStyle/>
        <a:p>
          <a:endParaRPr lang="en-GB"/>
        </a:p>
      </dgm:t>
    </dgm:pt>
    <dgm:pt modelId="{C64874E7-4164-49EA-B82E-AEADF87D1B9C}" type="sibTrans" cxnId="{D2B68ABA-93BD-48ED-B6D6-C5C154DC1D7E}">
      <dgm:prSet/>
      <dgm:spPr/>
      <dgm:t>
        <a:bodyPr/>
        <a:lstStyle/>
        <a:p>
          <a:endParaRPr lang="en-GB"/>
        </a:p>
      </dgm:t>
    </dgm:pt>
    <dgm:pt modelId="{6231C289-2F3A-4404-AF5B-74646D6F5532}">
      <dgm:prSet phldrT="[Text]"/>
      <dgm:spPr/>
      <dgm:t>
        <a:bodyPr/>
        <a:lstStyle/>
        <a:p>
          <a:r>
            <a:rPr lang="en-GB" dirty="0" smtClean="0"/>
            <a:t>E</a:t>
          </a:r>
          <a:endParaRPr lang="en-GB" dirty="0"/>
        </a:p>
      </dgm:t>
    </dgm:pt>
    <dgm:pt modelId="{1AF8D875-D8B1-4ECB-AD4F-762CB4A468E9}" type="parTrans" cxnId="{CB09F344-5942-48B6-8C95-A22C3ADB51AB}">
      <dgm:prSet/>
      <dgm:spPr/>
      <dgm:t>
        <a:bodyPr/>
        <a:lstStyle/>
        <a:p>
          <a:endParaRPr lang="en-GB"/>
        </a:p>
      </dgm:t>
    </dgm:pt>
    <dgm:pt modelId="{DBB2736B-9C5F-4392-A755-CB6D0D051515}" type="sibTrans" cxnId="{CB09F344-5942-48B6-8C95-A22C3ADB51AB}">
      <dgm:prSet/>
      <dgm:spPr/>
      <dgm:t>
        <a:bodyPr/>
        <a:lstStyle/>
        <a:p>
          <a:endParaRPr lang="en-GB"/>
        </a:p>
      </dgm:t>
    </dgm:pt>
    <dgm:pt modelId="{1ADAD9B0-8AE0-42B3-B6DE-1F4EB2B56F02}" type="pres">
      <dgm:prSet presAssocID="{88BBBAEC-D04C-42E4-A6F6-0EDF7A4A4BF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E6B684F-54D4-46E5-A0AB-A381C86F2505}" type="pres">
      <dgm:prSet presAssocID="{619420E7-DE9C-43EE-A661-DD5784DC66BF}" presName="composite" presStyleCnt="0"/>
      <dgm:spPr/>
    </dgm:pt>
    <dgm:pt modelId="{354901BD-2A9D-4607-8E84-771643FE8194}" type="pres">
      <dgm:prSet presAssocID="{619420E7-DE9C-43EE-A661-DD5784DC66BF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C5381B9-9A10-400D-8EC8-23B2D63C5158}" type="pres">
      <dgm:prSet presAssocID="{619420E7-DE9C-43EE-A661-DD5784DC66BF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AC66B11-BCD0-4983-A10A-212F8EF649DE}" type="pres">
      <dgm:prSet presAssocID="{B91C40A2-DBE5-428A-81CF-F917A7CB9C68}" presName="sp" presStyleCnt="0"/>
      <dgm:spPr/>
    </dgm:pt>
    <dgm:pt modelId="{6DCC0250-9B1A-4FF6-925B-E19B3908F2B7}" type="pres">
      <dgm:prSet presAssocID="{514D3D5F-E627-4022-95B8-59FAA86C4024}" presName="composite" presStyleCnt="0"/>
      <dgm:spPr/>
    </dgm:pt>
    <dgm:pt modelId="{A61C450F-7A95-40D4-A152-D4AE22614402}" type="pres">
      <dgm:prSet presAssocID="{514D3D5F-E627-4022-95B8-59FAA86C4024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F9D5706-6C92-42A7-9109-30A099632463}" type="pres">
      <dgm:prSet presAssocID="{514D3D5F-E627-4022-95B8-59FAA86C4024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3EA1567-88F9-4402-93B0-04FBB006327B}" type="pres">
      <dgm:prSet presAssocID="{61E74F9B-869C-47E0-8D2F-2AF5EC987BBD}" presName="sp" presStyleCnt="0"/>
      <dgm:spPr/>
    </dgm:pt>
    <dgm:pt modelId="{1CC4C338-EF8A-4E2A-A901-5416FC98E086}" type="pres">
      <dgm:prSet presAssocID="{6231C289-2F3A-4404-AF5B-74646D6F5532}" presName="composite" presStyleCnt="0"/>
      <dgm:spPr/>
    </dgm:pt>
    <dgm:pt modelId="{5A50BF73-BB71-48C3-A48A-FC65FC796ACB}" type="pres">
      <dgm:prSet presAssocID="{6231C289-2F3A-4404-AF5B-74646D6F553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C9F44B4-0EE5-450D-895B-BEA7708EC572}" type="pres">
      <dgm:prSet presAssocID="{6231C289-2F3A-4404-AF5B-74646D6F5532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D64BEAD-A767-4D35-BBAE-4092A3473F20}" type="pres">
      <dgm:prSet presAssocID="{DBB2736B-9C5F-4392-A755-CB6D0D051515}" presName="sp" presStyleCnt="0"/>
      <dgm:spPr/>
    </dgm:pt>
    <dgm:pt modelId="{84B0C84F-56AE-4F7B-9C34-735B8DCE0809}" type="pres">
      <dgm:prSet presAssocID="{783C7444-B377-43E4-85C6-D017097ECD88}" presName="composite" presStyleCnt="0"/>
      <dgm:spPr/>
    </dgm:pt>
    <dgm:pt modelId="{CDD49BE7-FA6C-44A1-9A3B-8D2C2B8AEC64}" type="pres">
      <dgm:prSet presAssocID="{783C7444-B377-43E4-85C6-D017097ECD88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FA5FEAC-08E0-4EDC-9AE0-B446E1E18CEF}" type="pres">
      <dgm:prSet presAssocID="{783C7444-B377-43E4-85C6-D017097ECD88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51A933A-A699-4A65-94C7-EDB8C8C5FBCA}" type="presOf" srcId="{6231C289-2F3A-4404-AF5B-74646D6F5532}" destId="{5A50BF73-BB71-48C3-A48A-FC65FC796ACB}" srcOrd="0" destOrd="0" presId="urn:microsoft.com/office/officeart/2005/8/layout/chevron2"/>
    <dgm:cxn modelId="{61ADD253-39D6-4B06-A09F-B2D430F4DAC5}" srcId="{88BBBAEC-D04C-42E4-A6F6-0EDF7A4A4BF5}" destId="{783C7444-B377-43E4-85C6-D017097ECD88}" srcOrd="3" destOrd="0" parTransId="{EAD52723-695E-47D1-B759-F2C7A635471D}" sibTransId="{8E1B14E5-ECF7-4536-89B8-C6AB6F78E5E9}"/>
    <dgm:cxn modelId="{9984E04F-9D86-4DA1-9346-4369A1B21BAD}" type="presOf" srcId="{5F96A110-5C61-4FE3-9CA6-1DB56B6E7AC3}" destId="{BC5381B9-9A10-400D-8EC8-23B2D63C5158}" srcOrd="0" destOrd="0" presId="urn:microsoft.com/office/officeart/2005/8/layout/chevron2"/>
    <dgm:cxn modelId="{4CCEF6F3-FAA9-4E17-A314-F7056AEA5DA6}" type="presOf" srcId="{C12ADC5F-277B-464A-851B-E2E60CAE2F8E}" destId="{1FA5FEAC-08E0-4EDC-9AE0-B446E1E18CEF}" srcOrd="0" destOrd="0" presId="urn:microsoft.com/office/officeart/2005/8/layout/chevron2"/>
    <dgm:cxn modelId="{CB09F344-5942-48B6-8C95-A22C3ADB51AB}" srcId="{88BBBAEC-D04C-42E4-A6F6-0EDF7A4A4BF5}" destId="{6231C289-2F3A-4404-AF5B-74646D6F5532}" srcOrd="2" destOrd="0" parTransId="{1AF8D875-D8B1-4ECB-AD4F-762CB4A468E9}" sibTransId="{DBB2736B-9C5F-4392-A755-CB6D0D051515}"/>
    <dgm:cxn modelId="{5EB0C61E-DB3A-48B7-A908-3D8731EC501E}" type="presOf" srcId="{271E55DF-79E4-45A7-9CDF-D7ACC99B57F7}" destId="{EF9D5706-6C92-42A7-9109-30A099632463}" srcOrd="0" destOrd="0" presId="urn:microsoft.com/office/officeart/2005/8/layout/chevron2"/>
    <dgm:cxn modelId="{EF1CD8E6-DC85-47CC-A67E-541205A8DCA2}" type="presOf" srcId="{A1F1D5F9-8243-4BB6-8B08-0A3F8A5777FD}" destId="{6C9F44B4-0EE5-450D-895B-BEA7708EC572}" srcOrd="0" destOrd="0" presId="urn:microsoft.com/office/officeart/2005/8/layout/chevron2"/>
    <dgm:cxn modelId="{10B9C1B5-AAAE-4637-871D-D28570E5C5E4}" srcId="{88BBBAEC-D04C-42E4-A6F6-0EDF7A4A4BF5}" destId="{619420E7-DE9C-43EE-A661-DD5784DC66BF}" srcOrd="0" destOrd="0" parTransId="{1CE58F14-AB5F-4166-9C56-403A1D686CF2}" sibTransId="{B91C40A2-DBE5-428A-81CF-F917A7CB9C68}"/>
    <dgm:cxn modelId="{5477F76F-FBDF-4583-8115-B7E5808256D7}" type="presOf" srcId="{88BBBAEC-D04C-42E4-A6F6-0EDF7A4A4BF5}" destId="{1ADAD9B0-8AE0-42B3-B6DE-1F4EB2B56F02}" srcOrd="0" destOrd="0" presId="urn:microsoft.com/office/officeart/2005/8/layout/chevron2"/>
    <dgm:cxn modelId="{594A3929-184E-4F6A-BC09-17060EAB6D81}" type="presOf" srcId="{514D3D5F-E627-4022-95B8-59FAA86C4024}" destId="{A61C450F-7A95-40D4-A152-D4AE22614402}" srcOrd="0" destOrd="0" presId="urn:microsoft.com/office/officeart/2005/8/layout/chevron2"/>
    <dgm:cxn modelId="{A4A9314B-877C-420F-AD3C-B3F77D8E8BE8}" type="presOf" srcId="{619420E7-DE9C-43EE-A661-DD5784DC66BF}" destId="{354901BD-2A9D-4607-8E84-771643FE8194}" srcOrd="0" destOrd="0" presId="urn:microsoft.com/office/officeart/2005/8/layout/chevron2"/>
    <dgm:cxn modelId="{75EFA1A1-2834-44E2-A779-E6B2870AF11F}" type="presOf" srcId="{783C7444-B377-43E4-85C6-D017097ECD88}" destId="{CDD49BE7-FA6C-44A1-9A3B-8D2C2B8AEC64}" srcOrd="0" destOrd="0" presId="urn:microsoft.com/office/officeart/2005/8/layout/chevron2"/>
    <dgm:cxn modelId="{D2B68ABA-93BD-48ED-B6D6-C5C154DC1D7E}" srcId="{783C7444-B377-43E4-85C6-D017097ECD88}" destId="{C12ADC5F-277B-464A-851B-E2E60CAE2F8E}" srcOrd="0" destOrd="0" parTransId="{9209DE6F-1CE5-440B-9E0A-4E92268E03BC}" sibTransId="{C64874E7-4164-49EA-B82E-AEADF87D1B9C}"/>
    <dgm:cxn modelId="{2C30816D-22E5-473D-BE2B-6E8F0C02B730}" srcId="{514D3D5F-E627-4022-95B8-59FAA86C4024}" destId="{271E55DF-79E4-45A7-9CDF-D7ACC99B57F7}" srcOrd="0" destOrd="0" parTransId="{033740F3-0FD8-4AB6-964B-6AEA2D3D9379}" sibTransId="{0B413AA7-D814-4F15-9E17-B3E48F7B6F73}"/>
    <dgm:cxn modelId="{BFC759D9-EB76-482D-B316-A8F9D4743543}" srcId="{619420E7-DE9C-43EE-A661-DD5784DC66BF}" destId="{5F96A110-5C61-4FE3-9CA6-1DB56B6E7AC3}" srcOrd="0" destOrd="0" parTransId="{1AD69F7E-2993-430A-94C4-FBC37897A9AD}" sibTransId="{5DB342E5-BBB2-491B-8032-25AE17A8A618}"/>
    <dgm:cxn modelId="{42ABF87A-B7E2-4DCC-9769-409DA9B89F05}" srcId="{6231C289-2F3A-4404-AF5B-74646D6F5532}" destId="{A1F1D5F9-8243-4BB6-8B08-0A3F8A5777FD}" srcOrd="0" destOrd="0" parTransId="{E5866004-4E7C-4B9C-AE2C-9920BC1DAFFB}" sibTransId="{4B9028F5-A7A9-4E1A-8FCD-694BEE25B797}"/>
    <dgm:cxn modelId="{12AD8DCD-94D2-49A8-B7F5-AF66CB7896BD}" srcId="{88BBBAEC-D04C-42E4-A6F6-0EDF7A4A4BF5}" destId="{514D3D5F-E627-4022-95B8-59FAA86C4024}" srcOrd="1" destOrd="0" parTransId="{DBB2670D-FBE6-44AF-AEE9-DA978D29252A}" sibTransId="{61E74F9B-869C-47E0-8D2F-2AF5EC987BBD}"/>
    <dgm:cxn modelId="{0803A8FB-8475-4FB8-873F-707F3861BFBB}" type="presParOf" srcId="{1ADAD9B0-8AE0-42B3-B6DE-1F4EB2B56F02}" destId="{DE6B684F-54D4-46E5-A0AB-A381C86F2505}" srcOrd="0" destOrd="0" presId="urn:microsoft.com/office/officeart/2005/8/layout/chevron2"/>
    <dgm:cxn modelId="{463AD0B8-4B64-4139-9332-CF457281D0E2}" type="presParOf" srcId="{DE6B684F-54D4-46E5-A0AB-A381C86F2505}" destId="{354901BD-2A9D-4607-8E84-771643FE8194}" srcOrd="0" destOrd="0" presId="urn:microsoft.com/office/officeart/2005/8/layout/chevron2"/>
    <dgm:cxn modelId="{8AD47313-3025-47F2-B76A-A8011F969207}" type="presParOf" srcId="{DE6B684F-54D4-46E5-A0AB-A381C86F2505}" destId="{BC5381B9-9A10-400D-8EC8-23B2D63C5158}" srcOrd="1" destOrd="0" presId="urn:microsoft.com/office/officeart/2005/8/layout/chevron2"/>
    <dgm:cxn modelId="{E9A5D269-E38A-4A87-8B73-93CEBFFCCE4D}" type="presParOf" srcId="{1ADAD9B0-8AE0-42B3-B6DE-1F4EB2B56F02}" destId="{3AC66B11-BCD0-4983-A10A-212F8EF649DE}" srcOrd="1" destOrd="0" presId="urn:microsoft.com/office/officeart/2005/8/layout/chevron2"/>
    <dgm:cxn modelId="{4DF89F10-8130-4FCC-8F20-89DBDBCC1E1D}" type="presParOf" srcId="{1ADAD9B0-8AE0-42B3-B6DE-1F4EB2B56F02}" destId="{6DCC0250-9B1A-4FF6-925B-E19B3908F2B7}" srcOrd="2" destOrd="0" presId="urn:microsoft.com/office/officeart/2005/8/layout/chevron2"/>
    <dgm:cxn modelId="{85C9D1D1-0B84-42FC-BABA-9BBE6ABE2CC3}" type="presParOf" srcId="{6DCC0250-9B1A-4FF6-925B-E19B3908F2B7}" destId="{A61C450F-7A95-40D4-A152-D4AE22614402}" srcOrd="0" destOrd="0" presId="urn:microsoft.com/office/officeart/2005/8/layout/chevron2"/>
    <dgm:cxn modelId="{E77EA558-4E38-4C55-B990-C795CA615165}" type="presParOf" srcId="{6DCC0250-9B1A-4FF6-925B-E19B3908F2B7}" destId="{EF9D5706-6C92-42A7-9109-30A099632463}" srcOrd="1" destOrd="0" presId="urn:microsoft.com/office/officeart/2005/8/layout/chevron2"/>
    <dgm:cxn modelId="{995753F7-6362-48BB-88A3-446B20403EAC}" type="presParOf" srcId="{1ADAD9B0-8AE0-42B3-B6DE-1F4EB2B56F02}" destId="{F3EA1567-88F9-4402-93B0-04FBB006327B}" srcOrd="3" destOrd="0" presId="urn:microsoft.com/office/officeart/2005/8/layout/chevron2"/>
    <dgm:cxn modelId="{BEF68F9C-462E-4906-A29B-9C9565078D7A}" type="presParOf" srcId="{1ADAD9B0-8AE0-42B3-B6DE-1F4EB2B56F02}" destId="{1CC4C338-EF8A-4E2A-A901-5416FC98E086}" srcOrd="4" destOrd="0" presId="urn:microsoft.com/office/officeart/2005/8/layout/chevron2"/>
    <dgm:cxn modelId="{CB3A17F0-7C8F-4640-844F-C3B5B63DCA0C}" type="presParOf" srcId="{1CC4C338-EF8A-4E2A-A901-5416FC98E086}" destId="{5A50BF73-BB71-48C3-A48A-FC65FC796ACB}" srcOrd="0" destOrd="0" presId="urn:microsoft.com/office/officeart/2005/8/layout/chevron2"/>
    <dgm:cxn modelId="{23EDEB74-1440-4422-8F3C-06C8228DBC7A}" type="presParOf" srcId="{1CC4C338-EF8A-4E2A-A901-5416FC98E086}" destId="{6C9F44B4-0EE5-450D-895B-BEA7708EC572}" srcOrd="1" destOrd="0" presId="urn:microsoft.com/office/officeart/2005/8/layout/chevron2"/>
    <dgm:cxn modelId="{47F061B8-661B-4C36-8FC4-1ACCC73BA8E2}" type="presParOf" srcId="{1ADAD9B0-8AE0-42B3-B6DE-1F4EB2B56F02}" destId="{DD64BEAD-A767-4D35-BBAE-4092A3473F20}" srcOrd="5" destOrd="0" presId="urn:microsoft.com/office/officeart/2005/8/layout/chevron2"/>
    <dgm:cxn modelId="{115E1052-1FDA-4A18-A217-49FB233072BF}" type="presParOf" srcId="{1ADAD9B0-8AE0-42B3-B6DE-1F4EB2B56F02}" destId="{84B0C84F-56AE-4F7B-9C34-735B8DCE0809}" srcOrd="6" destOrd="0" presId="urn:microsoft.com/office/officeart/2005/8/layout/chevron2"/>
    <dgm:cxn modelId="{02CFB51A-DA8D-4757-95B8-B89A8C768285}" type="presParOf" srcId="{84B0C84F-56AE-4F7B-9C34-735B8DCE0809}" destId="{CDD49BE7-FA6C-44A1-9A3B-8D2C2B8AEC64}" srcOrd="0" destOrd="0" presId="urn:microsoft.com/office/officeart/2005/8/layout/chevron2"/>
    <dgm:cxn modelId="{A730C326-A5EA-452A-A99D-7545D9053910}" type="presParOf" srcId="{84B0C84F-56AE-4F7B-9C34-735B8DCE0809}" destId="{1FA5FEAC-08E0-4EDC-9AE0-B446E1E18CE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995720-4B49-4D45-ACAE-0B18428D956E}" type="doc">
      <dgm:prSet loTypeId="urn:microsoft.com/office/officeart/2005/8/layout/vList4#1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GB"/>
        </a:p>
      </dgm:t>
    </dgm:pt>
    <dgm:pt modelId="{9C1D616B-0FCD-4AF2-8531-7BBD9EF2FDC3}">
      <dgm:prSet phldrT="[Text]"/>
      <dgm:spPr/>
      <dgm:t>
        <a:bodyPr/>
        <a:lstStyle/>
        <a:p>
          <a:r>
            <a:rPr lang="en-GB" dirty="0" smtClean="0"/>
            <a:t>Green spinning</a:t>
          </a:r>
          <a:endParaRPr lang="en-GB" dirty="0"/>
        </a:p>
      </dgm:t>
    </dgm:pt>
    <dgm:pt modelId="{96265B64-CB47-442C-B917-5EF74A936B97}" type="parTrans" cxnId="{AF7E8FAD-93EA-4243-ADB4-F6C2BA7A70B0}">
      <dgm:prSet/>
      <dgm:spPr/>
      <dgm:t>
        <a:bodyPr/>
        <a:lstStyle/>
        <a:p>
          <a:endParaRPr lang="en-GB"/>
        </a:p>
      </dgm:t>
    </dgm:pt>
    <dgm:pt modelId="{F75EC6D8-FB60-4333-9A97-A0D7E0D42160}" type="sibTrans" cxnId="{AF7E8FAD-93EA-4243-ADB4-F6C2BA7A70B0}">
      <dgm:prSet/>
      <dgm:spPr/>
      <dgm:t>
        <a:bodyPr/>
        <a:lstStyle/>
        <a:p>
          <a:endParaRPr lang="en-GB"/>
        </a:p>
      </dgm:t>
    </dgm:pt>
    <dgm:pt modelId="{B250BFDC-F176-42E3-BA36-5C75B8202DDE}">
      <dgm:prSet phldrT="[Text]"/>
      <dgm:spPr/>
      <dgm:t>
        <a:bodyPr/>
        <a:lstStyle/>
        <a:p>
          <a:r>
            <a:rPr lang="en-GB" dirty="0" smtClean="0"/>
            <a:t>Green selling</a:t>
          </a:r>
          <a:endParaRPr lang="en-GB" dirty="0"/>
        </a:p>
      </dgm:t>
    </dgm:pt>
    <dgm:pt modelId="{DA98B1A2-C1BA-433E-BF08-C34CA9C03745}" type="parTrans" cxnId="{23DAA813-00A5-47C6-B010-ADD751E9899B}">
      <dgm:prSet/>
      <dgm:spPr/>
      <dgm:t>
        <a:bodyPr/>
        <a:lstStyle/>
        <a:p>
          <a:endParaRPr lang="en-GB"/>
        </a:p>
      </dgm:t>
    </dgm:pt>
    <dgm:pt modelId="{F3609237-E1E3-4E56-87BD-A39E709266D2}" type="sibTrans" cxnId="{23DAA813-00A5-47C6-B010-ADD751E9899B}">
      <dgm:prSet/>
      <dgm:spPr/>
      <dgm:t>
        <a:bodyPr/>
        <a:lstStyle/>
        <a:p>
          <a:endParaRPr lang="en-GB"/>
        </a:p>
      </dgm:t>
    </dgm:pt>
    <dgm:pt modelId="{9A0BE711-2D36-4BF5-B342-6C4121780DD8}">
      <dgm:prSet phldrT="[Text]"/>
      <dgm:spPr/>
      <dgm:t>
        <a:bodyPr/>
        <a:lstStyle/>
        <a:p>
          <a:r>
            <a:rPr lang="en-GB" dirty="0" smtClean="0"/>
            <a:t>Promoting existing product features as green</a:t>
          </a:r>
          <a:endParaRPr lang="en-GB" dirty="0"/>
        </a:p>
      </dgm:t>
    </dgm:pt>
    <dgm:pt modelId="{C1A4F9B8-CBC7-478A-81B6-D9087554A500}" type="parTrans" cxnId="{9CCCB6B7-039E-4E82-ABF8-8A55E31E063D}">
      <dgm:prSet/>
      <dgm:spPr/>
      <dgm:t>
        <a:bodyPr/>
        <a:lstStyle/>
        <a:p>
          <a:endParaRPr lang="en-GB"/>
        </a:p>
      </dgm:t>
    </dgm:pt>
    <dgm:pt modelId="{349D6A3D-6E4B-4567-B811-FAB6A6A63616}" type="sibTrans" cxnId="{9CCCB6B7-039E-4E82-ABF8-8A55E31E063D}">
      <dgm:prSet/>
      <dgm:spPr/>
      <dgm:t>
        <a:bodyPr/>
        <a:lstStyle/>
        <a:p>
          <a:endParaRPr lang="en-GB"/>
        </a:p>
      </dgm:t>
    </dgm:pt>
    <dgm:pt modelId="{25043F69-E0F8-48F5-8201-71968523907A}">
      <dgm:prSet phldrT="[Text]"/>
      <dgm:spPr/>
      <dgm:t>
        <a:bodyPr/>
        <a:lstStyle/>
        <a:p>
          <a:r>
            <a:rPr lang="en-GB" dirty="0" smtClean="0"/>
            <a:t>Green harvesting</a:t>
          </a:r>
          <a:endParaRPr lang="en-GB" dirty="0"/>
        </a:p>
      </dgm:t>
    </dgm:pt>
    <dgm:pt modelId="{B0DEB412-F949-4BB2-84EE-6420BD13BCEC}" type="parTrans" cxnId="{5DFF3710-C681-48F2-A347-2043C8801A5C}">
      <dgm:prSet/>
      <dgm:spPr/>
      <dgm:t>
        <a:bodyPr/>
        <a:lstStyle/>
        <a:p>
          <a:endParaRPr lang="en-GB"/>
        </a:p>
      </dgm:t>
    </dgm:pt>
    <dgm:pt modelId="{4D5E042C-8BDA-4880-8067-7749BB73BD20}" type="sibTrans" cxnId="{5DFF3710-C681-48F2-A347-2043C8801A5C}">
      <dgm:prSet/>
      <dgm:spPr/>
      <dgm:t>
        <a:bodyPr/>
        <a:lstStyle/>
        <a:p>
          <a:endParaRPr lang="en-GB"/>
        </a:p>
      </dgm:t>
    </dgm:pt>
    <dgm:pt modelId="{730EA1AB-2DCE-4E05-A584-B0D31B1F443F}">
      <dgm:prSet phldrT="[Text]"/>
      <dgm:spPr/>
      <dgm:t>
        <a:bodyPr/>
        <a:lstStyle/>
        <a:p>
          <a:r>
            <a:rPr lang="en-GB" dirty="0" smtClean="0"/>
            <a:t>Reducing packaging/energy costs not passed on to the consumer </a:t>
          </a:r>
          <a:endParaRPr lang="en-GB" dirty="0"/>
        </a:p>
      </dgm:t>
    </dgm:pt>
    <dgm:pt modelId="{7A4C6B94-1DB1-48EF-ADF6-C14FC179B1C5}" type="parTrans" cxnId="{AE9559CC-1428-4CF6-A298-445653D5E42C}">
      <dgm:prSet/>
      <dgm:spPr/>
      <dgm:t>
        <a:bodyPr/>
        <a:lstStyle/>
        <a:p>
          <a:endParaRPr lang="en-GB"/>
        </a:p>
      </dgm:t>
    </dgm:pt>
    <dgm:pt modelId="{0E8C967B-7A0B-4124-A1F1-08412F899AC7}" type="sibTrans" cxnId="{AE9559CC-1428-4CF6-A298-445653D5E42C}">
      <dgm:prSet/>
      <dgm:spPr/>
      <dgm:t>
        <a:bodyPr/>
        <a:lstStyle/>
        <a:p>
          <a:endParaRPr lang="en-GB"/>
        </a:p>
      </dgm:t>
    </dgm:pt>
    <dgm:pt modelId="{BEC9B4DC-E344-4E66-80E1-8C1F03793827}">
      <dgm:prSet phldrT="[Text]"/>
      <dgm:spPr/>
      <dgm:t>
        <a:bodyPr/>
        <a:lstStyle/>
        <a:p>
          <a:r>
            <a:rPr lang="en-GB" dirty="0" err="1" smtClean="0"/>
            <a:t>Enviropreneur</a:t>
          </a:r>
          <a:r>
            <a:rPr lang="en-GB" dirty="0" smtClean="0"/>
            <a:t> marketing</a:t>
          </a:r>
          <a:endParaRPr lang="en-GB" dirty="0"/>
        </a:p>
      </dgm:t>
    </dgm:pt>
    <dgm:pt modelId="{17884CF1-59DA-4D2B-9682-886A38CDA6AD}" type="parTrans" cxnId="{545E68B5-0213-4680-9904-000A0D74FD8A}">
      <dgm:prSet/>
      <dgm:spPr/>
      <dgm:t>
        <a:bodyPr/>
        <a:lstStyle/>
        <a:p>
          <a:endParaRPr lang="en-GB"/>
        </a:p>
      </dgm:t>
    </dgm:pt>
    <dgm:pt modelId="{E68D3B15-7155-44E4-89B7-F8656BB63168}" type="sibTrans" cxnId="{545E68B5-0213-4680-9904-000A0D74FD8A}">
      <dgm:prSet/>
      <dgm:spPr/>
      <dgm:t>
        <a:bodyPr/>
        <a:lstStyle/>
        <a:p>
          <a:endParaRPr lang="en-GB"/>
        </a:p>
      </dgm:t>
    </dgm:pt>
    <dgm:pt modelId="{C0E931B7-D382-473F-BA90-E038ABD63C3A}">
      <dgm:prSet phldrT="[Text]"/>
      <dgm:spPr/>
      <dgm:t>
        <a:bodyPr/>
        <a:lstStyle/>
        <a:p>
          <a:r>
            <a:rPr lang="en-GB" dirty="0" smtClean="0"/>
            <a:t>Boutique eco products</a:t>
          </a:r>
          <a:endParaRPr lang="en-GB" dirty="0"/>
        </a:p>
      </dgm:t>
    </dgm:pt>
    <dgm:pt modelId="{F072E0E4-7B4F-41B1-8BC7-057D5FBE5376}" type="parTrans" cxnId="{74C24AF9-A4AE-421C-B130-0610A673C1C9}">
      <dgm:prSet/>
      <dgm:spPr/>
      <dgm:t>
        <a:bodyPr/>
        <a:lstStyle/>
        <a:p>
          <a:endParaRPr lang="en-GB"/>
        </a:p>
      </dgm:t>
    </dgm:pt>
    <dgm:pt modelId="{21DED599-9CBA-43F4-8C9C-613CBB71B565}" type="sibTrans" cxnId="{74C24AF9-A4AE-421C-B130-0610A673C1C9}">
      <dgm:prSet/>
      <dgm:spPr/>
      <dgm:t>
        <a:bodyPr/>
        <a:lstStyle/>
        <a:p>
          <a:endParaRPr lang="en-GB"/>
        </a:p>
      </dgm:t>
    </dgm:pt>
    <dgm:pt modelId="{988CF239-618E-46BB-8683-25F020729F16}">
      <dgm:prSet phldrT="[Text]"/>
      <dgm:spPr/>
      <dgm:t>
        <a:bodyPr/>
        <a:lstStyle/>
        <a:p>
          <a:r>
            <a:rPr lang="en-GB" dirty="0" smtClean="0"/>
            <a:t>Using PR to manage criticism of industries considered non-eco</a:t>
          </a:r>
          <a:endParaRPr lang="en-GB" dirty="0"/>
        </a:p>
      </dgm:t>
    </dgm:pt>
    <dgm:pt modelId="{B7237D66-9EE8-4C4A-B44E-B43D8DBE1EB0}" type="parTrans" cxnId="{D4052D95-7060-47AB-880F-672C13404735}">
      <dgm:prSet/>
      <dgm:spPr/>
      <dgm:t>
        <a:bodyPr/>
        <a:lstStyle/>
        <a:p>
          <a:endParaRPr lang="en-GB"/>
        </a:p>
      </dgm:t>
    </dgm:pt>
    <dgm:pt modelId="{9D0CEBDE-D988-4D1C-BD23-29D95D8690F9}" type="sibTrans" cxnId="{D4052D95-7060-47AB-880F-672C13404735}">
      <dgm:prSet/>
      <dgm:spPr/>
      <dgm:t>
        <a:bodyPr/>
        <a:lstStyle/>
        <a:p>
          <a:endParaRPr lang="en-GB"/>
        </a:p>
      </dgm:t>
    </dgm:pt>
    <dgm:pt modelId="{314F9407-C4F9-4D5C-9225-749663CF58CE}">
      <dgm:prSet phldrT="[Text]"/>
      <dgm:spPr/>
      <dgm:t>
        <a:bodyPr/>
        <a:lstStyle/>
        <a:p>
          <a:r>
            <a:rPr lang="en-GB" dirty="0" smtClean="0"/>
            <a:t>Compliance marketing</a:t>
          </a:r>
          <a:endParaRPr lang="en-GB" dirty="0"/>
        </a:p>
      </dgm:t>
    </dgm:pt>
    <dgm:pt modelId="{327B6364-DDF7-4C67-870F-BD82D279F2A7}" type="parTrans" cxnId="{FE7D91B0-53F4-4481-9005-80506EC610B5}">
      <dgm:prSet/>
      <dgm:spPr/>
      <dgm:t>
        <a:bodyPr/>
        <a:lstStyle/>
        <a:p>
          <a:endParaRPr lang="en-GB"/>
        </a:p>
      </dgm:t>
    </dgm:pt>
    <dgm:pt modelId="{EA1F6C7E-D67C-4935-9598-BC39ACD45AB6}" type="sibTrans" cxnId="{FE7D91B0-53F4-4481-9005-80506EC610B5}">
      <dgm:prSet/>
      <dgm:spPr/>
      <dgm:t>
        <a:bodyPr/>
        <a:lstStyle/>
        <a:p>
          <a:endParaRPr lang="en-GB"/>
        </a:p>
      </dgm:t>
    </dgm:pt>
    <dgm:pt modelId="{72C67137-14C2-4658-97E0-4A64F2860018}">
      <dgm:prSet phldrT="[Text]"/>
      <dgm:spPr/>
      <dgm:t>
        <a:bodyPr/>
        <a:lstStyle/>
        <a:p>
          <a:r>
            <a:rPr lang="en-GB" dirty="0" smtClean="0"/>
            <a:t>Compliance to regulations as a means of promotion</a:t>
          </a:r>
          <a:endParaRPr lang="en-GB" dirty="0"/>
        </a:p>
      </dgm:t>
    </dgm:pt>
    <dgm:pt modelId="{863C5B50-D303-48EA-BBAB-E0F1BA33224D}" type="parTrans" cxnId="{3484CA5F-6754-43C1-AC83-2D0D933B1CB3}">
      <dgm:prSet/>
      <dgm:spPr/>
      <dgm:t>
        <a:bodyPr/>
        <a:lstStyle/>
        <a:p>
          <a:endParaRPr lang="en-GB"/>
        </a:p>
      </dgm:t>
    </dgm:pt>
    <dgm:pt modelId="{31BFE1D0-ADBB-4310-BF92-1AD3250B7274}" type="sibTrans" cxnId="{3484CA5F-6754-43C1-AC83-2D0D933B1CB3}">
      <dgm:prSet/>
      <dgm:spPr/>
      <dgm:t>
        <a:bodyPr/>
        <a:lstStyle/>
        <a:p>
          <a:endParaRPr lang="en-GB"/>
        </a:p>
      </dgm:t>
    </dgm:pt>
    <dgm:pt modelId="{76F835F1-82D2-4E43-8536-7AB2838632EB}" type="pres">
      <dgm:prSet presAssocID="{1F995720-4B49-4D45-ACAE-0B18428D956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340FBA72-BEF0-4AE7-8B17-8439482953FB}" type="pres">
      <dgm:prSet presAssocID="{9C1D616B-0FCD-4AF2-8531-7BBD9EF2FDC3}" presName="comp" presStyleCnt="0"/>
      <dgm:spPr/>
    </dgm:pt>
    <dgm:pt modelId="{7CFDBF93-913F-4B06-B234-7756E88289D6}" type="pres">
      <dgm:prSet presAssocID="{9C1D616B-0FCD-4AF2-8531-7BBD9EF2FDC3}" presName="box" presStyleLbl="node1" presStyleIdx="0" presStyleCnt="5"/>
      <dgm:spPr/>
      <dgm:t>
        <a:bodyPr/>
        <a:lstStyle/>
        <a:p>
          <a:endParaRPr lang="en-GB"/>
        </a:p>
      </dgm:t>
    </dgm:pt>
    <dgm:pt modelId="{23D10A3A-DBC6-4186-AFD4-913EF096524B}" type="pres">
      <dgm:prSet presAssocID="{9C1D616B-0FCD-4AF2-8531-7BBD9EF2FDC3}" presName="img" presStyleLbl="fgImgPlace1" presStyleIdx="0" presStyleCnt="5" custScaleX="4748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BAA1C74-1EB2-49AD-B3F5-49A4419FA884}" type="pres">
      <dgm:prSet presAssocID="{9C1D616B-0FCD-4AF2-8531-7BBD9EF2FDC3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79D0EC5-66F6-427C-AD3D-690517DA976D}" type="pres">
      <dgm:prSet presAssocID="{F75EC6D8-FB60-4333-9A97-A0D7E0D42160}" presName="spacer" presStyleCnt="0"/>
      <dgm:spPr/>
    </dgm:pt>
    <dgm:pt modelId="{ED6F4801-F66B-4B12-8C74-A549089D0B40}" type="pres">
      <dgm:prSet presAssocID="{B250BFDC-F176-42E3-BA36-5C75B8202DDE}" presName="comp" presStyleCnt="0"/>
      <dgm:spPr/>
    </dgm:pt>
    <dgm:pt modelId="{7BD1700E-E3C1-4E3A-8A1B-61D13837906C}" type="pres">
      <dgm:prSet presAssocID="{B250BFDC-F176-42E3-BA36-5C75B8202DDE}" presName="box" presStyleLbl="node1" presStyleIdx="1" presStyleCnt="5"/>
      <dgm:spPr/>
      <dgm:t>
        <a:bodyPr/>
        <a:lstStyle/>
        <a:p>
          <a:endParaRPr lang="en-GB"/>
        </a:p>
      </dgm:t>
    </dgm:pt>
    <dgm:pt modelId="{B021134C-7367-4FDA-A813-6E7EA9C1FDC5}" type="pres">
      <dgm:prSet presAssocID="{B250BFDC-F176-42E3-BA36-5C75B8202DDE}" presName="img" presStyleLbl="fgImgPlace1" presStyleIdx="1" presStyleCnt="5" custScaleX="47489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66240364-4CAE-45CA-B849-4A1E00F59E9E}" type="pres">
      <dgm:prSet presAssocID="{B250BFDC-F176-42E3-BA36-5C75B8202DDE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7AFBD36-A530-4C14-A157-1E54EB536105}" type="pres">
      <dgm:prSet presAssocID="{F3609237-E1E3-4E56-87BD-A39E709266D2}" presName="spacer" presStyleCnt="0"/>
      <dgm:spPr/>
    </dgm:pt>
    <dgm:pt modelId="{6195056E-BC25-4893-8FEB-4C6F266B9065}" type="pres">
      <dgm:prSet presAssocID="{25043F69-E0F8-48F5-8201-71968523907A}" presName="comp" presStyleCnt="0"/>
      <dgm:spPr/>
    </dgm:pt>
    <dgm:pt modelId="{AED6A61A-2F77-42CD-94F6-EE441B94D2A9}" type="pres">
      <dgm:prSet presAssocID="{25043F69-E0F8-48F5-8201-71968523907A}" presName="box" presStyleLbl="node1" presStyleIdx="2" presStyleCnt="5"/>
      <dgm:spPr/>
      <dgm:t>
        <a:bodyPr/>
        <a:lstStyle/>
        <a:p>
          <a:endParaRPr lang="en-GB"/>
        </a:p>
      </dgm:t>
    </dgm:pt>
    <dgm:pt modelId="{E09DE627-C6AA-451D-9935-7477CC4137AB}" type="pres">
      <dgm:prSet presAssocID="{25043F69-E0F8-48F5-8201-71968523907A}" presName="img" presStyleLbl="fgImgPlace1" presStyleIdx="2" presStyleCnt="5" custScaleX="41007" custScaleY="11304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A448BC3-9466-4886-9CF3-D057DE95B87A}" type="pres">
      <dgm:prSet presAssocID="{25043F69-E0F8-48F5-8201-71968523907A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A7BCF05-8995-438E-BEEB-AA4C4D5EE620}" type="pres">
      <dgm:prSet presAssocID="{4D5E042C-8BDA-4880-8067-7749BB73BD20}" presName="spacer" presStyleCnt="0"/>
      <dgm:spPr/>
    </dgm:pt>
    <dgm:pt modelId="{3639B704-8352-4C99-B654-2567F4F88F16}" type="pres">
      <dgm:prSet presAssocID="{BEC9B4DC-E344-4E66-80E1-8C1F03793827}" presName="comp" presStyleCnt="0"/>
      <dgm:spPr/>
    </dgm:pt>
    <dgm:pt modelId="{99716B5A-365D-4A80-92EE-BE1101E3517E}" type="pres">
      <dgm:prSet presAssocID="{BEC9B4DC-E344-4E66-80E1-8C1F03793827}" presName="box" presStyleLbl="node1" presStyleIdx="3" presStyleCnt="5"/>
      <dgm:spPr/>
      <dgm:t>
        <a:bodyPr/>
        <a:lstStyle/>
        <a:p>
          <a:endParaRPr lang="en-GB"/>
        </a:p>
      </dgm:t>
    </dgm:pt>
    <dgm:pt modelId="{56E354D9-340C-4519-B900-B23BB35294A6}" type="pres">
      <dgm:prSet presAssocID="{BEC9B4DC-E344-4E66-80E1-8C1F03793827}" presName="img" presStyleLbl="fgImgPlace1" presStyleIdx="3" presStyleCnt="5" custScaleX="41007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47FC1C49-441E-458C-B927-EE5111185F61}" type="pres">
      <dgm:prSet presAssocID="{BEC9B4DC-E344-4E66-80E1-8C1F03793827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EF52C50-8001-4353-8ED1-B5AC05F745DA}" type="pres">
      <dgm:prSet presAssocID="{E68D3B15-7155-44E4-89B7-F8656BB63168}" presName="spacer" presStyleCnt="0"/>
      <dgm:spPr/>
    </dgm:pt>
    <dgm:pt modelId="{77DED153-1F6A-4E65-B500-4201BE4B84BB}" type="pres">
      <dgm:prSet presAssocID="{314F9407-C4F9-4D5C-9225-749663CF58CE}" presName="comp" presStyleCnt="0"/>
      <dgm:spPr/>
    </dgm:pt>
    <dgm:pt modelId="{DE78E098-2AE1-4369-8207-C2E725F8BFE3}" type="pres">
      <dgm:prSet presAssocID="{314F9407-C4F9-4D5C-9225-749663CF58CE}" presName="box" presStyleLbl="node1" presStyleIdx="4" presStyleCnt="5"/>
      <dgm:spPr/>
      <dgm:t>
        <a:bodyPr/>
        <a:lstStyle/>
        <a:p>
          <a:endParaRPr lang="en-GB"/>
        </a:p>
      </dgm:t>
    </dgm:pt>
    <dgm:pt modelId="{25A7A788-EEC6-4224-A031-47FD30AC76D4}" type="pres">
      <dgm:prSet presAssocID="{314F9407-C4F9-4D5C-9225-749663CF58CE}" presName="img" presStyleLbl="fgImgPlace1" presStyleIdx="4" presStyleCnt="5" custScaleX="47489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3A34858C-1D0C-45D8-B1E9-EB434BF36F91}" type="pres">
      <dgm:prSet presAssocID="{314F9407-C4F9-4D5C-9225-749663CF58CE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C1FD6A3-4564-4444-B19A-AF7F74A0C30B}" type="presOf" srcId="{C0E931B7-D382-473F-BA90-E038ABD63C3A}" destId="{47FC1C49-441E-458C-B927-EE5111185F61}" srcOrd="1" destOrd="1" presId="urn:microsoft.com/office/officeart/2005/8/layout/vList4#1"/>
    <dgm:cxn modelId="{2917889C-791D-4BBA-87D5-E7D75F7154F4}" type="presOf" srcId="{25043F69-E0F8-48F5-8201-71968523907A}" destId="{1A448BC3-9466-4886-9CF3-D057DE95B87A}" srcOrd="1" destOrd="0" presId="urn:microsoft.com/office/officeart/2005/8/layout/vList4#1"/>
    <dgm:cxn modelId="{1C5C5FC3-CF28-4C2D-8C04-CA1BA85E3CC6}" type="presOf" srcId="{72C67137-14C2-4658-97E0-4A64F2860018}" destId="{3A34858C-1D0C-45D8-B1E9-EB434BF36F91}" srcOrd="1" destOrd="1" presId="urn:microsoft.com/office/officeart/2005/8/layout/vList4#1"/>
    <dgm:cxn modelId="{FE7D91B0-53F4-4481-9005-80506EC610B5}" srcId="{1F995720-4B49-4D45-ACAE-0B18428D956E}" destId="{314F9407-C4F9-4D5C-9225-749663CF58CE}" srcOrd="4" destOrd="0" parTransId="{327B6364-DDF7-4C67-870F-BD82D279F2A7}" sibTransId="{EA1F6C7E-D67C-4935-9598-BC39ACD45AB6}"/>
    <dgm:cxn modelId="{545E68B5-0213-4680-9904-000A0D74FD8A}" srcId="{1F995720-4B49-4D45-ACAE-0B18428D956E}" destId="{BEC9B4DC-E344-4E66-80E1-8C1F03793827}" srcOrd="3" destOrd="0" parTransId="{17884CF1-59DA-4D2B-9682-886A38CDA6AD}" sibTransId="{E68D3B15-7155-44E4-89B7-F8656BB63168}"/>
    <dgm:cxn modelId="{4A6BD5E0-DA33-4E26-9401-C25BDD8B073E}" type="presOf" srcId="{730EA1AB-2DCE-4E05-A584-B0D31B1F443F}" destId="{AED6A61A-2F77-42CD-94F6-EE441B94D2A9}" srcOrd="0" destOrd="1" presId="urn:microsoft.com/office/officeart/2005/8/layout/vList4#1"/>
    <dgm:cxn modelId="{AE9559CC-1428-4CF6-A298-445653D5E42C}" srcId="{25043F69-E0F8-48F5-8201-71968523907A}" destId="{730EA1AB-2DCE-4E05-A584-B0D31B1F443F}" srcOrd="0" destOrd="0" parTransId="{7A4C6B94-1DB1-48EF-ADF6-C14FC179B1C5}" sibTransId="{0E8C967B-7A0B-4124-A1F1-08412F899AC7}"/>
    <dgm:cxn modelId="{1A22F81A-12C6-422A-8D49-BA92B082D6AE}" type="presOf" srcId="{BEC9B4DC-E344-4E66-80E1-8C1F03793827}" destId="{47FC1C49-441E-458C-B927-EE5111185F61}" srcOrd="1" destOrd="0" presId="urn:microsoft.com/office/officeart/2005/8/layout/vList4#1"/>
    <dgm:cxn modelId="{E3F09B7F-1BAD-4FB0-93DD-AFCB0A644E40}" type="presOf" srcId="{988CF239-618E-46BB-8683-25F020729F16}" destId="{7BAA1C74-1EB2-49AD-B3F5-49A4419FA884}" srcOrd="1" destOrd="1" presId="urn:microsoft.com/office/officeart/2005/8/layout/vList4#1"/>
    <dgm:cxn modelId="{C30B9D1D-7AD7-4EF7-9ED0-4C1FFD3354CE}" type="presOf" srcId="{730EA1AB-2DCE-4E05-A584-B0D31B1F443F}" destId="{1A448BC3-9466-4886-9CF3-D057DE95B87A}" srcOrd="1" destOrd="1" presId="urn:microsoft.com/office/officeart/2005/8/layout/vList4#1"/>
    <dgm:cxn modelId="{5DFF3710-C681-48F2-A347-2043C8801A5C}" srcId="{1F995720-4B49-4D45-ACAE-0B18428D956E}" destId="{25043F69-E0F8-48F5-8201-71968523907A}" srcOrd="2" destOrd="0" parTransId="{B0DEB412-F949-4BB2-84EE-6420BD13BCEC}" sibTransId="{4D5E042C-8BDA-4880-8067-7749BB73BD20}"/>
    <dgm:cxn modelId="{74C24AF9-A4AE-421C-B130-0610A673C1C9}" srcId="{BEC9B4DC-E344-4E66-80E1-8C1F03793827}" destId="{C0E931B7-D382-473F-BA90-E038ABD63C3A}" srcOrd="0" destOrd="0" parTransId="{F072E0E4-7B4F-41B1-8BC7-057D5FBE5376}" sibTransId="{21DED599-9CBA-43F4-8C9C-613CBB71B565}"/>
    <dgm:cxn modelId="{AF7E8FAD-93EA-4243-ADB4-F6C2BA7A70B0}" srcId="{1F995720-4B49-4D45-ACAE-0B18428D956E}" destId="{9C1D616B-0FCD-4AF2-8531-7BBD9EF2FDC3}" srcOrd="0" destOrd="0" parTransId="{96265B64-CB47-442C-B917-5EF74A936B97}" sibTransId="{F75EC6D8-FB60-4333-9A97-A0D7E0D42160}"/>
    <dgm:cxn modelId="{21783864-E715-45FB-9AFA-490622091A7B}" type="presOf" srcId="{9A0BE711-2D36-4BF5-B342-6C4121780DD8}" destId="{7BD1700E-E3C1-4E3A-8A1B-61D13837906C}" srcOrd="0" destOrd="1" presId="urn:microsoft.com/office/officeart/2005/8/layout/vList4#1"/>
    <dgm:cxn modelId="{6584F970-E230-4E31-94D7-2F6EE711A90D}" type="presOf" srcId="{25043F69-E0F8-48F5-8201-71968523907A}" destId="{AED6A61A-2F77-42CD-94F6-EE441B94D2A9}" srcOrd="0" destOrd="0" presId="urn:microsoft.com/office/officeart/2005/8/layout/vList4#1"/>
    <dgm:cxn modelId="{CB2901AC-5099-483A-A542-09CEF1F1CD7E}" type="presOf" srcId="{988CF239-618E-46BB-8683-25F020729F16}" destId="{7CFDBF93-913F-4B06-B234-7756E88289D6}" srcOrd="0" destOrd="1" presId="urn:microsoft.com/office/officeart/2005/8/layout/vList4#1"/>
    <dgm:cxn modelId="{CF92FD4E-388F-4ABD-8646-86832271EEDE}" type="presOf" srcId="{314F9407-C4F9-4D5C-9225-749663CF58CE}" destId="{DE78E098-2AE1-4369-8207-C2E725F8BFE3}" srcOrd="0" destOrd="0" presId="urn:microsoft.com/office/officeart/2005/8/layout/vList4#1"/>
    <dgm:cxn modelId="{9CD513C2-E491-48C7-B15E-CEA7A7C6BBEF}" type="presOf" srcId="{B250BFDC-F176-42E3-BA36-5C75B8202DDE}" destId="{66240364-4CAE-45CA-B849-4A1E00F59E9E}" srcOrd="1" destOrd="0" presId="urn:microsoft.com/office/officeart/2005/8/layout/vList4#1"/>
    <dgm:cxn modelId="{BC6202C4-917D-4F7B-94CE-112DE9DE6E27}" type="presOf" srcId="{9A0BE711-2D36-4BF5-B342-6C4121780DD8}" destId="{66240364-4CAE-45CA-B849-4A1E00F59E9E}" srcOrd="1" destOrd="1" presId="urn:microsoft.com/office/officeart/2005/8/layout/vList4#1"/>
    <dgm:cxn modelId="{C8D78ABD-3452-4DBF-BEEE-76F9F30CA812}" type="presOf" srcId="{1F995720-4B49-4D45-ACAE-0B18428D956E}" destId="{76F835F1-82D2-4E43-8536-7AB2838632EB}" srcOrd="0" destOrd="0" presId="urn:microsoft.com/office/officeart/2005/8/layout/vList4#1"/>
    <dgm:cxn modelId="{3484CA5F-6754-43C1-AC83-2D0D933B1CB3}" srcId="{314F9407-C4F9-4D5C-9225-749663CF58CE}" destId="{72C67137-14C2-4658-97E0-4A64F2860018}" srcOrd="0" destOrd="0" parTransId="{863C5B50-D303-48EA-BBAB-E0F1BA33224D}" sibTransId="{31BFE1D0-ADBB-4310-BF92-1AD3250B7274}"/>
    <dgm:cxn modelId="{D2A4E87D-C0DA-4FA2-BC43-7874E36841FC}" type="presOf" srcId="{9C1D616B-0FCD-4AF2-8531-7BBD9EF2FDC3}" destId="{7BAA1C74-1EB2-49AD-B3F5-49A4419FA884}" srcOrd="1" destOrd="0" presId="urn:microsoft.com/office/officeart/2005/8/layout/vList4#1"/>
    <dgm:cxn modelId="{D4052D95-7060-47AB-880F-672C13404735}" srcId="{9C1D616B-0FCD-4AF2-8531-7BBD9EF2FDC3}" destId="{988CF239-618E-46BB-8683-25F020729F16}" srcOrd="0" destOrd="0" parTransId="{B7237D66-9EE8-4C4A-B44E-B43D8DBE1EB0}" sibTransId="{9D0CEBDE-D988-4D1C-BD23-29D95D8690F9}"/>
    <dgm:cxn modelId="{0156199D-7C50-43BE-A72A-A4DFD805F874}" type="presOf" srcId="{B250BFDC-F176-42E3-BA36-5C75B8202DDE}" destId="{7BD1700E-E3C1-4E3A-8A1B-61D13837906C}" srcOrd="0" destOrd="0" presId="urn:microsoft.com/office/officeart/2005/8/layout/vList4#1"/>
    <dgm:cxn modelId="{33B32744-BF06-430C-932A-E1E0D7C0B58A}" type="presOf" srcId="{C0E931B7-D382-473F-BA90-E038ABD63C3A}" destId="{99716B5A-365D-4A80-92EE-BE1101E3517E}" srcOrd="0" destOrd="1" presId="urn:microsoft.com/office/officeart/2005/8/layout/vList4#1"/>
    <dgm:cxn modelId="{23DAA813-00A5-47C6-B010-ADD751E9899B}" srcId="{1F995720-4B49-4D45-ACAE-0B18428D956E}" destId="{B250BFDC-F176-42E3-BA36-5C75B8202DDE}" srcOrd="1" destOrd="0" parTransId="{DA98B1A2-C1BA-433E-BF08-C34CA9C03745}" sibTransId="{F3609237-E1E3-4E56-87BD-A39E709266D2}"/>
    <dgm:cxn modelId="{308C7BE4-98A2-4655-BE7B-CD4970EB5AEA}" type="presOf" srcId="{BEC9B4DC-E344-4E66-80E1-8C1F03793827}" destId="{99716B5A-365D-4A80-92EE-BE1101E3517E}" srcOrd="0" destOrd="0" presId="urn:microsoft.com/office/officeart/2005/8/layout/vList4#1"/>
    <dgm:cxn modelId="{9CCCB6B7-039E-4E82-ABF8-8A55E31E063D}" srcId="{B250BFDC-F176-42E3-BA36-5C75B8202DDE}" destId="{9A0BE711-2D36-4BF5-B342-6C4121780DD8}" srcOrd="0" destOrd="0" parTransId="{C1A4F9B8-CBC7-478A-81B6-D9087554A500}" sibTransId="{349D6A3D-6E4B-4567-B811-FAB6A6A63616}"/>
    <dgm:cxn modelId="{0E784B8B-47FF-4D89-9F88-D4A4F3A0A367}" type="presOf" srcId="{9C1D616B-0FCD-4AF2-8531-7BBD9EF2FDC3}" destId="{7CFDBF93-913F-4B06-B234-7756E88289D6}" srcOrd="0" destOrd="0" presId="urn:microsoft.com/office/officeart/2005/8/layout/vList4#1"/>
    <dgm:cxn modelId="{131C736E-1CD2-4FD5-BFA9-6DFCAA68BD94}" type="presOf" srcId="{72C67137-14C2-4658-97E0-4A64F2860018}" destId="{DE78E098-2AE1-4369-8207-C2E725F8BFE3}" srcOrd="0" destOrd="1" presId="urn:microsoft.com/office/officeart/2005/8/layout/vList4#1"/>
    <dgm:cxn modelId="{7A1D74CA-FF96-4747-B2FE-78E69DB7D995}" type="presOf" srcId="{314F9407-C4F9-4D5C-9225-749663CF58CE}" destId="{3A34858C-1D0C-45D8-B1E9-EB434BF36F91}" srcOrd="1" destOrd="0" presId="urn:microsoft.com/office/officeart/2005/8/layout/vList4#1"/>
    <dgm:cxn modelId="{93CFFC84-2182-4064-A1AD-185C80D66EE3}" type="presParOf" srcId="{76F835F1-82D2-4E43-8536-7AB2838632EB}" destId="{340FBA72-BEF0-4AE7-8B17-8439482953FB}" srcOrd="0" destOrd="0" presId="urn:microsoft.com/office/officeart/2005/8/layout/vList4#1"/>
    <dgm:cxn modelId="{6E96D0A3-1AAB-4BE1-8BC1-0BD9A60A21B9}" type="presParOf" srcId="{340FBA72-BEF0-4AE7-8B17-8439482953FB}" destId="{7CFDBF93-913F-4B06-B234-7756E88289D6}" srcOrd="0" destOrd="0" presId="urn:microsoft.com/office/officeart/2005/8/layout/vList4#1"/>
    <dgm:cxn modelId="{0BB29527-7F29-4D4A-97D0-AA8D940C7048}" type="presParOf" srcId="{340FBA72-BEF0-4AE7-8B17-8439482953FB}" destId="{23D10A3A-DBC6-4186-AFD4-913EF096524B}" srcOrd="1" destOrd="0" presId="urn:microsoft.com/office/officeart/2005/8/layout/vList4#1"/>
    <dgm:cxn modelId="{162CAA23-E3F5-4B51-902B-6488F3A648AB}" type="presParOf" srcId="{340FBA72-BEF0-4AE7-8B17-8439482953FB}" destId="{7BAA1C74-1EB2-49AD-B3F5-49A4419FA884}" srcOrd="2" destOrd="0" presId="urn:microsoft.com/office/officeart/2005/8/layout/vList4#1"/>
    <dgm:cxn modelId="{9F8D26E1-898B-469D-8452-4E05168A582E}" type="presParOf" srcId="{76F835F1-82D2-4E43-8536-7AB2838632EB}" destId="{179D0EC5-66F6-427C-AD3D-690517DA976D}" srcOrd="1" destOrd="0" presId="urn:microsoft.com/office/officeart/2005/8/layout/vList4#1"/>
    <dgm:cxn modelId="{1874E8B7-4FC8-452C-9DEC-400F7C013D01}" type="presParOf" srcId="{76F835F1-82D2-4E43-8536-7AB2838632EB}" destId="{ED6F4801-F66B-4B12-8C74-A549089D0B40}" srcOrd="2" destOrd="0" presId="urn:microsoft.com/office/officeart/2005/8/layout/vList4#1"/>
    <dgm:cxn modelId="{7249C76A-8C03-439B-87E2-D24A073A7758}" type="presParOf" srcId="{ED6F4801-F66B-4B12-8C74-A549089D0B40}" destId="{7BD1700E-E3C1-4E3A-8A1B-61D13837906C}" srcOrd="0" destOrd="0" presId="urn:microsoft.com/office/officeart/2005/8/layout/vList4#1"/>
    <dgm:cxn modelId="{BDC248B9-5039-4B34-A590-0C16307ADEB2}" type="presParOf" srcId="{ED6F4801-F66B-4B12-8C74-A549089D0B40}" destId="{B021134C-7367-4FDA-A813-6E7EA9C1FDC5}" srcOrd="1" destOrd="0" presId="urn:microsoft.com/office/officeart/2005/8/layout/vList4#1"/>
    <dgm:cxn modelId="{816F60EB-8271-4516-825B-F45B3CEC6F62}" type="presParOf" srcId="{ED6F4801-F66B-4B12-8C74-A549089D0B40}" destId="{66240364-4CAE-45CA-B849-4A1E00F59E9E}" srcOrd="2" destOrd="0" presId="urn:microsoft.com/office/officeart/2005/8/layout/vList4#1"/>
    <dgm:cxn modelId="{78751B9E-4D40-4F5B-A272-DF0BBC1A2EAC}" type="presParOf" srcId="{76F835F1-82D2-4E43-8536-7AB2838632EB}" destId="{A7AFBD36-A530-4C14-A157-1E54EB536105}" srcOrd="3" destOrd="0" presId="urn:microsoft.com/office/officeart/2005/8/layout/vList4#1"/>
    <dgm:cxn modelId="{D7339492-07D2-47D8-BB45-8B9B683A7EFA}" type="presParOf" srcId="{76F835F1-82D2-4E43-8536-7AB2838632EB}" destId="{6195056E-BC25-4893-8FEB-4C6F266B9065}" srcOrd="4" destOrd="0" presId="urn:microsoft.com/office/officeart/2005/8/layout/vList4#1"/>
    <dgm:cxn modelId="{A8B8A172-BEFB-418F-85CC-35FC81CAB151}" type="presParOf" srcId="{6195056E-BC25-4893-8FEB-4C6F266B9065}" destId="{AED6A61A-2F77-42CD-94F6-EE441B94D2A9}" srcOrd="0" destOrd="0" presId="urn:microsoft.com/office/officeart/2005/8/layout/vList4#1"/>
    <dgm:cxn modelId="{86E6D183-E67A-486E-AB8B-D7BD0FC5E02C}" type="presParOf" srcId="{6195056E-BC25-4893-8FEB-4C6F266B9065}" destId="{E09DE627-C6AA-451D-9935-7477CC4137AB}" srcOrd="1" destOrd="0" presId="urn:microsoft.com/office/officeart/2005/8/layout/vList4#1"/>
    <dgm:cxn modelId="{666FD74A-03C0-47C2-B169-A991727A6DC5}" type="presParOf" srcId="{6195056E-BC25-4893-8FEB-4C6F266B9065}" destId="{1A448BC3-9466-4886-9CF3-D057DE95B87A}" srcOrd="2" destOrd="0" presId="urn:microsoft.com/office/officeart/2005/8/layout/vList4#1"/>
    <dgm:cxn modelId="{1F10FAAD-C585-4AB9-AF90-0A8084E884F6}" type="presParOf" srcId="{76F835F1-82D2-4E43-8536-7AB2838632EB}" destId="{5A7BCF05-8995-438E-BEEB-AA4C4D5EE620}" srcOrd="5" destOrd="0" presId="urn:microsoft.com/office/officeart/2005/8/layout/vList4#1"/>
    <dgm:cxn modelId="{4EDCEDCB-A846-4483-87D2-5828366D43EF}" type="presParOf" srcId="{76F835F1-82D2-4E43-8536-7AB2838632EB}" destId="{3639B704-8352-4C99-B654-2567F4F88F16}" srcOrd="6" destOrd="0" presId="urn:microsoft.com/office/officeart/2005/8/layout/vList4#1"/>
    <dgm:cxn modelId="{A8376A9B-548D-4174-8C34-ACA64A72C5EB}" type="presParOf" srcId="{3639B704-8352-4C99-B654-2567F4F88F16}" destId="{99716B5A-365D-4A80-92EE-BE1101E3517E}" srcOrd="0" destOrd="0" presId="urn:microsoft.com/office/officeart/2005/8/layout/vList4#1"/>
    <dgm:cxn modelId="{5DFB9B8A-D1F5-4DE9-82BD-3863A2A91BA0}" type="presParOf" srcId="{3639B704-8352-4C99-B654-2567F4F88F16}" destId="{56E354D9-340C-4519-B900-B23BB35294A6}" srcOrd="1" destOrd="0" presId="urn:microsoft.com/office/officeart/2005/8/layout/vList4#1"/>
    <dgm:cxn modelId="{EC8C2B1F-7864-45D7-90DA-10411151B59D}" type="presParOf" srcId="{3639B704-8352-4C99-B654-2567F4F88F16}" destId="{47FC1C49-441E-458C-B927-EE5111185F61}" srcOrd="2" destOrd="0" presId="urn:microsoft.com/office/officeart/2005/8/layout/vList4#1"/>
    <dgm:cxn modelId="{854913FA-B218-40F6-BA95-E8CDE65F6F15}" type="presParOf" srcId="{76F835F1-82D2-4E43-8536-7AB2838632EB}" destId="{CEF52C50-8001-4353-8ED1-B5AC05F745DA}" srcOrd="7" destOrd="0" presId="urn:microsoft.com/office/officeart/2005/8/layout/vList4#1"/>
    <dgm:cxn modelId="{2BB4CD11-76A9-4227-AF6B-1379078ADA0E}" type="presParOf" srcId="{76F835F1-82D2-4E43-8536-7AB2838632EB}" destId="{77DED153-1F6A-4E65-B500-4201BE4B84BB}" srcOrd="8" destOrd="0" presId="urn:microsoft.com/office/officeart/2005/8/layout/vList4#1"/>
    <dgm:cxn modelId="{506841F1-203A-4B95-BC32-167B82F6BCFB}" type="presParOf" srcId="{77DED153-1F6A-4E65-B500-4201BE4B84BB}" destId="{DE78E098-2AE1-4369-8207-C2E725F8BFE3}" srcOrd="0" destOrd="0" presId="urn:microsoft.com/office/officeart/2005/8/layout/vList4#1"/>
    <dgm:cxn modelId="{0892F54B-0E85-46CF-A302-2F51A768562A}" type="presParOf" srcId="{77DED153-1F6A-4E65-B500-4201BE4B84BB}" destId="{25A7A788-EEC6-4224-A031-47FD30AC76D4}" srcOrd="1" destOrd="0" presId="urn:microsoft.com/office/officeart/2005/8/layout/vList4#1"/>
    <dgm:cxn modelId="{5140B9B1-7F64-4D46-ABFD-19B71D6A631D}" type="presParOf" srcId="{77DED153-1F6A-4E65-B500-4201BE4B84BB}" destId="{3A34858C-1D0C-45D8-B1E9-EB434BF36F91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708" y="0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/>
          <a:lstStyle>
            <a:lvl1pPr algn="r">
              <a:defRPr sz="1200"/>
            </a:lvl1pPr>
          </a:lstStyle>
          <a:p>
            <a:fld id="{6953E2D3-5E61-4E3D-8436-F4723C4E89E2}" type="datetimeFigureOut">
              <a:rPr lang="en-US" smtClean="0"/>
              <a:pPr/>
              <a:t>9/20/2017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7473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708" y="9407473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 anchor="b"/>
          <a:lstStyle>
            <a:lvl1pPr algn="r">
              <a:defRPr sz="1200"/>
            </a:lvl1pPr>
          </a:lstStyle>
          <a:p>
            <a:fld id="{D236FE96-7B11-4123-AA12-43A8D609307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6892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6708" y="0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/>
          <a:lstStyle>
            <a:lvl1pPr algn="r">
              <a:defRPr sz="1200"/>
            </a:lvl1pPr>
          </a:lstStyle>
          <a:p>
            <a:fld id="{ED3B46F0-326B-4D2E-8080-94948C7508D4}" type="datetimeFigureOut">
              <a:rPr lang="en-US" smtClean="0"/>
              <a:pPr/>
              <a:t>9/20/2017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99" tIns="45299" rIns="90599" bIns="4529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04596"/>
            <a:ext cx="5334000" cy="4456986"/>
          </a:xfrm>
          <a:prstGeom prst="rect">
            <a:avLst/>
          </a:prstGeom>
        </p:spPr>
        <p:txBody>
          <a:bodyPr vert="horz" lIns="90599" tIns="45299" rIns="90599" bIns="4529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7473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6708" y="9407473"/>
            <a:ext cx="2889250" cy="495221"/>
          </a:xfrm>
          <a:prstGeom prst="rect">
            <a:avLst/>
          </a:prstGeom>
        </p:spPr>
        <p:txBody>
          <a:bodyPr vert="horz" lIns="90599" tIns="45299" rIns="90599" bIns="45299" rtlCol="0" anchor="b"/>
          <a:lstStyle>
            <a:lvl1pPr algn="r">
              <a:defRPr sz="1200"/>
            </a:lvl1pPr>
          </a:lstStyle>
          <a:p>
            <a:fld id="{02DDB092-F715-4220-8F05-AE9C80D2D74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238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7652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/>
              <a:t>Understanding Financial Statements session 2</a:t>
            </a:r>
          </a:p>
        </p:txBody>
      </p:sp>
      <p:sp>
        <p:nvSpPr>
          <p:cNvPr id="27653" name="Date Placeholder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endParaRPr lang="da-DK" smtClean="0"/>
          </a:p>
        </p:txBody>
      </p:sp>
      <p:sp>
        <p:nvSpPr>
          <p:cNvPr id="27654" name="Footer Placeholder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© University of Hertfordshire 2008</a:t>
            </a:r>
          </a:p>
        </p:txBody>
      </p:sp>
      <p:sp>
        <p:nvSpPr>
          <p:cNvPr id="27655" name="Slide Number Placeholder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38BA0F-94AE-465C-AE57-7049E741EA4E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92057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B81FC1-40AC-40B5-9A56-3F475F9E1820}" type="slidenum">
              <a:rPr lang="en-GB" smtClean="0"/>
              <a:pPr/>
              <a:t>19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81177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785926"/>
            <a:ext cx="7658208" cy="81599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3143248"/>
            <a:ext cx="6429420" cy="71438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ACE0C-2105-43E1-9294-D1AB37D75C8C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B3FC1-B3DD-4446-AE94-0A8843973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714375" y="1285875"/>
            <a:ext cx="8429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429652" cy="928694"/>
          </a:xfrm>
          <a:solidFill>
            <a:schemeClr val="bg1"/>
          </a:solidFill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600201"/>
            <a:ext cx="8072494" cy="4114816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AE203-E1F0-426A-B258-4118C8309649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0CC10-8E60-4062-804A-09402428EA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47162-B1B6-46B7-945C-293DD5B23594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FF1F2-26F9-4494-A40B-BBF98C2729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501090" cy="9286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B4FAF-C69C-4B3D-BD86-27A636C0C588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FD2CC-A00E-479A-A921-E72C77604B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501090" cy="92869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6C4DE-BB0D-4CE4-A31E-33652F4EB556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EF214-0F8B-4477-841B-AFC84ABE43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501090" cy="9286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26976-EE61-44A5-9610-F9A98283B413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B83DE-BB9D-453C-B393-E5E6289CC9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6E206-8681-42F1-97A1-0FC6EB415833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BD857-2352-4A00-B662-E20F28C479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871E8-0E6E-4E0A-820C-E781B124A505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1E07C-7D27-4D97-B5C6-E44C7406E7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A230D-B001-4D0B-B577-C3B2335ACA18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8A7E8-47C2-4411-A869-4F8D6E1147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501090" cy="9286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04283-B1ED-4583-86E6-14CAD404C9CF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4CD65-5592-4F3B-ABCE-13B77EFB0F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99ED2-8398-41CC-930B-8D95714ACD8A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9334E-439F-40BA-9709-287BE42A4F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42938" y="285750"/>
            <a:ext cx="8501062" cy="10715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42938" y="1600200"/>
            <a:ext cx="8043862" cy="404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B25140E-76EC-4C1B-9373-3896056A13CB}" type="datetimeFigureOut">
              <a:rPr lang="en-US"/>
              <a:pPr>
                <a:defRPr/>
              </a:pPr>
              <a:t>9/20/2017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1DF6DB3-03CC-4A8E-A08A-C993AA0F12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pic>
        <p:nvPicPr>
          <p:cNvPr id="1031" name="Picture 6" descr="SMU-Logo-colour-Longline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8650" y="5786438"/>
            <a:ext cx="851535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Straight Connector 9"/>
          <p:cNvCxnSpPr/>
          <p:nvPr userDrawn="1"/>
        </p:nvCxnSpPr>
        <p:spPr>
          <a:xfrm>
            <a:off x="714375" y="1285875"/>
            <a:ext cx="8429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0D0D0D"/>
          </a:solidFill>
          <a:latin typeface="+mn-lt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CxgqHqakXc" TargetMode="External"/><Relationship Id="rId2" Type="http://schemas.openxmlformats.org/officeDocument/2006/relationships/hyperlink" Target="http://www.cim.co.uk/resources/understandingmarket/definitionmkting.asp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hyperlink" Target="https://www.youtube.com/watch?v=dvZzxP3tcaM&amp;list=UUu70-1BAiVC-U4p-Z0mX54g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2nhTLaD1n2g" TargetMode="External"/><Relationship Id="rId4" Type="http://schemas.openxmlformats.org/officeDocument/2006/relationships/hyperlink" Target="https://www.youtube.com/watch?v=NO05OUjsJgs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Sustainability and Marketing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2924944"/>
            <a:ext cx="6429420" cy="2160240"/>
          </a:xfrm>
        </p:spPr>
        <p:txBody>
          <a:bodyPr/>
          <a:lstStyle/>
          <a:p>
            <a:r>
              <a:rPr lang="en-GB" dirty="0" smtClean="0"/>
              <a:t>The consumption conundrum.</a:t>
            </a:r>
          </a:p>
          <a:p>
            <a:endParaRPr lang="en-GB" dirty="0" smtClean="0"/>
          </a:p>
          <a:p>
            <a:r>
              <a:rPr lang="en-US" dirty="0" smtClean="0"/>
              <a:t>Will Fleming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altLang="en-US" smtClean="0">
                <a:cs typeface="Arial" charset="0"/>
              </a:rPr>
              <a:t>Learning Outcomes for today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714375" y="1600200"/>
            <a:ext cx="8072438" cy="4114800"/>
          </a:xfrm>
        </p:spPr>
        <p:txBody>
          <a:bodyPr/>
          <a:lstStyle/>
          <a:p>
            <a:r>
              <a:rPr lang="en-US" altLang="en-US" sz="2400" dirty="0" smtClean="0">
                <a:cs typeface="Arial" charset="0"/>
              </a:rPr>
              <a:t>Consider some of the sustainability issues facing companies and marketers</a:t>
            </a:r>
          </a:p>
          <a:p>
            <a:r>
              <a:rPr lang="en-US" altLang="en-US" sz="2400" dirty="0" smtClean="0">
                <a:cs typeface="Arial" charset="0"/>
              </a:rPr>
              <a:t>Put sustainability into context in terms of consumers and business…and government</a:t>
            </a:r>
          </a:p>
          <a:p>
            <a:r>
              <a:rPr lang="en-US" altLang="en-US" sz="2400" dirty="0" smtClean="0">
                <a:cs typeface="Arial" charset="0"/>
              </a:rPr>
              <a:t>Understand the role in marketing in relation to the concepts of “green” and “sustainability” marketing</a:t>
            </a:r>
          </a:p>
          <a:p>
            <a:r>
              <a:rPr lang="en-US" altLang="en-US" sz="2400" dirty="0" smtClean="0">
                <a:cs typeface="Arial" charset="0"/>
              </a:rPr>
              <a:t>Consider how sustainability is the agenda at present</a:t>
            </a:r>
          </a:p>
          <a:p>
            <a:r>
              <a:rPr lang="en-US" altLang="en-US" sz="2400" dirty="0" smtClean="0">
                <a:cs typeface="Arial" charset="0"/>
              </a:rPr>
              <a:t>Be able to distinguish the </a:t>
            </a:r>
            <a:r>
              <a:rPr lang="en-US" altLang="en-US" sz="2400" dirty="0">
                <a:cs typeface="Arial" charset="0"/>
              </a:rPr>
              <a:t>difference between “sustainable marketing” and “green marketing” </a:t>
            </a:r>
          </a:p>
          <a:p>
            <a:endParaRPr lang="en-US" altLang="en-US" sz="2400" dirty="0" smtClean="0">
              <a:cs typeface="Arial" charset="0"/>
            </a:endParaRPr>
          </a:p>
          <a:p>
            <a:endParaRPr lang="en-US" altLang="en-US" sz="2400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02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Student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? - What do you understand by the concept of sustainability? 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? - What issues does mankind face with regard to sustainability?</a:t>
            </a:r>
          </a:p>
          <a:p>
            <a:pPr>
              <a:buNone/>
            </a:pPr>
            <a:endParaRPr lang="en-GB" dirty="0" smtClean="0"/>
          </a:p>
        </p:txBody>
      </p:sp>
      <p:pic>
        <p:nvPicPr>
          <p:cNvPr id="7" name="Content Placeholder 6" descr="sustainable cit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55976" y="260648"/>
            <a:ext cx="4788024" cy="554461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4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smtClean="0">
                <a:cs typeface="Arial" charset="0"/>
              </a:rPr>
              <a:t>Sustainability – is it different?</a:t>
            </a:r>
          </a:p>
        </p:txBody>
      </p:sp>
      <p:sp>
        <p:nvSpPr>
          <p:cNvPr id="17411" name="Content Placeholder 5"/>
          <p:cNvSpPr>
            <a:spLocks noGrp="1"/>
          </p:cNvSpPr>
          <p:nvPr>
            <p:ph idx="1"/>
          </p:nvPr>
        </p:nvSpPr>
        <p:spPr>
          <a:xfrm>
            <a:off x="4786313" y="1600200"/>
            <a:ext cx="4000500" cy="4114800"/>
          </a:xfrm>
        </p:spPr>
        <p:txBody>
          <a:bodyPr/>
          <a:lstStyle/>
          <a:p>
            <a:r>
              <a:rPr lang="en-GB" smtClean="0">
                <a:cs typeface="Arial" charset="0"/>
              </a:rPr>
              <a:t>Key principles</a:t>
            </a:r>
          </a:p>
          <a:p>
            <a:pPr lvl="1"/>
            <a:r>
              <a:rPr lang="en-GB" smtClean="0">
                <a:cs typeface="Arial" charset="0"/>
              </a:rPr>
              <a:t>Human needs</a:t>
            </a:r>
          </a:p>
          <a:p>
            <a:pPr lvl="1"/>
            <a:r>
              <a:rPr lang="en-GB" smtClean="0">
                <a:cs typeface="Arial" charset="0"/>
              </a:rPr>
              <a:t>Equity</a:t>
            </a:r>
          </a:p>
          <a:p>
            <a:pPr lvl="1"/>
            <a:r>
              <a:rPr lang="en-GB" smtClean="0">
                <a:cs typeface="Arial" charset="0"/>
              </a:rPr>
              <a:t>Intergenerationality</a:t>
            </a:r>
          </a:p>
          <a:p>
            <a:pPr lvl="1"/>
            <a:r>
              <a:rPr lang="en-GB" smtClean="0">
                <a:cs typeface="Arial" charset="0"/>
              </a:rPr>
              <a:t>Global environmentalism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14348" y="1571612"/>
            <a:ext cx="3786214" cy="2786082"/>
          </a:xfrm>
          <a:prstGeom prst="wedgeRoundRectCallout">
            <a:avLst>
              <a:gd name="adj1" fmla="val -63527"/>
              <a:gd name="adj2" fmla="val 85865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“Meeting the needs of the present without compromising the ability of future generations to meet their needs”</a:t>
            </a:r>
          </a:p>
          <a:p>
            <a:pPr algn="ctr">
              <a:defRPr/>
            </a:pPr>
            <a:endParaRPr lang="en-GB" sz="1200" dirty="0"/>
          </a:p>
          <a:p>
            <a:pPr algn="r">
              <a:defRPr/>
            </a:pPr>
            <a:r>
              <a:rPr lang="en-GB" sz="1200" dirty="0"/>
              <a:t>World Commission on Environment and Development (1987)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116632"/>
            <a:ext cx="7962108" cy="1008112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What is needed for sustainability..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8" name="Content Placeholder 7" descr="Sustainability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268760"/>
            <a:ext cx="7992888" cy="4446240"/>
          </a:xfrm>
        </p:spPr>
      </p:pic>
    </p:spTree>
    <p:extLst>
      <p:ext uri="{BB962C8B-B14F-4D97-AF65-F5344CB8AC3E}">
        <p14:creationId xmlns:p14="http://schemas.microsoft.com/office/powerpoint/2010/main" val="134601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642938" y="214313"/>
            <a:ext cx="8501062" cy="928687"/>
          </a:xfrm>
        </p:spPr>
        <p:txBody>
          <a:bodyPr/>
          <a:lstStyle/>
          <a:p>
            <a:r>
              <a:rPr lang="en-GB" smtClean="0">
                <a:cs typeface="Arial" charset="0"/>
              </a:rPr>
              <a:t>The overwhelming environmental challenges for the 21</a:t>
            </a:r>
            <a:r>
              <a:rPr lang="en-GB" baseline="30000" smtClean="0">
                <a:cs typeface="Arial" charset="0"/>
              </a:rPr>
              <a:t>st</a:t>
            </a:r>
            <a:r>
              <a:rPr lang="en-GB" smtClean="0">
                <a:cs typeface="Arial" charset="0"/>
              </a:rPr>
              <a:t> Century 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mtClean="0">
                <a:cs typeface="Arial" charset="0"/>
              </a:rPr>
              <a:t>Population levels</a:t>
            </a:r>
          </a:p>
          <a:p>
            <a:r>
              <a:rPr lang="en-GB" smtClean="0">
                <a:cs typeface="Arial" charset="0"/>
              </a:rPr>
              <a:t>The scale of poverty</a:t>
            </a:r>
          </a:p>
          <a:p>
            <a:r>
              <a:rPr lang="en-GB" smtClean="0">
                <a:cs typeface="Arial" charset="0"/>
              </a:rPr>
              <a:t>Health issues</a:t>
            </a:r>
          </a:p>
          <a:p>
            <a:r>
              <a:rPr lang="en-GB" smtClean="0">
                <a:cs typeface="Arial" charset="0"/>
              </a:rPr>
              <a:t>The growth of cities and urbanisation</a:t>
            </a:r>
          </a:p>
        </p:txBody>
      </p:sp>
      <p:sp>
        <p:nvSpPr>
          <p:cNvPr id="5124" name="Content Placeholder 3"/>
          <p:cNvSpPr>
            <a:spLocks noGrp="1"/>
          </p:cNvSpPr>
          <p:nvPr>
            <p:ph sz="half" idx="2"/>
          </p:nvPr>
        </p:nvSpPr>
        <p:spPr>
          <a:xfrm>
            <a:off x="4427538" y="1600200"/>
            <a:ext cx="4259262" cy="4525963"/>
          </a:xfrm>
        </p:spPr>
        <p:txBody>
          <a:bodyPr/>
          <a:lstStyle/>
          <a:p>
            <a:r>
              <a:rPr lang="en-GB" smtClean="0">
                <a:cs typeface="Arial" charset="0"/>
              </a:rPr>
              <a:t>Finite resources – oil, gas, coal</a:t>
            </a:r>
          </a:p>
          <a:p>
            <a:r>
              <a:rPr lang="en-GB" smtClean="0">
                <a:cs typeface="Arial" charset="0"/>
              </a:rPr>
              <a:t>Ecosystem damage</a:t>
            </a:r>
          </a:p>
          <a:p>
            <a:r>
              <a:rPr lang="en-GB" smtClean="0">
                <a:cs typeface="Arial" charset="0"/>
              </a:rPr>
              <a:t>Food supplies</a:t>
            </a:r>
          </a:p>
          <a:p>
            <a:r>
              <a:rPr lang="en-GB" smtClean="0">
                <a:cs typeface="Arial" charset="0"/>
              </a:rPr>
              <a:t>The need for clean water</a:t>
            </a:r>
          </a:p>
          <a:p>
            <a:r>
              <a:rPr lang="en-GB" smtClean="0">
                <a:cs typeface="Arial" charset="0"/>
              </a:rPr>
              <a:t>Manmade climate change</a:t>
            </a:r>
          </a:p>
          <a:p>
            <a:endParaRPr lang="en-GB" smtClean="0"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27763" y="5013176"/>
            <a:ext cx="28082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GB" dirty="0" err="1">
                <a:latin typeface="+mn-lt"/>
              </a:rPr>
              <a:t>Belz</a:t>
            </a:r>
            <a:r>
              <a:rPr lang="en-GB" dirty="0">
                <a:latin typeface="+mn-lt"/>
              </a:rPr>
              <a:t> &amp; </a:t>
            </a:r>
            <a:r>
              <a:rPr lang="en-GB" dirty="0" err="1">
                <a:latin typeface="+mn-lt"/>
              </a:rPr>
              <a:t>Peattie</a:t>
            </a:r>
            <a:r>
              <a:rPr lang="en-GB" dirty="0">
                <a:latin typeface="+mn-lt"/>
              </a:rPr>
              <a:t> (2009)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Student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 smtClean="0"/>
              <a:t>? – What is marketing all about?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? – Does marketing have anything to do with sustainability?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 smtClean="0"/>
          </a:p>
        </p:txBody>
      </p:sp>
      <p:pic>
        <p:nvPicPr>
          <p:cNvPr id="5" name="Content Placeholder 4" descr="Sustainability-wordle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340768"/>
            <a:ext cx="4316288" cy="5517232"/>
          </a:xfrm>
        </p:spPr>
      </p:pic>
    </p:spTree>
    <p:extLst>
      <p:ext uri="{BB962C8B-B14F-4D97-AF65-F5344CB8AC3E}">
        <p14:creationId xmlns:p14="http://schemas.microsoft.com/office/powerpoint/2010/main" val="36739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962108" cy="928694"/>
          </a:xfrm>
        </p:spPr>
        <p:txBody>
          <a:bodyPr/>
          <a:lstStyle/>
          <a:p>
            <a:r>
              <a:rPr lang="en-GB" dirty="0" smtClean="0"/>
              <a:t>What is marketing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412776"/>
            <a:ext cx="8072494" cy="4392488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Marketing is the management process for identifying, anticipating and satisfying customer requirements profitably. </a:t>
            </a:r>
            <a:r>
              <a:rPr lang="en-GB" sz="2800" dirty="0" smtClean="0"/>
              <a:t>                                                                         </a:t>
            </a:r>
            <a:r>
              <a:rPr lang="en-GB" sz="2800" dirty="0" smtClean="0">
                <a:hlinkClick r:id="rId2"/>
              </a:rPr>
              <a:t>The </a:t>
            </a:r>
            <a:r>
              <a:rPr lang="en-GB" sz="2800" dirty="0">
                <a:hlinkClick r:id="rId2"/>
              </a:rPr>
              <a:t>Chartered Institute of Marketing (CIM).</a:t>
            </a:r>
            <a:endParaRPr lang="en-GB" sz="2800" dirty="0"/>
          </a:p>
          <a:p>
            <a:r>
              <a:rPr lang="en-GB" sz="2800" dirty="0" smtClean="0"/>
              <a:t>Give people what they want</a:t>
            </a:r>
          </a:p>
          <a:p>
            <a:r>
              <a:rPr lang="en-GB" sz="2800" dirty="0" smtClean="0"/>
              <a:t>Make it accessible</a:t>
            </a:r>
          </a:p>
          <a:p>
            <a:r>
              <a:rPr lang="en-GB" sz="2800" dirty="0" smtClean="0"/>
              <a:t>Make it easy to buy</a:t>
            </a:r>
          </a:p>
          <a:p>
            <a:r>
              <a:rPr lang="en-GB" sz="2800" dirty="0" smtClean="0"/>
              <a:t>Give them choice…..lots of </a:t>
            </a:r>
            <a:r>
              <a:rPr lang="en-GB" sz="2800" dirty="0"/>
              <a:t>it! </a:t>
            </a:r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www.youtube.com/watch?v=RCxgqHqakXc</a:t>
            </a: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4601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395537" y="285750"/>
            <a:ext cx="8748464" cy="928688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this whole mess the fault of </a:t>
            </a:r>
            <a:r>
              <a:rPr lang="en-GB" dirty="0"/>
              <a:t>marketers?</a:t>
            </a:r>
            <a:br>
              <a:rPr lang="en-GB" dirty="0"/>
            </a:br>
            <a:endParaRPr lang="en-GB" dirty="0" smtClean="0">
              <a:cs typeface="Arial" charset="0"/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07504" y="1340768"/>
            <a:ext cx="4035871" cy="4374232"/>
          </a:xfrm>
        </p:spPr>
        <p:txBody>
          <a:bodyPr/>
          <a:lstStyle/>
          <a:p>
            <a:r>
              <a:rPr lang="en-GB" dirty="0" smtClean="0">
                <a:cs typeface="Arial" charset="0"/>
              </a:rPr>
              <a:t>Is all marketing a problem area for the concept of the sustainability agenda because it does not just respond to demand </a:t>
            </a:r>
            <a:r>
              <a:rPr lang="en-GB" b="1" i="1" u="sng" dirty="0" smtClean="0">
                <a:cs typeface="Arial" charset="0"/>
              </a:rPr>
              <a:t>it stimulates demand!</a:t>
            </a:r>
            <a:endParaRPr lang="en-GB" dirty="0" smtClean="0">
              <a:cs typeface="Arial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4214810" y="1785926"/>
            <a:ext cx="4714908" cy="3214710"/>
          </a:xfrm>
          <a:prstGeom prst="wedgeRoundRectCallout">
            <a:avLst>
              <a:gd name="adj1" fmla="val 51229"/>
              <a:gd name="adj2" fmla="val 74413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/>
              <a:t>“Marketing is a business function which has been criticised for fuelling consumption and encouraging materialism by stimulating wants as a means of satisfying human needs.”</a:t>
            </a:r>
          </a:p>
          <a:p>
            <a:pPr algn="r">
              <a:defRPr/>
            </a:pPr>
            <a:r>
              <a:rPr lang="en-GB" sz="1400" dirty="0"/>
              <a:t>Miller (2009) in Parsons and </a:t>
            </a:r>
            <a:r>
              <a:rPr lang="en-GB" sz="1400" dirty="0" err="1"/>
              <a:t>Maclaren</a:t>
            </a:r>
            <a:r>
              <a:rPr lang="en-GB" sz="1400" dirty="0"/>
              <a:t> (</a:t>
            </a:r>
            <a:r>
              <a:rPr lang="en-GB" sz="1400" dirty="0" err="1"/>
              <a:t>eds</a:t>
            </a:r>
            <a:r>
              <a:rPr lang="en-GB" sz="1400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Student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410944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Is it possible then for marketing and sustainability agendas to live side by side, together?</a:t>
            </a:r>
          </a:p>
          <a:p>
            <a:r>
              <a:rPr lang="en-GB" dirty="0" smtClean="0"/>
              <a:t>The main issues involves </a:t>
            </a:r>
            <a:r>
              <a:rPr lang="en-GB" b="1" i="1" u="sng" dirty="0" smtClean="0"/>
              <a:t>responsibility</a:t>
            </a:r>
            <a:r>
              <a:rPr lang="en-GB" dirty="0" smtClean="0"/>
              <a:t>: do consumers relate to the problem, how do marketers relate to the problem, who really wants sustainability and why?</a:t>
            </a:r>
            <a:endParaRPr lang="en-GB" dirty="0"/>
          </a:p>
        </p:txBody>
      </p:sp>
      <p:pic>
        <p:nvPicPr>
          <p:cNvPr id="5" name="Content Placeholder 4" descr="images (8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868144" y="0"/>
            <a:ext cx="3275856" cy="6858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Sustainable issues and competitive markets – who is responsible?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40769"/>
            <a:ext cx="5050904" cy="4464496"/>
          </a:xfrm>
        </p:spPr>
        <p:txBody>
          <a:bodyPr/>
          <a:lstStyle/>
          <a:p>
            <a:r>
              <a:rPr lang="en-GB" sz="2400" dirty="0" smtClean="0"/>
              <a:t>Is it the consumer? – can consumers curb their desire for new [and more] things.</a:t>
            </a:r>
          </a:p>
          <a:p>
            <a:r>
              <a:rPr lang="en-GB" sz="2400" dirty="0" smtClean="0"/>
              <a:t>Is it business? - </a:t>
            </a:r>
            <a:r>
              <a:rPr lang="en-GB" sz="2400" dirty="0"/>
              <a:t>can organisations self-regulate</a:t>
            </a:r>
            <a:r>
              <a:rPr lang="en-GB" sz="2400" dirty="0" smtClean="0"/>
              <a:t>?</a:t>
            </a:r>
          </a:p>
          <a:p>
            <a:r>
              <a:rPr lang="en-GB" sz="2400" dirty="0" smtClean="0"/>
              <a:t>Is it the role of the government (economists call this market failure) to regulate business behaviour?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 smtClean="0"/>
              <a:t>Are legal measures the only way to ensure commitment from businesses? See Wales</a:t>
            </a:r>
            <a:endParaRPr lang="en-GB" dirty="0" smtClean="0"/>
          </a:p>
        </p:txBody>
      </p:sp>
      <p:pic>
        <p:nvPicPr>
          <p:cNvPr id="7" name="Content Placeholder 6" descr="sustainable2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340768"/>
            <a:ext cx="3563888" cy="46050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sz="3200" dirty="0" smtClean="0">
                <a:cs typeface="Arial" charset="0"/>
              </a:rPr>
              <a:t>Why there is a real problem for the sustainability agenda in marketing – “</a:t>
            </a:r>
            <a:r>
              <a:rPr lang="en-GB" sz="3200" i="1" dirty="0" smtClean="0">
                <a:cs typeface="Arial" charset="0"/>
              </a:rPr>
              <a:t>its not my fault!”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714375" y="1600200"/>
            <a:ext cx="8072438" cy="4114800"/>
          </a:xfrm>
        </p:spPr>
        <p:txBody>
          <a:bodyPr/>
          <a:lstStyle/>
          <a:p>
            <a:endParaRPr lang="en-GB" sz="2400" dirty="0" smtClean="0">
              <a:cs typeface="Arial" charset="0"/>
            </a:endParaRPr>
          </a:p>
          <a:p>
            <a:endParaRPr lang="en-GB" sz="2400" dirty="0">
              <a:cs typeface="Arial" charset="0"/>
            </a:endParaRPr>
          </a:p>
          <a:p>
            <a:endParaRPr lang="en-GB" sz="2400" dirty="0" smtClean="0">
              <a:cs typeface="Arial" charset="0"/>
            </a:endParaRPr>
          </a:p>
          <a:p>
            <a:r>
              <a:rPr lang="en-GB" sz="2400" dirty="0" smtClean="0">
                <a:cs typeface="Arial" charset="0"/>
              </a:rPr>
              <a:t>Rational economic behaviour is based on the perceived and believed consequences of our actions</a:t>
            </a:r>
          </a:p>
          <a:p>
            <a:r>
              <a:rPr lang="en-GB" sz="2400" dirty="0" smtClean="0">
                <a:cs typeface="Arial" charset="0"/>
              </a:rPr>
              <a:t>It is difficult for us to perceive the impact of our day-to-day actions on the environment</a:t>
            </a:r>
            <a:endParaRPr lang="en-GB" sz="2400" dirty="0">
              <a:cs typeface="Arial" charset="0"/>
              <a:hlinkClick r:id="rId2"/>
            </a:endParaRPr>
          </a:p>
          <a:p>
            <a:r>
              <a:rPr lang="en-GB" sz="2400" dirty="0" smtClean="0">
                <a:cs typeface="Arial" charset="0"/>
                <a:hlinkClick r:id="rId2"/>
              </a:rPr>
              <a:t>https</a:t>
            </a:r>
            <a:r>
              <a:rPr lang="en-GB" sz="2400" dirty="0">
                <a:cs typeface="Arial" charset="0"/>
                <a:hlinkClick r:id="rId2"/>
              </a:rPr>
              <a:t>://</a:t>
            </a:r>
            <a:r>
              <a:rPr lang="en-GB" sz="2400" dirty="0" smtClean="0">
                <a:cs typeface="Arial" charset="0"/>
                <a:hlinkClick r:id="rId2"/>
              </a:rPr>
              <a:t>www.youtube.com/watch?v=dvZzxP3tcaM&amp;list=UUu70-1BAiVC-U4p-Z0mX54g</a:t>
            </a:r>
            <a:r>
              <a:rPr lang="en-GB" sz="2400" dirty="0" smtClean="0">
                <a:cs typeface="Arial" charset="0"/>
              </a:rPr>
              <a:t> </a:t>
            </a:r>
          </a:p>
          <a:p>
            <a:pPr marL="0" indent="0">
              <a:buNone/>
            </a:pPr>
            <a:r>
              <a:rPr lang="en-GB" sz="2400" dirty="0" smtClean="0">
                <a:cs typeface="Arial" charset="0"/>
              </a:rPr>
              <a:t>?   Would turkeys ever vote for </a:t>
            </a:r>
            <a:r>
              <a:rPr lang="en-GB" sz="2400" dirty="0" err="1" smtClean="0">
                <a:cs typeface="Arial" charset="0"/>
              </a:rPr>
              <a:t>christmas</a:t>
            </a:r>
            <a:r>
              <a:rPr lang="en-GB" sz="2400" dirty="0" smtClean="0">
                <a:cs typeface="Arial" charset="0"/>
              </a:rPr>
              <a:t>???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4439439"/>
              </p:ext>
            </p:extLst>
          </p:nvPr>
        </p:nvGraphicFramePr>
        <p:xfrm>
          <a:off x="1187624" y="1196752"/>
          <a:ext cx="7344816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sz="3200" dirty="0" smtClean="0">
                <a:cs typeface="Arial" charset="0"/>
              </a:rPr>
              <a:t>Why there is a real problem for the sustainability agenda in marketing – “</a:t>
            </a:r>
            <a:r>
              <a:rPr lang="en-GB" sz="3200" i="1" dirty="0" smtClean="0">
                <a:cs typeface="Arial" charset="0"/>
              </a:rPr>
              <a:t>it is uncompetitive!”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714375" y="1600200"/>
            <a:ext cx="8072438" cy="4114800"/>
          </a:xfrm>
        </p:spPr>
        <p:txBody>
          <a:bodyPr/>
          <a:lstStyle/>
          <a:p>
            <a:endParaRPr lang="en-GB" sz="2400" dirty="0" smtClean="0">
              <a:cs typeface="Arial" charset="0"/>
            </a:endParaRPr>
          </a:p>
          <a:p>
            <a:endParaRPr lang="en-GB" sz="2400" dirty="0">
              <a:cs typeface="Arial" charset="0"/>
            </a:endParaRPr>
          </a:p>
          <a:p>
            <a:endParaRPr lang="en-GB" sz="2400" dirty="0" smtClean="0">
              <a:cs typeface="Arial" charset="0"/>
            </a:endParaRPr>
          </a:p>
          <a:p>
            <a:endParaRPr lang="en-GB" sz="2400" dirty="0"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0768"/>
            <a:ext cx="7992888" cy="436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02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75" y="1357313"/>
            <a:ext cx="1738313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3714750"/>
            <a:ext cx="18288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 cstate="print"/>
          <a:srcRect t="24219" b="26563"/>
          <a:stretch>
            <a:fillRect/>
          </a:stretch>
        </p:blipFill>
        <p:spPr bwMode="auto">
          <a:xfrm>
            <a:off x="6786563" y="5000625"/>
            <a:ext cx="21764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pPr eaLnBrk="1" hangingPunct="1"/>
            <a:r>
              <a:rPr lang="en-GB" smtClean="0">
                <a:cs typeface="Arial" charset="0"/>
              </a:rPr>
              <a:t>The Societal Marketing Concept</a:t>
            </a:r>
          </a:p>
        </p:txBody>
      </p:sp>
      <p:pic>
        <p:nvPicPr>
          <p:cNvPr id="20486" name="Content Placeholder 7" descr="fig01_04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500063" y="3068960"/>
            <a:ext cx="6383337" cy="3672408"/>
          </a:xfrm>
        </p:spPr>
      </p:pic>
      <p:sp>
        <p:nvSpPr>
          <p:cNvPr id="9" name="TextBox 8"/>
          <p:cNvSpPr txBox="1"/>
          <p:nvPr/>
        </p:nvSpPr>
        <p:spPr>
          <a:xfrm>
            <a:off x="3357563" y="5357813"/>
            <a:ext cx="32861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1400" dirty="0">
                <a:latin typeface="+mn-lt"/>
              </a:rPr>
              <a:t>Armstrong &amp; </a:t>
            </a:r>
            <a:r>
              <a:rPr lang="en-GB" sz="1400" dirty="0" err="1">
                <a:latin typeface="+mn-lt"/>
              </a:rPr>
              <a:t>Kotler</a:t>
            </a:r>
            <a:r>
              <a:rPr lang="en-GB" sz="1400" dirty="0">
                <a:latin typeface="+mn-lt"/>
              </a:rPr>
              <a:t> (2010)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340768"/>
            <a:ext cx="6643688" cy="151216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GB" sz="2800" dirty="0" smtClean="0"/>
              <a:t>Kotler suggested we move to the societal marketing concept in the 70’s but nothing has been done; Is </a:t>
            </a:r>
            <a:r>
              <a:rPr lang="en-GB" sz="2800" dirty="0"/>
              <a:t>this Nirvana? Or is it real!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962108" cy="928694"/>
          </a:xfrm>
        </p:spPr>
        <p:txBody>
          <a:bodyPr/>
          <a:lstStyle/>
          <a:p>
            <a:r>
              <a:rPr lang="en-GB" dirty="0" smtClean="0"/>
              <a:t>The future direction of marketing….</a:t>
            </a:r>
            <a:endParaRPr lang="en-GB" dirty="0"/>
          </a:p>
        </p:txBody>
      </p:sp>
      <p:pic>
        <p:nvPicPr>
          <p:cNvPr id="4" name="Content Placeholder 3" descr="market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41438"/>
            <a:ext cx="9361040" cy="43198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altLang="en-US" dirty="0" smtClean="0">
                <a:cs typeface="Arial" charset="0"/>
              </a:rPr>
              <a:t>Sustainability marketing, </a:t>
            </a:r>
            <a:r>
              <a:rPr lang="en-GB" altLang="en-US" dirty="0" err="1" smtClean="0">
                <a:cs typeface="Arial" charset="0"/>
              </a:rPr>
              <a:t>forEVER</a:t>
            </a:r>
            <a:r>
              <a:rPr lang="en-GB" altLang="en-US" dirty="0" smtClean="0">
                <a:cs typeface="Arial" charset="0"/>
              </a:rPr>
              <a:t>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75" y="1600200"/>
          <a:ext cx="8072438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00625" y="5500688"/>
            <a:ext cx="41433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GB" dirty="0" err="1">
                <a:latin typeface="+mn-lt"/>
              </a:rPr>
              <a:t>Belz</a:t>
            </a:r>
            <a:r>
              <a:rPr lang="en-GB" dirty="0">
                <a:latin typeface="+mn-lt"/>
              </a:rPr>
              <a:t> &amp; </a:t>
            </a:r>
            <a:r>
              <a:rPr lang="en-GB" dirty="0" err="1">
                <a:latin typeface="+mn-lt"/>
              </a:rPr>
              <a:t>Peattie</a:t>
            </a:r>
            <a:r>
              <a:rPr lang="en-GB" dirty="0">
                <a:latin typeface="+mn-lt"/>
              </a:rPr>
              <a:t> (2009)</a:t>
            </a:r>
          </a:p>
        </p:txBody>
      </p:sp>
    </p:spTree>
    <p:extLst>
      <p:ext uri="{BB962C8B-B14F-4D97-AF65-F5344CB8AC3E}">
        <p14:creationId xmlns:p14="http://schemas.microsoft.com/office/powerpoint/2010/main" val="93164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097806"/>
          </a:xfrm>
        </p:spPr>
        <p:txBody>
          <a:bodyPr/>
          <a:lstStyle/>
          <a:p>
            <a:r>
              <a:rPr lang="en-GB" sz="3800" dirty="0" smtClean="0">
                <a:cs typeface="Arial" charset="0"/>
              </a:rPr>
              <a:t>How are we doing so far? …</a:t>
            </a:r>
            <a:br>
              <a:rPr lang="en-GB" sz="3800" dirty="0" smtClean="0">
                <a:cs typeface="Arial" charset="0"/>
              </a:rPr>
            </a:br>
            <a:r>
              <a:rPr lang="en-GB" sz="3800" dirty="0" smtClean="0">
                <a:cs typeface="Arial" charset="0"/>
              </a:rPr>
              <a:t>We can’t deliver a negative message??</a:t>
            </a:r>
          </a:p>
        </p:txBody>
      </p:sp>
      <p:sp>
        <p:nvSpPr>
          <p:cNvPr id="5123" name="Content Placeholder 5"/>
          <p:cNvSpPr>
            <a:spLocks noGrp="1"/>
          </p:cNvSpPr>
          <p:nvPr>
            <p:ph idx="1"/>
          </p:nvPr>
        </p:nvSpPr>
        <p:spPr>
          <a:xfrm>
            <a:off x="179513" y="1268760"/>
            <a:ext cx="5544615" cy="4446240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GB" sz="2800" dirty="0" smtClean="0">
                <a:cs typeface="Arial" charset="0"/>
              </a:rPr>
              <a:t>So far marketers are exploiting the opportunities of “</a:t>
            </a:r>
            <a:r>
              <a:rPr lang="en-GB" sz="2800" b="1" i="1" u="sng" dirty="0" smtClean="0">
                <a:cs typeface="Arial" charset="0"/>
              </a:rPr>
              <a:t>marketing</a:t>
            </a:r>
            <a:r>
              <a:rPr lang="en-GB" sz="2800" dirty="0" smtClean="0">
                <a:cs typeface="Arial" charset="0"/>
              </a:rPr>
              <a:t>” the concepts of sustainability;</a:t>
            </a:r>
          </a:p>
          <a:p>
            <a:pPr>
              <a:defRPr/>
            </a:pPr>
            <a:r>
              <a:rPr lang="en-GB" sz="2800" dirty="0" smtClean="0">
                <a:cs typeface="Arial" charset="0"/>
              </a:rPr>
              <a:t>Corporate Social Responsibility</a:t>
            </a:r>
          </a:p>
          <a:p>
            <a:pPr>
              <a:defRPr/>
            </a:pPr>
            <a:r>
              <a:rPr lang="en-GB" sz="2800" dirty="0" smtClean="0">
                <a:cs typeface="Arial" charset="0"/>
              </a:rPr>
              <a:t>Ethical marketing</a:t>
            </a:r>
          </a:p>
          <a:p>
            <a:pPr>
              <a:defRPr/>
            </a:pPr>
            <a:r>
              <a:rPr lang="en-GB" sz="2800" dirty="0" smtClean="0">
                <a:cs typeface="Arial" charset="0"/>
              </a:rPr>
              <a:t>‘Green’ or ‘Eco’ marketing</a:t>
            </a:r>
          </a:p>
          <a:p>
            <a:pPr>
              <a:defRPr/>
            </a:pPr>
            <a:r>
              <a:rPr lang="en-GB" sz="2800" dirty="0" smtClean="0">
                <a:cs typeface="Arial" charset="0"/>
              </a:rPr>
              <a:t>Sustainable Marketing</a:t>
            </a:r>
          </a:p>
          <a:p>
            <a:pPr>
              <a:defRPr/>
            </a:pPr>
            <a:r>
              <a:rPr lang="en-GB" sz="2800" dirty="0" smtClean="0">
                <a:cs typeface="Arial" charset="0"/>
              </a:rPr>
              <a:t>Social Marketing</a:t>
            </a:r>
          </a:p>
          <a:p>
            <a:pPr>
              <a:defRPr/>
            </a:pPr>
            <a:r>
              <a:rPr lang="en-GB" sz="2800" dirty="0">
                <a:cs typeface="Arial" charset="0"/>
              </a:rPr>
              <a:t>Societal Marketing</a:t>
            </a:r>
          </a:p>
          <a:p>
            <a:pPr>
              <a:defRPr/>
            </a:pPr>
            <a:endParaRPr lang="en-GB" sz="2800" dirty="0" smtClean="0"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340768"/>
            <a:ext cx="3240359" cy="4824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4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smtClean="0">
                <a:cs typeface="Arial" charset="0"/>
              </a:rPr>
              <a:t>Green or eco-marketing</a:t>
            </a:r>
          </a:p>
        </p:txBody>
      </p:sp>
      <p:sp>
        <p:nvSpPr>
          <p:cNvPr id="15363" name="Content Placeholder 5"/>
          <p:cNvSpPr>
            <a:spLocks noGrp="1"/>
          </p:cNvSpPr>
          <p:nvPr>
            <p:ph idx="1"/>
          </p:nvPr>
        </p:nvSpPr>
        <p:spPr>
          <a:xfrm>
            <a:off x="179513" y="1196752"/>
            <a:ext cx="3892426" cy="4608736"/>
          </a:xfrm>
        </p:spPr>
        <p:txBody>
          <a:bodyPr/>
          <a:lstStyle/>
          <a:p>
            <a:r>
              <a:rPr lang="en-GB" sz="2200" dirty="0" smtClean="0">
                <a:cs typeface="Arial" charset="0"/>
              </a:rPr>
              <a:t>‘Green’ marketing  has grown in significance in the past two decades – why? </a:t>
            </a:r>
            <a:r>
              <a:rPr lang="en-GB" sz="2200" i="1" dirty="0" smtClean="0">
                <a:cs typeface="Arial" charset="0"/>
              </a:rPr>
              <a:t>Is it sales driven?</a:t>
            </a:r>
          </a:p>
          <a:p>
            <a:r>
              <a:rPr lang="en-GB" sz="2200" dirty="0" smtClean="0">
                <a:cs typeface="Arial" charset="0"/>
              </a:rPr>
              <a:t>Have we become </a:t>
            </a:r>
            <a:r>
              <a:rPr lang="en-GB" sz="2200" i="1" dirty="0" smtClean="0">
                <a:cs typeface="Arial" charset="0"/>
              </a:rPr>
              <a:t>cynical</a:t>
            </a:r>
            <a:r>
              <a:rPr lang="en-GB" sz="2200" dirty="0" smtClean="0">
                <a:cs typeface="Arial" charset="0"/>
              </a:rPr>
              <a:t> about eco-friendly products and marketing?</a:t>
            </a:r>
          </a:p>
          <a:p>
            <a:r>
              <a:rPr lang="en-GB" sz="2200" dirty="0" smtClean="0">
                <a:cs typeface="Arial" charset="0"/>
              </a:rPr>
              <a:t>What happens when the economy crashes, does the </a:t>
            </a:r>
            <a:r>
              <a:rPr lang="en-GB" sz="2200" i="1" dirty="0" smtClean="0">
                <a:cs typeface="Arial" charset="0"/>
              </a:rPr>
              <a:t>profit </a:t>
            </a:r>
            <a:r>
              <a:rPr lang="en-GB" sz="2200" dirty="0" smtClean="0">
                <a:cs typeface="Arial" charset="0"/>
              </a:rPr>
              <a:t>motive carry more weight?</a:t>
            </a:r>
          </a:p>
          <a:p>
            <a:r>
              <a:rPr lang="en-GB" sz="2200" dirty="0" smtClean="0">
                <a:cs typeface="Arial" charset="0"/>
              </a:rPr>
              <a:t>When will we know that the planet has had </a:t>
            </a:r>
            <a:r>
              <a:rPr lang="en-GB" sz="2200" i="1" dirty="0" smtClean="0">
                <a:cs typeface="Arial" charset="0"/>
              </a:rPr>
              <a:t>enough</a:t>
            </a:r>
            <a:r>
              <a:rPr lang="en-GB" sz="2200" dirty="0" smtClean="0">
                <a:cs typeface="Arial" charset="0"/>
              </a:rPr>
              <a:t>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143372" y="2996952"/>
            <a:ext cx="4786346" cy="3096344"/>
          </a:xfrm>
          <a:prstGeom prst="wedgeRoundRectCallout">
            <a:avLst>
              <a:gd name="adj1" fmla="val 54327"/>
              <a:gd name="adj2" fmla="val 73414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“There are two real advantages for a small business becoming green.  One is branding and marketing advantage.  The other is the impact on the bottom line.”</a:t>
            </a:r>
          </a:p>
          <a:p>
            <a:pPr algn="ctr">
              <a:defRPr/>
            </a:pPr>
            <a:r>
              <a:rPr lang="en-GB" sz="1400" dirty="0"/>
              <a:t>Bridge (2008)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4214810" y="1340768"/>
            <a:ext cx="4714908" cy="1656184"/>
          </a:xfrm>
          <a:prstGeom prst="wedgeRoundRectCallout">
            <a:avLst>
              <a:gd name="adj1" fmla="val 48248"/>
              <a:gd name="adj2" fmla="val 79342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/>
          </a:p>
          <a:p>
            <a:pPr algn="ctr">
              <a:defRPr/>
            </a:pPr>
            <a:r>
              <a:rPr lang="en-GB" sz="1800" dirty="0"/>
              <a:t>“the much vaunted consumer concern for the environment and concomitant desire for green products had not subsequently translated into product sales”</a:t>
            </a:r>
          </a:p>
          <a:p>
            <a:pPr algn="ctr">
              <a:defRPr/>
            </a:pPr>
            <a:r>
              <a:rPr lang="en-GB" sz="1100" dirty="0"/>
              <a:t>Crane (2000)</a:t>
            </a:r>
          </a:p>
          <a:p>
            <a:pPr algn="ctr">
              <a:defRPr/>
            </a:pP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cs typeface="Arial" charset="0"/>
              </a:rPr>
              <a:t>Green marketing in practice: </a:t>
            </a:r>
            <a:br>
              <a:rPr lang="en-GB" sz="3200" dirty="0" smtClean="0">
                <a:cs typeface="Arial" charset="0"/>
              </a:rPr>
            </a:br>
            <a:r>
              <a:rPr lang="en-GB" sz="3200" dirty="0" smtClean="0">
                <a:cs typeface="Arial" charset="0"/>
              </a:rPr>
              <a:t>It’s a </a:t>
            </a:r>
            <a:r>
              <a:rPr lang="en-GB" sz="3200" dirty="0" err="1" smtClean="0">
                <a:cs typeface="Arial" charset="0"/>
              </a:rPr>
              <a:t>greenwash</a:t>
            </a:r>
            <a:r>
              <a:rPr lang="en-GB" sz="3200" dirty="0" smtClean="0">
                <a:cs typeface="Arial" charset="0"/>
              </a:rPr>
              <a:t>! …a cynics view!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</p:nvPr>
        </p:nvGraphicFramePr>
        <p:xfrm>
          <a:off x="457200" y="1340769"/>
          <a:ext cx="6275040" cy="4464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Content Placeholder 6" descr="graph.gif"/>
          <p:cNvPicPr>
            <a:picLocks noGrp="1" noChangeAspect="1"/>
          </p:cNvPicPr>
          <p:nvPr>
            <p:ph sz="half" idx="2"/>
          </p:nvPr>
        </p:nvPicPr>
        <p:blipFill>
          <a:blip r:embed="rId8" cstate="print"/>
          <a:stretch>
            <a:fillRect/>
          </a:stretch>
        </p:blipFill>
        <p:spPr>
          <a:xfrm>
            <a:off x="6732240" y="1412776"/>
            <a:ext cx="2232248" cy="4236343"/>
          </a:xfrm>
        </p:spPr>
      </p:pic>
      <p:sp>
        <p:nvSpPr>
          <p:cNvPr id="5" name="TextBox 4"/>
          <p:cNvSpPr txBox="1"/>
          <p:nvPr/>
        </p:nvSpPr>
        <p:spPr>
          <a:xfrm>
            <a:off x="6786563" y="5786438"/>
            <a:ext cx="18573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200" dirty="0">
                <a:latin typeface="+mn-lt"/>
              </a:rPr>
              <a:t>Adapted from </a:t>
            </a:r>
            <a:r>
              <a:rPr lang="en-GB" sz="1200" dirty="0" err="1">
                <a:latin typeface="+mn-lt"/>
              </a:rPr>
              <a:t>Peattie</a:t>
            </a:r>
            <a:r>
              <a:rPr lang="en-GB" sz="1200" dirty="0">
                <a:latin typeface="+mn-lt"/>
              </a:rPr>
              <a:t> and Crane (2005)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178132" cy="928694"/>
          </a:xfrm>
        </p:spPr>
        <p:txBody>
          <a:bodyPr/>
          <a:lstStyle/>
          <a:p>
            <a:r>
              <a:rPr lang="en-GB" dirty="0" smtClean="0"/>
              <a:t>Marketing Sustainability – an example </a:t>
            </a:r>
            <a:endParaRPr lang="en-GB" dirty="0"/>
          </a:p>
        </p:txBody>
      </p:sp>
      <p:pic>
        <p:nvPicPr>
          <p:cNvPr id="4" name="Content Placeholder 3" descr="14-commitments_lcd-scree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41438"/>
            <a:ext cx="8064896" cy="43735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60648"/>
            <a:ext cx="7962108" cy="720080"/>
          </a:xfrm>
        </p:spPr>
        <p:txBody>
          <a:bodyPr/>
          <a:lstStyle/>
          <a:p>
            <a:r>
              <a:rPr lang="en-GB" dirty="0" smtClean="0"/>
              <a:t>And maybe it is time to choose something else????</a:t>
            </a:r>
            <a:endParaRPr lang="en-GB" dirty="0"/>
          </a:p>
        </p:txBody>
      </p:sp>
      <p:pic>
        <p:nvPicPr>
          <p:cNvPr id="4" name="Content Placeholder 3" descr="8398_507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340768"/>
            <a:ext cx="7920880" cy="4464496"/>
          </a:xfrm>
        </p:spPr>
      </p:pic>
    </p:spTree>
    <p:extLst>
      <p:ext uri="{BB962C8B-B14F-4D97-AF65-F5344CB8AC3E}">
        <p14:creationId xmlns:p14="http://schemas.microsoft.com/office/powerpoint/2010/main" val="134601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altLang="en-US" smtClean="0">
                <a:cs typeface="Arial" charset="0"/>
              </a:rPr>
              <a:t>Tutorial 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714375" y="1600200"/>
            <a:ext cx="8072438" cy="4114800"/>
          </a:xfrm>
        </p:spPr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en-GB" altLang="en-US" smtClean="0">
                <a:cs typeface="Arial" charset="0"/>
              </a:rPr>
              <a:t>Do you think we can make people less demanding and accepting of lower standards of living as the norm?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GB" altLang="en-US" smtClean="0">
                <a:cs typeface="Arial" charset="0"/>
              </a:rPr>
              <a:t>Is marketing and are marketers unethical about being ethical?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GB" altLang="en-US" smtClean="0">
                <a:cs typeface="Arial" charset="0"/>
              </a:rPr>
              <a:t>Will we be able to operate ALL business concerns in a sustainable manner as per Brundtland’s definition?</a:t>
            </a:r>
          </a:p>
        </p:txBody>
      </p:sp>
    </p:spTree>
    <p:extLst>
      <p:ext uri="{BB962C8B-B14F-4D97-AF65-F5344CB8AC3E}">
        <p14:creationId xmlns:p14="http://schemas.microsoft.com/office/powerpoint/2010/main" val="66629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altLang="en-US" smtClean="0">
                <a:cs typeface="Arial" charset="0"/>
              </a:rPr>
              <a:t>Tutorial Prep: The ‘Horsemeat’ Scandal</a:t>
            </a:r>
          </a:p>
        </p:txBody>
      </p:sp>
      <p:sp>
        <p:nvSpPr>
          <p:cNvPr id="16387" name="AutoShape 2" descr="https://mail.google.com/mail/u/0/?ui=2&amp;ik=b76235699e&amp;view=att&amp;th=13c8c181d09aed3c&amp;attid=0.1.1&amp;disp=emb&amp;zw&amp;atsh=1"/>
          <p:cNvSpPr>
            <a:spLocks noChangeAspect="1" noChangeArrowheads="1"/>
          </p:cNvSpPr>
          <p:nvPr/>
        </p:nvSpPr>
        <p:spPr bwMode="auto">
          <a:xfrm>
            <a:off x="155575" y="-4389438"/>
            <a:ext cx="6096000" cy="914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latin typeface="Times" pitchFamily="18" charset="0"/>
            </a:endParaRPr>
          </a:p>
        </p:txBody>
      </p:sp>
      <p:sp>
        <p:nvSpPr>
          <p:cNvPr id="16388" name="AutoShape 4" descr="https://mail.google.com/mail/u/0/?ui=2&amp;ik=b76235699e&amp;view=att&amp;th=13c8c181d09aed3c&amp;attid=0.1.1&amp;disp=emb&amp;zw&amp;atsh=1"/>
          <p:cNvSpPr>
            <a:spLocks noChangeAspect="1" noChangeArrowheads="1"/>
          </p:cNvSpPr>
          <p:nvPr/>
        </p:nvSpPr>
        <p:spPr bwMode="auto">
          <a:xfrm>
            <a:off x="539552" y="1124744"/>
            <a:ext cx="7056636" cy="894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latin typeface="Times" pitchFamily="18" charset="0"/>
            </a:endParaRPr>
          </a:p>
        </p:txBody>
      </p:sp>
      <p:pic>
        <p:nvPicPr>
          <p:cNvPr id="16389" name="Picture 5" descr="tescohors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1500188"/>
            <a:ext cx="3000375" cy="424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phot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3530365"/>
            <a:ext cx="4000500" cy="221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55575" y="1340769"/>
            <a:ext cx="4845049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600" dirty="0">
                <a:latin typeface="+mn-lt"/>
              </a:rPr>
              <a:t>What are the issues for marketers</a:t>
            </a:r>
            <a:r>
              <a:rPr lang="en-GB" sz="3600" dirty="0" smtClean="0">
                <a:latin typeface="+mn-lt"/>
              </a:rPr>
              <a:t>? </a:t>
            </a:r>
            <a:endParaRPr lang="en-GB" sz="3600" dirty="0"/>
          </a:p>
          <a:p>
            <a:pPr>
              <a:defRPr/>
            </a:pPr>
            <a:r>
              <a:rPr lang="en-GB" sz="1200" smtClean="0">
                <a:latin typeface="+mn-lt"/>
              </a:rPr>
              <a:t>See Google images. </a:t>
            </a:r>
            <a:endParaRPr lang="en-GB" sz="1200" dirty="0" smtClean="0">
              <a:latin typeface="+mn-lt"/>
            </a:endParaRPr>
          </a:p>
          <a:p>
            <a:pPr>
              <a:defRPr/>
            </a:pPr>
            <a:r>
              <a:rPr lang="en-GB" sz="1600" dirty="0">
                <a:hlinkClick r:id="rId4"/>
              </a:rPr>
              <a:t>https://</a:t>
            </a:r>
            <a:r>
              <a:rPr lang="en-GB" sz="1600" dirty="0" smtClean="0">
                <a:hlinkClick r:id="rId4"/>
              </a:rPr>
              <a:t>www.youtube.com/watch?v=NO05OUjsJgs</a:t>
            </a:r>
            <a:endParaRPr lang="en-GB" sz="1600" dirty="0" smtClean="0"/>
          </a:p>
          <a:p>
            <a:pPr>
              <a:defRPr/>
            </a:pPr>
            <a:r>
              <a:rPr lang="en-GB" sz="1600" dirty="0">
                <a:hlinkClick r:id="rId5"/>
              </a:rPr>
              <a:t>https://</a:t>
            </a:r>
            <a:r>
              <a:rPr lang="en-GB" sz="1600" dirty="0" smtClean="0">
                <a:hlinkClick r:id="rId5"/>
              </a:rPr>
              <a:t>www.youtube.com/watch?v=2nhTLaD1n2g</a:t>
            </a:r>
            <a:r>
              <a:rPr lang="en-GB" sz="1600" dirty="0" smtClean="0"/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8541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714375" y="285750"/>
            <a:ext cx="8429625" cy="928688"/>
          </a:xfrm>
        </p:spPr>
        <p:txBody>
          <a:bodyPr/>
          <a:lstStyle/>
          <a:p>
            <a:r>
              <a:rPr lang="en-GB" altLang="en-US" smtClean="0">
                <a:cs typeface="Arial" charset="0"/>
              </a:rPr>
              <a:t>Reading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642938" y="1428750"/>
            <a:ext cx="8072437" cy="4114800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1800" dirty="0" smtClean="0">
                <a:cs typeface="Arial" charset="0"/>
              </a:rPr>
              <a:t>Chapters 1 &amp; 2</a:t>
            </a:r>
          </a:p>
          <a:p>
            <a:pPr marL="457200" lvl="1" indent="0">
              <a:buNone/>
            </a:pPr>
            <a:r>
              <a:rPr lang="en-GB" altLang="en-US" sz="1800" dirty="0" err="1" smtClean="0">
                <a:cs typeface="Arial" charset="0"/>
              </a:rPr>
              <a:t>Belz</a:t>
            </a:r>
            <a:r>
              <a:rPr lang="en-GB" altLang="en-US" sz="1800" dirty="0" smtClean="0">
                <a:cs typeface="Arial" charset="0"/>
              </a:rPr>
              <a:t>, F.M. and </a:t>
            </a:r>
            <a:r>
              <a:rPr lang="en-GB" altLang="en-US" sz="1800" dirty="0" err="1" smtClean="0">
                <a:cs typeface="Arial" charset="0"/>
              </a:rPr>
              <a:t>Peattie</a:t>
            </a:r>
            <a:r>
              <a:rPr lang="en-GB" altLang="en-US" sz="1800" dirty="0" smtClean="0">
                <a:cs typeface="Arial" charset="0"/>
              </a:rPr>
              <a:t>, K. (2009) Sustainability Marketing, Chichester, Wiley. </a:t>
            </a:r>
          </a:p>
          <a:p>
            <a:pPr marL="0" indent="0">
              <a:buNone/>
            </a:pPr>
            <a:r>
              <a:rPr lang="en-GB" altLang="en-US" sz="1800" dirty="0" smtClean="0">
                <a:cs typeface="Arial" charset="0"/>
              </a:rPr>
              <a:t>Chapter 27</a:t>
            </a:r>
          </a:p>
          <a:p>
            <a:pPr marL="457200" lvl="1" indent="0">
              <a:buNone/>
            </a:pPr>
            <a:r>
              <a:rPr lang="en-GB" altLang="en-US" sz="1800" dirty="0" smtClean="0">
                <a:cs typeface="Arial" charset="0"/>
              </a:rPr>
              <a:t>Baker, M. J. and Hart, S. J. (2007) The Marketing Book (6</a:t>
            </a:r>
            <a:r>
              <a:rPr lang="en-GB" altLang="en-US" sz="1800" baseline="30000" dirty="0" smtClean="0">
                <a:cs typeface="Arial" charset="0"/>
              </a:rPr>
              <a:t>th</a:t>
            </a:r>
            <a:r>
              <a:rPr lang="en-GB" altLang="en-US" sz="1800" dirty="0" smtClean="0">
                <a:cs typeface="Arial" charset="0"/>
              </a:rPr>
              <a:t> Ed), Oxford, Butterworth-Heinemann.</a:t>
            </a:r>
          </a:p>
          <a:p>
            <a:pPr marL="0" indent="0">
              <a:buNone/>
            </a:pPr>
            <a:r>
              <a:rPr lang="en-GB" altLang="en-US" sz="1800" dirty="0" smtClean="0">
                <a:cs typeface="Arial" charset="0"/>
              </a:rPr>
              <a:t>Chapter 8</a:t>
            </a:r>
          </a:p>
          <a:p>
            <a:pPr marL="457200" lvl="1" indent="0">
              <a:buNone/>
            </a:pPr>
            <a:r>
              <a:rPr lang="en-GB" altLang="en-US" sz="1800" dirty="0" smtClean="0">
                <a:cs typeface="Arial" charset="0"/>
              </a:rPr>
              <a:t>Parsons, E. and </a:t>
            </a:r>
            <a:r>
              <a:rPr lang="en-GB" altLang="en-US" sz="1800" dirty="0" err="1" smtClean="0">
                <a:cs typeface="Arial" charset="0"/>
              </a:rPr>
              <a:t>Maclaren</a:t>
            </a:r>
            <a:r>
              <a:rPr lang="en-GB" altLang="en-US" sz="1800" dirty="0" smtClean="0">
                <a:cs typeface="Arial" charset="0"/>
              </a:rPr>
              <a:t>, P. (2009) Contemporary Issues in Marketing and Consumer Behaviour, Oxford, Butterworth-Heinemann.</a:t>
            </a:r>
          </a:p>
          <a:p>
            <a:pPr marL="0" indent="0">
              <a:buNone/>
            </a:pPr>
            <a:r>
              <a:rPr lang="en-GB" altLang="en-US" sz="1800" dirty="0" smtClean="0">
                <a:cs typeface="Arial" charset="0"/>
              </a:rPr>
              <a:t>Chapter 14</a:t>
            </a:r>
          </a:p>
          <a:p>
            <a:pPr marL="457200" lvl="1" indent="0">
              <a:buNone/>
            </a:pPr>
            <a:r>
              <a:rPr lang="en-GB" altLang="en-US" sz="1800" dirty="0" err="1" smtClean="0">
                <a:cs typeface="Arial" charset="0"/>
              </a:rPr>
              <a:t>Tadajewski</a:t>
            </a:r>
            <a:r>
              <a:rPr lang="en-GB" altLang="en-US" sz="1800" dirty="0" smtClean="0">
                <a:cs typeface="Arial" charset="0"/>
              </a:rPr>
              <a:t>, M. and </a:t>
            </a:r>
            <a:r>
              <a:rPr lang="en-GB" altLang="en-US" sz="1800" dirty="0" err="1" smtClean="0">
                <a:cs typeface="Arial" charset="0"/>
              </a:rPr>
              <a:t>Brownlie</a:t>
            </a:r>
            <a:r>
              <a:rPr lang="en-GB" altLang="en-US" sz="1800" dirty="0" smtClean="0">
                <a:cs typeface="Arial" charset="0"/>
              </a:rPr>
              <a:t>, D. (2008) Critical Marketing, Chichester, Wiley.</a:t>
            </a:r>
          </a:p>
          <a:p>
            <a:pPr marL="0" indent="0">
              <a:buNone/>
            </a:pPr>
            <a:r>
              <a:rPr lang="en-GB" altLang="en-US" sz="1800" b="1" dirty="0" smtClean="0">
                <a:cs typeface="Arial" charset="0"/>
              </a:rPr>
              <a:t>You may find a copy of the South Wales Business Review “The Green Issue” 2013 Autumn Winter </a:t>
            </a:r>
            <a:r>
              <a:rPr lang="en-GB" altLang="en-US" sz="1800" b="1" dirty="0" err="1" smtClean="0">
                <a:cs typeface="Arial" charset="0"/>
              </a:rPr>
              <a:t>Vol</a:t>
            </a:r>
            <a:r>
              <a:rPr lang="en-GB" altLang="en-US" sz="1800" b="1" dirty="0" smtClean="0">
                <a:cs typeface="Arial" charset="0"/>
              </a:rPr>
              <a:t> 5 Issue 1 in the library or try http</a:t>
            </a:r>
            <a:r>
              <a:rPr lang="en-GB" altLang="en-US" sz="1800" b="1" dirty="0">
                <a:cs typeface="Arial" charset="0"/>
              </a:rPr>
              <a:t>://</a:t>
            </a:r>
            <a:r>
              <a:rPr lang="en-GB" altLang="en-US" sz="1800" b="1" dirty="0" smtClean="0">
                <a:cs typeface="Arial" charset="0"/>
              </a:rPr>
              <a:t>issuu.com/lucygriffiths/docs/south_wales_business_green.</a:t>
            </a:r>
          </a:p>
        </p:txBody>
      </p:sp>
    </p:spTree>
    <p:extLst>
      <p:ext uri="{BB962C8B-B14F-4D97-AF65-F5344CB8AC3E}">
        <p14:creationId xmlns:p14="http://schemas.microsoft.com/office/powerpoint/2010/main" val="56735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EA0000"/>
      </a:accent1>
      <a:accent2>
        <a:srgbClr val="AB0042"/>
      </a:accent2>
      <a:accent3>
        <a:srgbClr val="17AD45"/>
      </a:accent3>
      <a:accent4>
        <a:srgbClr val="2D6B29"/>
      </a:accent4>
      <a:accent5>
        <a:srgbClr val="4C4C4C"/>
      </a:accent5>
      <a:accent6>
        <a:srgbClr val="696969"/>
      </a:accent6>
      <a:hlink>
        <a:srgbClr val="9D9D9D"/>
      </a:hlink>
      <a:folHlink>
        <a:srgbClr val="BDBD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1152</TotalTime>
  <Words>1045</Words>
  <Application>Microsoft Office PowerPoint</Application>
  <PresentationFormat>On-screen Show (4:3)</PresentationFormat>
  <Paragraphs>139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Times</vt:lpstr>
      <vt:lpstr>Wingdings</vt:lpstr>
      <vt:lpstr>1_Office Theme</vt:lpstr>
      <vt:lpstr>Sustainability and Marketing</vt:lpstr>
      <vt:lpstr>Learning Outcomes for today</vt:lpstr>
      <vt:lpstr>Student task</vt:lpstr>
      <vt:lpstr>Sustainability – is it different?</vt:lpstr>
      <vt:lpstr> What is needed for sustainability..  </vt:lpstr>
      <vt:lpstr>The overwhelming environmental challenges for the 21st Century </vt:lpstr>
      <vt:lpstr>Student task</vt:lpstr>
      <vt:lpstr>What is marketing</vt:lpstr>
      <vt:lpstr> Is this whole mess the fault of marketers? </vt:lpstr>
      <vt:lpstr>Student task</vt:lpstr>
      <vt:lpstr>Sustainable issues and competitive markets – who is responsible?</vt:lpstr>
      <vt:lpstr>Why there is a real problem for the sustainability agenda in marketing – “its not my fault!”</vt:lpstr>
      <vt:lpstr>Why there is a real problem for the sustainability agenda in marketing – “it is uncompetitive!”</vt:lpstr>
      <vt:lpstr>The Societal Marketing Concept</vt:lpstr>
      <vt:lpstr>The future direction of marketing….</vt:lpstr>
      <vt:lpstr>Sustainability marketing, forEVER…</vt:lpstr>
      <vt:lpstr>How are we doing so far? … We can’t deliver a negative message??</vt:lpstr>
      <vt:lpstr>Green or eco-marketing</vt:lpstr>
      <vt:lpstr>Green marketing in practice:  It’s a greenwash! …a cynics view!</vt:lpstr>
      <vt:lpstr>Marketing Sustainability – an example </vt:lpstr>
      <vt:lpstr>And maybe it is time to choose something else????</vt:lpstr>
      <vt:lpstr>Tutorial </vt:lpstr>
      <vt:lpstr>Tutorial Prep: The ‘Horsemeat’ Scandal</vt:lpstr>
      <vt:lpstr>Reading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Lucy Griffiths</dc:creator>
  <cp:lastModifiedBy>Will Fleming</cp:lastModifiedBy>
  <cp:revision>106</cp:revision>
  <cp:lastPrinted>2015-02-19T11:15:43Z</cp:lastPrinted>
  <dcterms:created xsi:type="dcterms:W3CDTF">2010-12-03T08:01:57Z</dcterms:created>
  <dcterms:modified xsi:type="dcterms:W3CDTF">2017-09-20T14:47:16Z</dcterms:modified>
</cp:coreProperties>
</file>