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notesMasterIdLst>
    <p:notesMasterId r:id="rId5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  <p:sldId id="304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1E6AF3-9D9C-4577-97CC-A42B161EF394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15581-6740-4305-9069-FE880A02B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7405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CD3C95-BCC1-468A-B01C-F80CDB775D7B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167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22343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127ABD-6E66-4990-BF7C-298D5ED46CEE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146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8162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58ED97-5ABB-44AD-B72C-D21E0E86AEA5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9523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72606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CF58CE-9F44-446D-8152-34DBF372FCCC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1843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9921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05AD5E6-8C5B-49D0-8E44-11C2AA338099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0342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Whitecoat hypertension is not innocent and pts tend to get lost to follow up. These pts may well become truly hypertensive over time. LVH present in ‘white-coaters’ but not to the same level as hypertensives. Any sign of LVH is a warning for urgent action</a:t>
            </a:r>
          </a:p>
        </p:txBody>
      </p:sp>
    </p:spTree>
    <p:extLst>
      <p:ext uri="{BB962C8B-B14F-4D97-AF65-F5344CB8AC3E}">
        <p14:creationId xmlns:p14="http://schemas.microsoft.com/office/powerpoint/2010/main" val="41118124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64E05EE-33AF-454B-B6DB-B8A1D79B73AF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614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Very little evidence, to date, that home monitoring predicts cardiovascular risk or outcomes more effectively than clinic readings. Wrist devices not recommended. </a:t>
            </a:r>
          </a:p>
        </p:txBody>
      </p:sp>
    </p:spTree>
    <p:extLst>
      <p:ext uri="{BB962C8B-B14F-4D97-AF65-F5344CB8AC3E}">
        <p14:creationId xmlns:p14="http://schemas.microsoft.com/office/powerpoint/2010/main" val="200155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2F32EB-BD89-4791-9B5F-9F3F588DB0CC}" type="slidenum">
              <a:rPr lang="en-US"/>
              <a:pPr/>
              <a:t>16</a:t>
            </a:fld>
            <a:endParaRPr lang="en-US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2381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797D41B-ED37-4494-B061-0D69B42249C7}" type="slidenum">
              <a:rPr lang="en-US"/>
              <a:pPr/>
              <a:t>17</a:t>
            </a:fld>
            <a:endParaRPr lang="en-US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Cardiac output</a:t>
            </a:r>
            <a:r>
              <a:rPr lang="en-US"/>
              <a:t> * refers to the amount of blood pumped by a single ventricle per minute. It may be reported in milliliters or Liters per minute.</a:t>
            </a:r>
          </a:p>
          <a:p>
            <a:r>
              <a:rPr lang="en-US" b="1"/>
              <a:t>Heart rate</a:t>
            </a:r>
            <a:r>
              <a:rPr lang="en-US"/>
              <a:t> * is the number of cardiac cycles per minute. The average heart rate for adult males is from 64-72 beats/minute. The average heart rate for adult females varies from 72-80/minute.</a:t>
            </a:r>
          </a:p>
          <a:p>
            <a:r>
              <a:rPr lang="en-US" b="1"/>
              <a:t>Stroke volume</a:t>
            </a:r>
            <a:r>
              <a:rPr lang="en-US"/>
              <a:t> * refers to the amount of blood pumped out of a ventricle with each beat (contraction). The average stroke volume for an adult is around 70 ml.</a:t>
            </a:r>
          </a:p>
          <a:p>
            <a:r>
              <a:rPr lang="en-US"/>
              <a:t>Knowing the heart rate and the stroke volume, one can calculate the cardiac output by simply multiplying the two. For instance, if the heart rate is 70/minute and the stroke volume is 70 ml, what would be the cardiac output?</a:t>
            </a:r>
          </a:p>
          <a:p>
            <a:r>
              <a:rPr lang="en-US"/>
              <a:t>	70/minute x 70ml = 4,900 ml (4.9 L.) *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77734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1DC0F91-5F89-43F5-B88B-E60B841B9D5F}" type="slidenum">
              <a:rPr lang="en-US"/>
              <a:pPr/>
              <a:t>18</a:t>
            </a:fld>
            <a:endParaRPr lang="en-US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5814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854159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310231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8871497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910050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14198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BF05219-8861-442D-8A19-EDB0AEEFCD06}" type="slidenum">
              <a:rPr lang="en-US" altLang="en-US" sz="1200"/>
              <a:pPr/>
              <a:t>25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798972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034040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795947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396252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41878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686958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36679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1219424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575985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763471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666713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0581230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886287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6847032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055006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193919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7830579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558477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525480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337750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48367513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1760169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72125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158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856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587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83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203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147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553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16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3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04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15439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2486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84793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71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5121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733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96B6C-DD66-415F-BBA6-7E428931BFEE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B1FF17B-BEAC-434C-B1B1-F094301A1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620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hyperlink" Target="food_diet_writing.mpg" TargetMode="External"/><Relationship Id="rId4" Type="http://schemas.openxmlformats.org/officeDocument/2006/relationships/hyperlink" Target="/C/Documents%20and%20Settings/dking/Desktop/Other/02_PPTLecture_LEC/02_psychosocial_health.mov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mare :: 성인병 예방의 모든 것 1. 고혈압의 증상과 원인, 고혈압 환자의 바람직한 생활 습관과 예방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16300"/>
            <a:ext cx="3987800" cy="3259138"/>
          </a:xfrm>
        </p:spPr>
      </p:pic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122363"/>
            <a:ext cx="9144000" cy="2387600"/>
          </a:xfrm>
        </p:spPr>
        <p:txBody>
          <a:bodyPr/>
          <a:lstStyle/>
          <a:p>
            <a:r>
              <a:rPr lang="en-GB" dirty="0" smtClean="0"/>
              <a:t>Blood Pressure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18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Pressure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Blood pressure</a:t>
            </a:r>
            <a:r>
              <a:rPr lang="en-GB" dirty="0"/>
              <a:t> refers to the force exerted by circulating </a:t>
            </a:r>
            <a:r>
              <a:rPr lang="en-GB" b="1" dirty="0"/>
              <a:t>blood</a:t>
            </a:r>
            <a:r>
              <a:rPr lang="en-GB" dirty="0"/>
              <a:t> on the walls </a:t>
            </a:r>
            <a:r>
              <a:rPr lang="en-GB" dirty="0" smtClean="0"/>
              <a:t>of </a:t>
            </a:r>
            <a:r>
              <a:rPr lang="en-GB" b="1" dirty="0" smtClean="0"/>
              <a:t>blood</a:t>
            </a:r>
            <a:r>
              <a:rPr lang="en-GB" dirty="0"/>
              <a:t> vessels. ... </a:t>
            </a:r>
            <a:r>
              <a:rPr lang="en-GB" b="1" dirty="0"/>
              <a:t>Blood pressure</a:t>
            </a:r>
            <a:r>
              <a:rPr lang="en-GB" dirty="0"/>
              <a:t> values are reported in millimetres of mercury (mmHg). </a:t>
            </a:r>
            <a:r>
              <a:rPr lang="en-GB" b="1" dirty="0"/>
              <a:t>Blood pressure</a:t>
            </a:r>
            <a:r>
              <a:rPr lang="en-GB" dirty="0"/>
              <a:t> is recorded as systolic over diastolic e.g. 120/60.</a:t>
            </a:r>
          </a:p>
        </p:txBody>
      </p:sp>
    </p:spTree>
    <p:extLst>
      <p:ext uri="{BB962C8B-B14F-4D97-AF65-F5344CB8AC3E}">
        <p14:creationId xmlns:p14="http://schemas.microsoft.com/office/powerpoint/2010/main" val="3383516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The ‘silent killer’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/>
              <a:t>Causes death from:</a:t>
            </a:r>
          </a:p>
          <a:p>
            <a:r>
              <a:rPr lang="en-GB" altLang="en-US"/>
              <a:t>Strokes</a:t>
            </a:r>
          </a:p>
          <a:p>
            <a:r>
              <a:rPr lang="en-GB" altLang="en-US"/>
              <a:t>Heart Attacks</a:t>
            </a:r>
          </a:p>
          <a:p>
            <a:r>
              <a:rPr lang="en-GB" altLang="en-US"/>
              <a:t>Peripheral Vascular Disease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/>
              <a:t>If untreated, leads to: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/>
              <a:t>Renal failure, heart failure 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681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Blood Pressure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dirty="0" smtClean="0"/>
              <a:t>A blood pressure reading consists of two numbers: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solidFill>
                  <a:srgbClr val="FF0000"/>
                </a:solidFill>
              </a:rPr>
              <a:t> Systolic pressure -</a:t>
            </a:r>
            <a:r>
              <a:rPr lang="en-GB" dirty="0" smtClean="0"/>
              <a:t> the first, highest number</a:t>
            </a:r>
          </a:p>
          <a:p>
            <a:pPr lvl="1"/>
            <a:r>
              <a:rPr lang="en-GB" dirty="0" smtClean="0"/>
              <a:t>Indicates pressure when the ventricles contract to push blood out to the body</a:t>
            </a:r>
          </a:p>
          <a:p>
            <a:pPr lvl="1"/>
            <a:endParaRPr lang="en-GB" dirty="0" smtClean="0"/>
          </a:p>
          <a:p>
            <a:pPr>
              <a:buFont typeface="Wingdings" pitchFamily="2" charset="2"/>
              <a:buChar char="q"/>
            </a:pPr>
            <a:r>
              <a:rPr lang="en-GB" dirty="0" smtClean="0">
                <a:solidFill>
                  <a:srgbClr val="FF0000"/>
                </a:solidFill>
              </a:rPr>
              <a:t> Diastolic pressure-</a:t>
            </a:r>
            <a:r>
              <a:rPr lang="en-GB" dirty="0" smtClean="0"/>
              <a:t> the second, lower number</a:t>
            </a:r>
          </a:p>
          <a:p>
            <a:pPr lvl="1"/>
            <a:r>
              <a:rPr lang="en-GB" dirty="0" smtClean="0"/>
              <a:t>Indicates when the heart relaxes between beats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647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258888" y="260350"/>
            <a:ext cx="7885112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mtClean="0"/>
              <a:t>Blood Pressure classification</a:t>
            </a:r>
            <a:endParaRPr lang="en-GB" altLang="en-US"/>
          </a:p>
        </p:txBody>
      </p:sp>
      <p:sp>
        <p:nvSpPr>
          <p:cNvPr id="6" name="Content Placeholder 5"/>
          <p:cNvSpPr>
            <a:spLocks noGrp="1"/>
          </p:cNvSpPr>
          <p:nvPr>
            <p:ph idx="4294967295"/>
          </p:nvPr>
        </p:nvSpPr>
        <p:spPr>
          <a:xfrm>
            <a:off x="0" y="1825625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GB" altLang="en-US" sz="3200" dirty="0" smtClean="0">
                <a:solidFill>
                  <a:srgbClr val="FF0000"/>
                </a:solidFill>
              </a:rPr>
              <a:t>Category               Systolic BP        Diastolic BP</a:t>
            </a:r>
            <a:r>
              <a:rPr lang="en-GB" altLang="en-US" sz="3600" dirty="0" smtClean="0">
                <a:solidFill>
                  <a:srgbClr val="FF0000"/>
                </a:solidFill>
              </a:rPr>
              <a:t>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Optimal                             &lt;120                         &lt;80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High normal BP                &lt;130                         &lt;85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High normal BP              130-139                    85-89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Grade 1 (mild)                140-150                    90-99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Grade 2 (moderate)        160-179                 100-109    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Grade 3 (severe)               </a:t>
            </a:r>
            <a:r>
              <a:rPr lang="en-GB" altLang="en-US" dirty="0">
                <a:cs typeface="Arial" panose="020B0604020202020204" pitchFamily="34" charset="0"/>
              </a:rPr>
              <a:t>≥180                       ≥110</a:t>
            </a:r>
            <a:r>
              <a:rPr lang="en-GB" altLang="en-US" dirty="0"/>
              <a:t>  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ISH (Grade 1)                 140-159                     &lt;90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dirty="0"/>
              <a:t>ISH (Grade 2)                    </a:t>
            </a:r>
            <a:r>
              <a:rPr lang="en-GB" altLang="en-US" dirty="0">
                <a:cs typeface="Arial" panose="020B0604020202020204" pitchFamily="34" charset="0"/>
              </a:rPr>
              <a:t>≥160                        &lt;90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684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Arterial Blood Pressure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Expressed as systolic/diastolic</a:t>
            </a:r>
          </a:p>
          <a:p>
            <a:r>
              <a:rPr lang="en-US" dirty="0" smtClean="0"/>
              <a:t>Adult</a:t>
            </a:r>
          </a:p>
          <a:p>
            <a:pPr lvl="1"/>
            <a:r>
              <a:rPr lang="en-US" dirty="0" smtClean="0"/>
              <a:t>Normal – 120/80 mmHg</a:t>
            </a:r>
          </a:p>
          <a:p>
            <a:pPr lvl="1"/>
            <a:r>
              <a:rPr lang="en-US" dirty="0" smtClean="0"/>
              <a:t>High – 140/90 mmHg</a:t>
            </a:r>
          </a:p>
          <a:p>
            <a:r>
              <a:rPr lang="en-US" dirty="0" smtClean="0"/>
              <a:t>Systolic pressure (top number)</a:t>
            </a:r>
          </a:p>
          <a:p>
            <a:pPr lvl="1"/>
            <a:r>
              <a:rPr lang="en-US" dirty="0" smtClean="0"/>
              <a:t>Pressure generated during ventricular contraction</a:t>
            </a:r>
          </a:p>
          <a:p>
            <a:r>
              <a:rPr lang="en-US" dirty="0" smtClean="0"/>
              <a:t>Diastolic pressure</a:t>
            </a:r>
          </a:p>
          <a:p>
            <a:pPr lvl="1"/>
            <a:r>
              <a:rPr lang="en-US" dirty="0" smtClean="0"/>
              <a:t>Pressure during cardiac relaxation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87510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Thresholds for intervention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BP </a:t>
            </a:r>
            <a:r>
              <a:rPr lang="en-GB" altLang="en-US">
                <a:cs typeface="Arial" panose="020B0604020202020204" pitchFamily="34" charset="0"/>
              </a:rPr>
              <a:t>≥ 220/120 mmHg: treat immediately</a:t>
            </a:r>
          </a:p>
          <a:p>
            <a:r>
              <a:rPr lang="en-GB" altLang="en-US">
                <a:cs typeface="Arial" panose="020B0604020202020204" pitchFamily="34" charset="0"/>
              </a:rPr>
              <a:t>BP  &gt;180-189/110/119 mmHg: confirm over 1-2 weeks, then treat</a:t>
            </a:r>
          </a:p>
          <a:p>
            <a:r>
              <a:rPr lang="en-GB" altLang="en-US">
                <a:cs typeface="Arial" panose="020B0604020202020204" pitchFamily="34" charset="0"/>
              </a:rPr>
              <a:t>BP 160-179/100-109 mmHg: with CVD complications: confirm over 3-4 weeks, then treat</a:t>
            </a:r>
          </a:p>
          <a:p>
            <a:r>
              <a:rPr lang="en-GB" altLang="en-US">
                <a:cs typeface="Arial" panose="020B0604020202020204" pitchFamily="34" charset="0"/>
              </a:rPr>
              <a:t>BP 140-159/90-99 mmHg: with CVD risk confirm over 12 weeks, then treat.</a:t>
            </a:r>
          </a:p>
        </p:txBody>
      </p:sp>
    </p:spTree>
    <p:extLst>
      <p:ext uri="{BB962C8B-B14F-4D97-AF65-F5344CB8AC3E}">
        <p14:creationId xmlns:p14="http://schemas.microsoft.com/office/powerpoint/2010/main" val="253251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onstantia" pitchFamily="18" charset="0"/>
              </a:rPr>
              <a:t>Function of blood pressure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  <a:latin typeface="Constantia" pitchFamily="18" charset="0"/>
              </a:rPr>
              <a:t>Systemic blood pressure maintains the essential flow of the substance into and out of the organs</a:t>
            </a:r>
          </a:p>
          <a:p>
            <a:endParaRPr lang="en-GB" dirty="0" smtClean="0">
              <a:solidFill>
                <a:schemeClr val="accent4">
                  <a:lumMod val="50000"/>
                </a:schemeClr>
              </a:solidFill>
              <a:latin typeface="Constantia" pitchFamily="18" charset="0"/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  <a:latin typeface="Constantia" pitchFamily="18" charset="0"/>
              </a:rPr>
              <a:t>Control of blood pressure especially to the vital organs is essential for the maintenance of homeostasis</a:t>
            </a:r>
          </a:p>
          <a:p>
            <a:endParaRPr lang="en-GB" dirty="0" smtClean="0">
              <a:solidFill>
                <a:schemeClr val="accent4">
                  <a:lumMod val="50000"/>
                </a:schemeClr>
              </a:solidFill>
              <a:latin typeface="Constantia" pitchFamily="18" charset="0"/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  <a:latin typeface="Constantia" pitchFamily="18" charset="0"/>
              </a:rPr>
              <a:t>Control of BP is essential for the maintenance of homeostasis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443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Arterial Blood Pressure </a:t>
            </a:r>
            <a:endParaRPr lang="en-GB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  <a:latin typeface="Comic Sans MS" pitchFamily="66" charset="0"/>
              </a:rPr>
              <a:t>hypotension</a:t>
            </a:r>
          </a:p>
          <a:p>
            <a:endParaRPr lang="en-GB" dirty="0"/>
          </a:p>
        </p:txBody>
      </p:sp>
      <p:sp>
        <p:nvSpPr>
          <p:cNvPr id="14" name="Content Placeholder 1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GB" b="1" dirty="0">
                <a:solidFill>
                  <a:srgbClr val="7030A0"/>
                </a:solidFill>
                <a:latin typeface="Comic Sans MS" pitchFamily="66" charset="0"/>
              </a:rPr>
              <a:t>Too low a value of arterial blood pressure </a:t>
            </a:r>
          </a:p>
          <a:p>
            <a:pPr eaLnBrk="0" hangingPunct="0">
              <a:lnSpc>
                <a:spcPct val="70000"/>
              </a:lnSpc>
            </a:pPr>
            <a:endParaRPr lang="en-GB" b="1" dirty="0">
              <a:latin typeface="Comic Sans MS" pitchFamily="66" charset="0"/>
            </a:endParaRPr>
          </a:p>
          <a:p>
            <a:pPr eaLnBrk="0" hangingPunct="0"/>
            <a:r>
              <a:rPr lang="en-GB" b="1" dirty="0" smtClean="0">
                <a:solidFill>
                  <a:srgbClr val="7030A0"/>
                </a:solidFill>
                <a:latin typeface="Comic Sans MS" pitchFamily="66" charset="0"/>
              </a:rPr>
              <a:t>blood </a:t>
            </a:r>
            <a:r>
              <a:rPr lang="en-GB" b="1" dirty="0">
                <a:solidFill>
                  <a:srgbClr val="7030A0"/>
                </a:solidFill>
                <a:latin typeface="Comic Sans MS" pitchFamily="66" charset="0"/>
              </a:rPr>
              <a:t>flow to the tissues will be reduced</a:t>
            </a:r>
          </a:p>
          <a:p>
            <a:pPr eaLnBrk="0" hangingPunct="0"/>
            <a:r>
              <a:rPr lang="en-GB" b="1" dirty="0">
                <a:solidFill>
                  <a:srgbClr val="7030A0"/>
                </a:solidFill>
                <a:latin typeface="Comic Sans MS" pitchFamily="66" charset="0"/>
              </a:rPr>
              <a:t>(for example to the brain and induce a faint</a:t>
            </a:r>
          </a:p>
          <a:p>
            <a:endParaRPr lang="en-GB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  <a:latin typeface="Comic Sans MS" pitchFamily="66" charset="0"/>
              </a:rPr>
              <a:t>hypertension</a:t>
            </a:r>
          </a:p>
          <a:p>
            <a:endParaRPr lang="en-GB" dirty="0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eaLnBrk="0" hangingPunct="0"/>
            <a:r>
              <a:rPr lang="en-GB" b="1" dirty="0">
                <a:solidFill>
                  <a:srgbClr val="7030A0"/>
                </a:solidFill>
                <a:latin typeface="Comic Sans MS" pitchFamily="66" charset="0"/>
              </a:rPr>
              <a:t>Too high a value of arterial blood pressure </a:t>
            </a:r>
          </a:p>
          <a:p>
            <a:pPr eaLnBrk="0" hangingPunct="0">
              <a:lnSpc>
                <a:spcPct val="70000"/>
              </a:lnSpc>
            </a:pPr>
            <a:endParaRPr lang="en-GB" b="1" dirty="0">
              <a:solidFill>
                <a:srgbClr val="7030A0"/>
              </a:solidFill>
              <a:latin typeface="Comic Sans MS" pitchFamily="66" charset="0"/>
            </a:endParaRPr>
          </a:p>
          <a:p>
            <a:pPr marL="0" indent="0" eaLnBrk="0" hangingPunct="0">
              <a:lnSpc>
                <a:spcPct val="70000"/>
              </a:lnSpc>
              <a:buNone/>
            </a:pPr>
            <a:endParaRPr lang="en-GB" b="1" dirty="0">
              <a:solidFill>
                <a:srgbClr val="7030A0"/>
              </a:solidFill>
              <a:latin typeface="Comic Sans MS" pitchFamily="66" charset="0"/>
            </a:endParaRPr>
          </a:p>
          <a:p>
            <a:pPr eaLnBrk="0" hangingPunct="0"/>
            <a:r>
              <a:rPr lang="en-GB" b="1" dirty="0">
                <a:solidFill>
                  <a:srgbClr val="7030A0"/>
                </a:solidFill>
                <a:latin typeface="Comic Sans MS" pitchFamily="66" charset="0"/>
              </a:rPr>
              <a:t>this may cause excessive capillary pressures and damage</a:t>
            </a:r>
          </a:p>
          <a:p>
            <a:pPr eaLnBrk="0" hangingPunct="0"/>
            <a:r>
              <a:rPr lang="en-GB" b="1" dirty="0" err="1">
                <a:solidFill>
                  <a:srgbClr val="7030A0"/>
                </a:solidFill>
                <a:latin typeface="Comic Sans MS" pitchFamily="66" charset="0"/>
              </a:rPr>
              <a:t>e.g</a:t>
            </a:r>
            <a:r>
              <a:rPr lang="en-GB" b="1" dirty="0">
                <a:solidFill>
                  <a:srgbClr val="7030A0"/>
                </a:solidFill>
                <a:latin typeface="Comic Sans MS" pitchFamily="66" charset="0"/>
              </a:rPr>
              <a:t> heart (myocardial infarction) kidneys, brain (stroke) and eyes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0491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Technique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>
          <a:xfrm>
            <a:off x="2782888" y="1341438"/>
            <a:ext cx="7199312" cy="5327650"/>
          </a:xfrm>
        </p:spPr>
        <p:txBody>
          <a:bodyPr/>
          <a:lstStyle/>
          <a:p>
            <a:r>
              <a:rPr lang="en-GB" altLang="en-US" sz="2600" dirty="0"/>
              <a:t>Patient seated and relaxed, not talking, legs uncrossed</a:t>
            </a:r>
          </a:p>
          <a:p>
            <a:r>
              <a:rPr lang="en-GB" altLang="en-US" sz="2600" dirty="0"/>
              <a:t>Tight arm clothing removed</a:t>
            </a:r>
          </a:p>
          <a:p>
            <a:r>
              <a:rPr lang="en-GB" altLang="en-US" sz="2600" dirty="0"/>
              <a:t>Correct cuff size</a:t>
            </a:r>
          </a:p>
          <a:p>
            <a:r>
              <a:rPr lang="en-GB" altLang="en-US" sz="2600" dirty="0"/>
              <a:t>Arm supported with cuff horizontal with heart</a:t>
            </a:r>
          </a:p>
          <a:p>
            <a:r>
              <a:rPr lang="en-GB" altLang="en-US" sz="2600" dirty="0"/>
              <a:t>Inform patient of discomfort and that several measurements will be taken</a:t>
            </a:r>
          </a:p>
          <a:p>
            <a:r>
              <a:rPr lang="en-GB" altLang="en-US" sz="2600" dirty="0" smtClean="0"/>
              <a:t>Machine on  a firm </a:t>
            </a:r>
            <a:r>
              <a:rPr lang="en-GB" altLang="en-US" sz="2600" dirty="0"/>
              <a:t>and level surface at eye level</a:t>
            </a:r>
          </a:p>
          <a:p>
            <a:r>
              <a:rPr lang="en-GB" altLang="en-US" sz="2600" dirty="0"/>
              <a:t>Locate brachial or radial pulse.</a:t>
            </a:r>
          </a:p>
        </p:txBody>
      </p:sp>
    </p:spTree>
    <p:extLst>
      <p:ext uri="{BB962C8B-B14F-4D97-AF65-F5344CB8AC3E}">
        <p14:creationId xmlns:p14="http://schemas.microsoft.com/office/powerpoint/2010/main" val="3160626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600"/>
              <a:t>BP measurement - patient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782888" y="1412876"/>
            <a:ext cx="7416800" cy="4824413"/>
          </a:xfrm>
        </p:spPr>
        <p:txBody>
          <a:bodyPr/>
          <a:lstStyle/>
          <a:p>
            <a:r>
              <a:rPr lang="en-GB" altLang="en-US" sz="3400"/>
              <a:t>Anxiety and unfamiliarity</a:t>
            </a:r>
          </a:p>
          <a:p>
            <a:r>
              <a:rPr lang="en-GB" altLang="en-US" sz="3400"/>
              <a:t>Animated discussion about the latest news</a:t>
            </a:r>
          </a:p>
          <a:p>
            <a:r>
              <a:rPr lang="en-GB" altLang="en-US" sz="3400"/>
              <a:t>Ambient temperature</a:t>
            </a:r>
          </a:p>
          <a:p>
            <a:r>
              <a:rPr lang="en-GB" altLang="en-US" sz="3400"/>
              <a:t>Full bladder!</a:t>
            </a:r>
          </a:p>
          <a:p>
            <a:r>
              <a:rPr lang="en-GB" altLang="en-US" sz="3400"/>
              <a:t>Postural hypotension</a:t>
            </a:r>
          </a:p>
          <a:p>
            <a:r>
              <a:rPr lang="en-GB" altLang="en-US" sz="3400"/>
              <a:t>Difference between arms.</a:t>
            </a:r>
          </a:p>
        </p:txBody>
      </p:sp>
    </p:spTree>
    <p:extLst>
      <p:ext uri="{BB962C8B-B14F-4D97-AF65-F5344CB8AC3E}">
        <p14:creationId xmlns:p14="http://schemas.microsoft.com/office/powerpoint/2010/main" val="288491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‘White coat’ hypertension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idx="1"/>
          </p:nvPr>
        </p:nvSpPr>
        <p:spPr>
          <a:xfrm>
            <a:off x="2782888" y="1557338"/>
            <a:ext cx="7345362" cy="4679950"/>
          </a:xfrm>
        </p:spPr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Effective method of diagnosing a rise in blood pressure associated with having blood pressure measured</a:t>
            </a:r>
          </a:p>
          <a:p>
            <a:pPr>
              <a:spcBef>
                <a:spcPct val="75000"/>
              </a:spcBef>
            </a:pPr>
            <a:r>
              <a:rPr lang="en-GB" altLang="en-US"/>
              <a:t>Maybe from anxiety</a:t>
            </a:r>
          </a:p>
          <a:p>
            <a:pPr>
              <a:spcBef>
                <a:spcPct val="75000"/>
              </a:spcBef>
            </a:pPr>
            <a:r>
              <a:rPr lang="en-GB" altLang="en-US"/>
              <a:t>10-20% of subjects labelled ‘hypertensive’ may have 	          ‘white coat’ effect.</a:t>
            </a:r>
          </a:p>
          <a:p>
            <a:pPr>
              <a:spcBef>
                <a:spcPct val="7500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535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Home monitoring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2782889" y="1412876"/>
            <a:ext cx="7634287" cy="4824413"/>
          </a:xfrm>
        </p:spPr>
        <p:txBody>
          <a:bodyPr/>
          <a:lstStyle/>
          <a:p>
            <a:r>
              <a:rPr lang="en-GB" altLang="en-US"/>
              <a:t>Gives patients empowerment</a:t>
            </a:r>
          </a:p>
          <a:p>
            <a:r>
              <a:rPr lang="en-GB" altLang="en-US"/>
              <a:t>May improve medication concordance</a:t>
            </a:r>
          </a:p>
          <a:p>
            <a:r>
              <a:rPr lang="en-GB" altLang="en-US"/>
              <a:t>Device used must be validated</a:t>
            </a:r>
          </a:p>
          <a:p>
            <a:r>
              <a:rPr lang="en-GB" altLang="en-US"/>
              <a:t>Multiple </a:t>
            </a:r>
            <a:r>
              <a:rPr lang="en-GB" altLang="en-US" b="1"/>
              <a:t>day</a:t>
            </a:r>
            <a:r>
              <a:rPr lang="en-GB" altLang="en-US"/>
              <a:t> time recordings, over 7 days (eliminating ‘white coat’ effect) with BP taken in the morning and evening</a:t>
            </a:r>
          </a:p>
          <a:p>
            <a:r>
              <a:rPr lang="en-GB" altLang="en-US"/>
              <a:t>First 24 hour readings should be discarded</a:t>
            </a:r>
          </a:p>
          <a:p>
            <a:r>
              <a:rPr lang="en-GB" altLang="en-US"/>
              <a:t>Home measurements usually lower than clinic readings.</a:t>
            </a:r>
          </a:p>
        </p:txBody>
      </p:sp>
    </p:spTree>
    <p:extLst>
      <p:ext uri="{BB962C8B-B14F-4D97-AF65-F5344CB8AC3E}">
        <p14:creationId xmlns:p14="http://schemas.microsoft.com/office/powerpoint/2010/main" val="206428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7030A0"/>
                </a:solidFill>
              </a:rPr>
              <a:t>An adult’s blood pressure is considered high when the readings are greater than 140 mm Hg systolic or 90 mm Hg diastolic (BHS, 2004)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>
                <a:solidFill>
                  <a:srgbClr val="FF0000"/>
                </a:solidFill>
              </a:rPr>
              <a:t>Non-modifiable Risk Factors:</a:t>
            </a:r>
          </a:p>
          <a:p>
            <a:r>
              <a:rPr lang="en-GB" dirty="0">
                <a:solidFill>
                  <a:srgbClr val="7030A0"/>
                </a:solidFill>
              </a:rPr>
              <a:t>Age</a:t>
            </a:r>
          </a:p>
          <a:p>
            <a:r>
              <a:rPr lang="en-GB" dirty="0">
                <a:solidFill>
                  <a:srgbClr val="7030A0"/>
                </a:solidFill>
              </a:rPr>
              <a:t> male sex</a:t>
            </a:r>
          </a:p>
          <a:p>
            <a:r>
              <a:rPr lang="en-GB" dirty="0">
                <a:solidFill>
                  <a:srgbClr val="7030A0"/>
                </a:solidFill>
              </a:rPr>
              <a:t> family history</a:t>
            </a:r>
          </a:p>
          <a:p>
            <a:r>
              <a:rPr lang="en-GB" dirty="0">
                <a:solidFill>
                  <a:srgbClr val="7030A0"/>
                </a:solidFill>
              </a:rPr>
              <a:t>Primary cause of raised cholesterol (genetic)</a:t>
            </a:r>
          </a:p>
          <a:p>
            <a:r>
              <a:rPr lang="en-GB" dirty="0">
                <a:solidFill>
                  <a:srgbClr val="7030A0"/>
                </a:solidFill>
              </a:rPr>
              <a:t>diabetes mellitus (autoimmune)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982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Modifiable Risk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Excess alcohol </a:t>
            </a:r>
            <a:r>
              <a:rPr lang="en-GB" dirty="0" smtClean="0">
                <a:solidFill>
                  <a:srgbClr val="7030A0"/>
                </a:solidFill>
              </a:rPr>
              <a:t>(more than 6 units per day )</a:t>
            </a:r>
            <a:endParaRPr lang="en-GB" dirty="0">
              <a:solidFill>
                <a:srgbClr val="7030A0"/>
              </a:solidFill>
            </a:endParaRPr>
          </a:p>
          <a:p>
            <a:r>
              <a:rPr lang="en-GB" dirty="0">
                <a:solidFill>
                  <a:srgbClr val="7030A0"/>
                </a:solidFill>
              </a:rPr>
              <a:t>Excess salt intake</a:t>
            </a:r>
          </a:p>
          <a:p>
            <a:r>
              <a:rPr lang="en-GB" dirty="0">
                <a:solidFill>
                  <a:srgbClr val="7030A0"/>
                </a:solidFill>
              </a:rPr>
              <a:t>Lack of exercise</a:t>
            </a:r>
          </a:p>
          <a:p>
            <a:r>
              <a:rPr lang="en-GB" dirty="0">
                <a:solidFill>
                  <a:srgbClr val="7030A0"/>
                </a:solidFill>
              </a:rPr>
              <a:t>Environmental stress</a:t>
            </a:r>
          </a:p>
          <a:p>
            <a:r>
              <a:rPr lang="en-GB" dirty="0">
                <a:solidFill>
                  <a:srgbClr val="7030A0"/>
                </a:solidFill>
              </a:rPr>
              <a:t>smoking</a:t>
            </a:r>
          </a:p>
          <a:p>
            <a:r>
              <a:rPr lang="en-GB" dirty="0">
                <a:solidFill>
                  <a:srgbClr val="7030A0"/>
                </a:solidFill>
              </a:rPr>
              <a:t>Overweight (obesity) </a:t>
            </a:r>
          </a:p>
          <a:p>
            <a:r>
              <a:rPr lang="en-GB" dirty="0">
                <a:solidFill>
                  <a:srgbClr val="7030A0"/>
                </a:solidFill>
              </a:rPr>
              <a:t>Type II -Diabetes </a:t>
            </a:r>
          </a:p>
          <a:p>
            <a:pPr>
              <a:buNone/>
            </a:pPr>
            <a:r>
              <a:rPr lang="en-GB" dirty="0">
                <a:solidFill>
                  <a:srgbClr val="7030A0"/>
                </a:solidFill>
              </a:rPr>
              <a:t>(Type II can often coexists with obesity, dyslipidaemia, hypertension)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8720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44562"/>
          </a:xfrm>
        </p:spPr>
        <p:txBody>
          <a:bodyPr>
            <a:normAutofit fontScale="90000"/>
          </a:bodyPr>
          <a:lstStyle/>
          <a:p>
            <a:r>
              <a:rPr lang="en-GB" sz="3600" b="1"/>
              <a:t>Factors which influence blood pressure</a:t>
            </a:r>
            <a:endParaRPr lang="en-GB" sz="3600" u="sng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 algn="just"/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Cardiac output (</a:t>
            </a:r>
            <a:r>
              <a:rPr lang="en-US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</a:t>
            </a: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) </a:t>
            </a:r>
          </a:p>
          <a:p>
            <a:pPr marL="457200" indent="-457200" algn="just"/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Total Peripheral Resistance (</a:t>
            </a:r>
            <a:r>
              <a:rPr lang="en-GB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TPR</a:t>
            </a: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457200" indent="-457200" algn="ctr">
              <a:buNone/>
            </a:pPr>
            <a:endParaRPr lang="en-GB" sz="36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 algn="ctr">
              <a:buNone/>
            </a:pP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Or</a:t>
            </a:r>
          </a:p>
          <a:p>
            <a:pPr marL="457200" indent="-457200" algn="ctr">
              <a:buNone/>
            </a:pPr>
            <a:r>
              <a:rPr lang="en-GB" sz="36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57200" indent="-457200" algn="ctr">
              <a:buNone/>
            </a:pPr>
            <a:r>
              <a:rPr lang="en-GB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BP =  CO  x  TPR</a:t>
            </a:r>
            <a:endParaRPr lang="en-GB" b="1" dirty="0">
              <a:solidFill>
                <a:srgbClr val="FF0000"/>
              </a:solidFill>
              <a:latin typeface="Comic Sans MS" pitchFamily="66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en-US" sz="2400" dirty="0">
                <a:latin typeface="Verdana" pitchFamily="34" charset="0"/>
                <a:cs typeface="Times New Roman" pitchFamily="18" charset="0"/>
              </a:rPr>
              <a:t> </a:t>
            </a:r>
          </a:p>
          <a:p>
            <a:pPr marL="457200" indent="-45720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22101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457200"/>
            <a:ext cx="7772400" cy="762000"/>
          </a:xfrm>
        </p:spPr>
        <p:txBody>
          <a:bodyPr>
            <a:normAutofit/>
          </a:bodyPr>
          <a:lstStyle/>
          <a:p>
            <a:r>
              <a:rPr lang="en-US" sz="3600" dirty="0"/>
              <a:t>Terms, Definitions &amp; Units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7924800" cy="4800600"/>
          </a:xfrm>
        </p:spPr>
        <p:txBody>
          <a:bodyPr>
            <a:normAutofit lnSpcReduction="10000"/>
          </a:bodyPr>
          <a:lstStyle/>
          <a:p>
            <a:pPr lvl="4">
              <a:buNone/>
            </a:pPr>
            <a:r>
              <a:rPr lang="en-GB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BP =  CO  x  TPR</a:t>
            </a:r>
            <a:endParaRPr lang="en-GB" sz="2400" b="1" dirty="0">
              <a:solidFill>
                <a:srgbClr val="FF0000"/>
              </a:solidFill>
              <a:latin typeface="Comic Sans MS" pitchFamily="66" charset="0"/>
              <a:cs typeface="Times New Roman" pitchFamily="18" charset="0"/>
            </a:endParaRPr>
          </a:p>
          <a:p>
            <a:r>
              <a:rPr lang="en-US" sz="2400" u="sng" dirty="0">
                <a:latin typeface="Calibri" pitchFamily="34" charset="0"/>
              </a:rPr>
              <a:t>Cardiac Output (CO)</a:t>
            </a:r>
            <a:r>
              <a:rPr lang="en-US" sz="2400" dirty="0">
                <a:latin typeface="Calibri" pitchFamily="34" charset="0"/>
              </a:rPr>
              <a:t> </a:t>
            </a:r>
            <a:r>
              <a:rPr lang="en-US" sz="2400" dirty="0">
                <a:latin typeface="Calibri" pitchFamily="34" charset="0"/>
              </a:rPr>
              <a:t>-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the amount of blood pumped by a ventricle per minute</a:t>
            </a:r>
            <a:r>
              <a:rPr lang="en-US" sz="2400" dirty="0">
                <a:latin typeface="Calibri" pitchFamily="34" charset="0"/>
              </a:rPr>
              <a:t>. </a:t>
            </a:r>
            <a:endParaRPr lang="en-US" sz="2400" dirty="0">
              <a:latin typeface="Calibri" pitchFamily="34" charset="0"/>
            </a:endParaRPr>
          </a:p>
          <a:p>
            <a:pPr>
              <a:buNone/>
            </a:pPr>
            <a:r>
              <a:rPr lang="en-US" i="1" dirty="0">
                <a:latin typeface="Calibri" pitchFamily="34" charset="0"/>
              </a:rPr>
              <a:t>	</a:t>
            </a:r>
            <a:r>
              <a:rPr lang="en-US" i="1" dirty="0" smtClean="0">
                <a:latin typeface="Calibri" pitchFamily="34" charset="0"/>
              </a:rPr>
              <a:t>	</a:t>
            </a:r>
            <a:r>
              <a:rPr lang="en-US" sz="2400" i="1" dirty="0">
                <a:latin typeface="Calibri" pitchFamily="34" charset="0"/>
              </a:rPr>
              <a:t>Units </a:t>
            </a:r>
            <a:r>
              <a:rPr lang="en-US" sz="2400" i="1" dirty="0">
                <a:latin typeface="Calibri" pitchFamily="34" charset="0"/>
              </a:rPr>
              <a:t>may be in </a:t>
            </a:r>
            <a:r>
              <a:rPr lang="en-US" sz="2400" i="1" dirty="0">
                <a:latin typeface="Calibri" pitchFamily="34" charset="0"/>
              </a:rPr>
              <a:t>Liters </a:t>
            </a:r>
            <a:r>
              <a:rPr lang="en-US" sz="2400" i="1" dirty="0">
                <a:latin typeface="Calibri" pitchFamily="34" charset="0"/>
              </a:rPr>
              <a:t>per </a:t>
            </a:r>
            <a:r>
              <a:rPr lang="en-US" sz="2400" i="1" dirty="0">
                <a:latin typeface="Calibri" pitchFamily="34" charset="0"/>
              </a:rPr>
              <a:t>minute</a:t>
            </a:r>
            <a:endParaRPr lang="en-US" sz="2400" dirty="0">
              <a:latin typeface="Calibri" pitchFamily="34" charset="0"/>
            </a:endParaRPr>
          </a:p>
          <a:p>
            <a:pPr>
              <a:buNone/>
            </a:pPr>
            <a:endParaRPr lang="en-US" sz="2400" dirty="0">
              <a:latin typeface="Calibri" pitchFamily="34" charset="0"/>
            </a:endParaRPr>
          </a:p>
          <a:p>
            <a:pPr>
              <a:buNone/>
            </a:pPr>
            <a:r>
              <a:rPr lang="en-US" sz="2400" dirty="0">
                <a:latin typeface="Calibri" pitchFamily="34" charset="0"/>
              </a:rPr>
              <a:t> </a:t>
            </a:r>
            <a:r>
              <a:rPr lang="en-US" sz="2400" u="sng" dirty="0">
                <a:latin typeface="Calibri" pitchFamily="34" charset="0"/>
              </a:rPr>
              <a:t>Heart </a:t>
            </a:r>
            <a:r>
              <a:rPr lang="en-US" sz="2400" u="sng" dirty="0">
                <a:latin typeface="Calibri" pitchFamily="34" charset="0"/>
              </a:rPr>
              <a:t>Rate</a:t>
            </a:r>
            <a:r>
              <a:rPr lang="en-US" sz="2400" dirty="0">
                <a:latin typeface="Calibri" pitchFamily="34" charset="0"/>
              </a:rPr>
              <a:t> </a:t>
            </a:r>
            <a:r>
              <a:rPr lang="en-US" sz="2400" dirty="0">
                <a:latin typeface="Calibri" pitchFamily="34" charset="0"/>
              </a:rPr>
              <a:t>(HR)-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number of cardiac cycles per minute</a:t>
            </a:r>
            <a:r>
              <a:rPr lang="en-US" sz="2400" dirty="0">
                <a:latin typeface="Calibri" pitchFamily="34" charset="0"/>
              </a:rPr>
              <a:t>. </a:t>
            </a:r>
            <a:r>
              <a:rPr lang="en-US" sz="2400" dirty="0">
                <a:latin typeface="Calibri" pitchFamily="34" charset="0"/>
              </a:rPr>
              <a:t>			</a:t>
            </a:r>
            <a:r>
              <a:rPr lang="en-US" sz="2400" i="1" dirty="0">
                <a:latin typeface="Calibri" pitchFamily="34" charset="0"/>
              </a:rPr>
              <a:t>Normal 60-100 beat per minute</a:t>
            </a:r>
          </a:p>
          <a:p>
            <a:pPr>
              <a:buNone/>
            </a:pPr>
            <a:endParaRPr lang="en-US" sz="2400" i="1" dirty="0">
              <a:latin typeface="Calibri" pitchFamily="34" charset="0"/>
            </a:endParaRPr>
          </a:p>
          <a:p>
            <a:r>
              <a:rPr lang="en-US" sz="2400" u="sng" dirty="0">
                <a:latin typeface="Calibri" pitchFamily="34" charset="0"/>
              </a:rPr>
              <a:t>Stroke Volume</a:t>
            </a:r>
            <a:r>
              <a:rPr lang="en-US" sz="2400" dirty="0">
                <a:latin typeface="Calibri" pitchFamily="34" charset="0"/>
              </a:rPr>
              <a:t> </a:t>
            </a:r>
            <a:r>
              <a:rPr lang="en-US" sz="2400" dirty="0">
                <a:latin typeface="Calibri" pitchFamily="34" charset="0"/>
              </a:rPr>
              <a:t>– (</a:t>
            </a:r>
            <a:r>
              <a:rPr lang="en-US" sz="2400" dirty="0" err="1">
                <a:latin typeface="Calibri" pitchFamily="34" charset="0"/>
              </a:rPr>
              <a:t>mls</a:t>
            </a:r>
            <a:r>
              <a:rPr lang="en-US" sz="2400" dirty="0">
                <a:latin typeface="Calibri" pitchFamily="34" charset="0"/>
              </a:rPr>
              <a:t>)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amount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of blood pumped out of a ventricle each </a:t>
            </a: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beat.</a:t>
            </a:r>
          </a:p>
          <a:p>
            <a:pPr>
              <a:buNone/>
            </a:pPr>
            <a:r>
              <a:rPr lang="en-US" sz="2400" dirty="0">
                <a:solidFill>
                  <a:srgbClr val="C00000"/>
                </a:solidFill>
                <a:latin typeface="Calibri" pitchFamily="34" charset="0"/>
              </a:rPr>
              <a:t>			</a:t>
            </a:r>
            <a:r>
              <a:rPr lang="en-US" sz="2400" i="1" dirty="0">
                <a:latin typeface="Calibri" pitchFamily="34" charset="0"/>
              </a:rPr>
              <a:t>Average </a:t>
            </a:r>
            <a:r>
              <a:rPr lang="en-US" sz="2400" i="1" dirty="0">
                <a:latin typeface="Calibri" pitchFamily="34" charset="0"/>
              </a:rPr>
              <a:t>resting stroke volume = 70 ml.</a:t>
            </a:r>
          </a:p>
          <a:p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2182911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latin typeface="Constantia" pitchFamily="18" charset="0"/>
              </a:rPr>
              <a:t>Factors that influence cardiac output</a:t>
            </a:r>
            <a:endParaRPr lang="en-GB" sz="3600" u="sng" dirty="0">
              <a:latin typeface="Constantia" pitchFamily="18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063552" y="1484784"/>
            <a:ext cx="8229600" cy="3312368"/>
          </a:xfrm>
        </p:spPr>
        <p:txBody>
          <a:bodyPr>
            <a:normAutofit fontScale="85000" lnSpcReduction="20000"/>
          </a:bodyPr>
          <a:lstStyle/>
          <a:p>
            <a:pPr marL="457200" indent="-457200" algn="just">
              <a:buNone/>
            </a:pPr>
            <a:r>
              <a:rPr lang="en-GB" dirty="0">
                <a:latin typeface="Comic Sans MS" pitchFamily="66" charset="0"/>
                <a:cs typeface="Times New Roman" pitchFamily="18" charset="0"/>
              </a:rPr>
              <a:t>	</a:t>
            </a:r>
          </a:p>
          <a:p>
            <a:pPr marL="457200" indent="-457200" algn="just"/>
            <a:r>
              <a:rPr lang="en-GB" sz="3600" dirty="0">
                <a:solidFill>
                  <a:srgbClr val="FF0000"/>
                </a:solidFill>
                <a:latin typeface="Constantia" pitchFamily="18" charset="0"/>
                <a:cs typeface="Times New Roman" pitchFamily="18" charset="0"/>
              </a:rPr>
              <a:t>Stroke volume</a:t>
            </a:r>
            <a:r>
              <a:rPr lang="en-GB" sz="3600" dirty="0">
                <a:latin typeface="Constantia" pitchFamily="18" charset="0"/>
                <a:cs typeface="Times New Roman" pitchFamily="18" charset="0"/>
              </a:rPr>
              <a:t> – the amount of blood ejected from each ventricle at each heartbeat.</a:t>
            </a:r>
            <a:endParaRPr lang="en-US" sz="3600" dirty="0">
              <a:latin typeface="Constantia" pitchFamily="18" charset="0"/>
              <a:cs typeface="Times New Roman" pitchFamily="18" charset="0"/>
            </a:endParaRPr>
          </a:p>
          <a:p>
            <a:pPr marL="457200" indent="-457200" algn="just">
              <a:buNone/>
            </a:pPr>
            <a:r>
              <a:rPr lang="en-US" sz="3600" dirty="0">
                <a:latin typeface="Constantia" pitchFamily="18" charset="0"/>
                <a:cs typeface="Times New Roman" pitchFamily="18" charset="0"/>
              </a:rPr>
              <a:t>	</a:t>
            </a:r>
          </a:p>
          <a:p>
            <a:pPr marL="457200" indent="-457200" algn="just"/>
            <a:r>
              <a:rPr lang="en-US" sz="3600" dirty="0">
                <a:solidFill>
                  <a:srgbClr val="FF0000"/>
                </a:solidFill>
                <a:latin typeface="Constantia" pitchFamily="18" charset="0"/>
                <a:cs typeface="Times New Roman" pitchFamily="18" charset="0"/>
              </a:rPr>
              <a:t>Heart Rate</a:t>
            </a:r>
            <a:r>
              <a:rPr lang="en-US" sz="3600" dirty="0">
                <a:latin typeface="Constantia" pitchFamily="18" charset="0"/>
                <a:cs typeface="Times New Roman" pitchFamily="18" charset="0"/>
              </a:rPr>
              <a:t> – regulated by the autonomic nervous system (ANS)</a:t>
            </a:r>
          </a:p>
          <a:p>
            <a:pPr marL="457200" indent="-457200" algn="just">
              <a:buNone/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457200" indent="-45720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95600" y="4869160"/>
            <a:ext cx="71287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>
                <a:latin typeface="Constantia" pitchFamily="18" charset="0"/>
              </a:rPr>
              <a:t>Increased heart rate caused by the release of </a:t>
            </a:r>
            <a:r>
              <a:rPr lang="en-US" sz="2400" dirty="0">
                <a:solidFill>
                  <a:srgbClr val="FF3300"/>
                </a:solidFill>
                <a:latin typeface="Constantia" pitchFamily="18" charset="0"/>
              </a:rPr>
              <a:t>epinephrine</a:t>
            </a:r>
            <a:r>
              <a:rPr lang="en-US" sz="2400" dirty="0">
                <a:latin typeface="Constantia" pitchFamily="18" charset="0"/>
              </a:rPr>
              <a:t> into blood by the adrenal glands = increased cardiac output, which increases circulating blood volume, to increase blood pressure.</a:t>
            </a:r>
            <a:endParaRPr lang="en-US" sz="2400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18651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46611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title"/>
          </p:nvPr>
        </p:nvSpPr>
        <p:spPr>
          <a:xfrm>
            <a:off x="355600" y="225425"/>
            <a:ext cx="10515600" cy="1325563"/>
          </a:xfrm>
        </p:spPr>
        <p:txBody>
          <a:bodyPr>
            <a:normAutofit/>
          </a:bodyPr>
          <a:lstStyle/>
          <a:p>
            <a:r>
              <a:rPr lang="en-US" altLang="en-US" dirty="0"/>
              <a:t>Associated Health Risks</a:t>
            </a:r>
            <a:br>
              <a:rPr lang="en-US" altLang="en-US" dirty="0"/>
            </a:br>
            <a:r>
              <a:rPr lang="en-US" altLang="en-US" dirty="0" smtClean="0"/>
              <a:t> of being Overweight </a:t>
            </a:r>
            <a:endParaRPr lang="en-US" altLang="en-US" dirty="0" smtClean="0"/>
          </a:p>
        </p:txBody>
      </p:sp>
      <p:sp>
        <p:nvSpPr>
          <p:cNvPr id="4099" name="Rectangle 8"/>
          <p:cNvSpPr>
            <a:spLocks noGrp="1" noChangeArrowheads="1"/>
          </p:cNvSpPr>
          <p:nvPr>
            <p:ph idx="1"/>
          </p:nvPr>
        </p:nvSpPr>
        <p:spPr>
          <a:xfrm>
            <a:off x="1803400" y="1447799"/>
            <a:ext cx="8589964" cy="4365625"/>
          </a:xfrm>
        </p:spPr>
        <p:txBody>
          <a:bodyPr/>
          <a:lstStyle/>
          <a:p>
            <a:pPr lvl="1" eaLnBrk="1" hangingPunct="1"/>
            <a:r>
              <a:rPr lang="en-US" altLang="en-US" sz="2200" dirty="0" smtClean="0"/>
              <a:t>Diabetes </a:t>
            </a:r>
            <a:endParaRPr lang="en-US" altLang="en-US" sz="2200" dirty="0"/>
          </a:p>
          <a:p>
            <a:pPr lvl="1" eaLnBrk="1" hangingPunct="1"/>
            <a:r>
              <a:rPr lang="en-US" altLang="en-US" sz="2200" dirty="0"/>
              <a:t>Cardiovascular disease </a:t>
            </a:r>
          </a:p>
          <a:p>
            <a:pPr lvl="1" eaLnBrk="1" hangingPunct="1"/>
            <a:r>
              <a:rPr lang="en-US" altLang="en-US" sz="2200" dirty="0"/>
              <a:t>Some cancers</a:t>
            </a:r>
          </a:p>
          <a:p>
            <a:pPr lvl="1" eaLnBrk="1" hangingPunct="1"/>
            <a:r>
              <a:rPr lang="en-US" altLang="en-US" sz="2200" dirty="0"/>
              <a:t>Strokes</a:t>
            </a:r>
          </a:p>
          <a:p>
            <a:pPr lvl="1" eaLnBrk="1" hangingPunct="1"/>
            <a:r>
              <a:rPr lang="en-US" altLang="en-US" sz="2200" dirty="0"/>
              <a:t>Gallstones</a:t>
            </a:r>
          </a:p>
          <a:p>
            <a:pPr lvl="1" eaLnBrk="1" hangingPunct="1"/>
            <a:r>
              <a:rPr lang="en-US" altLang="en-US" sz="2200" dirty="0"/>
              <a:t>Sleep apnea</a:t>
            </a:r>
          </a:p>
          <a:p>
            <a:pPr lvl="1" eaLnBrk="1" hangingPunct="1"/>
            <a:r>
              <a:rPr lang="en-US" altLang="en-US" sz="2200" dirty="0" smtClean="0"/>
              <a:t>Osteoarthritis</a:t>
            </a: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74888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 smtClean="0"/>
              <a:t>Assessing Body Weight and Body Composition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6"/>
            <a:ext cx="8432800" cy="4259263"/>
          </a:xfrm>
        </p:spPr>
        <p:txBody>
          <a:bodyPr>
            <a:normAutofit/>
          </a:bodyPr>
          <a:lstStyle/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 </a:t>
            </a:r>
            <a:r>
              <a:rPr lang="en-US" altLang="en-US" dirty="0" smtClean="0"/>
              <a:t>Healthy Weight Depends On:</a:t>
            </a:r>
            <a:r>
              <a:rPr lang="en-US" altLang="en-US" b="1" dirty="0" smtClean="0"/>
              <a:t> </a:t>
            </a:r>
          </a:p>
          <a:p>
            <a:pPr lvl="1" eaLnBrk="1" hangingPunct="1"/>
            <a:r>
              <a:rPr lang="en-US" altLang="en-US" dirty="0" smtClean="0"/>
              <a:t>Body structure </a:t>
            </a:r>
          </a:p>
          <a:p>
            <a:pPr lvl="1" eaLnBrk="1" hangingPunct="1"/>
            <a:r>
              <a:rPr lang="en-US" altLang="en-US" dirty="0" smtClean="0"/>
              <a:t>Height </a:t>
            </a:r>
          </a:p>
          <a:p>
            <a:pPr lvl="1" eaLnBrk="1" hangingPunct="1"/>
            <a:r>
              <a:rPr lang="en-US" altLang="en-US" dirty="0" smtClean="0"/>
              <a:t>Weight distribution </a:t>
            </a:r>
          </a:p>
          <a:p>
            <a:pPr lvl="1" eaLnBrk="1" hangingPunct="1"/>
            <a:r>
              <a:rPr lang="en-US" altLang="en-US" dirty="0" smtClean="0"/>
              <a:t>Fat to lean tissue ratio</a:t>
            </a:r>
          </a:p>
          <a:p>
            <a:pPr lvl="1" eaLnBrk="1" hangingPunct="1">
              <a:buFontTx/>
              <a:buNone/>
            </a:pPr>
            <a:endParaRPr lang="en-US" altLang="en-US" b="1" dirty="0" smtClean="0"/>
          </a:p>
          <a:p>
            <a:pPr lvl="1" eaLnBrk="1" hangingPunct="1"/>
            <a:r>
              <a:rPr lang="en-US" altLang="en-US" dirty="0" smtClean="0"/>
              <a:t>Muscle weighs more than fat, so muscular individuals might be overweight based on traditional height/weight charts.</a:t>
            </a:r>
          </a:p>
        </p:txBody>
      </p:sp>
    </p:spTree>
    <p:extLst>
      <p:ext uri="{BB962C8B-B14F-4D97-AF65-F5344CB8AC3E}">
        <p14:creationId xmlns:p14="http://schemas.microsoft.com/office/powerpoint/2010/main" val="7383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Assessing Body Weight and Body Composition</a:t>
            </a:r>
          </a:p>
        </p:txBody>
      </p:sp>
      <p:sp>
        <p:nvSpPr>
          <p:cNvPr id="9219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5"/>
            <a:ext cx="8432800" cy="4140200"/>
          </a:xfrm>
        </p:spPr>
        <p:txBody>
          <a:bodyPr/>
          <a:lstStyle/>
          <a:p>
            <a:pPr eaLnBrk="1" hangingPunct="1"/>
            <a:r>
              <a:rPr lang="en-US" altLang="en-US" b="1" smtClean="0"/>
              <a:t>Overweight and Obesity</a:t>
            </a:r>
          </a:p>
          <a:p>
            <a:pPr lvl="1" eaLnBrk="1" hangingPunct="1"/>
            <a:r>
              <a:rPr lang="en-US" altLang="en-US" b="1" i="1" smtClean="0"/>
              <a:t>Overweight—</a:t>
            </a:r>
            <a:r>
              <a:rPr lang="en-US" altLang="en-US" smtClean="0"/>
              <a:t>having a body weight more than 10 percent above the healthy recommended levels; in an adult, having a BMI of 25 to 29</a:t>
            </a:r>
          </a:p>
          <a:p>
            <a:pPr lvl="1" eaLnBrk="1" hangingPunct="1"/>
            <a:r>
              <a:rPr lang="en-US" altLang="en-US" b="1" i="1" smtClean="0"/>
              <a:t>Obesity—</a:t>
            </a:r>
            <a:r>
              <a:rPr lang="en-US" altLang="en-US" smtClean="0"/>
              <a:t>a body weight more than 20 percent above healthy recommended levels; in an adult, having a BMI of 30 or more</a:t>
            </a:r>
          </a:p>
          <a:p>
            <a:pPr lvl="1" eaLnBrk="1" hangingPunct="1"/>
            <a:r>
              <a:rPr lang="en-US" altLang="en-US" b="1" i="1" smtClean="0"/>
              <a:t>Morbid Obesity—</a:t>
            </a:r>
            <a:r>
              <a:rPr lang="en-US" altLang="en-US" smtClean="0"/>
              <a:t>having a body weight 100 percent or more above healthy recommended levels; in an adult, having a BMI of 40 or more</a:t>
            </a:r>
          </a:p>
        </p:txBody>
      </p:sp>
    </p:spTree>
    <p:extLst>
      <p:ext uri="{BB962C8B-B14F-4D97-AF65-F5344CB8AC3E}">
        <p14:creationId xmlns:p14="http://schemas.microsoft.com/office/powerpoint/2010/main" val="90354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863600" y="365126"/>
            <a:ext cx="10490200" cy="561976"/>
          </a:xfrm>
        </p:spPr>
        <p:txBody>
          <a:bodyPr>
            <a:normAutofit fontScale="90000"/>
          </a:bodyPr>
          <a:lstStyle/>
          <a:p>
            <a:r>
              <a:rPr lang="en-US" altLang="en-US" sz="2300" dirty="0"/>
              <a:t>Potential Negative Health Effects of Overweight and Obesity</a:t>
            </a:r>
            <a:r>
              <a:rPr lang="en-US" altLang="en-US" dirty="0" smtClean="0"/>
              <a:t> </a:t>
            </a:r>
          </a:p>
        </p:txBody>
      </p:sp>
      <p:pic>
        <p:nvPicPr>
          <p:cNvPr id="55301" name="Picture 5" descr="10_02Fig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97"/>
          <a:stretch>
            <a:fillRect/>
          </a:stretch>
        </p:blipFill>
        <p:spPr bwMode="auto">
          <a:xfrm>
            <a:off x="2622550" y="927101"/>
            <a:ext cx="6946900" cy="561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2266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1" y="460376"/>
            <a:ext cx="8367713" cy="631825"/>
          </a:xfrm>
        </p:spPr>
        <p:txBody>
          <a:bodyPr>
            <a:normAutofit fontScale="90000"/>
          </a:bodyPr>
          <a:lstStyle/>
          <a:p>
            <a:r>
              <a:rPr lang="en-US" altLang="en-US" sz="2300"/>
              <a:t>Men and Women Have Different Expected Amounts of Fat</a:t>
            </a:r>
            <a:br>
              <a:rPr lang="en-US" altLang="en-US" sz="2300"/>
            </a:br>
            <a:endParaRPr lang="en-US" altLang="en-US" sz="2300"/>
          </a:p>
        </p:txBody>
      </p:sp>
      <p:pic>
        <p:nvPicPr>
          <p:cNvPr id="56325" name="Picture 5" descr="10_01Tab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82"/>
          <a:stretch>
            <a:fillRect/>
          </a:stretch>
        </p:blipFill>
        <p:spPr bwMode="auto">
          <a:xfrm>
            <a:off x="1820864" y="1350963"/>
            <a:ext cx="8548687" cy="390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5204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Assessing Body Weight and Body Composition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766888" y="914400"/>
            <a:ext cx="8432800" cy="5303838"/>
          </a:xfrm>
        </p:spPr>
        <p:txBody>
          <a:bodyPr>
            <a:normAutofit fontScale="92500" lnSpcReduction="20000"/>
          </a:bodyPr>
          <a:lstStyle/>
          <a:p>
            <a:pPr eaLnBrk="1" hangingPunct="1"/>
            <a:endParaRPr lang="en-US" altLang="en-US" b="1" dirty="0" smtClean="0"/>
          </a:p>
          <a:p>
            <a:pPr eaLnBrk="1" hangingPunct="1"/>
            <a:r>
              <a:rPr lang="en-US" altLang="en-US" b="1" dirty="0" smtClean="0"/>
              <a:t>Underweight</a:t>
            </a:r>
            <a:r>
              <a:rPr lang="en-US" altLang="en-US" sz="3000" b="1" dirty="0" smtClean="0"/>
              <a:t> </a:t>
            </a:r>
            <a:endParaRPr lang="en-US" altLang="en-US" sz="3000" b="1" dirty="0"/>
          </a:p>
          <a:p>
            <a:pPr lvl="1" eaLnBrk="1" hangingPunct="1"/>
            <a:r>
              <a:rPr lang="en-US" altLang="en-US" dirty="0" smtClean="0"/>
              <a:t>Body fat is composed of:</a:t>
            </a:r>
            <a:r>
              <a:rPr lang="en-US" altLang="en-US" sz="3000" dirty="0"/>
              <a:t> </a:t>
            </a:r>
          </a:p>
          <a:p>
            <a:pPr lvl="3" eaLnBrk="1" hangingPunct="1"/>
            <a:r>
              <a:rPr lang="en-US" altLang="en-US" sz="2600" b="1" i="1" dirty="0"/>
              <a:t>Essential fat</a:t>
            </a:r>
            <a:r>
              <a:rPr lang="en-US" altLang="en-US" sz="2600" dirty="0"/>
              <a:t>—amount necessary for maintenance of life and reproductive functions, including:</a:t>
            </a:r>
          </a:p>
          <a:p>
            <a:pPr lvl="4" eaLnBrk="1" hangingPunct="1"/>
            <a:r>
              <a:rPr lang="en-US" altLang="en-US" sz="2600" dirty="0"/>
              <a:t>Insulation, cushion, nerve conduction, vitamin absorption, energy, and body temperature regulation</a:t>
            </a:r>
          </a:p>
          <a:p>
            <a:pPr lvl="4" eaLnBrk="1" hangingPunct="1"/>
            <a:r>
              <a:rPr lang="en-US" altLang="en-US" sz="2600" dirty="0"/>
              <a:t>Dropping body fat too low can compromise performance and normal bodily function, including amenorrhea for females</a:t>
            </a:r>
          </a:p>
          <a:p>
            <a:pPr lvl="3" eaLnBrk="1" hangingPunct="1"/>
            <a:r>
              <a:rPr lang="en-US" altLang="en-US" sz="2600" b="1" i="1" dirty="0"/>
              <a:t>Storage fat</a:t>
            </a:r>
            <a:r>
              <a:rPr lang="en-US" altLang="en-US" sz="2600" dirty="0"/>
              <a:t>—the nonessential fat that many of us try to shed</a:t>
            </a:r>
          </a:p>
        </p:txBody>
      </p:sp>
    </p:spTree>
    <p:extLst>
      <p:ext uri="{BB962C8B-B14F-4D97-AF65-F5344CB8AC3E}">
        <p14:creationId xmlns:p14="http://schemas.microsoft.com/office/powerpoint/2010/main" val="41509478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Assessing Body Weight and Body Composition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766888" y="1114425"/>
            <a:ext cx="8432800" cy="4762500"/>
          </a:xfrm>
        </p:spPr>
        <p:txBody>
          <a:bodyPr>
            <a:normAutofit lnSpcReduction="10000"/>
          </a:bodyPr>
          <a:lstStyle/>
          <a:p>
            <a:pPr eaLnBrk="1" hangingPunct="1"/>
            <a:endParaRPr lang="en-US" altLang="en-US" b="1" dirty="0" smtClean="0"/>
          </a:p>
          <a:p>
            <a:pPr eaLnBrk="1" hangingPunct="1"/>
            <a:r>
              <a:rPr lang="en-US" altLang="en-US" b="1" dirty="0" smtClean="0"/>
              <a:t>Amenorrhea</a:t>
            </a:r>
            <a:endParaRPr lang="en-US" altLang="en-US" b="1" dirty="0" smtClean="0"/>
          </a:p>
          <a:p>
            <a:pPr lvl="1" eaLnBrk="1" hangingPunct="1"/>
            <a:r>
              <a:rPr lang="en-US" altLang="en-US" dirty="0" smtClean="0"/>
              <a:t>A disruption of the normal menstrual cycle</a:t>
            </a:r>
          </a:p>
          <a:p>
            <a:pPr lvl="2" eaLnBrk="1" hangingPunct="1"/>
            <a:r>
              <a:rPr lang="en-US" altLang="en-US" sz="2400" dirty="0"/>
              <a:t>Skin problems</a:t>
            </a:r>
          </a:p>
          <a:p>
            <a:pPr lvl="2" eaLnBrk="1" hangingPunct="1"/>
            <a:r>
              <a:rPr lang="en-US" altLang="en-US" sz="2400" dirty="0"/>
              <a:t> Hair loss</a:t>
            </a:r>
          </a:p>
          <a:p>
            <a:pPr lvl="2" eaLnBrk="1" hangingPunct="1"/>
            <a:r>
              <a:rPr lang="en-US" altLang="en-US" sz="2400" dirty="0"/>
              <a:t> Visual disturbances</a:t>
            </a:r>
          </a:p>
          <a:p>
            <a:pPr lvl="2" eaLnBrk="1" hangingPunct="1"/>
            <a:r>
              <a:rPr lang="en-US" altLang="en-US" sz="2400" dirty="0"/>
              <a:t> A tendency to fracture bones easily</a:t>
            </a:r>
          </a:p>
          <a:p>
            <a:pPr lvl="2" eaLnBrk="1" hangingPunct="1"/>
            <a:r>
              <a:rPr lang="en-US" altLang="en-US" sz="2400" dirty="0"/>
              <a:t> Digestive system disturbances</a:t>
            </a:r>
          </a:p>
          <a:p>
            <a:pPr lvl="2" eaLnBrk="1" hangingPunct="1"/>
            <a:r>
              <a:rPr lang="en-US" altLang="en-US" sz="2400" dirty="0"/>
              <a:t> Heart irregularities</a:t>
            </a:r>
          </a:p>
          <a:p>
            <a:pPr lvl="2" eaLnBrk="1" hangingPunct="1"/>
            <a:r>
              <a:rPr lang="en-US" altLang="en-US" sz="2400" dirty="0"/>
              <a:t> Gastrointestinal problems</a:t>
            </a:r>
          </a:p>
          <a:p>
            <a:pPr lvl="2" eaLnBrk="1" hangingPunct="1"/>
            <a:r>
              <a:rPr lang="en-US" altLang="en-US" sz="2400" dirty="0"/>
              <a:t> Difficulties in maintaining body temperature</a:t>
            </a:r>
          </a:p>
        </p:txBody>
      </p:sp>
    </p:spTree>
    <p:extLst>
      <p:ext uri="{BB962C8B-B14F-4D97-AF65-F5344CB8AC3E}">
        <p14:creationId xmlns:p14="http://schemas.microsoft.com/office/powerpoint/2010/main" val="14680917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Assessing Body Weight and Body Composition</a:t>
            </a:r>
          </a:p>
        </p:txBody>
      </p:sp>
      <p:sp>
        <p:nvSpPr>
          <p:cNvPr id="12291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6"/>
            <a:ext cx="8432800" cy="3192463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US" altLang="en-US" b="1" dirty="0" smtClean="0"/>
          </a:p>
          <a:p>
            <a:pPr eaLnBrk="1" hangingPunct="1"/>
            <a:r>
              <a:rPr lang="en-US" altLang="en-US" b="1" dirty="0" smtClean="0"/>
              <a:t>Body </a:t>
            </a:r>
            <a:r>
              <a:rPr lang="en-US" altLang="en-US" b="1" dirty="0" smtClean="0"/>
              <a:t>Mass Index (BMI)</a:t>
            </a:r>
          </a:p>
          <a:p>
            <a:pPr lvl="2" eaLnBrk="1" hangingPunct="1"/>
            <a:r>
              <a:rPr lang="en-US" altLang="en-US" sz="2400" dirty="0"/>
              <a:t>Index of the relationship between height and weight</a:t>
            </a:r>
          </a:p>
          <a:p>
            <a:pPr lvl="2" eaLnBrk="1" hangingPunct="1"/>
            <a:r>
              <a:rPr lang="en-US" altLang="en-US" sz="2400" dirty="0"/>
              <a:t>BMI = weight (kg)/height squared (m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)</a:t>
            </a:r>
          </a:p>
          <a:p>
            <a:pPr lvl="2" eaLnBrk="1" hangingPunct="1"/>
            <a:r>
              <a:rPr lang="en-US" altLang="en-US" sz="2400" dirty="0"/>
              <a:t>BMI of 18.5 to 25 kg/m</a:t>
            </a:r>
            <a:r>
              <a:rPr lang="en-US" altLang="en-US" sz="2400" baseline="30000" dirty="0"/>
              <a:t>2</a:t>
            </a:r>
            <a:r>
              <a:rPr lang="en-US" altLang="en-US" sz="2400" dirty="0"/>
              <a:t> indicates healthy weight</a:t>
            </a:r>
          </a:p>
          <a:p>
            <a:pPr eaLnBrk="1" hangingPunct="1"/>
            <a:r>
              <a:rPr lang="en-US" altLang="en-US" b="1" dirty="0" smtClean="0"/>
              <a:t>Youth and BMI</a:t>
            </a:r>
          </a:p>
          <a:p>
            <a:pPr lvl="2" eaLnBrk="1" hangingPunct="1"/>
            <a:r>
              <a:rPr lang="en-US" altLang="en-US" sz="2400" dirty="0"/>
              <a:t>Labeled differently, as “at risk of overweight” and “overweight”</a:t>
            </a: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29302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mtClean="0"/>
              <a:t>Assessing Body Weight and Body Composition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1766888" y="1114425"/>
            <a:ext cx="8432800" cy="3087688"/>
          </a:xfrm>
        </p:spPr>
        <p:txBody>
          <a:bodyPr>
            <a:normAutofit lnSpcReduction="10000"/>
          </a:bodyPr>
          <a:lstStyle/>
          <a:p>
            <a:pPr eaLnBrk="1" hangingPunct="1"/>
            <a:endParaRPr lang="en-US" altLang="en-US" b="1" dirty="0" smtClean="0"/>
          </a:p>
          <a:p>
            <a:pPr eaLnBrk="1" hangingPunct="1"/>
            <a:r>
              <a:rPr lang="en-US" altLang="en-US" b="1" dirty="0" smtClean="0"/>
              <a:t>Weight </a:t>
            </a:r>
            <a:r>
              <a:rPr lang="en-US" altLang="en-US" b="1" dirty="0" smtClean="0"/>
              <a:t>Circumference and Ratio Measurements</a:t>
            </a:r>
          </a:p>
          <a:p>
            <a:pPr lvl="1" eaLnBrk="1" hangingPunct="1"/>
            <a:r>
              <a:rPr lang="en-US" altLang="en-US" b="1" dirty="0" smtClean="0"/>
              <a:t>Waist-to-hip ratio</a:t>
            </a:r>
          </a:p>
          <a:p>
            <a:pPr lvl="2" eaLnBrk="1" hangingPunct="1"/>
            <a:r>
              <a:rPr lang="en-US" altLang="en-US" sz="2400" dirty="0"/>
              <a:t>Weight in abdominal region associated with more risk</a:t>
            </a:r>
          </a:p>
          <a:p>
            <a:pPr lvl="2" eaLnBrk="1" hangingPunct="1"/>
            <a:r>
              <a:rPr lang="en-US" altLang="en-US" sz="2400" dirty="0"/>
              <a:t>Waist circumference greater than 40 in. for men and greater than 35 in. for women represents an increased risk of disease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845604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Assessing Body Weight and Body Composition</a:t>
            </a:r>
          </a:p>
        </p:txBody>
      </p:sp>
      <p:sp>
        <p:nvSpPr>
          <p:cNvPr id="15363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5"/>
            <a:ext cx="8432800" cy="3028950"/>
          </a:xfrm>
        </p:spPr>
        <p:txBody>
          <a:bodyPr>
            <a:normAutofit/>
          </a:bodyPr>
          <a:lstStyle/>
          <a:p>
            <a:pPr eaLnBrk="1" hangingPunct="1"/>
            <a:endParaRPr lang="en-US" altLang="en-US" b="1" dirty="0" smtClean="0"/>
          </a:p>
          <a:p>
            <a:pPr eaLnBrk="1" hangingPunct="1"/>
            <a:r>
              <a:rPr lang="en-US" altLang="en-US" b="1" dirty="0" smtClean="0"/>
              <a:t>Measures </a:t>
            </a:r>
            <a:r>
              <a:rPr lang="en-US" altLang="en-US" b="1" dirty="0" smtClean="0"/>
              <a:t>of Body Fat</a:t>
            </a:r>
          </a:p>
          <a:p>
            <a:pPr lvl="1" eaLnBrk="1" hangingPunct="1"/>
            <a:r>
              <a:rPr lang="en-US" altLang="en-US" dirty="0" smtClean="0"/>
              <a:t>Underwater (hydrostatic) weighing</a:t>
            </a:r>
          </a:p>
          <a:p>
            <a:pPr lvl="1" eaLnBrk="1" hangingPunct="1"/>
            <a:r>
              <a:rPr lang="en-US" altLang="en-US" dirty="0" smtClean="0"/>
              <a:t>Skinfolds</a:t>
            </a:r>
          </a:p>
          <a:p>
            <a:pPr lvl="1" eaLnBrk="1" hangingPunct="1"/>
            <a:r>
              <a:rPr lang="en-US" altLang="en-US" dirty="0" smtClean="0"/>
              <a:t>Bioelectrical impedance analysis (BIA)</a:t>
            </a:r>
          </a:p>
          <a:p>
            <a:pPr lvl="1" eaLnBrk="1" hangingPunct="1"/>
            <a:r>
              <a:rPr lang="en-US" altLang="en-US" dirty="0" smtClean="0"/>
              <a:t>Dual-energy X-ray absorptiometry (DXA)</a:t>
            </a:r>
          </a:p>
          <a:p>
            <a:pPr lvl="1" eaLnBrk="1" hangingPunct="1"/>
            <a:r>
              <a:rPr lang="en-US" altLang="en-US" dirty="0" smtClean="0"/>
              <a:t>Bod Pod</a:t>
            </a:r>
          </a:p>
        </p:txBody>
      </p:sp>
    </p:spTree>
    <p:extLst>
      <p:ext uri="{BB962C8B-B14F-4D97-AF65-F5344CB8AC3E}">
        <p14:creationId xmlns:p14="http://schemas.microsoft.com/office/powerpoint/2010/main" val="161246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16387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6"/>
            <a:ext cx="8432800" cy="3584575"/>
          </a:xfrm>
        </p:spPr>
        <p:txBody>
          <a:bodyPr>
            <a:normAutofit/>
          </a:bodyPr>
          <a:lstStyle/>
          <a:p>
            <a:pPr eaLnBrk="1" hangingPunct="1"/>
            <a:endParaRPr lang="en-US" altLang="en-US" b="1" dirty="0" smtClean="0"/>
          </a:p>
          <a:p>
            <a:pPr eaLnBrk="1" hangingPunct="1"/>
            <a:endParaRPr lang="en-US" altLang="en-US" b="1" dirty="0"/>
          </a:p>
          <a:p>
            <a:pPr eaLnBrk="1" hangingPunct="1"/>
            <a:r>
              <a:rPr lang="en-US" altLang="en-US" b="1" dirty="0" smtClean="0"/>
              <a:t>Genetic </a:t>
            </a:r>
            <a:r>
              <a:rPr lang="en-US" altLang="en-US" b="1" dirty="0" smtClean="0"/>
              <a:t>and Physiological Factors</a:t>
            </a:r>
          </a:p>
          <a:p>
            <a:pPr lvl="1" eaLnBrk="1" hangingPunct="1"/>
            <a:r>
              <a:rPr lang="en-US" altLang="en-US" dirty="0" smtClean="0"/>
              <a:t>Body type and genes</a:t>
            </a:r>
          </a:p>
          <a:p>
            <a:pPr lvl="1" eaLnBrk="1" hangingPunct="1"/>
            <a:r>
              <a:rPr lang="en-US" altLang="en-US" dirty="0" smtClean="0"/>
              <a:t>Metabolic rates</a:t>
            </a:r>
          </a:p>
          <a:p>
            <a:pPr lvl="2" eaLnBrk="1" hangingPunct="1"/>
            <a:r>
              <a:rPr lang="en-US" altLang="en-US" b="1" i="1" dirty="0" smtClean="0"/>
              <a:t>Basal metabolic rate (BMR)</a:t>
            </a:r>
            <a:r>
              <a:rPr lang="en-US" altLang="en-US" dirty="0" smtClean="0"/>
              <a:t>—the rate of energy expenditure by a body at complete rest in a neutral environment</a:t>
            </a:r>
          </a:p>
          <a:p>
            <a:pPr lvl="2" eaLnBrk="1" hangingPunct="1"/>
            <a:r>
              <a:rPr lang="en-US" altLang="en-US" dirty="0" smtClean="0"/>
              <a:t>A BMR for the average healthy adult is usually between 1,200 and 1,800 calories per day.</a:t>
            </a:r>
          </a:p>
        </p:txBody>
      </p:sp>
    </p:spTree>
    <p:extLst>
      <p:ext uri="{BB962C8B-B14F-4D97-AF65-F5344CB8AC3E}">
        <p14:creationId xmlns:p14="http://schemas.microsoft.com/office/powerpoint/2010/main" val="418234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384300" y="1981200"/>
            <a:ext cx="8845550" cy="2257426"/>
          </a:xfrm>
        </p:spPr>
        <p:txBody>
          <a:bodyPr/>
          <a:lstStyle/>
          <a:p>
            <a:pPr eaLnBrk="1" hangingPunct="1"/>
            <a:r>
              <a:rPr lang="en-US" altLang="en-US" b="1" i="1" dirty="0" smtClean="0">
                <a:latin typeface="Times New Roman" panose="02020603050405020304" pitchFamily="18" charset="0"/>
              </a:rPr>
              <a:t>Resting </a:t>
            </a:r>
            <a:r>
              <a:rPr lang="en-US" altLang="en-US" b="1" i="1" dirty="0" smtClean="0">
                <a:latin typeface="Times New Roman" panose="02020603050405020304" pitchFamily="18" charset="0"/>
              </a:rPr>
              <a:t>metabolic rate (RMR)</a:t>
            </a:r>
            <a:r>
              <a:rPr lang="en-US" altLang="en-US" dirty="0" smtClean="0">
                <a:latin typeface="Times New Roman" panose="02020603050405020304" pitchFamily="18" charset="0"/>
              </a:rPr>
              <a:t> includes the BMR plus any additional energy expended through daily sedentary activities.</a:t>
            </a:r>
          </a:p>
          <a:p>
            <a:pPr eaLnBrk="1" hangingPunct="1"/>
            <a:r>
              <a:rPr lang="en-US" altLang="en-US" b="1" i="1" dirty="0" smtClean="0">
                <a:latin typeface="Times New Roman" panose="02020603050405020304" pitchFamily="18" charset="0"/>
              </a:rPr>
              <a:t>Exercise metabolic rate (EMR)</a:t>
            </a:r>
            <a:r>
              <a:rPr lang="en-US" altLang="en-US" b="1" dirty="0" smtClean="0">
                <a:latin typeface="Times New Roman" panose="02020603050405020304" pitchFamily="18" charset="0"/>
              </a:rPr>
              <a:t> </a:t>
            </a:r>
            <a:r>
              <a:rPr lang="en-US" altLang="en-US" dirty="0" smtClean="0">
                <a:latin typeface="Times New Roman" panose="02020603050405020304" pitchFamily="18" charset="0"/>
              </a:rPr>
              <a:t>is the energy expenditure that occurs during exercise.</a:t>
            </a:r>
          </a:p>
          <a:p>
            <a:pPr lvl="2" eaLnBrk="1" hangingPunct="1">
              <a:buFontTx/>
              <a:buNone/>
            </a:pPr>
            <a:endParaRPr lang="en-US" altLang="en-US" dirty="0" smtClean="0"/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8216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1320800" y="1955799"/>
            <a:ext cx="8878888" cy="418147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 smtClean="0">
                <a:latin typeface="Times New Roman" panose="02020603050405020304" pitchFamily="18" charset="0"/>
              </a:rPr>
              <a:t>Thermic </a:t>
            </a:r>
            <a:r>
              <a:rPr lang="en-US" altLang="en-US" b="1" dirty="0" smtClean="0">
                <a:latin typeface="Times New Roman" panose="02020603050405020304" pitchFamily="18" charset="0"/>
              </a:rPr>
              <a:t>Effect of Food</a:t>
            </a:r>
          </a:p>
          <a:p>
            <a:pPr lvl="1" eaLnBrk="1" hangingPunct="1"/>
            <a:r>
              <a:rPr lang="en-US" altLang="en-US" dirty="0"/>
              <a:t>An estimate of how much energy is necessary to burn food calories</a:t>
            </a:r>
          </a:p>
          <a:p>
            <a:pPr eaLnBrk="1" hangingPunct="1"/>
            <a:r>
              <a:rPr lang="en-US" altLang="en-US" b="1" dirty="0" smtClean="0">
                <a:latin typeface="Times New Roman" panose="02020603050405020304" pitchFamily="18" charset="0"/>
              </a:rPr>
              <a:t>Adaptive Thermogenesis</a:t>
            </a:r>
            <a:endParaRPr lang="en-US" altLang="en-US" sz="2400" dirty="0">
              <a:latin typeface="Times New Roman" panose="02020603050405020304" pitchFamily="18" charset="0"/>
            </a:endParaRPr>
          </a:p>
          <a:p>
            <a:pPr lvl="1" eaLnBrk="1" hangingPunct="1"/>
            <a:r>
              <a:rPr lang="en-US" altLang="en-US" dirty="0"/>
              <a:t>The theory that thin people send more effective messages to the hypothalamus and therefore can consume large amounts of food without gaining weight</a:t>
            </a:r>
          </a:p>
          <a:p>
            <a:pPr eaLnBrk="1" hangingPunct="1"/>
            <a:r>
              <a:rPr lang="en-US" altLang="en-US" b="1" dirty="0" smtClean="0">
                <a:latin typeface="Times New Roman" panose="02020603050405020304" pitchFamily="18" charset="0"/>
              </a:rPr>
              <a:t>Yo-Yo Diets </a:t>
            </a:r>
          </a:p>
          <a:p>
            <a:pPr lvl="1" eaLnBrk="1" hangingPunct="1"/>
            <a:r>
              <a:rPr lang="en-US" altLang="en-US" dirty="0"/>
              <a:t>Refer to dieters who resume eating after their weight loss so their BMR is set lower, making it almost certain that they will regain the pounds they just lost</a:t>
            </a:r>
          </a:p>
          <a:p>
            <a:endParaRPr lang="en-US" altLang="en-US" sz="24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9192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>
          <a:xfrm>
            <a:off x="1841501" y="393701"/>
            <a:ext cx="8639175" cy="3841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18435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6"/>
            <a:ext cx="8432800" cy="5529263"/>
          </a:xfrm>
        </p:spPr>
        <p:txBody>
          <a:bodyPr/>
          <a:lstStyle/>
          <a:p>
            <a:pPr eaLnBrk="1" hangingPunct="1"/>
            <a:r>
              <a:rPr lang="en-US" altLang="en-US" b="1" smtClean="0"/>
              <a:t>Endocrine Influence: The Hungry Hormones</a:t>
            </a:r>
          </a:p>
          <a:p>
            <a:pPr lvl="1" eaLnBrk="1" hangingPunct="1"/>
            <a:r>
              <a:rPr lang="en-US" altLang="en-US" smtClean="0"/>
              <a:t>Less than 2 percent of the obese population has a thyroid problem and most experts agree weight problems can be traced to a metabolic or hormone imbalance.</a:t>
            </a:r>
          </a:p>
          <a:p>
            <a:pPr lvl="1" eaLnBrk="1" hangingPunct="1"/>
            <a:r>
              <a:rPr lang="en-US" altLang="en-US" b="1" i="1" smtClean="0"/>
              <a:t>Hunger</a:t>
            </a:r>
            <a:r>
              <a:rPr lang="en-US" altLang="en-US" smtClean="0"/>
              <a:t>—an inborn physiological response to nutritional needs</a:t>
            </a:r>
          </a:p>
          <a:p>
            <a:pPr lvl="1" eaLnBrk="1" hangingPunct="1"/>
            <a:r>
              <a:rPr lang="en-US" altLang="en-US" b="1" i="1" smtClean="0"/>
              <a:t>Appetite</a:t>
            </a:r>
            <a:r>
              <a:rPr lang="en-US" altLang="en-US" smtClean="0"/>
              <a:t>—a learned response to food that is tied to an emotional or psychological craving</a:t>
            </a:r>
          </a:p>
          <a:p>
            <a:pPr lvl="1" eaLnBrk="1" hangingPunct="1"/>
            <a:r>
              <a:rPr lang="en-US" altLang="en-US" b="1" i="1" smtClean="0"/>
              <a:t>Satiety</a:t>
            </a:r>
            <a:r>
              <a:rPr lang="en-US" altLang="en-US" smtClean="0"/>
              <a:t>—to feel satisfied, or full, when one has satisfied their nutritional needs and the stomach signals “no more”</a:t>
            </a:r>
            <a:endParaRPr lang="en-US" altLang="en-US" i="1" smtClean="0"/>
          </a:p>
          <a:p>
            <a:pPr lvl="1" eaLnBrk="1" hangingPunct="1">
              <a:buFontTx/>
              <a:buNone/>
            </a:pPr>
            <a:endParaRPr lang="en-US" altLang="en-US" b="1" i="1" smtClean="0"/>
          </a:p>
        </p:txBody>
      </p:sp>
    </p:spTree>
    <p:extLst>
      <p:ext uri="{BB962C8B-B14F-4D97-AF65-F5344CB8AC3E}">
        <p14:creationId xmlns:p14="http://schemas.microsoft.com/office/powerpoint/2010/main" val="113800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562100" y="2082799"/>
            <a:ext cx="8637588" cy="2417763"/>
          </a:xfrm>
        </p:spPr>
        <p:txBody>
          <a:bodyPr>
            <a:normAutofit/>
          </a:bodyPr>
          <a:lstStyle/>
          <a:p>
            <a:pPr lvl="1" eaLnBrk="1" hangingPunct="1"/>
            <a:r>
              <a:rPr lang="en-US" altLang="en-US" b="1" dirty="0" smtClean="0"/>
              <a:t>Hormones</a:t>
            </a:r>
          </a:p>
          <a:p>
            <a:pPr lvl="2" eaLnBrk="1" hangingPunct="1"/>
            <a:r>
              <a:rPr lang="en-US" altLang="en-US" b="1" i="1" dirty="0" err="1" smtClean="0"/>
              <a:t>Gherlin</a:t>
            </a:r>
            <a:r>
              <a:rPr lang="en-US" altLang="en-US" dirty="0" smtClean="0"/>
              <a:t>—“the hunger hormone”</a:t>
            </a:r>
            <a:endParaRPr lang="en-US" altLang="en-US" b="1" dirty="0" smtClean="0"/>
          </a:p>
          <a:p>
            <a:pPr lvl="2" eaLnBrk="1" hangingPunct="1"/>
            <a:r>
              <a:rPr lang="en-US" altLang="en-US" b="1" i="1" dirty="0" err="1" smtClean="0"/>
              <a:t>Obestatin</a:t>
            </a:r>
            <a:r>
              <a:rPr lang="en-US" altLang="en-US" dirty="0" smtClean="0"/>
              <a:t>—a genetic relative of </a:t>
            </a:r>
            <a:r>
              <a:rPr lang="en-US" altLang="en-US" dirty="0" err="1" smtClean="0"/>
              <a:t>gherlin</a:t>
            </a:r>
            <a:endParaRPr lang="en-US" altLang="en-US" dirty="0" smtClean="0"/>
          </a:p>
          <a:p>
            <a:pPr lvl="2" eaLnBrk="1" hangingPunct="1"/>
            <a:r>
              <a:rPr lang="en-US" altLang="en-US" b="1" i="1" dirty="0" smtClean="0"/>
              <a:t>Leptin</a:t>
            </a:r>
            <a:r>
              <a:rPr lang="en-US" altLang="en-US" dirty="0" smtClean="0"/>
              <a:t>—tells your brain when you’re full</a:t>
            </a:r>
          </a:p>
          <a:p>
            <a:pPr lvl="2" eaLnBrk="1" hangingPunct="1"/>
            <a:r>
              <a:rPr lang="en-US" altLang="en-US" b="1" i="1" dirty="0" smtClean="0"/>
              <a:t>GLP-1</a:t>
            </a:r>
            <a:r>
              <a:rPr lang="en-US" altLang="en-US" dirty="0" smtClean="0"/>
              <a:t>—slows down the passage of food through the intestines to allow the absorption of nutrients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78317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idx="1"/>
          </p:nvPr>
        </p:nvSpPr>
        <p:spPr>
          <a:xfrm>
            <a:off x="1905000" y="1690688"/>
            <a:ext cx="8294688" cy="3484563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Environmental Factors</a:t>
            </a:r>
          </a:p>
          <a:p>
            <a:pPr lvl="1" eaLnBrk="1" hangingPunct="1"/>
            <a:r>
              <a:rPr lang="en-US" altLang="en-US" dirty="0" smtClean="0"/>
              <a:t>Bombarded with advertising</a:t>
            </a:r>
          </a:p>
          <a:p>
            <a:pPr lvl="1" eaLnBrk="1" hangingPunct="1"/>
            <a:r>
              <a:rPr lang="en-US" altLang="en-US" dirty="0" smtClean="0"/>
              <a:t>Changes in working families</a:t>
            </a:r>
          </a:p>
          <a:p>
            <a:pPr lvl="1" eaLnBrk="1" hangingPunct="1"/>
            <a:r>
              <a:rPr lang="en-US" altLang="en-US" dirty="0" smtClean="0"/>
              <a:t>Bottle feeding in infants</a:t>
            </a:r>
          </a:p>
          <a:p>
            <a:pPr lvl="1" eaLnBrk="1" hangingPunct="1"/>
            <a:r>
              <a:rPr lang="en-US" altLang="en-US" dirty="0" smtClean="0"/>
              <a:t>Increase in sedentary lifestyle</a:t>
            </a:r>
          </a:p>
          <a:p>
            <a:pPr lvl="1" eaLnBrk="1" hangingPunct="1"/>
            <a:r>
              <a:rPr lang="en-US" altLang="en-US" dirty="0" smtClean="0"/>
              <a:t>Misleading food labels</a:t>
            </a:r>
          </a:p>
          <a:p>
            <a:pPr lvl="1" eaLnBrk="1" hangingPunct="1"/>
            <a:r>
              <a:rPr lang="en-US" altLang="en-US" dirty="0" smtClean="0"/>
              <a:t>Increased opportunities for eating</a:t>
            </a:r>
          </a:p>
          <a:p>
            <a:pPr lvl="1" eaLnBrk="1" hangingPunct="1">
              <a:buFontTx/>
              <a:buNone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7641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 smtClean="0"/>
              <a:t>Factors Contributing to Overweight and Obesity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idx="1"/>
          </p:nvPr>
        </p:nvSpPr>
        <p:spPr>
          <a:xfrm>
            <a:off x="1270001" y="1965325"/>
            <a:ext cx="5662614" cy="4605337"/>
          </a:xfrm>
        </p:spPr>
        <p:txBody>
          <a:bodyPr/>
          <a:lstStyle/>
          <a:p>
            <a:pPr eaLnBrk="1" hangingPunct="1"/>
            <a:r>
              <a:rPr lang="en-US" altLang="en-US" sz="2200" b="1" dirty="0"/>
              <a:t>Early Sabotage: A Youthful Start on Obesity</a:t>
            </a:r>
          </a:p>
          <a:p>
            <a:pPr lvl="1" eaLnBrk="1" hangingPunct="1"/>
            <a:r>
              <a:rPr lang="en-US" altLang="en-US" sz="2000" dirty="0"/>
              <a:t>Vulnerable to food ads</a:t>
            </a:r>
          </a:p>
          <a:p>
            <a:pPr lvl="1" eaLnBrk="1" hangingPunct="1"/>
            <a:r>
              <a:rPr lang="en-US" altLang="en-US" sz="2000" dirty="0"/>
              <a:t>Larger portions, junk food</a:t>
            </a:r>
          </a:p>
          <a:p>
            <a:pPr lvl="1" eaLnBrk="1" hangingPunct="1"/>
            <a:r>
              <a:rPr lang="en-US" altLang="en-US" sz="2000" dirty="0"/>
              <a:t>Social factors</a:t>
            </a:r>
          </a:p>
          <a:p>
            <a:pPr lvl="2" eaLnBrk="1" hangingPunct="1"/>
            <a:r>
              <a:rPr lang="en-US" altLang="en-US" dirty="0"/>
              <a:t>Decline of home cooking</a:t>
            </a:r>
          </a:p>
          <a:p>
            <a:pPr lvl="2" eaLnBrk="1" hangingPunct="1"/>
            <a:r>
              <a:rPr lang="en-US" altLang="en-US" dirty="0"/>
              <a:t>Increased production of calorie laden fast foods</a:t>
            </a:r>
          </a:p>
          <a:p>
            <a:pPr lvl="2" eaLnBrk="1" hangingPunct="1"/>
            <a:r>
              <a:rPr lang="en-US" altLang="en-US" dirty="0"/>
              <a:t>Internet</a:t>
            </a:r>
          </a:p>
          <a:p>
            <a:pPr lvl="2" eaLnBrk="1" hangingPunct="1"/>
            <a:r>
              <a:rPr lang="en-US" altLang="en-US" dirty="0"/>
              <a:t>Video games</a:t>
            </a:r>
          </a:p>
          <a:p>
            <a:pPr lvl="1" eaLnBrk="1" hangingPunct="1"/>
            <a:r>
              <a:rPr lang="en-US" altLang="en-US" sz="2000" dirty="0" smtClean="0"/>
              <a:t>Heavy </a:t>
            </a:r>
            <a:r>
              <a:rPr lang="en-US" altLang="en-US" sz="2000" dirty="0"/>
              <a:t>adolescents generally become heavy adults.</a:t>
            </a:r>
          </a:p>
          <a:p>
            <a:pPr lvl="1" eaLnBrk="1" hangingPunct="1"/>
            <a:endParaRPr lang="en-US" altLang="en-US" sz="2000" dirty="0"/>
          </a:p>
        </p:txBody>
      </p:sp>
      <p:pic>
        <p:nvPicPr>
          <p:cNvPr id="21510" name="Picture 6" descr="10_00Fig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73"/>
          <a:stretch>
            <a:fillRect/>
          </a:stretch>
        </p:blipFill>
        <p:spPr bwMode="auto">
          <a:xfrm>
            <a:off x="7046913" y="1965326"/>
            <a:ext cx="3479800" cy="324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19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1841500" y="1690688"/>
            <a:ext cx="8358188" cy="300831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 smtClean="0"/>
              <a:t>Psychosocial and Economic Factors</a:t>
            </a:r>
          </a:p>
          <a:p>
            <a:pPr lvl="1" eaLnBrk="1" hangingPunct="1"/>
            <a:r>
              <a:rPr lang="en-US" altLang="en-US" dirty="0" smtClean="0"/>
              <a:t>Food as reward</a:t>
            </a:r>
          </a:p>
          <a:p>
            <a:pPr lvl="1" eaLnBrk="1" hangingPunct="1"/>
            <a:r>
              <a:rPr lang="en-US" altLang="en-US" dirty="0" smtClean="0"/>
              <a:t>Socioeconomic factors can provide obstacles or aids to weight control.</a:t>
            </a:r>
          </a:p>
          <a:p>
            <a:pPr lvl="1" eaLnBrk="1" hangingPunct="1"/>
            <a:r>
              <a:rPr lang="en-US" altLang="en-US" dirty="0" smtClean="0"/>
              <a:t>Studies show that the more educated you are, the lower your </a:t>
            </a:r>
            <a:r>
              <a:rPr lang="en-US" altLang="en-US" dirty="0" smtClean="0"/>
              <a:t>BMI.</a:t>
            </a:r>
            <a:endParaRPr lang="en-US" altLang="en-US" dirty="0" smtClean="0"/>
          </a:p>
          <a:p>
            <a:pPr lvl="1" eaLnBrk="1" hangingPunct="1"/>
            <a:r>
              <a:rPr lang="en-US" altLang="en-US" dirty="0" smtClean="0"/>
              <a:t>In poor countries where malnutrition is prevalent, those with higher education tend to have a higher BMI.</a:t>
            </a:r>
          </a:p>
        </p:txBody>
      </p:sp>
    </p:spTree>
    <p:extLst>
      <p:ext uri="{BB962C8B-B14F-4D97-AF65-F5344CB8AC3E}">
        <p14:creationId xmlns:p14="http://schemas.microsoft.com/office/powerpoint/2010/main" val="13986821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Factors Contributing to Overweight and Obesity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1879600" y="2003426"/>
            <a:ext cx="8432800" cy="3941763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Lifestyle Factors</a:t>
            </a:r>
          </a:p>
          <a:p>
            <a:pPr lvl="1" eaLnBrk="1" hangingPunct="1"/>
            <a:r>
              <a:rPr lang="en-US" altLang="en-US" dirty="0" smtClean="0"/>
              <a:t>Lack of physical activity</a:t>
            </a:r>
          </a:p>
          <a:p>
            <a:pPr lvl="2" eaLnBrk="1" hangingPunct="1"/>
            <a:r>
              <a:rPr lang="en-US" altLang="en-US" dirty="0" smtClean="0"/>
              <a:t>Any form of activity that burns additional calories helps maintain weight</a:t>
            </a:r>
          </a:p>
          <a:p>
            <a:pPr lvl="2" eaLnBrk="1" hangingPunct="1"/>
            <a:r>
              <a:rPr lang="en-US" altLang="en-US" dirty="0" smtClean="0"/>
              <a:t>Data from the National Health Interview Survey show that 4 out of 10 adults in the United States never engage in any exercise, sports, or physically active hobbies in their leisure time.</a:t>
            </a:r>
          </a:p>
          <a:p>
            <a:pPr lvl="1" eaLnBrk="1" hangingPunct="1">
              <a:buFontTx/>
              <a:buNone/>
            </a:pPr>
            <a:endParaRPr lang="en-US" alt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259540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The Concept of Energy Balance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3260726" y="312102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/>
          </a:p>
        </p:txBody>
      </p:sp>
      <p:pic>
        <p:nvPicPr>
          <p:cNvPr id="24584" name="Picture 8" descr="10_05Fig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98"/>
          <a:stretch>
            <a:fillRect/>
          </a:stretch>
        </p:blipFill>
        <p:spPr bwMode="auto">
          <a:xfrm>
            <a:off x="3300413" y="1284288"/>
            <a:ext cx="5588000" cy="488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21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Managing Your Weight</a:t>
            </a:r>
          </a:p>
        </p:txBody>
      </p:sp>
      <p:sp>
        <p:nvSpPr>
          <p:cNvPr id="26627" name="Rectangle 5"/>
          <p:cNvSpPr>
            <a:spLocks noGrp="1" noChangeArrowheads="1"/>
          </p:cNvSpPr>
          <p:nvPr>
            <p:ph idx="1"/>
          </p:nvPr>
        </p:nvSpPr>
        <p:spPr>
          <a:xfrm>
            <a:off x="1892300" y="1562099"/>
            <a:ext cx="8307388" cy="29384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 smtClean="0"/>
              <a:t>Keeping Weight Control in Perspective</a:t>
            </a:r>
          </a:p>
          <a:p>
            <a:pPr lvl="1" eaLnBrk="1" hangingPunct="1"/>
            <a:r>
              <a:rPr lang="en-US" altLang="en-US" dirty="0" smtClean="0"/>
              <a:t>Each person is different.</a:t>
            </a:r>
          </a:p>
          <a:p>
            <a:pPr lvl="1" eaLnBrk="1" hangingPunct="1"/>
            <a:r>
              <a:rPr lang="en-US" altLang="en-US" dirty="0" smtClean="0"/>
              <a:t>Weight loss is not simple.</a:t>
            </a:r>
          </a:p>
          <a:p>
            <a:pPr lvl="1" eaLnBrk="1" hangingPunct="1"/>
            <a:r>
              <a:rPr lang="en-US" altLang="en-US" dirty="0" smtClean="0"/>
              <a:t>Depression, stress, culture, and available foods can affect a person’s ability to lose weight.</a:t>
            </a:r>
          </a:p>
          <a:p>
            <a:pPr lvl="1" eaLnBrk="1" hangingPunct="1"/>
            <a:r>
              <a:rPr lang="en-US" altLang="en-US" dirty="0" smtClean="0"/>
              <a:t>Set realistic goals.</a:t>
            </a:r>
          </a:p>
          <a:p>
            <a:pPr lvl="1" eaLnBrk="1" hangingPunct="1"/>
            <a:r>
              <a:rPr lang="en-US" altLang="en-US" dirty="0" smtClean="0"/>
              <a:t>Work out a maintainable lifestyle change.</a:t>
            </a:r>
          </a:p>
        </p:txBody>
      </p:sp>
    </p:spTree>
    <p:extLst>
      <p:ext uri="{BB962C8B-B14F-4D97-AF65-F5344CB8AC3E}">
        <p14:creationId xmlns:p14="http://schemas.microsoft.com/office/powerpoint/2010/main" val="3968999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pPr eaLnBrk="1" hangingPunct="1"/>
            <a:r>
              <a:rPr lang="en-US" altLang="en-US" i="1" smtClean="0"/>
              <a:t>ABC News</a:t>
            </a:r>
            <a:r>
              <a:rPr lang="en-US" altLang="en-US" smtClean="0"/>
              <a:t> Video: Food Diary Diet Writing</a:t>
            </a:r>
          </a:p>
        </p:txBody>
      </p:sp>
      <p:sp>
        <p:nvSpPr>
          <p:cNvPr id="66563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0" y="3143250"/>
            <a:ext cx="8432800" cy="2027238"/>
          </a:xfrm>
        </p:spPr>
        <p:txBody>
          <a:bodyPr>
            <a:normAutofit lnSpcReduction="10000"/>
          </a:bodyPr>
          <a:lstStyle/>
          <a:p>
            <a:pPr marL="495300" indent="-495300">
              <a:buNone/>
            </a:pPr>
            <a:r>
              <a:rPr lang="en-US" altLang="en-US" sz="2400"/>
              <a:t>Discussion Questions</a:t>
            </a:r>
          </a:p>
          <a:p>
            <a:pPr marL="495300" indent="-495300">
              <a:buFont typeface="Arial" panose="020B0604020202020204" pitchFamily="34" charset="0"/>
              <a:buAutoNum type="arabicPeriod"/>
            </a:pPr>
            <a:r>
              <a:rPr lang="en-US" altLang="en-US" sz="2400"/>
              <a:t>What is the best way to manage weight?</a:t>
            </a:r>
          </a:p>
          <a:p>
            <a:pPr marL="495300" indent="-495300">
              <a:buFont typeface="Arial" panose="020B0604020202020204" pitchFamily="34" charset="0"/>
              <a:buAutoNum type="arabicPeriod"/>
            </a:pPr>
            <a:r>
              <a:rPr lang="en-US" altLang="en-US" sz="2400"/>
              <a:t>Is it possible to wake up one day and decide to lose weight and be successful? What are necessary steps to making this type of decision and following-through?</a:t>
            </a:r>
          </a:p>
        </p:txBody>
      </p:sp>
      <p:pic>
        <p:nvPicPr>
          <p:cNvPr id="66564" name="Picture 4" descr="ABC_News_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3888" y="1100138"/>
            <a:ext cx="1135062" cy="113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6565" name="Text Box 5">
            <a:hlinkClick r:id="rId4"/>
          </p:cNvPr>
          <p:cNvSpPr txBox="1">
            <a:spLocks noChangeArrowheads="1"/>
          </p:cNvSpPr>
          <p:nvPr/>
        </p:nvSpPr>
        <p:spPr bwMode="auto">
          <a:xfrm>
            <a:off x="4332288" y="1470025"/>
            <a:ext cx="50847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600">
                <a:latin typeface="Arial Black" panose="020B0A04020102020204" pitchFamily="34" charset="0"/>
              </a:rPr>
              <a:t>|  Food Diary Diet Writing</a:t>
            </a:r>
          </a:p>
        </p:txBody>
      </p:sp>
      <p:pic>
        <p:nvPicPr>
          <p:cNvPr id="66566" name="Picture 6" descr="PlayVideoButton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1277938"/>
            <a:ext cx="1150938" cy="79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096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Managing Your Weight</a:t>
            </a:r>
          </a:p>
        </p:txBody>
      </p:sp>
      <p:sp>
        <p:nvSpPr>
          <p:cNvPr id="27651" name="Rectangle 5"/>
          <p:cNvSpPr>
            <a:spLocks noGrp="1" noChangeArrowheads="1"/>
          </p:cNvSpPr>
          <p:nvPr>
            <p:ph idx="1"/>
          </p:nvPr>
        </p:nvSpPr>
        <p:spPr>
          <a:xfrm>
            <a:off x="1993900" y="1587499"/>
            <a:ext cx="8205788" cy="46656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 smtClean="0"/>
              <a:t>Understanding Calories</a:t>
            </a:r>
            <a:endParaRPr lang="en-US" altLang="en-US" dirty="0" smtClean="0"/>
          </a:p>
          <a:p>
            <a:pPr lvl="1" eaLnBrk="1" hangingPunct="1"/>
            <a:r>
              <a:rPr lang="en-US" altLang="en-US" dirty="0"/>
              <a:t>Unit of measure of energy obtained from food</a:t>
            </a:r>
          </a:p>
          <a:p>
            <a:pPr lvl="1" eaLnBrk="1" hangingPunct="1"/>
            <a:r>
              <a:rPr lang="en-US" altLang="en-US" dirty="0"/>
              <a:t>1 pound of fat = 3,500 calories</a:t>
            </a:r>
          </a:p>
          <a:p>
            <a:pPr eaLnBrk="1" hangingPunct="1"/>
            <a:r>
              <a:rPr lang="en-US" altLang="en-US" b="1" dirty="0" smtClean="0"/>
              <a:t>Including Exercise</a:t>
            </a:r>
          </a:p>
          <a:p>
            <a:pPr lvl="1" eaLnBrk="1" hangingPunct="1"/>
            <a:r>
              <a:rPr lang="en-US" altLang="en-US" dirty="0"/>
              <a:t>Basal metabolic rate (BMR)</a:t>
            </a:r>
          </a:p>
          <a:p>
            <a:pPr lvl="1" eaLnBrk="1" hangingPunct="1"/>
            <a:r>
              <a:rPr lang="en-US" altLang="en-US" dirty="0"/>
              <a:t>Resting metabolic rate (RMR)</a:t>
            </a:r>
          </a:p>
          <a:p>
            <a:pPr lvl="1" eaLnBrk="1" hangingPunct="1"/>
            <a:r>
              <a:rPr lang="en-US" altLang="en-US" dirty="0"/>
              <a:t>Exercising metabolic rate (EMR)</a:t>
            </a:r>
          </a:p>
          <a:p>
            <a:pPr eaLnBrk="1" hangingPunct="1"/>
            <a:r>
              <a:rPr lang="en-US" altLang="en-US" dirty="0" smtClean="0">
                <a:latin typeface="Times New Roman" panose="02020603050405020304" pitchFamily="18" charset="0"/>
              </a:rPr>
              <a:t>The number of calories spent depends on:</a:t>
            </a:r>
            <a:r>
              <a:rPr lang="en-US" altLang="en-US" dirty="0" smtClean="0"/>
              <a:t>  </a:t>
            </a:r>
          </a:p>
          <a:p>
            <a:pPr lvl="1" eaLnBrk="1" hangingPunct="1"/>
            <a:r>
              <a:rPr lang="en-US" altLang="en-US" dirty="0"/>
              <a:t> The amount of muscle mass moved</a:t>
            </a:r>
          </a:p>
          <a:p>
            <a:pPr lvl="1" eaLnBrk="1" hangingPunct="1"/>
            <a:r>
              <a:rPr lang="en-US" altLang="en-US" b="1" dirty="0"/>
              <a:t> </a:t>
            </a:r>
            <a:r>
              <a:rPr lang="en-US" altLang="en-US" dirty="0"/>
              <a:t>The amount of weight moved</a:t>
            </a:r>
          </a:p>
          <a:p>
            <a:pPr lvl="1" eaLnBrk="1" hangingPunct="1"/>
            <a:r>
              <a:rPr lang="en-US" altLang="en-US" b="1" dirty="0"/>
              <a:t> </a:t>
            </a:r>
            <a:r>
              <a:rPr lang="en-US" altLang="en-US" dirty="0"/>
              <a:t>The amount of time the activity takes</a:t>
            </a:r>
          </a:p>
        </p:txBody>
      </p:sp>
    </p:spTree>
    <p:extLst>
      <p:ext uri="{BB962C8B-B14F-4D97-AF65-F5344CB8AC3E}">
        <p14:creationId xmlns:p14="http://schemas.microsoft.com/office/powerpoint/2010/main" val="337676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Managing Your Weight</a:t>
            </a:r>
          </a:p>
        </p:txBody>
      </p:sp>
      <p:sp>
        <p:nvSpPr>
          <p:cNvPr id="28675" name="Rectangle 5"/>
          <p:cNvSpPr>
            <a:spLocks noGrp="1" noChangeArrowheads="1"/>
          </p:cNvSpPr>
          <p:nvPr>
            <p:ph idx="1"/>
          </p:nvPr>
        </p:nvSpPr>
        <p:spPr>
          <a:xfrm>
            <a:off x="1766888" y="1114426"/>
            <a:ext cx="8432800" cy="3902075"/>
          </a:xfrm>
        </p:spPr>
        <p:txBody>
          <a:bodyPr/>
          <a:lstStyle/>
          <a:p>
            <a:pPr eaLnBrk="1" hangingPunct="1"/>
            <a:r>
              <a:rPr lang="en-US" altLang="en-US" b="1" smtClean="0"/>
              <a:t>Improving Your Eating Habits</a:t>
            </a:r>
          </a:p>
          <a:p>
            <a:pPr lvl="1" eaLnBrk="1" hangingPunct="1"/>
            <a:r>
              <a:rPr lang="en-US" altLang="en-US" smtClean="0"/>
              <a:t>Evaluate what triggers your eating.</a:t>
            </a:r>
          </a:p>
          <a:p>
            <a:pPr lvl="1" eaLnBrk="1" hangingPunct="1"/>
            <a:r>
              <a:rPr lang="en-US" altLang="en-US" smtClean="0"/>
              <a:t>Seek assistance from the MyPyramid plan.</a:t>
            </a:r>
          </a:p>
          <a:p>
            <a:pPr lvl="1" eaLnBrk="1" hangingPunct="1"/>
            <a:r>
              <a:rPr lang="en-US" altLang="en-US" smtClean="0"/>
              <a:t>Set goals.</a:t>
            </a:r>
          </a:p>
          <a:p>
            <a:pPr lvl="1" eaLnBrk="1" hangingPunct="1"/>
            <a:r>
              <a:rPr lang="en-US" altLang="en-US" smtClean="0"/>
              <a:t>Keep a detailed daily log of eating triggers.</a:t>
            </a:r>
          </a:p>
          <a:p>
            <a:pPr lvl="1" eaLnBrk="1" hangingPunct="1"/>
            <a:r>
              <a:rPr lang="en-US" altLang="en-US" smtClean="0"/>
              <a:t>Reward yourself when you lose pounds.</a:t>
            </a:r>
          </a:p>
          <a:p>
            <a:pPr lvl="1" eaLnBrk="1" hangingPunct="1"/>
            <a:r>
              <a:rPr lang="en-US" altLang="en-US" smtClean="0"/>
              <a:t>Avoid weight loss programs that promise quick, “miracle” results.</a:t>
            </a:r>
          </a:p>
        </p:txBody>
      </p:sp>
    </p:spTree>
    <p:extLst>
      <p:ext uri="{BB962C8B-B14F-4D97-AF65-F5344CB8AC3E}">
        <p14:creationId xmlns:p14="http://schemas.microsoft.com/office/powerpoint/2010/main" val="56740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Avoid Trigger-Happy Eating</a:t>
            </a:r>
          </a:p>
        </p:txBody>
      </p:sp>
      <p:pic>
        <p:nvPicPr>
          <p:cNvPr id="59397" name="Picture 5" descr="10_06Fig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0" b="2856"/>
          <a:stretch>
            <a:fillRect/>
          </a:stretch>
        </p:blipFill>
        <p:spPr bwMode="auto">
          <a:xfrm>
            <a:off x="2209801" y="1263650"/>
            <a:ext cx="8131175" cy="559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2911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Tips for Sensible Snacking </a:t>
            </a:r>
          </a:p>
        </p:txBody>
      </p:sp>
      <p:pic>
        <p:nvPicPr>
          <p:cNvPr id="29701" name="Picture 5" descr="chap010_page30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6589" y="674689"/>
            <a:ext cx="3697287" cy="567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3627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Managing Your Weight</a:t>
            </a:r>
          </a:p>
        </p:txBody>
      </p:sp>
      <p:sp>
        <p:nvSpPr>
          <p:cNvPr id="31747" name="Rectangle 5"/>
          <p:cNvSpPr>
            <a:spLocks noGrp="1" noChangeArrowheads="1"/>
          </p:cNvSpPr>
          <p:nvPr>
            <p:ph idx="1"/>
          </p:nvPr>
        </p:nvSpPr>
        <p:spPr>
          <a:xfrm>
            <a:off x="1879600" y="1368426"/>
            <a:ext cx="8432800" cy="51720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b="1" dirty="0"/>
              <a:t>Considering Drastic Weight-Loss Measures </a:t>
            </a:r>
          </a:p>
          <a:p>
            <a:pPr lvl="1" eaLnBrk="1" hangingPunct="1"/>
            <a:r>
              <a:rPr lang="en-US" altLang="en-US" b="1" dirty="0"/>
              <a:t>Very-Low-Calorie Diets</a:t>
            </a:r>
            <a:endParaRPr lang="en-US" altLang="en-US" dirty="0"/>
          </a:p>
          <a:p>
            <a:pPr lvl="3" eaLnBrk="1" hangingPunct="1"/>
            <a:r>
              <a:rPr lang="en-US" altLang="en-US" sz="2000" dirty="0"/>
              <a:t>Must be medically supervised</a:t>
            </a:r>
          </a:p>
          <a:p>
            <a:pPr lvl="3" eaLnBrk="1" hangingPunct="1"/>
            <a:r>
              <a:rPr lang="en-US" altLang="en-US" sz="2000" dirty="0"/>
              <a:t>Formulas with daily values of 400 to 700 calories</a:t>
            </a:r>
          </a:p>
          <a:p>
            <a:pPr lvl="3" eaLnBrk="1" hangingPunct="1"/>
            <a:r>
              <a:rPr lang="en-US" altLang="en-US" sz="2000" dirty="0"/>
              <a:t>Can cause significant health risks</a:t>
            </a:r>
          </a:p>
          <a:p>
            <a:pPr lvl="3" eaLnBrk="1" hangingPunct="1"/>
            <a:r>
              <a:rPr lang="en-US" altLang="en-US" sz="2000" dirty="0"/>
              <a:t>Ketoacidosis is one potentially dangerous complication</a:t>
            </a:r>
          </a:p>
          <a:p>
            <a:pPr lvl="1" eaLnBrk="1" hangingPunct="1"/>
            <a:r>
              <a:rPr lang="en-US" altLang="en-US" b="1" dirty="0"/>
              <a:t>Drug Treatment</a:t>
            </a:r>
          </a:p>
          <a:p>
            <a:pPr lvl="3" eaLnBrk="1" hangingPunct="1"/>
            <a:r>
              <a:rPr lang="en-US" altLang="en-US" sz="2000" dirty="0"/>
              <a:t>FDA approval is not required for over-the-counter “diet aids” or supplements</a:t>
            </a:r>
          </a:p>
          <a:p>
            <a:pPr lvl="3" eaLnBrk="1" hangingPunct="1"/>
            <a:r>
              <a:rPr lang="en-US" altLang="en-US" sz="2000" dirty="0"/>
              <a:t>Dangerous side effects and potential for abuse</a:t>
            </a:r>
          </a:p>
          <a:p>
            <a:pPr lvl="1" eaLnBrk="1" hangingPunct="1"/>
            <a:r>
              <a:rPr lang="en-US" altLang="en-US" b="1" dirty="0"/>
              <a:t>Obesity Surgery</a:t>
            </a:r>
          </a:p>
          <a:p>
            <a:pPr lvl="3" eaLnBrk="1" hangingPunct="1"/>
            <a:r>
              <a:rPr lang="en-US" altLang="en-US" sz="2000" dirty="0"/>
              <a:t>A last resort and particularly for people who are severely overweight and have weight-related diseases</a:t>
            </a:r>
          </a:p>
        </p:txBody>
      </p:sp>
    </p:spTree>
    <p:extLst>
      <p:ext uri="{BB962C8B-B14F-4D97-AF65-F5344CB8AC3E}">
        <p14:creationId xmlns:p14="http://schemas.microsoft.com/office/powerpoint/2010/main" val="219247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Managing Your Weight</a:t>
            </a:r>
          </a:p>
        </p:txBody>
      </p:sp>
      <p:sp>
        <p:nvSpPr>
          <p:cNvPr id="32771" name="Rectangle 5"/>
          <p:cNvSpPr>
            <a:spLocks noGrp="1" noChangeArrowheads="1"/>
          </p:cNvSpPr>
          <p:nvPr>
            <p:ph idx="1"/>
          </p:nvPr>
        </p:nvSpPr>
        <p:spPr>
          <a:xfrm>
            <a:off x="1943100" y="1690688"/>
            <a:ext cx="8256588" cy="3752851"/>
          </a:xfrm>
        </p:spPr>
        <p:txBody>
          <a:bodyPr/>
          <a:lstStyle/>
          <a:p>
            <a:pPr lvl="1" eaLnBrk="1" hangingPunct="1">
              <a:buFont typeface="Wingdings" panose="05000000000000000000" pitchFamily="2" charset="2"/>
              <a:buChar char="§"/>
            </a:pPr>
            <a:r>
              <a:rPr lang="en-US" altLang="en-US" b="1" dirty="0" smtClean="0">
                <a:latin typeface="Arial" panose="020B0604020202020204" pitchFamily="34" charset="0"/>
              </a:rPr>
              <a:t>Trying to Gain Weight </a:t>
            </a:r>
          </a:p>
          <a:p>
            <a:pPr lvl="2" eaLnBrk="1" hangingPunct="1"/>
            <a:r>
              <a:rPr lang="en-US" altLang="en-US" dirty="0" smtClean="0"/>
              <a:t>Determine why you cannot gain weight.</a:t>
            </a:r>
          </a:p>
          <a:p>
            <a:pPr lvl="2" eaLnBrk="1" hangingPunct="1"/>
            <a:r>
              <a:rPr lang="en-US" altLang="en-US" dirty="0" smtClean="0"/>
              <a:t>Tips for gaining weight</a:t>
            </a:r>
          </a:p>
          <a:p>
            <a:pPr lvl="4" eaLnBrk="1" hangingPunct="1"/>
            <a:r>
              <a:rPr lang="en-US" altLang="en-US" dirty="0" smtClean="0"/>
              <a:t>Get moderate exercise.</a:t>
            </a:r>
          </a:p>
          <a:p>
            <a:pPr lvl="4" eaLnBrk="1" hangingPunct="1"/>
            <a:r>
              <a:rPr lang="en-US" altLang="en-US" dirty="0" smtClean="0"/>
              <a:t>Eat more calories.</a:t>
            </a:r>
          </a:p>
          <a:p>
            <a:pPr lvl="4" eaLnBrk="1" hangingPunct="1"/>
            <a:r>
              <a:rPr lang="en-US" altLang="en-US" dirty="0" smtClean="0"/>
              <a:t>Eat at regularly scheduled times.</a:t>
            </a:r>
          </a:p>
          <a:p>
            <a:pPr lvl="4" eaLnBrk="1" hangingPunct="1"/>
            <a:r>
              <a:rPr lang="en-US" altLang="en-US" dirty="0" smtClean="0"/>
              <a:t>Supplement your diet.</a:t>
            </a:r>
          </a:p>
          <a:p>
            <a:pPr lvl="4" eaLnBrk="1" hangingPunct="1"/>
            <a:r>
              <a:rPr lang="en-US" altLang="en-US" dirty="0" smtClean="0"/>
              <a:t>Avoid diuretics and laxatives.</a:t>
            </a:r>
          </a:p>
          <a:p>
            <a:pPr lvl="4" eaLnBrk="1" hangingPunct="1"/>
            <a:r>
              <a:rPr lang="en-US" altLang="en-US" dirty="0" smtClean="0"/>
              <a:t>Relax!</a:t>
            </a:r>
          </a:p>
        </p:txBody>
      </p:sp>
    </p:spTree>
    <p:extLst>
      <p:ext uri="{BB962C8B-B14F-4D97-AF65-F5344CB8AC3E}">
        <p14:creationId xmlns:p14="http://schemas.microsoft.com/office/powerpoint/2010/main" val="56086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Formula for BMI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Body </a:t>
            </a:r>
            <a:r>
              <a:rPr lang="en-GB" dirty="0"/>
              <a:t>Mass Index is a </a:t>
            </a:r>
            <a:r>
              <a:rPr lang="en-GB" b="1" dirty="0"/>
              <a:t>simple</a:t>
            </a:r>
            <a:r>
              <a:rPr lang="en-GB" dirty="0"/>
              <a:t> calculation using a person's height and weight. The formula is BMI = kg/m</a:t>
            </a:r>
            <a:r>
              <a:rPr lang="en-GB" baseline="30000" dirty="0"/>
              <a:t>2</a:t>
            </a:r>
            <a:r>
              <a:rPr lang="en-GB" dirty="0"/>
              <a:t> where kg is a person's weight in kilograms and m</a:t>
            </a:r>
            <a:r>
              <a:rPr lang="en-GB" baseline="30000" dirty="0"/>
              <a:t>2</a:t>
            </a:r>
            <a:r>
              <a:rPr lang="en-GB" dirty="0"/>
              <a:t> is their height in metres squared. A BMI of 25.0 or more is overweight, while the healthy range is 18.5 to 24.9. BMI applies to most adults 18-65 years.</a:t>
            </a:r>
          </a:p>
        </p:txBody>
      </p:sp>
    </p:spTree>
    <p:extLst>
      <p:ext uri="{BB962C8B-B14F-4D97-AF65-F5344CB8AC3E}">
        <p14:creationId xmlns:p14="http://schemas.microsoft.com/office/powerpoint/2010/main" val="309737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</TotalTime>
  <Words>2147</Words>
  <Application>Microsoft Office PowerPoint</Application>
  <PresentationFormat>Widescreen</PresentationFormat>
  <Paragraphs>329</Paragraphs>
  <Slides>48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9" baseType="lpstr">
      <vt:lpstr>Arial</vt:lpstr>
      <vt:lpstr>Arial Black</vt:lpstr>
      <vt:lpstr>Calibri</vt:lpstr>
      <vt:lpstr>Comic Sans MS</vt:lpstr>
      <vt:lpstr>Constantia</vt:lpstr>
      <vt:lpstr>Times New Roman</vt:lpstr>
      <vt:lpstr>Trebuchet MS</vt:lpstr>
      <vt:lpstr>Verdana</vt:lpstr>
      <vt:lpstr>Wingdings</vt:lpstr>
      <vt:lpstr>Wingdings 3</vt:lpstr>
      <vt:lpstr>Facet</vt:lpstr>
      <vt:lpstr>Blood Pressure </vt:lpstr>
      <vt:lpstr>Blood Pressure </vt:lpstr>
      <vt:lpstr>The ‘silent killer’</vt:lpstr>
      <vt:lpstr>Blood Pressure</vt:lpstr>
      <vt:lpstr>PowerPoint Presentation</vt:lpstr>
      <vt:lpstr>Arterial Blood Pressure</vt:lpstr>
      <vt:lpstr>Thresholds for intervention</vt:lpstr>
      <vt:lpstr>Function of blood pressure</vt:lpstr>
      <vt:lpstr>Arterial Blood Pressure </vt:lpstr>
      <vt:lpstr>Technique</vt:lpstr>
      <vt:lpstr>BP measurement - patient</vt:lpstr>
      <vt:lpstr>‘White coat’ hypertension</vt:lpstr>
      <vt:lpstr>Home monitoring</vt:lpstr>
      <vt:lpstr>An adult’s blood pressure is considered high when the readings are greater than 140 mm Hg systolic or 90 mm Hg diastolic (BHS, 2004)</vt:lpstr>
      <vt:lpstr>Modifiable Risk Factors</vt:lpstr>
      <vt:lpstr>Factors which influence blood pressure</vt:lpstr>
      <vt:lpstr>Terms, Definitions &amp; Units</vt:lpstr>
      <vt:lpstr>Factors that influence cardiac output</vt:lpstr>
      <vt:lpstr>PowerPoint Presentation</vt:lpstr>
      <vt:lpstr>Associated Health Risks  of being Overweight </vt:lpstr>
      <vt:lpstr>Assessing Body Weight and Body Composition</vt:lpstr>
      <vt:lpstr>Assessing Body Weight and Body Composition</vt:lpstr>
      <vt:lpstr>Potential Negative Health Effects of Overweight and Obesity </vt:lpstr>
      <vt:lpstr>Men and Women Have Different Expected Amounts of Fat </vt:lpstr>
      <vt:lpstr>Assessing Body Weight and Body Composition</vt:lpstr>
      <vt:lpstr>Assessing Body Weight and Body Composition</vt:lpstr>
      <vt:lpstr>Assessing Body Weight and Body Composition</vt:lpstr>
      <vt:lpstr>Assessing Body Weight and Body Composition</vt:lpstr>
      <vt:lpstr>Assessing Body Weight and Body Composition</vt:lpstr>
      <vt:lpstr>Factors Contributing to Overweight and Obesity</vt:lpstr>
      <vt:lpstr>Factors Contributing to Overweight and Obesity</vt:lpstr>
      <vt:lpstr>Factors Contributing to Overweight and Obesity</vt:lpstr>
      <vt:lpstr>Factors Contributing to Overweight and Obesity</vt:lpstr>
      <vt:lpstr>Factors Contributing to Overweight and Obesity</vt:lpstr>
      <vt:lpstr>Factors Contributing to Overweight and Obesity</vt:lpstr>
      <vt:lpstr>Factors Contributing to Overweight and Obesity</vt:lpstr>
      <vt:lpstr>Factors Contributing to Overweight and Obesity</vt:lpstr>
      <vt:lpstr>Factors Contributing to Overweight and Obesity</vt:lpstr>
      <vt:lpstr>The Concept of Energy Balance</vt:lpstr>
      <vt:lpstr>Managing Your Weight</vt:lpstr>
      <vt:lpstr>ABC News Video: Food Diary Diet Writing</vt:lpstr>
      <vt:lpstr>Managing Your Weight</vt:lpstr>
      <vt:lpstr>Managing Your Weight</vt:lpstr>
      <vt:lpstr>Avoid Trigger-Happy Eating</vt:lpstr>
      <vt:lpstr>Tips for Sensible Snacking </vt:lpstr>
      <vt:lpstr>Managing Your Weight</vt:lpstr>
      <vt:lpstr>Managing Your Weight</vt:lpstr>
      <vt:lpstr>Formula for BMI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Blood Pressure </dc:title>
  <dc:creator>Felicity Page</dc:creator>
  <cp:lastModifiedBy>Felicity Page</cp:lastModifiedBy>
  <cp:revision>1</cp:revision>
  <dcterms:created xsi:type="dcterms:W3CDTF">2018-11-20T11:10:54Z</dcterms:created>
  <dcterms:modified xsi:type="dcterms:W3CDTF">2018-11-20T11:12:18Z</dcterms:modified>
</cp:coreProperties>
</file>