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96A3"/>
    <a:srgbClr val="A11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 snapToGrid="0">
      <p:cViewPr varScale="1">
        <p:scale>
          <a:sx n="92" d="100"/>
          <a:sy n="92" d="100"/>
        </p:scale>
        <p:origin x="3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3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4F23-9230-4015-9C5A-DD8CCE3B7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BC2FA-5E19-4966-A174-B8FD5F2B1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65BD8-19CD-431F-BA58-8525F3323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95B35-BAC0-4AE3-9140-95BA644AC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E9FB8-7194-4981-AD47-8C6161DB9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97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AECC7-61BA-4D1A-9ACA-FF148A0F2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EDEC5-483C-46DD-B01E-508E601CD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DF013-DB65-4612-AED7-113A5ACD1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84E23-1A02-4087-A075-D0C1B4AEE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41A06B-670A-4550-84C6-7AEA995CD1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B29E84-6C2C-4FC2-BC7A-F06A16AC9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5EE194-6242-4EC8-A134-A0CD2CDDA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2FD2FD-FBDA-435F-9997-BDC4AB65C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9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70D9-BB42-4808-B29E-934551936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11D77-7B6A-4871-9489-285239EC0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291E4-60C8-49D1-9196-1A2F7E17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B7639-7FAC-4822-8A9F-CF5ACF6E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8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26EF8-A351-4EC8-BFA8-9C3B45DA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6ABE1-4409-4DBE-8EB3-F60FEF26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378FD-44EF-4F76-9F5A-C49E6700D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401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1F2D-F0C2-45BE-8D41-2536E027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80E4-E31F-4AB5-9675-DE29DDCED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C79D1-E477-4653-BDB7-0F5E048E5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A613-05CA-444F-BDBD-C363DDC58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1491C-5087-4C78-B647-993069DA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620A9-DA8D-4382-9CC0-DAAC7D923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58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9958-C74F-4EE1-988E-A1058A70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7E755D-BD94-4A9A-BE5A-E093EA6E1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8212A-33F2-4463-B5AA-215818856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D65B-AD47-43F5-9280-93E93EEF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8C0A0-3932-4D01-9646-ED5825330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292F-84C9-475C-9760-83DD6399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BA39B-4F3F-4324-9DB5-A15D6166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8AFAE-38F5-4989-84C4-465C3C3B8C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2DDA0-8C85-44CD-9F8A-8D874AA2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C7DA1-915D-46B3-AF2C-BF0925A3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AECA1-85A4-4E45-A5FD-8B15265F2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5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87CF6-AE88-4BEE-86CB-A83DE7C46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315E5-5461-4A91-AF4B-D5B3AE1C42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52120-97F9-4A0A-89D6-2DE0B10A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EA78-04D6-429A-857D-D667FA0D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6FA1-F230-4867-878C-AD023D40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52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2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3114C-9E15-4077-ACB5-1EBE8D08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2E04A8-9C14-46FC-9307-198E91C3E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54337-6CC5-48D1-B4C5-394D728A02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4A43-06FF-46AC-A413-3498891570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948FD-E3D2-4533-BBE2-F5266C3BE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26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6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9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9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9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9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9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9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9050"/>
            <a:ext cx="12192000" cy="6877050"/>
          </a:xfrm>
          <a:prstGeom prst="rect">
            <a:avLst/>
          </a:prstGeom>
        </p:spPr>
      </p:pic>
      <p:sp>
        <p:nvSpPr>
          <p:cNvPr id="10" name="object 1"/>
          <p:cNvSpPr/>
          <p:nvPr/>
        </p:nvSpPr>
        <p:spPr>
          <a:xfrm>
            <a:off x="2971800" y="320040"/>
            <a:ext cx="8862124" cy="6233160"/>
          </a:xfrm>
          <a:custGeom>
            <a:avLst/>
            <a:gdLst>
              <a:gd name="connsiteX0" fmla="*/ 0 w 18254472"/>
              <a:gd name="connsiteY0" fmla="*/ 12466320 h 12466320"/>
              <a:gd name="connsiteX1" fmla="*/ 6763475 w 18254472"/>
              <a:gd name="connsiteY1" fmla="*/ 0 h 12466320"/>
              <a:gd name="connsiteX2" fmla="*/ 18254472 w 18254472"/>
              <a:gd name="connsiteY2" fmla="*/ 0 h 12466320"/>
              <a:gd name="connsiteX3" fmla="*/ 18254472 w 18254472"/>
              <a:gd name="connsiteY3" fmla="*/ 12466320 h 12466320"/>
              <a:gd name="connsiteX4" fmla="*/ 0 w 18254472"/>
              <a:gd name="connsiteY4" fmla="*/ 12466320 h 12466320"/>
              <a:gd name="connsiteX0" fmla="*/ 0 w 18254472"/>
              <a:gd name="connsiteY0" fmla="*/ 12466320 h 12466320"/>
              <a:gd name="connsiteX1" fmla="*/ 6763475 w 18254472"/>
              <a:gd name="connsiteY1" fmla="*/ 0 h 12466320"/>
              <a:gd name="connsiteX2" fmla="*/ 18254472 w 18254472"/>
              <a:gd name="connsiteY2" fmla="*/ 0 h 12466320"/>
              <a:gd name="connsiteX3" fmla="*/ 18254472 w 18254472"/>
              <a:gd name="connsiteY3" fmla="*/ 12466320 h 12466320"/>
              <a:gd name="connsiteX4" fmla="*/ 0 w 18254472"/>
              <a:gd name="connsiteY4" fmla="*/ 12466320 h 12466320"/>
              <a:gd name="connsiteX0" fmla="*/ 0 w 18254472"/>
              <a:gd name="connsiteY0" fmla="*/ 12466320 h 12466320"/>
              <a:gd name="connsiteX1" fmla="*/ 6763475 w 18254472"/>
              <a:gd name="connsiteY1" fmla="*/ 0 h 12466320"/>
              <a:gd name="connsiteX2" fmla="*/ 18254472 w 18254472"/>
              <a:gd name="connsiteY2" fmla="*/ 0 h 12466320"/>
              <a:gd name="connsiteX3" fmla="*/ 18254472 w 18254472"/>
              <a:gd name="connsiteY3" fmla="*/ 12466320 h 12466320"/>
              <a:gd name="connsiteX4" fmla="*/ 0 w 18254472"/>
              <a:gd name="connsiteY4" fmla="*/ 12466320 h 12466320"/>
              <a:gd name="connsiteX0" fmla="*/ 0 w 18254472"/>
              <a:gd name="connsiteY0" fmla="*/ 12466320 h 12466320"/>
              <a:gd name="connsiteX1" fmla="*/ 6763475 w 18254472"/>
              <a:gd name="connsiteY1" fmla="*/ 0 h 12466320"/>
              <a:gd name="connsiteX2" fmla="*/ 18254472 w 18254472"/>
              <a:gd name="connsiteY2" fmla="*/ 0 h 12466320"/>
              <a:gd name="connsiteX3" fmla="*/ 18254472 w 18254472"/>
              <a:gd name="connsiteY3" fmla="*/ 12466320 h 12466320"/>
              <a:gd name="connsiteX4" fmla="*/ 0 w 18254472"/>
              <a:gd name="connsiteY4" fmla="*/ 12466320 h 12466320"/>
              <a:gd name="connsiteX0" fmla="*/ 0 w 18254472"/>
              <a:gd name="connsiteY0" fmla="*/ 12466320 h 12466320"/>
              <a:gd name="connsiteX1" fmla="*/ 6763475 w 18254472"/>
              <a:gd name="connsiteY1" fmla="*/ 0 h 12466320"/>
              <a:gd name="connsiteX2" fmla="*/ 18254472 w 18254472"/>
              <a:gd name="connsiteY2" fmla="*/ 0 h 12466320"/>
              <a:gd name="connsiteX3" fmla="*/ 18254472 w 18254472"/>
              <a:gd name="connsiteY3" fmla="*/ 12466320 h 12466320"/>
              <a:gd name="connsiteX4" fmla="*/ 0 w 18254472"/>
              <a:gd name="connsiteY4" fmla="*/ 12466320 h 12466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54472" h="12466320">
                <a:moveTo>
                  <a:pt x="0" y="12466320"/>
                </a:moveTo>
                <a:cubicBezTo>
                  <a:pt x="2254492" y="8310880"/>
                  <a:pt x="7221732" y="8097368"/>
                  <a:pt x="6763475" y="0"/>
                </a:cubicBezTo>
                <a:lnTo>
                  <a:pt x="18254472" y="0"/>
                </a:lnTo>
                <a:lnTo>
                  <a:pt x="18254472" y="12466320"/>
                </a:lnTo>
                <a:lnTo>
                  <a:pt x="0" y="12466320"/>
                </a:lnTo>
                <a:close/>
              </a:path>
            </a:pathLst>
          </a:custGeom>
          <a:solidFill>
            <a:schemeClr val="bg1">
              <a:alpha val="53000"/>
            </a:schemeClr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2"/>
          <p:cNvSpPr/>
          <p:nvPr/>
        </p:nvSpPr>
        <p:spPr>
          <a:xfrm>
            <a:off x="358204" y="295656"/>
            <a:ext cx="11475720" cy="6266688"/>
          </a:xfrm>
          <a:custGeom>
            <a:avLst/>
            <a:gdLst/>
            <a:ahLst/>
            <a:cxnLst/>
            <a:rect l="l" t="t" r="r" b="b"/>
            <a:pathLst>
              <a:path w="22951440" h="12533375">
                <a:moveTo>
                  <a:pt x="0" y="0"/>
                </a:moveTo>
                <a:lnTo>
                  <a:pt x="22951440" y="0"/>
                </a:lnTo>
                <a:lnTo>
                  <a:pt x="22951440" y="12533375"/>
                </a:lnTo>
                <a:lnTo>
                  <a:pt x="0" y="12533375"/>
                </a:lnTo>
                <a:close/>
                <a:moveTo>
                  <a:pt x="73190" y="73150"/>
                </a:moveTo>
                <a:lnTo>
                  <a:pt x="73190" y="12460185"/>
                </a:lnTo>
                <a:lnTo>
                  <a:pt x="22878288" y="12460185"/>
                </a:lnTo>
                <a:lnTo>
                  <a:pt x="22878288" y="73150"/>
                </a:lnTo>
                <a:close/>
              </a:path>
            </a:pathLst>
          </a:custGeom>
          <a:solidFill>
            <a:srgbClr val="E0E0E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pic>
        <p:nvPicPr>
          <p:cNvPr id="7" name="Imag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38024" y="3386805"/>
            <a:ext cx="2714644" cy="2898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6B05CF-DB2F-42D6-BC4A-486EF88DAC6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69854" y="961901"/>
            <a:ext cx="2682814" cy="2110198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995580" y="3307362"/>
            <a:ext cx="20967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EDUARD RADU</a:t>
            </a:r>
          </a:p>
        </p:txBody>
      </p:sp>
    </p:spTree>
    <p:extLst>
      <p:ext uri="{BB962C8B-B14F-4D97-AF65-F5344CB8AC3E}">
        <p14:creationId xmlns:p14="http://schemas.microsoft.com/office/powerpoint/2010/main" val="275316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Image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4197" y="0"/>
            <a:ext cx="12188952" cy="6858000"/>
          </a:xfrm>
          <a:prstGeom prst="rect">
            <a:avLst/>
          </a:prstGeom>
        </p:spPr>
      </p:pic>
      <p:pic>
        <p:nvPicPr>
          <p:cNvPr id="165" name="Image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7596" y="5128260"/>
            <a:ext cx="1208532" cy="1729740"/>
          </a:xfrm>
          <a:prstGeom prst="rect">
            <a:avLst/>
          </a:prstGeom>
        </p:spPr>
      </p:pic>
      <p:sp>
        <p:nvSpPr>
          <p:cNvPr id="97" name="object 97"/>
          <p:cNvSpPr/>
          <p:nvPr/>
        </p:nvSpPr>
        <p:spPr>
          <a:xfrm>
            <a:off x="6830631" y="2685288"/>
            <a:ext cx="4802062" cy="114300"/>
          </a:xfrm>
          <a:custGeom>
            <a:avLst/>
            <a:gdLst/>
            <a:ahLst/>
            <a:cxnLst/>
            <a:rect l="l" t="t" r="r" b="b"/>
            <a:pathLst>
              <a:path w="9604123" h="228600">
                <a:moveTo>
                  <a:pt x="9604123" y="76200"/>
                </a:moveTo>
                <a:lnTo>
                  <a:pt x="114300" y="76200"/>
                </a:lnTo>
                <a:lnTo>
                  <a:pt x="114300" y="152400"/>
                </a:lnTo>
                <a:lnTo>
                  <a:pt x="9604123" y="152400"/>
                </a:lnTo>
                <a:close/>
                <a:moveTo>
                  <a:pt x="114300" y="0"/>
                </a:moveTo>
                <a:cubicBezTo>
                  <a:pt x="51182" y="0"/>
                  <a:pt x="0" y="51180"/>
                  <a:pt x="0" y="114300"/>
                </a:cubicBezTo>
                <a:cubicBezTo>
                  <a:pt x="0" y="177418"/>
                  <a:pt x="51182" y="228600"/>
                  <a:pt x="114300" y="228600"/>
                </a:cubicBezTo>
                <a:cubicBezTo>
                  <a:pt x="177420" y="228600"/>
                  <a:pt x="228600" y="177418"/>
                  <a:pt x="228600" y="114300"/>
                </a:cubicBezTo>
                <a:cubicBezTo>
                  <a:pt x="228600" y="51180"/>
                  <a:pt x="177420" y="0"/>
                  <a:pt x="114300" y="0"/>
                </a:cubicBezTo>
                <a:close/>
              </a:path>
            </a:pathLst>
          </a:custGeom>
          <a:solidFill>
            <a:srgbClr val="00697C"/>
          </a:solidFill>
        </p:spPr>
        <p:txBody>
          <a:bodyPr wrap="square" lIns="0" tIns="0" rIns="0" bIns="0" rtlCol="0">
            <a:noAutofit/>
          </a:bodyPr>
          <a:lstStyle/>
          <a:p>
            <a:endParaRPr sz="900"/>
          </a:p>
        </p:txBody>
      </p:sp>
      <p:sp>
        <p:nvSpPr>
          <p:cNvPr id="14" name="Rectangle 13"/>
          <p:cNvSpPr/>
          <p:nvPr/>
        </p:nvSpPr>
        <p:spPr>
          <a:xfrm>
            <a:off x="0" y="0"/>
            <a:ext cx="7518518" cy="6857999"/>
          </a:xfrm>
          <a:custGeom>
            <a:avLst/>
            <a:gdLst>
              <a:gd name="connsiteX0" fmla="*/ 0 w 5846128"/>
              <a:gd name="connsiteY0" fmla="*/ 0 h 6857999"/>
              <a:gd name="connsiteX1" fmla="*/ 5846128 w 5846128"/>
              <a:gd name="connsiteY1" fmla="*/ 0 h 6857999"/>
              <a:gd name="connsiteX2" fmla="*/ 5846128 w 5846128"/>
              <a:gd name="connsiteY2" fmla="*/ 6857999 h 6857999"/>
              <a:gd name="connsiteX3" fmla="*/ 0 w 5846128"/>
              <a:gd name="connsiteY3" fmla="*/ 6857999 h 6857999"/>
              <a:gd name="connsiteX4" fmla="*/ 0 w 5846128"/>
              <a:gd name="connsiteY4" fmla="*/ 0 h 6857999"/>
              <a:gd name="connsiteX0" fmla="*/ 0 w 5846128"/>
              <a:gd name="connsiteY0" fmla="*/ 0 h 6857999"/>
              <a:gd name="connsiteX1" fmla="*/ 5846128 w 5846128"/>
              <a:gd name="connsiteY1" fmla="*/ 0 h 6857999"/>
              <a:gd name="connsiteX2" fmla="*/ 4318117 w 5846128"/>
              <a:gd name="connsiteY2" fmla="*/ 6845967 h 6857999"/>
              <a:gd name="connsiteX3" fmla="*/ 0 w 5846128"/>
              <a:gd name="connsiteY3" fmla="*/ 6857999 h 6857999"/>
              <a:gd name="connsiteX4" fmla="*/ 0 w 5846128"/>
              <a:gd name="connsiteY4" fmla="*/ 0 h 6857999"/>
              <a:gd name="connsiteX0" fmla="*/ 0 w 7518518"/>
              <a:gd name="connsiteY0" fmla="*/ 0 h 6857999"/>
              <a:gd name="connsiteX1" fmla="*/ 7518518 w 7518518"/>
              <a:gd name="connsiteY1" fmla="*/ 0 h 6857999"/>
              <a:gd name="connsiteX2" fmla="*/ 4318117 w 7518518"/>
              <a:gd name="connsiteY2" fmla="*/ 6845967 h 6857999"/>
              <a:gd name="connsiteX3" fmla="*/ 0 w 7518518"/>
              <a:gd name="connsiteY3" fmla="*/ 6857999 h 6857999"/>
              <a:gd name="connsiteX4" fmla="*/ 0 w 7518518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18518" h="6857999">
                <a:moveTo>
                  <a:pt x="0" y="0"/>
                </a:moveTo>
                <a:lnTo>
                  <a:pt x="7518518" y="0"/>
                </a:lnTo>
                <a:lnTo>
                  <a:pt x="4318117" y="6845967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88C37D6-6F49-4397-B2C6-DF169DF38746}"/>
              </a:ext>
            </a:extLst>
          </p:cNvPr>
          <p:cNvSpPr txBox="1">
            <a:spLocks/>
          </p:cNvSpPr>
          <p:nvPr/>
        </p:nvSpPr>
        <p:spPr>
          <a:xfrm>
            <a:off x="6830631" y="2155062"/>
            <a:ext cx="3932237" cy="530225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Introduction</a:t>
            </a:r>
            <a:endParaRPr lang="en-GB" sz="3200" b="1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6B3B85E-CC8B-4CA2-87C1-4C88ACF3BF93}"/>
              </a:ext>
            </a:extLst>
          </p:cNvPr>
          <p:cNvSpPr txBox="1">
            <a:spLocks/>
          </p:cNvSpPr>
          <p:nvPr/>
        </p:nvSpPr>
        <p:spPr>
          <a:xfrm>
            <a:off x="6882940" y="2934555"/>
            <a:ext cx="4749753" cy="381158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</p:txBody>
      </p:sp>
      <p:sp>
        <p:nvSpPr>
          <p:cNvPr id="2" name="Rectangle 1"/>
          <p:cNvSpPr/>
          <p:nvPr/>
        </p:nvSpPr>
        <p:spPr>
          <a:xfrm>
            <a:off x="6209816" y="3140343"/>
            <a:ext cx="5422877" cy="1574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 Forest Arden, UK trip report is presented below. The presentation is about the food and beverages operations in the hotel. I focus on the bars, restaurants, coffee shops, health and safety guidelines, kitchen and marketing operations in the hotel.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128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96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66D9-A966-481B-87E2-0799D25E0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Alice and JW Marriott founded their root beer stand in 1927. Through creativity, and entrepreneurship, Marriott International has evolved to become a leader in the hospitality, with thousands of hotel restaurants and bars in the world.</a:t>
            </a:r>
            <a:endParaRPr lang="en-US" sz="2400" dirty="0">
              <a:solidFill>
                <a:schemeClr val="bg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chemeClr val="bg1"/>
          </a:solidFill>
        </p:grpSpPr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12" name="Picture Placeholder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200505" y="994351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18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121A-091B-4805-B096-425EE6E5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Forest Arden 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The Forest of Arden Marriott Hotel &amp; Country Club is surrounded by stunning landscapes harboring free grazing deer and a renowned Championship Arden Golf Course. </a:t>
            </a:r>
          </a:p>
          <a:p>
            <a:pPr algn="just"/>
            <a:r>
              <a:rPr lang="en-US" sz="1800" dirty="0"/>
              <a:t>Located about 6km away from the  Birmingham UK Airport.</a:t>
            </a:r>
          </a:p>
          <a:p>
            <a:pPr algn="just"/>
            <a:endParaRPr lang="en-US" sz="1800" dirty="0"/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1995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2DEA-59F2-4D2E-9894-A9DBBBF8F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Operation of Marriott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800" dirty="0"/>
              <a:t>Operations in the Forest of Arden Marriott are housekeeping, security, public relations, sales, food service, human resources, and finances.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800" dirty="0"/>
              <a:t>Golf and Gym are also present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795" b="67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31545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96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B07D5-CFC3-45DB-824E-31CD1D7B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>
                <a:solidFill>
                  <a:schemeClr val="bg1"/>
                </a:solidFill>
              </a:rPr>
              <a:t>Food &amp; Beverage Detail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2000" dirty="0"/>
              <a:t>Both traditional and modern cooking methods are used in preparing food in the Cast Iron bar and Grill and in the Zest restaurants. 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2000" dirty="0"/>
              <a:t>There are many old-school old school classics in the Cast Iron bar. 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000" dirty="0">
              <a:solidFill>
                <a:schemeClr val="bg1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chemeClr val="bg1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43956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D6716-FE98-45E7-86B5-ED4028B14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Restaurants of </a:t>
            </a:r>
            <a:r>
              <a:rPr lang="en-GB" b="1" dirty="0" err="1"/>
              <a:t>Marriots</a:t>
            </a:r>
            <a:endParaRPr lang="en-GB" b="1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491" b="649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>
                <a:latin typeface="Bahnschrift Light" panose="020B0502040204020203" pitchFamily="34" charset="0"/>
              </a:rPr>
              <a:t>Food like pulled pork and baked potatoes, chicken and steak fajitas, salad, diverse desserts like cake, pecan pie, brownies, cheesecake. </a:t>
            </a:r>
            <a:endParaRPr lang="en-US" sz="2000" dirty="0"/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4864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C584-1B1F-45B3-801F-7E109D56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BARS of </a:t>
            </a:r>
            <a:r>
              <a:rPr lang="en-GB" b="1" dirty="0" err="1"/>
              <a:t>Marriotts</a:t>
            </a:r>
            <a:endParaRPr lang="en-GB" b="1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Alcoholic drinks and liquor and nonalcoholic are sold here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7166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22B9-DA35-455C-BBCD-0CE110C6B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Marketing of F&amp;B operations/products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The main marketing strategy is </a:t>
            </a:r>
            <a:r>
              <a:rPr lang="en-US" sz="2000" dirty="0" err="1"/>
              <a:t>Bonvoy</a:t>
            </a:r>
            <a:r>
              <a:rPr lang="en-US" sz="2000" dirty="0"/>
              <a:t> schemes, through which a customer can get more for less.</a:t>
            </a:r>
          </a:p>
          <a:p>
            <a:pPr algn="just"/>
            <a:r>
              <a:rPr lang="en-US" sz="2000" dirty="0"/>
              <a:t>F&amp;B in the forest of Arden Marriott is done via tweeter, Facebook, and other social media.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675" b="76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9954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96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F0A2-90E1-4D0D-A920-EEAF5354D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Health and Safety of F&amp;B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39788" y="1818407"/>
            <a:ext cx="3932237" cy="3811588"/>
          </a:xfrm>
        </p:spPr>
        <p:txBody>
          <a:bodyPr>
            <a:noAutofit/>
          </a:bodyPr>
          <a:lstStyle/>
          <a:p>
            <a:pPr algn="just"/>
            <a:r>
              <a:rPr lang="en-US" sz="2400" dirty="0"/>
              <a:t>The Forest of Arden Marriott often audit the product storage and maintenance of facilities, handling and purchasing of goods, storage, cooling and personal hygiene. Sanitation is a vital factors in which the hotel invested.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chemeClr val="bg1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84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A751E-1EF4-4CFD-A9A5-2177C690B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Conclusions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795" b="6795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The hotel placed more emphasizes on health and safety of foods during and after preparation, this is evident in the numbers of protocols involved in regular training of kitchen staffs.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92394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FA92-AA48-4244-B184-749552362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E5845-247A-4120-BE1F-8F3701AB4A4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US" dirty="0"/>
              <a:t>James Murphy. 2013. The Principles and Practice of Bar and Beverage Management. Published by </a:t>
            </a:r>
            <a:r>
              <a:rPr lang="en-US" dirty="0" err="1"/>
              <a:t>Goodfellow</a:t>
            </a:r>
            <a:r>
              <a:rPr lang="en-US" dirty="0"/>
              <a:t> Publishers Limited.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6346" y="0"/>
            <a:ext cx="1240778" cy="482568"/>
            <a:chOff x="386346" y="0"/>
            <a:chExt cx="1240778" cy="482568"/>
          </a:xfrm>
          <a:solidFill>
            <a:srgbClr val="4D96A3"/>
          </a:solidFill>
        </p:grpSpPr>
        <p:sp>
          <p:nvSpPr>
            <p:cNvPr id="5" name="Freeform 5"/>
            <p:cNvSpPr>
              <a:spLocks/>
            </p:cNvSpPr>
            <p:nvPr/>
          </p:nvSpPr>
          <p:spPr bwMode="auto">
            <a:xfrm>
              <a:off x="386346" y="0"/>
              <a:ext cx="1076613" cy="482568"/>
            </a:xfrm>
            <a:custGeom>
              <a:avLst/>
              <a:gdLst>
                <a:gd name="T0" fmla="*/ 0 w 1410"/>
                <a:gd name="T1" fmla="*/ 0 h 632"/>
                <a:gd name="T2" fmla="*/ 630 w 1410"/>
                <a:gd name="T3" fmla="*/ 632 h 632"/>
                <a:gd name="T4" fmla="*/ 1410 w 1410"/>
                <a:gd name="T5" fmla="*/ 632 h 632"/>
                <a:gd name="T6" fmla="*/ 780 w 1410"/>
                <a:gd name="T7" fmla="*/ 0 h 632"/>
                <a:gd name="T8" fmla="*/ 0 w 1410"/>
                <a:gd name="T9" fmla="*/ 0 h 6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10" h="632">
                  <a:moveTo>
                    <a:pt x="0" y="0"/>
                  </a:moveTo>
                  <a:lnTo>
                    <a:pt x="630" y="632"/>
                  </a:lnTo>
                  <a:lnTo>
                    <a:pt x="1410" y="632"/>
                  </a:lnTo>
                  <a:lnTo>
                    <a:pt x="78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1146084" y="0"/>
              <a:ext cx="481040" cy="381015"/>
            </a:xfrm>
            <a:custGeom>
              <a:avLst/>
              <a:gdLst>
                <a:gd name="T0" fmla="*/ 0 w 630"/>
                <a:gd name="T1" fmla="*/ 0 h 499"/>
                <a:gd name="T2" fmla="*/ 498 w 630"/>
                <a:gd name="T3" fmla="*/ 499 h 499"/>
                <a:gd name="T4" fmla="*/ 630 w 630"/>
                <a:gd name="T5" fmla="*/ 499 h 499"/>
                <a:gd name="T6" fmla="*/ 132 w 630"/>
                <a:gd name="T7" fmla="*/ 0 h 499"/>
                <a:gd name="T8" fmla="*/ 0 w 630"/>
                <a:gd name="T9" fmla="*/ 0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0" h="499">
                  <a:moveTo>
                    <a:pt x="0" y="0"/>
                  </a:moveTo>
                  <a:lnTo>
                    <a:pt x="498" y="499"/>
                  </a:lnTo>
                  <a:lnTo>
                    <a:pt x="630" y="499"/>
                  </a:lnTo>
                  <a:lnTo>
                    <a:pt x="13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65303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381</Words>
  <Application>Microsoft Office PowerPoint</Application>
  <PresentationFormat>Ecran lat</PresentationFormat>
  <Paragraphs>27</Paragraphs>
  <Slides>12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Office Theme</vt:lpstr>
      <vt:lpstr>Prezentare PowerPoint</vt:lpstr>
      <vt:lpstr>Prezentare PowerPoint</vt:lpstr>
      <vt:lpstr>Marriot History</vt:lpstr>
      <vt:lpstr>Forest Arden Marriot History</vt:lpstr>
      <vt:lpstr>Operation of Marriott</vt:lpstr>
      <vt:lpstr>Food &amp; Beverage Detail</vt:lpstr>
      <vt:lpstr>Restaurants of Marriots</vt:lpstr>
      <vt:lpstr>BARS of Marriotts</vt:lpstr>
      <vt:lpstr>Marketing of F&amp;B operations/products</vt:lpstr>
      <vt:lpstr>Health and Safety of F&amp;B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Eduard Radu (1818400)</dc:creator>
  <cp:lastModifiedBy>cornelema30@gmail.com</cp:lastModifiedBy>
  <cp:revision>38</cp:revision>
  <dcterms:created xsi:type="dcterms:W3CDTF">2020-03-04T15:46:31Z</dcterms:created>
  <dcterms:modified xsi:type="dcterms:W3CDTF">2020-03-13T12:14:03Z</dcterms:modified>
</cp:coreProperties>
</file>