
<file path=[Content_Types].xml><?xml version="1.0" encoding="utf-8"?>
<Types xmlns="http://schemas.openxmlformats.org/package/2006/content-types">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 id="2147483780" r:id="rId2"/>
    <p:sldMasterId id="2147483793" r:id="rId3"/>
    <p:sldMasterId id="2147483808" r:id="rId4"/>
  </p:sldMasterIdLst>
  <p:notesMasterIdLst>
    <p:notesMasterId r:id="rId27"/>
  </p:notesMasterIdLst>
  <p:sldIdLst>
    <p:sldId id="282" r:id="rId5"/>
    <p:sldId id="283" r:id="rId6"/>
    <p:sldId id="288" r:id="rId7"/>
    <p:sldId id="289" r:id="rId8"/>
    <p:sldId id="290" r:id="rId9"/>
    <p:sldId id="261" r:id="rId10"/>
    <p:sldId id="260" r:id="rId11"/>
    <p:sldId id="285" r:id="rId12"/>
    <p:sldId id="281" r:id="rId13"/>
    <p:sldId id="275" r:id="rId14"/>
    <p:sldId id="270" r:id="rId15"/>
    <p:sldId id="286" r:id="rId16"/>
    <p:sldId id="276" r:id="rId17"/>
    <p:sldId id="277" r:id="rId18"/>
    <p:sldId id="264" r:id="rId19"/>
    <p:sldId id="265" r:id="rId20"/>
    <p:sldId id="267" r:id="rId21"/>
    <p:sldId id="269" r:id="rId22"/>
    <p:sldId id="278" r:id="rId23"/>
    <p:sldId id="273" r:id="rId24"/>
    <p:sldId id="274" r:id="rId25"/>
    <p:sldId id="287"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507" autoAdjust="0"/>
  </p:normalViewPr>
  <p:slideViewPr>
    <p:cSldViewPr>
      <p:cViewPr varScale="1">
        <p:scale>
          <a:sx n="53" d="100"/>
          <a:sy n="53" d="100"/>
        </p:scale>
        <p:origin x="1546" y="43"/>
      </p:cViewPr>
      <p:guideLst>
        <p:guide orient="horz" pos="2160"/>
        <p:guide pos="2880"/>
      </p:guideLst>
    </p:cSldViewPr>
  </p:slideViewPr>
  <p:notesTextViewPr>
    <p:cViewPr>
      <p:scale>
        <a:sx n="100" d="100"/>
        <a:sy n="100" d="100"/>
      </p:scale>
      <p:origin x="0" y="0"/>
    </p:cViewPr>
  </p:notesTextViewPr>
  <p:notesViewPr>
    <p:cSldViewPr>
      <p:cViewPr varScale="1">
        <p:scale>
          <a:sx n="85" d="100"/>
          <a:sy n="85" d="100"/>
        </p:scale>
        <p:origin x="-132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819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553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19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8DF95792-EE96-48F3-91BA-D83E9A5294CC}" type="slidenum">
              <a:rPr lang="en-US" altLang="en-US"/>
              <a:pPr/>
              <a:t>‹#›</a:t>
            </a:fld>
            <a:endParaRPr lang="en-US" altLang="en-US"/>
          </a:p>
        </p:txBody>
      </p:sp>
    </p:spTree>
    <p:extLst>
      <p:ext uri="{BB962C8B-B14F-4D97-AF65-F5344CB8AC3E}">
        <p14:creationId xmlns:p14="http://schemas.microsoft.com/office/powerpoint/2010/main" val="1390881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DF95792-EE96-48F3-91BA-D83E9A5294CC}" type="slidenum">
              <a:rPr lang="en-US" altLang="en-US" smtClean="0"/>
              <a:pPr/>
              <a:t>1</a:t>
            </a:fld>
            <a:endParaRPr lang="en-US" altLang="en-US"/>
          </a:p>
        </p:txBody>
      </p:sp>
    </p:spTree>
    <p:extLst>
      <p:ext uri="{BB962C8B-B14F-4D97-AF65-F5344CB8AC3E}">
        <p14:creationId xmlns:p14="http://schemas.microsoft.com/office/powerpoint/2010/main" val="20699885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Delegation occurs when you give someone authority to do something on your behalf.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The responsibility for it taking place remains with you.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You may feel uncomfortable from giving authority easily. This can mean that your delegation is ineffective.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Your responsibility has increased if you delegate well. You have the responsibility for the activity itself and the responsibility that you have selected the right person to do the activity.  The individual also gains some responsibility to do a good job for you both!</a:t>
            </a:r>
          </a:p>
          <a:p>
            <a:endParaRPr lang="en-GB" dirty="0"/>
          </a:p>
        </p:txBody>
      </p:sp>
      <p:sp>
        <p:nvSpPr>
          <p:cNvPr id="4" name="Slide Number Placeholder 3"/>
          <p:cNvSpPr>
            <a:spLocks noGrp="1"/>
          </p:cNvSpPr>
          <p:nvPr>
            <p:ph type="sldNum" sz="quarter" idx="10"/>
          </p:nvPr>
        </p:nvSpPr>
        <p:spPr/>
        <p:txBody>
          <a:bodyPr/>
          <a:lstStyle/>
          <a:p>
            <a:fld id="{8DF95792-EE96-48F3-91BA-D83E9A5294CC}" type="slidenum">
              <a:rPr lang="en-US" altLang="en-US" smtClean="0"/>
              <a:pPr/>
              <a:t>4</a:t>
            </a:fld>
            <a:endParaRPr lang="en-US" altLang="en-US"/>
          </a:p>
        </p:txBody>
      </p:sp>
    </p:spTree>
    <p:extLst>
      <p:ext uri="{BB962C8B-B14F-4D97-AF65-F5344CB8AC3E}">
        <p14:creationId xmlns:p14="http://schemas.microsoft.com/office/powerpoint/2010/main" val="2728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latin typeface="Arial" panose="020B0604020202020204" pitchFamily="34" charset="0"/>
              </a:rPr>
              <a:t>Delegation is like many management skills something that manager’s are not necessarily born to do. It can be taught and must be practised if it is to be perfected.  Much depends on the team being managed and their ability to be delegated to and their desire to achieve. </a:t>
            </a:r>
          </a:p>
          <a:p>
            <a:pPr eaLnBrk="1" hangingPunct="1"/>
            <a:endParaRPr lang="en-GB" altLang="en-US" sz="1200" dirty="0">
              <a:latin typeface="Arial" panose="020B0604020202020204" pitchFamily="34" charset="0"/>
            </a:endParaRPr>
          </a:p>
          <a:p>
            <a:pPr eaLnBrk="1" hangingPunct="1"/>
            <a:r>
              <a:rPr lang="en-GB" altLang="en-US" sz="1200" dirty="0">
                <a:latin typeface="Arial" panose="020B0604020202020204" pitchFamily="34" charset="0"/>
              </a:rPr>
              <a:t>Delegation has several benefits. For the individual delegating, you; </a:t>
            </a:r>
          </a:p>
          <a:p>
            <a:pPr eaLnBrk="1" hangingPunct="1"/>
            <a:endParaRPr lang="en-GB" altLang="en-US" sz="1200" dirty="0">
              <a:latin typeface="Arial" panose="020B0604020202020204" pitchFamily="34" charset="0"/>
            </a:endParaRPr>
          </a:p>
          <a:p>
            <a:pPr eaLnBrk="1" hangingPunct="1">
              <a:buFontTx/>
              <a:buChar char="•"/>
            </a:pPr>
            <a:r>
              <a:rPr lang="en-GB" altLang="en-US" sz="1200" dirty="0">
                <a:latin typeface="Arial" panose="020B0604020202020204" pitchFamily="34" charset="0"/>
              </a:rPr>
              <a:t>Delegation enables you to concentrate on those aspects of your job which require your personal experience, skill and knowledge</a:t>
            </a:r>
            <a:r>
              <a:rPr lang="en-US" altLang="en-US" sz="1200" dirty="0">
                <a:latin typeface="Arial" panose="020B0604020202020204" pitchFamily="34" charset="0"/>
              </a:rPr>
              <a:t>.</a:t>
            </a:r>
          </a:p>
          <a:p>
            <a:pPr eaLnBrk="1" hangingPunct="1">
              <a:buFontTx/>
              <a:buChar char="•"/>
            </a:pPr>
            <a:endParaRPr lang="en-GB" altLang="en-US" sz="1200" dirty="0">
              <a:latin typeface="Arial" panose="020B0604020202020204" pitchFamily="34" charset="0"/>
            </a:endParaRPr>
          </a:p>
          <a:p>
            <a:pPr eaLnBrk="1" hangingPunct="1">
              <a:buFont typeface="Symbol" panose="05050102010706020507" pitchFamily="18" charset="2"/>
              <a:buChar char=""/>
            </a:pPr>
            <a:r>
              <a:rPr lang="en-GB" altLang="en-US" sz="1200" dirty="0">
                <a:latin typeface="Arial" panose="020B0604020202020204" pitchFamily="34" charset="0"/>
              </a:rPr>
              <a:t>Contrast that with the times when you feel that you have wasted your day on trivial things to those times when you have been really stretched and have achieved something tangible.</a:t>
            </a:r>
          </a:p>
          <a:p>
            <a:pPr eaLnBrk="1" hangingPunct="1">
              <a:buFont typeface="Symbol" panose="05050102010706020507" pitchFamily="18" charset="2"/>
              <a:buChar char=""/>
            </a:pPr>
            <a:endParaRPr lang="en-GB" altLang="en-US" sz="1200" dirty="0">
              <a:latin typeface="Arial" panose="020B0604020202020204" pitchFamily="34" charset="0"/>
            </a:endParaRPr>
          </a:p>
          <a:p>
            <a:pPr eaLnBrk="1" hangingPunct="1">
              <a:buFont typeface="Symbol" panose="05050102010706020507" pitchFamily="18" charset="2"/>
              <a:buChar char=""/>
            </a:pPr>
            <a:r>
              <a:rPr lang="en-GB" altLang="en-US" sz="1200" dirty="0">
                <a:latin typeface="Arial" panose="020B0604020202020204" pitchFamily="34" charset="0"/>
              </a:rPr>
              <a:t>Much of a manager’s job should be concerned with planning the future rather than organising the present.  If you are not planning ahead, you will have to keep reacting to events instead of anticipating them, and your scope for initiative and enterprise will be severely limited.  Delegation enables you to look ahead to anticipate problems and get one step ahead of your competitors.</a:t>
            </a:r>
          </a:p>
          <a:p>
            <a:pPr eaLnBrk="1" hangingPunct="1">
              <a:buFontTx/>
              <a:buChar char="•"/>
            </a:pPr>
            <a:endParaRPr lang="en-GB" altLang="en-US" sz="1200" dirty="0">
              <a:latin typeface="Arial" panose="020B0604020202020204" pitchFamily="34" charset="0"/>
            </a:endParaRPr>
          </a:p>
          <a:p>
            <a:pPr eaLnBrk="1" hangingPunct="1">
              <a:buFontTx/>
              <a:buChar char="•"/>
            </a:pPr>
            <a:r>
              <a:rPr lang="en-GB" altLang="en-US" sz="1200" dirty="0">
                <a:latin typeface="Arial" panose="020B0604020202020204" pitchFamily="34" charset="0"/>
              </a:rPr>
              <a:t>To delegate and watch your staff develop is perhaps the most satisfying experience you can have as a manager.</a:t>
            </a:r>
          </a:p>
          <a:p>
            <a:endParaRPr lang="en-GB" dirty="0"/>
          </a:p>
        </p:txBody>
      </p:sp>
      <p:sp>
        <p:nvSpPr>
          <p:cNvPr id="4" name="Slide Number Placeholder 3"/>
          <p:cNvSpPr>
            <a:spLocks noGrp="1"/>
          </p:cNvSpPr>
          <p:nvPr>
            <p:ph type="sldNum" sz="quarter" idx="10"/>
          </p:nvPr>
        </p:nvSpPr>
        <p:spPr/>
        <p:txBody>
          <a:bodyPr/>
          <a:lstStyle/>
          <a:p>
            <a:fld id="{8DF95792-EE96-48F3-91BA-D83E9A5294CC}" type="slidenum">
              <a:rPr lang="en-US" altLang="en-US" smtClean="0"/>
              <a:pPr/>
              <a:t>5</a:t>
            </a:fld>
            <a:endParaRPr lang="en-US" altLang="en-US"/>
          </a:p>
        </p:txBody>
      </p:sp>
    </p:spTree>
    <p:extLst>
      <p:ext uri="{BB962C8B-B14F-4D97-AF65-F5344CB8AC3E}">
        <p14:creationId xmlns:p14="http://schemas.microsoft.com/office/powerpoint/2010/main" val="4234217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D497C00-DEA1-4B2D-B285-638C1116371C}" type="slidenum">
              <a:rPr lang="en-US" altLang="en-US"/>
              <a:pPr eaLnBrk="1" hangingPunct="1"/>
              <a:t>6</a:t>
            </a:fld>
            <a:endParaRPr lang="en-US" altLang="en-US"/>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r>
              <a:rPr lang="en-GB" altLang="en-US">
                <a:latin typeface="Arial" panose="020B0604020202020204" pitchFamily="34" charset="0"/>
              </a:rPr>
              <a:t>Your team members can feel a positive impact from your effective delegation.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When your manager effectively delegates to you, you may experience feelings of concern or doubt. But with success will bring satisfaction and a sense of pride in your achievement.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Individuals know when a manager has had to identify someone to delegate to and when the process has been carefully and visibly followed. This again builds trust between an individual and their manager.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Think about an benefit you have gained when you were delegated to effectively?</a:t>
            </a:r>
          </a:p>
          <a:p>
            <a:pPr eaLnBrk="1" hangingPunct="1"/>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01501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A105329-9237-40E1-BB1C-30C132434BF8}" type="slidenum">
              <a:rPr lang="en-US" altLang="en-US"/>
              <a:pPr eaLnBrk="1" hangingPunct="1"/>
              <a:t>7</a:t>
            </a:fld>
            <a:endParaRPr lang="en-US" altLang="en-US"/>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p:spPr>
        <p:txBody>
          <a:bodyPr/>
          <a:lstStyle/>
          <a:p>
            <a:pPr eaLnBrk="1" hangingPunct="1"/>
            <a:r>
              <a:rPr lang="en-GB" altLang="en-US">
                <a:latin typeface="Arial" panose="020B0604020202020204" pitchFamily="34" charset="0"/>
              </a:rPr>
              <a:t>For the organisation to benefit from a line manager’s delegation requires the delegation to be sound.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Criteria established for effective delegation must be achieved.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Long term the organisation should expect to see fewer instances of grievances between an individual and their manager, fewer resignation due to career advancement, better succession planning and more effective use of talent.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For these benefits to be achieved the organisation must invest in developing a line manager’s skills to delegate well. </a:t>
            </a:r>
          </a:p>
          <a:p>
            <a:pPr eaLnBrk="1" hangingPunct="1"/>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55242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04BEB00-7F32-4FB2-884A-5350A760F3AC}" type="slidenum">
              <a:rPr lang="en-US" altLang="en-US"/>
              <a:pPr eaLnBrk="1" hangingPunct="1"/>
              <a:t>10</a:t>
            </a:fld>
            <a:endParaRPr lang="en-US" altLang="en-US"/>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p:spPr>
        <p:txBody>
          <a:bodyPr/>
          <a:lstStyle/>
          <a:p>
            <a:pPr eaLnBrk="1" hangingPunct="1"/>
            <a:r>
              <a:rPr lang="en-GB" altLang="en-US">
                <a:latin typeface="Arial" panose="020B0604020202020204" pitchFamily="34" charset="0"/>
              </a:rPr>
              <a:t>What would passive delegation look like?</a:t>
            </a: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What would aggressive delegation look like?</a:t>
            </a:r>
          </a:p>
          <a:p>
            <a:pPr eaLnBrk="1" hangingPunct="1"/>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16219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B2692D5-71F0-42E5-BB5D-8C890037D847}" type="slidenum">
              <a:rPr lang="en-US" altLang="en-US"/>
              <a:pPr eaLnBrk="1" hangingPunct="1"/>
              <a:t>11</a:t>
            </a:fld>
            <a:endParaRPr lang="en-US" altLang="en-US"/>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Delegation assertively will bring about mutual respect. If you delegate passively or aggressively you will not see the outcome you desire.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What stages would you expect to see if your line manager was delegating to you with assertion?</a:t>
            </a: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33133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B2692D5-71F0-42E5-BB5D-8C890037D847}" type="slidenum">
              <a:rPr lang="en-US" altLang="en-US"/>
              <a:pPr eaLnBrk="1" hangingPunct="1"/>
              <a:t>12</a:t>
            </a:fld>
            <a:endParaRPr lang="en-US" altLang="en-US"/>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Delegation assertively will bring about mutual respect. If you delegate passively or aggressively you will not see the outcome you desire.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What stages would you expect to see if your line manager was delegating to you with assertion?</a:t>
            </a: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33133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791E5BD-CC4B-4A0C-ACCE-ED5B994DAD21}" type="slidenum">
              <a:rPr lang="en-US" altLang="en-US"/>
              <a:pPr eaLnBrk="1" hangingPunct="1"/>
              <a:t>13</a:t>
            </a:fld>
            <a:endParaRPr lang="en-US" altLang="en-US"/>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p:spPr>
        <p:txBody>
          <a:bodyPr/>
          <a:lstStyle/>
          <a:p>
            <a:pPr eaLnBrk="1" hangingPunct="1"/>
            <a:r>
              <a:rPr lang="en-GB" altLang="en-US">
                <a:latin typeface="Arial" panose="020B0604020202020204" pitchFamily="34" charset="0"/>
              </a:rPr>
              <a:t>Why have you been non assertive in the past?</a:t>
            </a: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The net effect of non assertive delegation is that the manager delegating would not be powerful enough to check that the objective was understood, would not establish adequate monitoring and review stages and would be negatively affected if the delegation fails. </a:t>
            </a:r>
          </a:p>
          <a:p>
            <a:pPr eaLnBrk="1" hangingPunct="1"/>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451272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505889-4A85-494C-90A3-7C3464975F29}" type="slidenum">
              <a:rPr lang="en-US" altLang="en-US"/>
              <a:pPr eaLnBrk="1" hangingPunct="1"/>
              <a:t>14</a:t>
            </a:fld>
            <a:endParaRPr lang="en-US" altLang="en-US"/>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Equally the person being delegated to needs to be assertive. Have you ever attended a meeting and come away with an action point because you behaved passively?</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When your line manager delegates work to you it is important to be assertive otherwise vital information may not be established. </a:t>
            </a: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3014513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D4EA7E8-BB25-4EEC-8696-E19EFE951EDC}" type="slidenum">
              <a:rPr lang="en-US" altLang="en-US"/>
              <a:pPr eaLnBrk="1" hangingPunct="1"/>
              <a:t>15</a:t>
            </a:fld>
            <a:endParaRPr lang="en-US" altLang="en-US"/>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p:spPr>
        <p:txBody>
          <a:bodyPr/>
          <a:lstStyle/>
          <a:p>
            <a:pPr eaLnBrk="1" hangingPunct="1"/>
            <a:r>
              <a:rPr lang="en-GB" altLang="en-US">
                <a:latin typeface="Arial" panose="020B0604020202020204" pitchFamily="34" charset="0"/>
              </a:rPr>
              <a:t>Confirm in your own mind that the task is suitable to be delegated. Does it meet the criteria for delegating?</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What are your reasons for delegating to this person? What are they going to get out of it? What are you going to get out of it? </a:t>
            </a:r>
            <a:endParaRPr lang="en-GB" altLang="en-US" b="1">
              <a:latin typeface="Arial" panose="020B0604020202020204" pitchFamily="34" charset="0"/>
            </a:endParaRP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Is the other person capable of doing the task? Do they understand what needs to be done? If not, you can't delegate</a:t>
            </a:r>
            <a:endParaRPr lang="en-US" altLang="en-US">
              <a:latin typeface="Arial" panose="020B0604020202020204" pitchFamily="34" charset="0"/>
            </a:endParaRPr>
          </a:p>
        </p:txBody>
      </p:sp>
    </p:spTree>
    <p:extLst>
      <p:ext uri="{BB962C8B-B14F-4D97-AF65-F5344CB8AC3E}">
        <p14:creationId xmlns:p14="http://schemas.microsoft.com/office/powerpoint/2010/main" val="1860309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76ECAD7-2780-4163-9D7A-088ED7A553C0}" type="slidenum">
              <a:rPr lang="en-US" altLang="en-US"/>
              <a:pPr eaLnBrk="1" hangingPunct="1"/>
              <a:t>16</a:t>
            </a:fld>
            <a:endParaRPr lang="en-US" altLang="en-US"/>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You must explain why the job or responsibility is being delegated. And why to that person? What is its importance and relevance? Where does it fit in the overall scheme of things?</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What must be achieved? Clarify understanding by getting feedback from the other person. How will the task be measured? Make sure they know how you intend to decide that the job is being successfully done.</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Discuss and agree what is required to get the job done. Consider people, location, premises, equipment, money, materials, other related activities and services.</a:t>
            </a:r>
            <a:endParaRPr lang="en-US" altLang="en-US" dirty="0">
              <a:latin typeface="Arial" panose="020B0604020202020204" pitchFamily="34" charset="0"/>
            </a:endParaRPr>
          </a:p>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8902304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98947D-2DE8-4855-B276-4013F46CBA6A}" type="slidenum">
              <a:rPr lang="en-US" altLang="en-US"/>
              <a:pPr eaLnBrk="1" hangingPunct="1"/>
              <a:t>17</a:t>
            </a:fld>
            <a:endParaRPr lang="en-US" altLang="en-US"/>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At this point you may need to confirm understanding with the other person of the previous points, getting ideas and interpretation. As well as showing you that the job can be done, this helps to reinforce commitment.</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Methods of checking and controlling must be agreed with the other person. Failing to agree this in advance will cause this monitoring to seem like interference or lack of trust</a:t>
            </a:r>
            <a:r>
              <a:rPr lang="en-US" altLang="en-US" dirty="0">
                <a:latin typeface="Arial" panose="020B0604020202020204" pitchFamily="34" charset="0"/>
              </a:rPr>
              <a:t>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What could you use to establish and agree deadlines? Would this be useful for monitoring purposes?</a:t>
            </a:r>
          </a:p>
          <a:p>
            <a:pPr eaLnBrk="1" hangingPunct="1"/>
            <a:endParaRPr lang="en-GB"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24190251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A0D2E57-A594-4887-9CF2-CF44E6F833F9}" type="slidenum">
              <a:rPr lang="en-US" altLang="en-US"/>
              <a:pPr eaLnBrk="1" hangingPunct="1"/>
              <a:t>18</a:t>
            </a:fld>
            <a:endParaRPr lang="en-US" altLang="en-US"/>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p:spPr>
        <p:txBody>
          <a:bodyPr/>
          <a:lstStyle/>
          <a:p>
            <a:pPr eaLnBrk="1" hangingPunct="1"/>
            <a:r>
              <a:rPr lang="en-GB" altLang="en-US">
                <a:latin typeface="Arial" panose="020B0604020202020204" pitchFamily="34" charset="0"/>
              </a:rPr>
              <a:t>It is essential to let the person know how they are doing, and whether they have achieved their aims.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If not, you must review with them why things did not go to plan, and deal with the problems.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You must absorb the consequences of failure, and pass on the credit for success</a:t>
            </a:r>
          </a:p>
          <a:p>
            <a:pPr eaLnBrk="1" hangingPunct="1"/>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97126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ADA4D1B-3E63-40A7-8420-466C557D9E85}" type="slidenum">
              <a:rPr lang="en-US" altLang="en-US"/>
              <a:pPr eaLnBrk="1" hangingPunct="1"/>
              <a:t>19</a:t>
            </a:fld>
            <a:endParaRPr lang="en-US"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p:spPr>
        <p:txBody>
          <a:bodyPr/>
          <a:lstStyle/>
          <a:p>
            <a:pPr eaLnBrk="1" hangingPunct="1">
              <a:lnSpc>
                <a:spcPct val="80000"/>
              </a:lnSpc>
            </a:pPr>
            <a:r>
              <a:rPr lang="en-GB" altLang="en-US" sz="900">
                <a:latin typeface="Arial" panose="020B0604020202020204" pitchFamily="34" charset="0"/>
              </a:rPr>
              <a:t>If you don’t know where you are going you won’t know whether you get there?</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a:latin typeface="Arial" panose="020B0604020202020204" pitchFamily="34" charset="0"/>
              </a:rPr>
              <a:t>A common mnemonic is SMART. </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a:latin typeface="Arial" panose="020B0604020202020204" pitchFamily="34" charset="0"/>
              </a:rPr>
              <a:t>SMART Objectives are set with an individual and not for them. To delegate effectively you need to prepare. Find a room where you can have a discussion without interruption. Establish the facts with the individual and follow the delegation checklist. </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a:latin typeface="Arial" panose="020B0604020202020204" pitchFamily="34" charset="0"/>
              </a:rPr>
              <a:t>You should then write down and agree the objective fully. </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a:latin typeface="Arial" panose="020B0604020202020204" pitchFamily="34" charset="0"/>
              </a:rPr>
              <a:t>Here is an example of a non SMART objective. </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i="1">
                <a:latin typeface="Arial" panose="020B0604020202020204" pitchFamily="34" charset="0"/>
              </a:rPr>
              <a:t>“ produce a new room design layout”</a:t>
            </a:r>
          </a:p>
          <a:p>
            <a:pPr eaLnBrk="1" hangingPunct="1">
              <a:lnSpc>
                <a:spcPct val="80000"/>
              </a:lnSpc>
            </a:pPr>
            <a:endParaRPr lang="en-GB" altLang="en-US" sz="900" i="1">
              <a:latin typeface="Arial" panose="020B0604020202020204" pitchFamily="34" charset="0"/>
            </a:endParaRPr>
          </a:p>
          <a:p>
            <a:pPr eaLnBrk="1" hangingPunct="1">
              <a:lnSpc>
                <a:spcPct val="80000"/>
              </a:lnSpc>
            </a:pPr>
            <a:r>
              <a:rPr lang="en-GB" altLang="en-US" sz="900">
                <a:latin typeface="Arial" panose="020B0604020202020204" pitchFamily="34" charset="0"/>
              </a:rPr>
              <a:t>Can you make this SMARTER?</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a:latin typeface="Arial" panose="020B0604020202020204" pitchFamily="34" charset="0"/>
              </a:rPr>
              <a:t>The following measures are often used in objective setting:</a:t>
            </a:r>
          </a:p>
          <a:p>
            <a:pPr eaLnBrk="1" hangingPunct="1">
              <a:lnSpc>
                <a:spcPct val="80000"/>
              </a:lnSpc>
            </a:pPr>
            <a:endParaRPr lang="en-GB" altLang="en-US" sz="900">
              <a:latin typeface="Arial" panose="020B0604020202020204" pitchFamily="34" charset="0"/>
            </a:endParaRPr>
          </a:p>
          <a:p>
            <a:pPr eaLnBrk="1" hangingPunct="1">
              <a:lnSpc>
                <a:spcPct val="80000"/>
              </a:lnSpc>
              <a:buFontTx/>
              <a:buChar char="•"/>
            </a:pPr>
            <a:r>
              <a:rPr lang="en-GB" altLang="en-US" sz="900">
                <a:latin typeface="Arial" panose="020B0604020202020204" pitchFamily="34" charset="0"/>
              </a:rPr>
              <a:t>Financial </a:t>
            </a:r>
          </a:p>
          <a:p>
            <a:pPr eaLnBrk="1" hangingPunct="1">
              <a:lnSpc>
                <a:spcPct val="80000"/>
              </a:lnSpc>
              <a:buFontTx/>
              <a:buChar char="•"/>
            </a:pPr>
            <a:r>
              <a:rPr lang="en-GB" altLang="en-US" sz="900">
                <a:latin typeface="Arial" panose="020B0604020202020204" pitchFamily="34" charset="0"/>
              </a:rPr>
              <a:t>Quality </a:t>
            </a:r>
          </a:p>
          <a:p>
            <a:pPr eaLnBrk="1" hangingPunct="1">
              <a:lnSpc>
                <a:spcPct val="80000"/>
              </a:lnSpc>
              <a:buFontTx/>
              <a:buChar char="•"/>
            </a:pPr>
            <a:r>
              <a:rPr lang="en-GB" altLang="en-US" sz="900">
                <a:latin typeface="Arial" panose="020B0604020202020204" pitchFamily="34" charset="0"/>
              </a:rPr>
              <a:t>Performance </a:t>
            </a:r>
          </a:p>
          <a:p>
            <a:pPr eaLnBrk="1" hangingPunct="1">
              <a:lnSpc>
                <a:spcPct val="80000"/>
              </a:lnSpc>
              <a:buFontTx/>
              <a:buChar char="•"/>
            </a:pPr>
            <a:r>
              <a:rPr lang="en-GB" altLang="en-US" sz="900">
                <a:latin typeface="Arial" panose="020B0604020202020204" pitchFamily="34" charset="0"/>
              </a:rPr>
              <a:t>Percentage increase/decrease</a:t>
            </a:r>
          </a:p>
          <a:p>
            <a:pPr eaLnBrk="1" hangingPunct="1">
              <a:lnSpc>
                <a:spcPct val="80000"/>
              </a:lnSpc>
              <a:buFontTx/>
              <a:buChar char="•"/>
            </a:pPr>
            <a:r>
              <a:rPr lang="en-GB" altLang="en-US" sz="900">
                <a:latin typeface="Arial" panose="020B0604020202020204" pitchFamily="34" charset="0"/>
              </a:rPr>
              <a:t>Numeric</a:t>
            </a:r>
          </a:p>
          <a:p>
            <a:pPr eaLnBrk="1" hangingPunct="1">
              <a:lnSpc>
                <a:spcPct val="80000"/>
              </a:lnSpc>
            </a:pPr>
            <a:endParaRPr lang="en-GB" altLang="en-US" sz="900">
              <a:latin typeface="Arial" panose="020B0604020202020204" pitchFamily="34" charset="0"/>
            </a:endParaRPr>
          </a:p>
          <a:p>
            <a:pPr eaLnBrk="1" hangingPunct="1">
              <a:lnSpc>
                <a:spcPct val="80000"/>
              </a:lnSpc>
            </a:pPr>
            <a:r>
              <a:rPr lang="en-GB" altLang="en-US" sz="900">
                <a:latin typeface="Arial" panose="020B0604020202020204" pitchFamily="34" charset="0"/>
              </a:rPr>
              <a:t>Don’t be afraid to revise objectives once more information is received. This is a sign of an effective delegator. </a:t>
            </a:r>
          </a:p>
          <a:p>
            <a:pPr eaLnBrk="1" hangingPunct="1">
              <a:lnSpc>
                <a:spcPct val="80000"/>
              </a:lnSpc>
            </a:pPr>
            <a:endParaRPr lang="en-GB" altLang="en-US" sz="900">
              <a:latin typeface="Arial" panose="020B0604020202020204" pitchFamily="34" charset="0"/>
            </a:endParaRPr>
          </a:p>
          <a:p>
            <a:pPr eaLnBrk="1" hangingPunct="1">
              <a:lnSpc>
                <a:spcPct val="80000"/>
              </a:lnSpc>
            </a:pPr>
            <a:endParaRPr lang="en-GB" altLang="en-US" sz="900">
              <a:latin typeface="Arial" panose="020B0604020202020204" pitchFamily="34" charset="0"/>
            </a:endParaRPr>
          </a:p>
          <a:p>
            <a:pPr eaLnBrk="1" hangingPunct="1">
              <a:lnSpc>
                <a:spcPct val="80000"/>
              </a:lnSpc>
            </a:pPr>
            <a:endParaRPr lang="en-GB" altLang="en-US" sz="900">
              <a:latin typeface="Arial" panose="020B0604020202020204" pitchFamily="34" charset="0"/>
            </a:endParaRPr>
          </a:p>
          <a:p>
            <a:pPr eaLnBrk="1" hangingPunct="1">
              <a:lnSpc>
                <a:spcPct val="80000"/>
              </a:lnSpc>
            </a:pPr>
            <a:endParaRPr lang="en-GB" altLang="en-US" sz="900">
              <a:latin typeface="Arial" panose="020B0604020202020204" pitchFamily="34" charset="0"/>
            </a:endParaRPr>
          </a:p>
          <a:p>
            <a:pPr eaLnBrk="1" hangingPunct="1">
              <a:lnSpc>
                <a:spcPct val="80000"/>
              </a:lnSpc>
            </a:pPr>
            <a:endParaRPr lang="en-GB" altLang="en-US" sz="900">
              <a:latin typeface="Arial" panose="020B0604020202020204" pitchFamily="34" charset="0"/>
            </a:endParaRPr>
          </a:p>
          <a:p>
            <a:pPr eaLnBrk="1" hangingPunct="1">
              <a:lnSpc>
                <a:spcPct val="80000"/>
              </a:lnSpc>
            </a:pPr>
            <a:endParaRPr lang="en-GB" altLang="en-US" sz="900">
              <a:latin typeface="Arial" panose="020B0604020202020204" pitchFamily="34" charset="0"/>
            </a:endParaRPr>
          </a:p>
          <a:p>
            <a:pPr eaLnBrk="1" hangingPunct="1">
              <a:lnSpc>
                <a:spcPct val="80000"/>
              </a:lnSpc>
            </a:pPr>
            <a:endParaRPr lang="en-US" altLang="en-US" sz="900" i="1">
              <a:latin typeface="Arial" panose="020B0604020202020204" pitchFamily="34" charset="0"/>
            </a:endParaRPr>
          </a:p>
        </p:txBody>
      </p:sp>
    </p:spTree>
    <p:extLst>
      <p:ext uri="{BB962C8B-B14F-4D97-AF65-F5344CB8AC3E}">
        <p14:creationId xmlns:p14="http://schemas.microsoft.com/office/powerpoint/2010/main" val="39778101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94613BB7-208A-4FDB-906E-ED0C3E0D823C}" type="slidenum">
              <a:rPr lang="en-US" altLang="en-US" smtClean="0"/>
              <a:pPr/>
              <a:t>‹#›</a:t>
            </a:fld>
            <a:endParaRPr lang="en-US" altLang="en-US"/>
          </a:p>
        </p:txBody>
      </p:sp>
    </p:spTree>
    <p:extLst>
      <p:ext uri="{BB962C8B-B14F-4D97-AF65-F5344CB8AC3E}">
        <p14:creationId xmlns:p14="http://schemas.microsoft.com/office/powerpoint/2010/main" val="2033264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126E59E1-64EF-4FDE-8956-55C190BCC716}" type="slidenum">
              <a:rPr lang="en-US" altLang="en-US" smtClean="0"/>
              <a:pPr/>
              <a:t>‹#›</a:t>
            </a:fld>
            <a:endParaRPr lang="en-US" altLang="en-US"/>
          </a:p>
        </p:txBody>
      </p:sp>
    </p:spTree>
    <p:extLst>
      <p:ext uri="{BB962C8B-B14F-4D97-AF65-F5344CB8AC3E}">
        <p14:creationId xmlns:p14="http://schemas.microsoft.com/office/powerpoint/2010/main" val="613635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1C03253C-BE75-40E6-BC72-AFB867F102C6}" type="slidenum">
              <a:rPr lang="en-US" altLang="en-US" smtClean="0"/>
              <a:pPr/>
              <a:t>‹#›</a:t>
            </a:fld>
            <a:endParaRPr lang="en-US" altLang="en-US"/>
          </a:p>
        </p:txBody>
      </p:sp>
    </p:spTree>
    <p:extLst>
      <p:ext uri="{BB962C8B-B14F-4D97-AF65-F5344CB8AC3E}">
        <p14:creationId xmlns:p14="http://schemas.microsoft.com/office/powerpoint/2010/main" val="1407688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A1F9819D-875F-4116-B2B6-A7986E362048}" type="slidenum">
              <a:rPr lang="en-US" altLang="en-US" smtClean="0"/>
              <a:pPr/>
              <a:t>‹#›</a:t>
            </a:fld>
            <a:endParaRPr lang="en-US" altLang="en-US"/>
          </a:p>
        </p:txBody>
      </p:sp>
    </p:spTree>
    <p:extLst>
      <p:ext uri="{BB962C8B-B14F-4D97-AF65-F5344CB8AC3E}">
        <p14:creationId xmlns:p14="http://schemas.microsoft.com/office/powerpoint/2010/main" val="1219105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9160E9FE-D6F1-4C9F-AECD-F712166556A6}" type="slidenum">
              <a:rPr lang="en-US" altLang="en-US" smtClean="0"/>
              <a:pPr/>
              <a:t>‹#›</a:t>
            </a:fld>
            <a:endParaRPr lang="en-US" altLang="en-US"/>
          </a:p>
        </p:txBody>
      </p:sp>
    </p:spTree>
    <p:extLst>
      <p:ext uri="{BB962C8B-B14F-4D97-AF65-F5344CB8AC3E}">
        <p14:creationId xmlns:p14="http://schemas.microsoft.com/office/powerpoint/2010/main" val="1959318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FC83D18E-9DA6-4907-8600-A89B6406D95D}" type="slidenum">
              <a:rPr lang="en-US" altLang="en-US" smtClean="0"/>
              <a:pPr/>
              <a:t>‹#›</a:t>
            </a:fld>
            <a:endParaRPr lang="en-US" altLang="en-US"/>
          </a:p>
        </p:txBody>
      </p:sp>
    </p:spTree>
    <p:extLst>
      <p:ext uri="{BB962C8B-B14F-4D97-AF65-F5344CB8AC3E}">
        <p14:creationId xmlns:p14="http://schemas.microsoft.com/office/powerpoint/2010/main" val="3561694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6427CEF0-B472-446F-A38F-A133B855EC82}" type="slidenum">
              <a:rPr lang="en-US" altLang="en-US" smtClean="0"/>
              <a:pPr/>
              <a:t>‹#›</a:t>
            </a:fld>
            <a:endParaRPr lang="en-US" altLang="en-US"/>
          </a:p>
        </p:txBody>
      </p:sp>
    </p:spTree>
    <p:extLst>
      <p:ext uri="{BB962C8B-B14F-4D97-AF65-F5344CB8AC3E}">
        <p14:creationId xmlns:p14="http://schemas.microsoft.com/office/powerpoint/2010/main" val="395695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2901A500-9212-4C4B-91BB-D02E6C115604}" type="slidenum">
              <a:rPr lang="en-US" altLang="en-US" smtClean="0"/>
              <a:pPr/>
              <a:t>‹#›</a:t>
            </a:fld>
            <a:endParaRPr lang="en-US" altLang="en-US"/>
          </a:p>
        </p:txBody>
      </p:sp>
    </p:spTree>
    <p:extLst>
      <p:ext uri="{BB962C8B-B14F-4D97-AF65-F5344CB8AC3E}">
        <p14:creationId xmlns:p14="http://schemas.microsoft.com/office/powerpoint/2010/main" val="1433534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60019D5-825A-45CB-B9FC-B572CA72B688}" type="slidenum">
              <a:rPr lang="en-US" altLang="en-US" smtClean="0"/>
              <a:pPr/>
              <a:t>‹#›</a:t>
            </a:fld>
            <a:endParaRPr lang="en-US" altLang="en-US"/>
          </a:p>
        </p:txBody>
      </p:sp>
    </p:spTree>
    <p:extLst>
      <p:ext uri="{BB962C8B-B14F-4D97-AF65-F5344CB8AC3E}">
        <p14:creationId xmlns:p14="http://schemas.microsoft.com/office/powerpoint/2010/main" val="1060818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32580457-C4FB-4017-B8BC-AFAF5D63E9DA}" type="slidenum">
              <a:rPr lang="en-US" altLang="en-US" smtClean="0"/>
              <a:pPr/>
              <a:t>‹#›</a:t>
            </a:fld>
            <a:endParaRPr lang="en-US" altLang="en-US"/>
          </a:p>
        </p:txBody>
      </p:sp>
    </p:spTree>
    <p:extLst>
      <p:ext uri="{BB962C8B-B14F-4D97-AF65-F5344CB8AC3E}">
        <p14:creationId xmlns:p14="http://schemas.microsoft.com/office/powerpoint/2010/main" val="642502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CD581CA5-FABA-4593-8B0D-0085D1E03C4E}" type="slidenum">
              <a:rPr lang="en-US" altLang="en-US" smtClean="0"/>
              <a:pPr/>
              <a:t>‹#›</a:t>
            </a:fld>
            <a:endParaRPr lang="en-US" altLang="en-US"/>
          </a:p>
        </p:txBody>
      </p:sp>
    </p:spTree>
    <p:extLst>
      <p:ext uri="{BB962C8B-B14F-4D97-AF65-F5344CB8AC3E}">
        <p14:creationId xmlns:p14="http://schemas.microsoft.com/office/powerpoint/2010/main" val="2866974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2192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641475"/>
            <a:ext cx="3810000" cy="4454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4648200" y="1641475"/>
            <a:ext cx="3810000" cy="4454525"/>
          </a:xfrm>
        </p:spPr>
        <p:txBody>
          <a:bodyPr rtlCol="0">
            <a:normAutofit/>
          </a:bodyPr>
          <a:lstStyle/>
          <a:p>
            <a:pPr lvl="0"/>
            <a:endParaRPr lang="en-GB" noProof="0"/>
          </a:p>
        </p:txBody>
      </p:sp>
      <p:sp>
        <p:nvSpPr>
          <p:cNvPr id="5" name="Date Placeholder 4"/>
          <p:cNvSpPr>
            <a:spLocks noGrp="1"/>
          </p:cNvSpPr>
          <p:nvPr>
            <p:ph type="dt" sz="half" idx="10"/>
          </p:nvPr>
        </p:nvSpPr>
        <p:spPr>
          <a:xfrm>
            <a:off x="685800" y="6248400"/>
            <a:ext cx="1905000" cy="457200"/>
          </a:xfrm>
        </p:spPr>
        <p:txBody>
          <a:bodyPr/>
          <a:lstStyle>
            <a:lvl1pPr>
              <a:defRPr>
                <a:latin typeface="Arial" charset="0"/>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atin typeface="Arial" charset="0"/>
              </a:defRPr>
            </a:lvl1pPr>
          </a:lstStyle>
          <a:p>
            <a:pPr>
              <a:defRPr/>
            </a:pPr>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atin typeface="Arial" panose="020B0604020202020204" pitchFamily="34" charset="0"/>
              </a:defRPr>
            </a:lvl1pPr>
          </a:lstStyle>
          <a:p>
            <a:fld id="{DA5D7506-6F75-408C-BCDD-28662869C4BE}" type="slidenum">
              <a:rPr lang="en-US" altLang="en-US"/>
              <a:pPr/>
              <a:t>‹#›</a:t>
            </a:fld>
            <a:endParaRPr lang="en-US" altLang="en-US"/>
          </a:p>
        </p:txBody>
      </p:sp>
    </p:spTree>
    <p:extLst>
      <p:ext uri="{BB962C8B-B14F-4D97-AF65-F5344CB8AC3E}">
        <p14:creationId xmlns:p14="http://schemas.microsoft.com/office/powerpoint/2010/main" val="4123551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25/01/2018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528164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25/01/2018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618760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25/01/2018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5969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25/01/2018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529787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25/01/2018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0911179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25/01/2018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28345397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25/01/2018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36693840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25/01/2018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23691755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25/01/2018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1386477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25/01/2018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674953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25/01/2018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9492926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1120892979"/>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3EFC6490-F815-418A-B64D-C19B329A5C62}" type="slidenum">
              <a:rPr lang="en-US" altLang="en-US" smtClean="0"/>
              <a:pPr/>
              <a:t>‹#›</a:t>
            </a:fld>
            <a:endParaRPr lang="en-US" altLang="en-US"/>
          </a:p>
        </p:txBody>
      </p:sp>
    </p:spTree>
    <p:extLst>
      <p:ext uri="{BB962C8B-B14F-4D97-AF65-F5344CB8AC3E}">
        <p14:creationId xmlns:p14="http://schemas.microsoft.com/office/powerpoint/2010/main" val="6705821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US"/>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24FC2334-800B-4BB0-9214-43776FA2E749}" type="slidenum">
              <a:rPr lang="en-US" altLang="en-US" smtClean="0"/>
              <a:pPr/>
              <a:t>‹#›</a:t>
            </a:fld>
            <a:endParaRPr lang="en-US" altLang="en-US"/>
          </a:p>
        </p:txBody>
      </p:sp>
    </p:spTree>
    <p:extLst>
      <p:ext uri="{BB962C8B-B14F-4D97-AF65-F5344CB8AC3E}">
        <p14:creationId xmlns:p14="http://schemas.microsoft.com/office/powerpoint/2010/main" val="18517803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E271FF80-BFDD-4798-A9CA-F1BBCB65794E}" type="slidenum">
              <a:rPr lang="en-US" altLang="en-US" smtClean="0"/>
              <a:pPr/>
              <a:t>‹#›</a:t>
            </a:fld>
            <a:endParaRPr lang="en-US" altLang="en-US"/>
          </a:p>
        </p:txBody>
      </p:sp>
    </p:spTree>
    <p:extLst>
      <p:ext uri="{BB962C8B-B14F-4D97-AF65-F5344CB8AC3E}">
        <p14:creationId xmlns:p14="http://schemas.microsoft.com/office/powerpoint/2010/main" val="30152242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10BF8181-76EC-48D3-B0A4-B0D565AA403C}" type="slidenum">
              <a:rPr lang="en-US" altLang="en-US" smtClean="0"/>
              <a:pPr/>
              <a:t>‹#›</a:t>
            </a:fld>
            <a:endParaRPr lang="en-US" altLang="en-US"/>
          </a:p>
        </p:txBody>
      </p:sp>
    </p:spTree>
    <p:extLst>
      <p:ext uri="{BB962C8B-B14F-4D97-AF65-F5344CB8AC3E}">
        <p14:creationId xmlns:p14="http://schemas.microsoft.com/office/powerpoint/2010/main" val="34924184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5EAFBA02-2E6F-48E7-A595-9D222F2FEB16}" type="slidenum">
              <a:rPr lang="en-US" altLang="en-US" smtClean="0"/>
              <a:pPr/>
              <a:t>‹#›</a:t>
            </a:fld>
            <a:endParaRPr lang="en-US" altLang="en-US"/>
          </a:p>
        </p:txBody>
      </p:sp>
    </p:spTree>
    <p:extLst>
      <p:ext uri="{BB962C8B-B14F-4D97-AF65-F5344CB8AC3E}">
        <p14:creationId xmlns:p14="http://schemas.microsoft.com/office/powerpoint/2010/main" val="904174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5AED2B90-7597-490F-B201-4069B0880FDD}" type="slidenum">
              <a:rPr lang="en-US" altLang="en-US" smtClean="0"/>
              <a:pPr/>
              <a:t>‹#›</a:t>
            </a:fld>
            <a:endParaRPr lang="en-US" altLang="en-US"/>
          </a:p>
        </p:txBody>
      </p:sp>
    </p:spTree>
    <p:extLst>
      <p:ext uri="{BB962C8B-B14F-4D97-AF65-F5344CB8AC3E}">
        <p14:creationId xmlns:p14="http://schemas.microsoft.com/office/powerpoint/2010/main" val="29053538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B0EF4A3-555C-4DD5-B931-10E2E5852682}" type="slidenum">
              <a:rPr lang="en-US" altLang="en-US" smtClean="0"/>
              <a:pPr/>
              <a:t>‹#›</a:t>
            </a:fld>
            <a:endParaRPr lang="en-US" altLang="en-US"/>
          </a:p>
        </p:txBody>
      </p:sp>
    </p:spTree>
    <p:extLst>
      <p:ext uri="{BB962C8B-B14F-4D97-AF65-F5344CB8AC3E}">
        <p14:creationId xmlns:p14="http://schemas.microsoft.com/office/powerpoint/2010/main" val="11985419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77BC4D06-3D98-40DA-B625-2EB880D50106}" type="slidenum">
              <a:rPr lang="en-US" altLang="en-US" smtClean="0"/>
              <a:pPr/>
              <a:t>‹#›</a:t>
            </a:fld>
            <a:endParaRPr lang="en-US" altLang="en-US"/>
          </a:p>
        </p:txBody>
      </p:sp>
    </p:spTree>
    <p:extLst>
      <p:ext uri="{BB962C8B-B14F-4D97-AF65-F5344CB8AC3E}">
        <p14:creationId xmlns:p14="http://schemas.microsoft.com/office/powerpoint/2010/main" val="28931331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BE25D072-9F70-4FC1-990E-7C18B83BD555}" type="slidenum">
              <a:rPr lang="en-US" altLang="en-US" smtClean="0"/>
              <a:pPr/>
              <a:t>‹#›</a:t>
            </a:fld>
            <a:endParaRPr lang="en-US" altLang="en-US"/>
          </a:p>
        </p:txBody>
      </p:sp>
    </p:spTree>
    <p:extLst>
      <p:ext uri="{BB962C8B-B14F-4D97-AF65-F5344CB8AC3E}">
        <p14:creationId xmlns:p14="http://schemas.microsoft.com/office/powerpoint/2010/main" val="25197116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FAACADE2-EF46-458F-AF01-F8E618BA5A3F}" type="slidenum">
              <a:rPr lang="en-US" altLang="en-US" smtClean="0"/>
              <a:pPr/>
              <a:t>‹#›</a:t>
            </a:fld>
            <a:endParaRPr lang="en-US" altLang="en-US"/>
          </a:p>
        </p:txBody>
      </p:sp>
    </p:spTree>
    <p:extLst>
      <p:ext uri="{BB962C8B-B14F-4D97-AF65-F5344CB8AC3E}">
        <p14:creationId xmlns:p14="http://schemas.microsoft.com/office/powerpoint/2010/main" val="13301572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38A20E9B-63C8-4FD3-8A93-9CD05D5AA7E1}" type="slidenum">
              <a:rPr lang="en-US" altLang="en-US" smtClean="0"/>
              <a:pPr/>
              <a:t>‹#›</a:t>
            </a:fld>
            <a:endParaRPr lang="en-US" altLang="en-US"/>
          </a:p>
        </p:txBody>
      </p:sp>
    </p:spTree>
    <p:extLst>
      <p:ext uri="{BB962C8B-B14F-4D97-AF65-F5344CB8AC3E}">
        <p14:creationId xmlns:p14="http://schemas.microsoft.com/office/powerpoint/2010/main" val="15227003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DEA90E54-229E-43F1-A00D-C1D77F7F0423}" type="slidenum">
              <a:rPr lang="en-US" altLang="en-US"/>
              <a:pPr/>
              <a:t>‹#›</a:t>
            </a:fld>
            <a:endParaRPr lang="en-US" altLang="en-US"/>
          </a:p>
        </p:txBody>
      </p:sp>
    </p:spTree>
    <p:extLst>
      <p:ext uri="{BB962C8B-B14F-4D97-AF65-F5344CB8AC3E}">
        <p14:creationId xmlns:p14="http://schemas.microsoft.com/office/powerpoint/2010/main" val="1701018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2192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641475"/>
            <a:ext cx="3810000" cy="4454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4648200" y="1641475"/>
            <a:ext cx="3810000" cy="4454525"/>
          </a:xfrm>
        </p:spPr>
        <p:txBody>
          <a:bodyPr rtlCol="0">
            <a:normAutofit/>
          </a:bodyPr>
          <a:lstStyle/>
          <a:p>
            <a:pPr lvl="0"/>
            <a:endParaRPr lang="en-GB" noProof="0"/>
          </a:p>
        </p:txBody>
      </p:sp>
      <p:sp>
        <p:nvSpPr>
          <p:cNvPr id="5" name="Date Placeholder 4"/>
          <p:cNvSpPr>
            <a:spLocks noGrp="1"/>
          </p:cNvSpPr>
          <p:nvPr>
            <p:ph type="dt" sz="half" idx="10"/>
          </p:nvPr>
        </p:nvSpPr>
        <p:spPr>
          <a:xfrm>
            <a:off x="685800" y="6248400"/>
            <a:ext cx="1905000" cy="457200"/>
          </a:xfrm>
        </p:spPr>
        <p:txBody>
          <a:bodyPr/>
          <a:lstStyle>
            <a:lvl1pPr>
              <a:defRPr>
                <a:latin typeface="Arial" charset="0"/>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atin typeface="Arial" charset="0"/>
              </a:defRPr>
            </a:lvl1pPr>
          </a:lstStyle>
          <a:p>
            <a:pPr>
              <a:defRPr/>
            </a:pPr>
            <a:endParaRPr lang="en-US"/>
          </a:p>
        </p:txBody>
      </p:sp>
      <p:sp>
        <p:nvSpPr>
          <p:cNvPr id="7" name="Slide Number Placeholder 6"/>
          <p:cNvSpPr>
            <a:spLocks noGrp="1"/>
          </p:cNvSpPr>
          <p:nvPr>
            <p:ph type="sldNum" sz="quarter" idx="12"/>
          </p:nvPr>
        </p:nvSpPr>
        <p:spPr>
          <a:xfrm>
            <a:off x="6553200" y="6248400"/>
            <a:ext cx="1905000" cy="457200"/>
          </a:xfrm>
        </p:spPr>
        <p:txBody>
          <a:bodyPr/>
          <a:lstStyle>
            <a:lvl1pPr>
              <a:defRPr>
                <a:latin typeface="Arial" panose="020B0604020202020204" pitchFamily="34" charset="0"/>
              </a:defRPr>
            </a:lvl1pPr>
          </a:lstStyle>
          <a:p>
            <a:fld id="{DA5D7506-6F75-408C-BCDD-28662869C4BE}" type="slidenum">
              <a:rPr lang="en-US" altLang="en-US"/>
              <a:pPr/>
              <a:t>‹#›</a:t>
            </a:fld>
            <a:endParaRPr lang="en-US" altLang="en-US"/>
          </a:p>
        </p:txBody>
      </p:sp>
    </p:spTree>
    <p:extLst>
      <p:ext uri="{BB962C8B-B14F-4D97-AF65-F5344CB8AC3E}">
        <p14:creationId xmlns:p14="http://schemas.microsoft.com/office/powerpoint/2010/main" val="63835771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25963"/>
          </a:xfrm>
        </p:spPr>
        <p:txBody>
          <a:bodyPr rtlCol="0">
            <a:normAutofit/>
          </a:bodyPr>
          <a:lstStyle/>
          <a:p>
            <a:pPr lvl="0"/>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3650CFBA-C223-4EF9-8A6E-CA27D3D77C92}" type="slidenum">
              <a:rPr lang="en-US" altLang="en-US"/>
              <a:pPr/>
              <a:t>‹#›</a:t>
            </a:fld>
            <a:endParaRPr lang="en-US" altLang="en-US"/>
          </a:p>
        </p:txBody>
      </p:sp>
    </p:spTree>
    <p:extLst>
      <p:ext uri="{BB962C8B-B14F-4D97-AF65-F5344CB8AC3E}">
        <p14:creationId xmlns:p14="http://schemas.microsoft.com/office/powerpoint/2010/main" val="391992747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25/01/2018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26091215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25/01/2018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748549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25/01/2018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1992676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25/01/2018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5657970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25/01/2018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72136065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25/01/2018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30170882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25/01/2018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3915784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25/01/2018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36516147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25/01/2018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397417589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25/01/2018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52144739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25/01/2018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203087569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85526853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6" Type="http://schemas.openxmlformats.org/officeDocument/2006/relationships/image" Target="../media/image1.jpeg"/><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theme" Target="../theme/theme3.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A119CC9A-8552-4E4F-95D8-5EB0D3A1CA9C}" type="slidenum">
              <a:rPr lang="en-US" altLang="en-US" smtClean="0"/>
              <a:pPr/>
              <a:t>‹#›</a:t>
            </a:fld>
            <a:endParaRPr lang="en-US" altLang="en-US"/>
          </a:p>
        </p:txBody>
      </p:sp>
    </p:spTree>
    <p:extLst>
      <p:ext uri="{BB962C8B-B14F-4D97-AF65-F5344CB8AC3E}">
        <p14:creationId xmlns:p14="http://schemas.microsoft.com/office/powerpoint/2010/main" val="3359267137"/>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25/01/2018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422756674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A119CC9A-8552-4E4F-95D8-5EB0D3A1CA9C}" type="slidenum">
              <a:rPr lang="en-US" altLang="en-US" smtClean="0"/>
              <a:pPr/>
              <a:t>‹#›</a:t>
            </a:fld>
            <a:endParaRPr lang="en-US" altLang="en-US"/>
          </a:p>
        </p:txBody>
      </p:sp>
    </p:spTree>
    <p:extLst>
      <p:ext uri="{BB962C8B-B14F-4D97-AF65-F5344CB8AC3E}">
        <p14:creationId xmlns:p14="http://schemas.microsoft.com/office/powerpoint/2010/main" val="1991817334"/>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25/01/2018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419572942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8.xml"/><Relationship Id="rId1" Type="http://schemas.openxmlformats.org/officeDocument/2006/relationships/vmlDrawing" Target="../drawings/vmlDrawing1.vml"/><Relationship Id="rId5" Type="http://schemas.openxmlformats.org/officeDocument/2006/relationships/image" Target="../media/image6.emf"/><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4.xml"/><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5.xml"/><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ctrTitle"/>
          </p:nvPr>
        </p:nvSpPr>
        <p:spPr>
          <a:xfrm>
            <a:off x="685800" y="1340768"/>
            <a:ext cx="7772400" cy="1143000"/>
          </a:xfrm>
        </p:spPr>
        <p:txBody>
          <a:bodyPr/>
          <a:lstStyle/>
          <a:p>
            <a:pPr eaLnBrk="1" fontAlgn="auto" hangingPunct="1">
              <a:spcAft>
                <a:spcPts val="0"/>
              </a:spcAft>
              <a:defRPr/>
            </a:pPr>
            <a:r>
              <a:rPr lang="en-US" sz="5400" dirty="0">
                <a:effectLst>
                  <a:outerShdw blurRad="38100" dist="38100" dir="2700000" algn="tl">
                    <a:srgbClr val="000000">
                      <a:alpha val="43137"/>
                    </a:srgbClr>
                  </a:outerShdw>
                </a:effectLst>
                <a:latin typeface="Arial Rounded MT Bold" panose="020F0704030504030204" pitchFamily="34" charset="0"/>
              </a:rPr>
              <a:t>The Art of Delegation</a:t>
            </a:r>
          </a:p>
        </p:txBody>
      </p:sp>
      <p:sp>
        <p:nvSpPr>
          <p:cNvPr id="27651" name="Rectangle 3"/>
          <p:cNvSpPr>
            <a:spLocks noGrp="1" noChangeArrowheads="1"/>
          </p:cNvSpPr>
          <p:nvPr>
            <p:ph type="subTitle" idx="1"/>
          </p:nvPr>
        </p:nvSpPr>
        <p:spPr>
          <a:xfrm>
            <a:off x="1371600" y="2636912"/>
            <a:ext cx="6400800" cy="2514600"/>
          </a:xfrm>
        </p:spPr>
        <p:txBody>
          <a:bodyPr/>
          <a:lstStyle/>
          <a:p>
            <a:pPr eaLnBrk="1" hangingPunct="1"/>
            <a:r>
              <a:rPr lang="en-US" altLang="en-US" sz="2400" b="1" dirty="0">
                <a:solidFill>
                  <a:schemeClr val="bg1"/>
                </a:solidFill>
                <a:effectLst>
                  <a:outerShdw blurRad="38100" dist="38100" dir="2700000" algn="tl">
                    <a:srgbClr val="000000">
                      <a:alpha val="43137"/>
                    </a:srgbClr>
                  </a:outerShdw>
                </a:effectLst>
                <a:latin typeface="Arial Rounded MT Bold" panose="020F0704030504030204" pitchFamily="34" charset="0"/>
              </a:rPr>
              <a:t>Or….</a:t>
            </a:r>
          </a:p>
          <a:p>
            <a:pPr eaLnBrk="1" hangingPunct="1"/>
            <a:endParaRPr lang="en-US" altLang="en-US" sz="2400" dirty="0">
              <a:latin typeface="Bookman Old Style" panose="02050604050505020204" pitchFamily="18" charset="0"/>
            </a:endParaRPr>
          </a:p>
          <a:p>
            <a:pPr eaLnBrk="1" hangingPunct="1"/>
            <a:endParaRPr lang="en-US" altLang="en-US" sz="2400" dirty="0">
              <a:latin typeface="Bookman Old Style" panose="02050604050505020204" pitchFamily="18" charset="0"/>
            </a:endParaRPr>
          </a:p>
          <a:p>
            <a:pPr eaLnBrk="1" hangingPunct="1"/>
            <a:r>
              <a:rPr lang="en-US" altLang="en-US" sz="2800" dirty="0">
                <a:solidFill>
                  <a:schemeClr val="bg1"/>
                </a:solidFill>
                <a:effectLst>
                  <a:outerShdw blurRad="38100" dist="38100" dir="2700000" algn="tl">
                    <a:srgbClr val="000000">
                      <a:alpha val="43137"/>
                    </a:srgbClr>
                  </a:outerShdw>
                </a:effectLst>
                <a:latin typeface="Arial Rounded MT Bold" panose="020F0704030504030204" pitchFamily="34" charset="0"/>
              </a:rPr>
              <a:t>How to get others to do your work, so you can get on with what you are really supposed to be doing….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additive="base">
                                        <p:cTn id="7" dur="500"/>
                                        <p:tgtEl>
                                          <p:spTgt spid="26626"/>
                                        </p:tgtEl>
                                        <p:attrNameLst>
                                          <p:attrName>ppt_y</p:attrName>
                                        </p:attrNameLst>
                                      </p:cBhvr>
                                      <p:tavLst>
                                        <p:tav tm="0">
                                          <p:val>
                                            <p:strVal val="#ppt_y+#ppt_h*1.125000"/>
                                          </p:val>
                                        </p:tav>
                                        <p:tav tm="100000">
                                          <p:val>
                                            <p:strVal val="#ppt_y"/>
                                          </p:val>
                                        </p:tav>
                                      </p:tavLst>
                                    </p:anim>
                                    <p:animEffect transition="in" filter="wipe(up)">
                                      <p:cBhvr>
                                        <p:cTn id="8" dur="500"/>
                                        <p:tgtEl>
                                          <p:spTgt spid="26626"/>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27651">
                                            <p:txEl>
                                              <p:pRg st="0" end="0"/>
                                            </p:txEl>
                                          </p:spTgt>
                                        </p:tgtEl>
                                        <p:attrNameLst>
                                          <p:attrName>style.visibility</p:attrName>
                                        </p:attrNameLst>
                                      </p:cBhvr>
                                      <p:to>
                                        <p:strVal val="visible"/>
                                      </p:to>
                                    </p:set>
                                    <p:anim calcmode="lin" valueType="num">
                                      <p:cBhvr additive="base">
                                        <p:cTn id="13" dur="500"/>
                                        <p:tgtEl>
                                          <p:spTgt spid="27651">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27651">
                                            <p:txEl>
                                              <p:pRg st="0" end="0"/>
                                            </p:txEl>
                                          </p:spTgt>
                                        </p:tgtEl>
                                      </p:cBhvr>
                                    </p:animEffect>
                                  </p:childTnLst>
                                </p:cTn>
                              </p:par>
                              <p:par>
                                <p:cTn id="15" presetID="12" presetClass="entr" presetSubtype="4" fill="hold" nodeType="withEffect">
                                  <p:stCondLst>
                                    <p:cond delay="0"/>
                                  </p:stCondLst>
                                  <p:childTnLst>
                                    <p:set>
                                      <p:cBhvr>
                                        <p:cTn id="16" dur="1" fill="hold">
                                          <p:stCondLst>
                                            <p:cond delay="0"/>
                                          </p:stCondLst>
                                        </p:cTn>
                                        <p:tgtEl>
                                          <p:spTgt spid="27651">
                                            <p:txEl>
                                              <p:pRg st="3" end="3"/>
                                            </p:txEl>
                                          </p:spTgt>
                                        </p:tgtEl>
                                        <p:attrNameLst>
                                          <p:attrName>style.visibility</p:attrName>
                                        </p:attrNameLst>
                                      </p:cBhvr>
                                      <p:to>
                                        <p:strVal val="visible"/>
                                      </p:to>
                                    </p:set>
                                    <p:anim calcmode="lin" valueType="num">
                                      <p:cBhvr additive="base">
                                        <p:cTn id="17" dur="500"/>
                                        <p:tgtEl>
                                          <p:spTgt spid="27651">
                                            <p:txEl>
                                              <p:pRg st="3" end="3"/>
                                            </p:txEl>
                                          </p:spTgt>
                                        </p:tgtEl>
                                        <p:attrNameLst>
                                          <p:attrName>ppt_y</p:attrName>
                                        </p:attrNameLst>
                                      </p:cBhvr>
                                      <p:tavLst>
                                        <p:tav tm="0">
                                          <p:val>
                                            <p:strVal val="#ppt_y+#ppt_h*1.125000"/>
                                          </p:val>
                                        </p:tav>
                                        <p:tav tm="100000">
                                          <p:val>
                                            <p:strVal val="#ppt_y"/>
                                          </p:val>
                                        </p:tav>
                                      </p:tavLst>
                                    </p:anim>
                                    <p:animEffect transition="in" filter="wipe(up)">
                                      <p:cBhvr>
                                        <p:cTn id="18" dur="500"/>
                                        <p:tgtEl>
                                          <p:spTgt spid="276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fontAlgn="auto" hangingPunct="1">
              <a:spcAft>
                <a:spcPts val="0"/>
              </a:spcAft>
              <a:defRPr/>
            </a:pPr>
            <a:r>
              <a:rPr lang="en-US" dirty="0">
                <a:effectLst>
                  <a:outerShdw blurRad="38100" dist="38100" dir="2700000" algn="tl">
                    <a:srgbClr val="000000">
                      <a:alpha val="43137"/>
                    </a:srgbClr>
                  </a:outerShdw>
                </a:effectLst>
              </a:rPr>
              <a:t>Delegation:</a:t>
            </a:r>
          </a:p>
        </p:txBody>
      </p:sp>
      <p:sp>
        <p:nvSpPr>
          <p:cNvPr id="28675" name="Rectangle 3"/>
          <p:cNvSpPr>
            <a:spLocks noGrp="1" noChangeArrowheads="1"/>
          </p:cNvSpPr>
          <p:nvPr>
            <p:ph idx="1"/>
          </p:nvPr>
        </p:nvSpPr>
        <p:spPr/>
        <p:txBody>
          <a:bodyPr/>
          <a:lstStyle/>
          <a:p>
            <a:pPr eaLnBrk="1" hangingPunct="1">
              <a:buFont typeface="Wingdings" panose="05000000000000000000" pitchFamily="2" charset="2"/>
              <a:buNone/>
            </a:pPr>
            <a:r>
              <a:rPr lang="en-US" altLang="en-US" dirty="0"/>
              <a:t>“The act of delegating, or investing with authority to act for another” (</a:t>
            </a:r>
            <a:r>
              <a:rPr lang="en-US" altLang="en-US" dirty="0" err="1"/>
              <a:t>dictionary.com</a:t>
            </a:r>
            <a:r>
              <a:rPr lang="en-US" altLang="en-US" dirty="0"/>
              <a:t>)</a:t>
            </a:r>
          </a:p>
          <a:p>
            <a:pPr eaLnBrk="1" hangingPunct="1">
              <a:buFont typeface="Wingdings" panose="05000000000000000000" pitchFamily="2" charset="2"/>
              <a:buNone/>
            </a:pPr>
            <a:r>
              <a:rPr lang="en-US" altLang="en-US" dirty="0"/>
              <a:t>OR….</a:t>
            </a:r>
          </a:p>
          <a:p>
            <a:pPr eaLnBrk="1" hangingPunct="1">
              <a:buFont typeface="Wingdings" panose="05000000000000000000" pitchFamily="2" charset="2"/>
              <a:buNone/>
            </a:pPr>
            <a:endParaRPr lang="en-US" altLang="en-US" dirty="0"/>
          </a:p>
          <a:p>
            <a:pPr eaLnBrk="1" hangingPunct="1">
              <a:buFont typeface="Wingdings" panose="05000000000000000000" pitchFamily="2" charset="2"/>
              <a:buNone/>
            </a:pPr>
            <a:r>
              <a:rPr lang="en-US" altLang="en-US" dirty="0"/>
              <a:t>“the distribution of responsibility and authority to others while holding them accountable for their performance.” (</a:t>
            </a:r>
            <a:r>
              <a:rPr lang="en-US" altLang="en-US" dirty="0" err="1"/>
              <a:t>www.lawsoncg.com</a:t>
            </a:r>
            <a:r>
              <a:rPr lang="en-US" altLang="en-US"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 calcmode="lin" valueType="num">
                                      <p:cBhvr additive="base">
                                        <p:cTn id="7" dur="500"/>
                                        <p:tgtEl>
                                          <p:spTgt spid="28675">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28675">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28675">
                                            <p:txEl>
                                              <p:pRg st="1" end="1"/>
                                            </p:txEl>
                                          </p:spTgt>
                                        </p:tgtEl>
                                        <p:attrNameLst>
                                          <p:attrName>style.visibility</p:attrName>
                                        </p:attrNameLst>
                                      </p:cBhvr>
                                      <p:to>
                                        <p:strVal val="visible"/>
                                      </p:to>
                                    </p:set>
                                    <p:anim calcmode="lin" valueType="num">
                                      <p:cBhvr additive="base">
                                        <p:cTn id="13" dur="500"/>
                                        <p:tgtEl>
                                          <p:spTgt spid="28675">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28675">
                                            <p:txEl>
                                              <p:pRg st="1" end="1"/>
                                            </p:txEl>
                                          </p:spTgt>
                                        </p:tgtEl>
                                      </p:cBhvr>
                                    </p:animEffect>
                                  </p:childTnLst>
                                </p:cTn>
                              </p:par>
                              <p:par>
                                <p:cTn id="15" presetID="12" presetClass="entr" presetSubtype="4" fill="hold" nodeType="withEffect">
                                  <p:stCondLst>
                                    <p:cond delay="0"/>
                                  </p:stCondLst>
                                  <p:childTnLst>
                                    <p:set>
                                      <p:cBhvr>
                                        <p:cTn id="16" dur="1" fill="hold">
                                          <p:stCondLst>
                                            <p:cond delay="0"/>
                                          </p:stCondLst>
                                        </p:cTn>
                                        <p:tgtEl>
                                          <p:spTgt spid="28675">
                                            <p:txEl>
                                              <p:pRg st="3" end="3"/>
                                            </p:txEl>
                                          </p:spTgt>
                                        </p:tgtEl>
                                        <p:attrNameLst>
                                          <p:attrName>style.visibility</p:attrName>
                                        </p:attrNameLst>
                                      </p:cBhvr>
                                      <p:to>
                                        <p:strVal val="visible"/>
                                      </p:to>
                                    </p:set>
                                    <p:anim calcmode="lin" valueType="num">
                                      <p:cBhvr additive="base">
                                        <p:cTn id="17" dur="500"/>
                                        <p:tgtEl>
                                          <p:spTgt spid="28675">
                                            <p:txEl>
                                              <p:pRg st="3" end="3"/>
                                            </p:txEl>
                                          </p:spTgt>
                                        </p:tgtEl>
                                        <p:attrNameLst>
                                          <p:attrName>ppt_y</p:attrName>
                                        </p:attrNameLst>
                                      </p:cBhvr>
                                      <p:tavLst>
                                        <p:tav tm="0">
                                          <p:val>
                                            <p:strVal val="#ppt_y+#ppt_h*1.125000"/>
                                          </p:val>
                                        </p:tav>
                                        <p:tav tm="100000">
                                          <p:val>
                                            <p:strVal val="#ppt_y"/>
                                          </p:val>
                                        </p:tav>
                                      </p:tavLst>
                                    </p:anim>
                                    <p:animEffect transition="in" filter="wipe(up)">
                                      <p:cBhvr>
                                        <p:cTn id="18" dur="500"/>
                                        <p:tgtEl>
                                          <p:spTgt spid="286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fontAlgn="auto">
              <a:spcAft>
                <a:spcPts val="0"/>
              </a:spcAft>
              <a:defRPr/>
            </a:pPr>
            <a:r>
              <a:rPr lang="en-GB" dirty="0">
                <a:effectLst>
                  <a:outerShdw blurRad="38100" dist="38100" dir="2700000" algn="tl">
                    <a:srgbClr val="000000">
                      <a:alpha val="43137"/>
                    </a:srgbClr>
                  </a:outerShdw>
                </a:effectLst>
              </a:rPr>
              <a:t>When Delegation goes right!</a:t>
            </a:r>
            <a:endParaRPr lang="en-US" dirty="0">
              <a:effectLst>
                <a:outerShdw blurRad="38100" dist="38100" dir="2700000" algn="tl">
                  <a:srgbClr val="000000">
                    <a:alpha val="43137"/>
                  </a:srgbClr>
                </a:outerShdw>
              </a:effectLst>
            </a:endParaRPr>
          </a:p>
        </p:txBody>
      </p:sp>
      <p:sp>
        <p:nvSpPr>
          <p:cNvPr id="4" name="Rectangle 6">
            <a:extLst>
              <a:ext uri="{FF2B5EF4-FFF2-40B4-BE49-F238E27FC236}">
                <a16:creationId xmlns:a16="http://schemas.microsoft.com/office/drawing/2014/main" id="{00E4AA4E-34A7-480A-8399-F2FAA7F269CB}"/>
              </a:ext>
            </a:extLst>
          </p:cNvPr>
          <p:cNvSpPr>
            <a:spLocks noGrp="1" noChangeArrowheads="1"/>
          </p:cNvSpPr>
          <p:nvPr>
            <p:ph idx="1"/>
          </p:nvPr>
        </p:nvSpPr>
        <p:spPr>
          <a:xfrm>
            <a:off x="457200" y="1600201"/>
            <a:ext cx="4762872" cy="3917032"/>
          </a:xfrm>
        </p:spPr>
        <p:txBody>
          <a:bodyPr/>
          <a:lstStyle/>
          <a:p>
            <a:pPr eaLnBrk="1" hangingPunct="1">
              <a:lnSpc>
                <a:spcPts val="3900"/>
              </a:lnSpc>
            </a:pPr>
            <a:r>
              <a:rPr lang="en-GB" altLang="en-US" sz="2800" dirty="0"/>
              <a:t>Good delegation can be very motivational</a:t>
            </a:r>
          </a:p>
          <a:p>
            <a:pPr eaLnBrk="1" hangingPunct="1">
              <a:lnSpc>
                <a:spcPts val="3900"/>
              </a:lnSpc>
            </a:pPr>
            <a:r>
              <a:rPr lang="en-GB" altLang="en-US" sz="2800" dirty="0"/>
              <a:t>It fosters team spirit</a:t>
            </a:r>
          </a:p>
          <a:p>
            <a:pPr eaLnBrk="1" hangingPunct="1">
              <a:lnSpc>
                <a:spcPts val="3900"/>
              </a:lnSpc>
            </a:pPr>
            <a:r>
              <a:rPr lang="en-GB" altLang="en-US" sz="2800" dirty="0"/>
              <a:t>Encourages people to feel involved</a:t>
            </a:r>
          </a:p>
          <a:p>
            <a:pPr eaLnBrk="1" hangingPunct="1">
              <a:lnSpc>
                <a:spcPts val="3900"/>
              </a:lnSpc>
            </a:pPr>
            <a:r>
              <a:rPr lang="en-GB" altLang="en-US" sz="2800" dirty="0"/>
              <a:t>Supports the team to achieve shared goals</a:t>
            </a:r>
            <a:endParaRPr lang="en-US" altLang="en-US" sz="2800" dirty="0"/>
          </a:p>
        </p:txBody>
      </p:sp>
      <p:pic>
        <p:nvPicPr>
          <p:cNvPr id="5" name="Picture 7" descr="MPj04019510000[1]">
            <a:extLst>
              <a:ext uri="{FF2B5EF4-FFF2-40B4-BE49-F238E27FC236}">
                <a16:creationId xmlns:a16="http://schemas.microsoft.com/office/drawing/2014/main" id="{2CAE5B8F-BD4A-4C05-A64C-B8B29F4D1A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1363898"/>
            <a:ext cx="2750470" cy="413020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789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p:tgtEl>
                                          <p:spTgt spid="4">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p:tgtEl>
                                          <p:spTgt spid="4">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p:tgtEl>
                                          <p:spTgt spid="4">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p:tgtEl>
                                          <p:spTgt spid="4">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27706" y="-19704"/>
            <a:ext cx="8229600" cy="1143000"/>
          </a:xfrm>
        </p:spPr>
        <p:txBody>
          <a:bodyPr/>
          <a:lstStyle/>
          <a:p>
            <a:pPr fontAlgn="auto">
              <a:spcAft>
                <a:spcPts val="0"/>
              </a:spcAft>
              <a:defRPr/>
            </a:pPr>
            <a:r>
              <a:rPr lang="en-GB" dirty="0">
                <a:effectLst>
                  <a:outerShdw blurRad="38100" dist="38100" dir="2700000" algn="tl">
                    <a:srgbClr val="000000">
                      <a:alpha val="43137"/>
                    </a:srgbClr>
                  </a:outerShdw>
                </a:effectLst>
              </a:rPr>
              <a:t>When Delegation goes wrong</a:t>
            </a:r>
            <a:endParaRPr lang="en-US" dirty="0">
              <a:effectLst>
                <a:outerShdw blurRad="38100" dist="38100" dir="2700000" algn="tl">
                  <a:srgbClr val="000000">
                    <a:alpha val="43137"/>
                  </a:srgbClr>
                </a:outerShdw>
              </a:effectLst>
            </a:endParaRPr>
          </a:p>
        </p:txBody>
      </p:sp>
      <p:sp>
        <p:nvSpPr>
          <p:cNvPr id="7" name="Rectangle 3">
            <a:extLst>
              <a:ext uri="{FF2B5EF4-FFF2-40B4-BE49-F238E27FC236}">
                <a16:creationId xmlns:a16="http://schemas.microsoft.com/office/drawing/2014/main" id="{3E6426C9-C13D-4914-9D6C-43AFE7A17110}"/>
              </a:ext>
            </a:extLst>
          </p:cNvPr>
          <p:cNvSpPr>
            <a:spLocks noGrp="1" noChangeArrowheads="1"/>
          </p:cNvSpPr>
          <p:nvPr>
            <p:ph idx="1"/>
          </p:nvPr>
        </p:nvSpPr>
        <p:spPr>
          <a:xfrm>
            <a:off x="611560" y="1107266"/>
            <a:ext cx="8229600" cy="3917032"/>
          </a:xfrm>
        </p:spPr>
        <p:txBody>
          <a:bodyPr/>
          <a:lstStyle/>
          <a:p>
            <a:pPr eaLnBrk="1" hangingPunct="1">
              <a:lnSpc>
                <a:spcPts val="4200"/>
              </a:lnSpc>
            </a:pPr>
            <a:r>
              <a:rPr lang="en-GB" altLang="en-US" dirty="0"/>
              <a:t>If you delegate the wrong activity; at the wrong time; to the wrong person; you will get the wrong result</a:t>
            </a:r>
          </a:p>
          <a:p>
            <a:pPr eaLnBrk="1" hangingPunct="1">
              <a:lnSpc>
                <a:spcPts val="4200"/>
              </a:lnSpc>
            </a:pPr>
            <a:r>
              <a:rPr lang="en-GB" altLang="en-US" dirty="0"/>
              <a:t>Delegation is not task allocation</a:t>
            </a:r>
          </a:p>
          <a:p>
            <a:pPr eaLnBrk="1" hangingPunct="1">
              <a:lnSpc>
                <a:spcPts val="4200"/>
              </a:lnSpc>
            </a:pPr>
            <a:r>
              <a:rPr lang="en-GB" altLang="en-US" dirty="0"/>
              <a:t>Delegation requires an acceptance of  authority which can make some people uncomfortable</a:t>
            </a:r>
          </a:p>
          <a:p>
            <a:pPr eaLnBrk="1" hangingPunct="1">
              <a:lnSpc>
                <a:spcPts val="4200"/>
              </a:lnSpc>
            </a:pPr>
            <a:r>
              <a:rPr lang="en-GB" altLang="en-US" dirty="0"/>
              <a:t>It can cost you money!!</a:t>
            </a:r>
            <a:endParaRPr lang="en-US" altLang="en-US" dirty="0"/>
          </a:p>
        </p:txBody>
      </p:sp>
    </p:spTree>
    <p:extLst>
      <p:ext uri="{BB962C8B-B14F-4D97-AF65-F5344CB8AC3E}">
        <p14:creationId xmlns:p14="http://schemas.microsoft.com/office/powerpoint/2010/main" val="62944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p:tgtEl>
                                          <p:spTgt spid="7">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7">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p:tgtEl>
                                          <p:spTgt spid="7">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7">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p:tgtEl>
                                          <p:spTgt spid="7">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p:tgtEl>
                                          <p:spTgt spid="7">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19704"/>
            <a:ext cx="8841160" cy="1126970"/>
          </a:xfrm>
        </p:spPr>
        <p:txBody>
          <a:bodyPr/>
          <a:lstStyle/>
          <a:p>
            <a:pPr fontAlgn="auto">
              <a:spcAft>
                <a:spcPts val="0"/>
              </a:spcAft>
              <a:defRPr/>
            </a:pPr>
            <a:r>
              <a:rPr lang="en-GB" sz="4000" dirty="0">
                <a:effectLst>
                  <a:outerShdw blurRad="38100" dist="38100" dir="2700000" algn="tl">
                    <a:srgbClr val="000000">
                      <a:alpha val="43137"/>
                    </a:srgbClr>
                  </a:outerShdw>
                </a:effectLst>
              </a:rPr>
              <a:t>The benefits to you of delegation</a:t>
            </a:r>
            <a:endParaRPr lang="en-US" sz="4000" dirty="0">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id="{DDEF49AF-04F0-458F-8628-6462001F16AD}"/>
              </a:ext>
            </a:extLst>
          </p:cNvPr>
          <p:cNvSpPr>
            <a:spLocks noGrp="1" noChangeArrowheads="1"/>
          </p:cNvSpPr>
          <p:nvPr>
            <p:ph idx="1"/>
          </p:nvPr>
        </p:nvSpPr>
        <p:spPr>
          <a:xfrm>
            <a:off x="611560" y="1470025"/>
            <a:ext cx="8229600" cy="3917950"/>
          </a:xfrm>
        </p:spPr>
        <p:txBody>
          <a:bodyPr/>
          <a:lstStyle/>
          <a:p>
            <a:pPr eaLnBrk="1" hangingPunct="1">
              <a:lnSpc>
                <a:spcPct val="150000"/>
              </a:lnSpc>
            </a:pPr>
            <a:r>
              <a:rPr lang="en-GB" altLang="en-US" dirty="0"/>
              <a:t>Time to concentrate on important areas</a:t>
            </a:r>
          </a:p>
          <a:p>
            <a:pPr eaLnBrk="1" hangingPunct="1">
              <a:lnSpc>
                <a:spcPct val="150000"/>
              </a:lnSpc>
            </a:pPr>
            <a:r>
              <a:rPr lang="en-GB" altLang="en-US" dirty="0"/>
              <a:t>Ability to plan ahead and anticipate events</a:t>
            </a:r>
            <a:endParaRPr lang="en-US" altLang="en-US" dirty="0"/>
          </a:p>
          <a:p>
            <a:pPr eaLnBrk="1" hangingPunct="1">
              <a:lnSpc>
                <a:spcPct val="150000"/>
              </a:lnSpc>
            </a:pPr>
            <a:r>
              <a:rPr lang="en-GB" altLang="en-US" dirty="0"/>
              <a:t>Personal satisfaction of seeing staff develop</a:t>
            </a:r>
          </a:p>
          <a:p>
            <a:pPr eaLnBrk="1" hangingPunct="1">
              <a:lnSpc>
                <a:spcPct val="150000"/>
              </a:lnSpc>
            </a:pPr>
            <a:r>
              <a:rPr lang="en-GB" altLang="en-US" dirty="0"/>
              <a:t>Improves morale</a:t>
            </a:r>
            <a:endParaRPr lang="en-US" altLang="en-US" dirty="0"/>
          </a:p>
          <a:p>
            <a:pPr eaLnBrk="1" hangingPunct="1">
              <a:buFontTx/>
              <a:buNone/>
            </a:pPr>
            <a:endParaRPr lang="en-US" altLang="en-US" dirty="0"/>
          </a:p>
        </p:txBody>
      </p:sp>
    </p:spTree>
    <p:extLst>
      <p:ext uri="{BB962C8B-B14F-4D97-AF65-F5344CB8AC3E}">
        <p14:creationId xmlns:p14="http://schemas.microsoft.com/office/powerpoint/2010/main" val="251927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The benefits to your staff</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33795" name="Rectangle 3"/>
          <p:cNvSpPr>
            <a:spLocks noGrp="1" noChangeArrowheads="1"/>
          </p:cNvSpPr>
          <p:nvPr>
            <p:ph idx="1"/>
          </p:nvPr>
        </p:nvSpPr>
        <p:spPr/>
        <p:txBody>
          <a:bodyPr/>
          <a:lstStyle/>
          <a:p>
            <a:pPr eaLnBrk="1" hangingPunct="1">
              <a:lnSpc>
                <a:spcPct val="150000"/>
              </a:lnSpc>
            </a:pPr>
            <a:r>
              <a:rPr lang="en-GB" altLang="en-US" dirty="0"/>
              <a:t>They develop their skills and competencies</a:t>
            </a:r>
          </a:p>
          <a:p>
            <a:pPr eaLnBrk="1" hangingPunct="1">
              <a:lnSpc>
                <a:spcPct val="150000"/>
              </a:lnSpc>
            </a:pPr>
            <a:r>
              <a:rPr lang="en-GB" altLang="en-US" dirty="0"/>
              <a:t>Increased morale and motivation </a:t>
            </a:r>
          </a:p>
          <a:p>
            <a:pPr eaLnBrk="1" hangingPunct="1">
              <a:lnSpc>
                <a:spcPct val="150000"/>
              </a:lnSpc>
            </a:pPr>
            <a:r>
              <a:rPr lang="en-GB" altLang="en-US" dirty="0"/>
              <a:t>Increases opportunity for advancement </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79512" y="274638"/>
            <a:ext cx="8507288" cy="1143000"/>
          </a:xfrm>
        </p:spPr>
        <p:txBody>
          <a:bodyPr/>
          <a:lstStyle/>
          <a:p>
            <a:pPr eaLnBrk="1" fontAlgn="auto" hangingPunct="1">
              <a:spcAft>
                <a:spcPts val="0"/>
              </a:spcAft>
              <a:defRPr/>
            </a:pPr>
            <a:r>
              <a:rPr lang="en-GB" sz="4000" dirty="0">
                <a:effectLst>
                  <a:outerShdw blurRad="38100" dist="38100" dir="2700000" algn="tl">
                    <a:srgbClr val="000000">
                      <a:alpha val="43137"/>
                    </a:srgbClr>
                  </a:outerShdw>
                </a:effectLst>
                <a:latin typeface="Arial Rounded MT Bold" panose="020F0704030504030204" pitchFamily="34" charset="0"/>
              </a:rPr>
              <a:t>The benefits to your organisation</a:t>
            </a:r>
            <a:endParaRPr lang="en-US" sz="4000" dirty="0">
              <a:effectLst>
                <a:outerShdw blurRad="38100" dist="38100" dir="2700000" algn="tl">
                  <a:srgbClr val="000000">
                    <a:alpha val="43137"/>
                  </a:srgbClr>
                </a:outerShdw>
              </a:effectLst>
              <a:latin typeface="Arial Rounded MT Bold" panose="020F0704030504030204" pitchFamily="34" charset="0"/>
            </a:endParaRPr>
          </a:p>
        </p:txBody>
      </p:sp>
      <p:sp>
        <p:nvSpPr>
          <p:cNvPr id="34819" name="Rectangle 3"/>
          <p:cNvSpPr>
            <a:spLocks noGrp="1" noChangeArrowheads="1"/>
          </p:cNvSpPr>
          <p:nvPr>
            <p:ph type="body" sz="half" idx="1"/>
          </p:nvPr>
        </p:nvSpPr>
        <p:spPr>
          <a:xfrm>
            <a:off x="323528" y="1600200"/>
            <a:ext cx="7848872" cy="4525963"/>
          </a:xfrm>
        </p:spPr>
        <p:txBody>
          <a:bodyPr/>
          <a:lstStyle/>
          <a:p>
            <a:pPr eaLnBrk="1" hangingPunct="1">
              <a:lnSpc>
                <a:spcPct val="150000"/>
              </a:lnSpc>
            </a:pPr>
            <a:r>
              <a:rPr lang="en-GB" altLang="en-US" sz="2800" dirty="0"/>
              <a:t>Good delegation increases morale = reduced absenteeism </a:t>
            </a:r>
          </a:p>
          <a:p>
            <a:pPr eaLnBrk="1" hangingPunct="1">
              <a:lnSpc>
                <a:spcPct val="150000"/>
              </a:lnSpc>
            </a:pPr>
            <a:r>
              <a:rPr lang="en-GB" altLang="en-US" sz="2800" dirty="0"/>
              <a:t>Increased skill levels </a:t>
            </a:r>
          </a:p>
          <a:p>
            <a:pPr eaLnBrk="1" hangingPunct="1">
              <a:lnSpc>
                <a:spcPct val="150000"/>
              </a:lnSpc>
            </a:pPr>
            <a:r>
              <a:rPr lang="en-GB" altLang="en-US" sz="2800" dirty="0"/>
              <a:t>Enhanced flexibility and ability to cope with change</a:t>
            </a:r>
            <a:endParaRPr lang="en-US" altLang="en-US" sz="2800" dirty="0"/>
          </a:p>
          <a:p>
            <a:pPr eaLnBrk="1" hangingPunct="1"/>
            <a:endParaRPr lang="en-US" altLang="en-US" sz="2800" dirty="0"/>
          </a:p>
        </p:txBody>
      </p:sp>
      <p:pic>
        <p:nvPicPr>
          <p:cNvPr id="34820" name="Picture 4" descr="MPj0402265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2279354"/>
            <a:ext cx="2376264" cy="15838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randombar(horizontal)">
                                      <p:cBhvr>
                                        <p:cTn id="7" dur="500"/>
                                        <p:tgtEl>
                                          <p:spTgt spid="348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randombar(horizontal)">
                                      <p:cBhvr>
                                        <p:cTn id="12" dur="500"/>
                                        <p:tgtEl>
                                          <p:spTgt spid="348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randombar(horizontal)">
                                      <p:cBhvr>
                                        <p:cTn id="17" dur="500"/>
                                        <p:tgtEl>
                                          <p:spTgt spid="348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6"/>
          <p:cNvSpPr txBox="1">
            <a:spLocks noChangeArrowheads="1"/>
          </p:cNvSpPr>
          <p:nvPr/>
        </p:nvSpPr>
        <p:spPr bwMode="auto">
          <a:xfrm>
            <a:off x="537592" y="354159"/>
            <a:ext cx="8282880" cy="76944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4400" dirty="0">
                <a:effectLst>
                  <a:outerShdw blurRad="38100" dist="38100" dir="2700000" algn="tl">
                    <a:srgbClr val="000000">
                      <a:alpha val="43137"/>
                    </a:srgbClr>
                  </a:outerShdw>
                </a:effectLst>
                <a:latin typeface="Arial Rounded MT Bold" panose="020F0704030504030204" pitchFamily="34" charset="0"/>
              </a:rPr>
              <a:t>Why Doesn</a:t>
            </a:r>
            <a:r>
              <a:rPr lang="fr-FR" altLang="en-US" sz="4400" dirty="0">
                <a:effectLst>
                  <a:outerShdw blurRad="38100" dist="38100" dir="2700000" algn="tl">
                    <a:srgbClr val="000000">
                      <a:alpha val="43137"/>
                    </a:srgbClr>
                  </a:outerShdw>
                </a:effectLst>
                <a:latin typeface="Arial Rounded MT Bold" panose="020F0704030504030204" pitchFamily="34" charset="0"/>
              </a:rPr>
              <a:t>’</a:t>
            </a:r>
            <a:r>
              <a:rPr lang="en-US" altLang="en-US" sz="4400" dirty="0">
                <a:effectLst>
                  <a:outerShdw blurRad="38100" dist="38100" dir="2700000" algn="tl">
                    <a:srgbClr val="000000">
                      <a:alpha val="43137"/>
                    </a:srgbClr>
                  </a:outerShdw>
                </a:effectLst>
                <a:latin typeface="Arial Rounded MT Bold" panose="020F0704030504030204" pitchFamily="34" charset="0"/>
              </a:rPr>
              <a:t>t Everyone Do it?</a:t>
            </a:r>
          </a:p>
        </p:txBody>
      </p:sp>
      <p:sp>
        <p:nvSpPr>
          <p:cNvPr id="30723" name="Text Box 7"/>
          <p:cNvSpPr txBox="1">
            <a:spLocks noChangeArrowheads="1"/>
          </p:cNvSpPr>
          <p:nvPr/>
        </p:nvSpPr>
        <p:spPr bwMode="auto">
          <a:xfrm>
            <a:off x="330289" y="1305341"/>
            <a:ext cx="6248400" cy="424731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3600" dirty="0">
                <a:latin typeface="Calibri" panose="020F0502020204030204" pitchFamily="34" charset="0"/>
                <a:cs typeface="Calibri" panose="020F0502020204030204" pitchFamily="34" charset="0"/>
              </a:rPr>
              <a:t>…it is too hard!</a:t>
            </a:r>
          </a:p>
          <a:p>
            <a:pPr eaLnBrk="1" hangingPunct="1">
              <a:spcBef>
                <a:spcPct val="50000"/>
              </a:spcBef>
            </a:pPr>
            <a:r>
              <a:rPr lang="en-US" altLang="en-US" sz="3600" dirty="0">
                <a:latin typeface="Calibri" panose="020F0502020204030204" pitchFamily="34" charset="0"/>
                <a:cs typeface="Calibri" panose="020F0502020204030204" pitchFamily="34" charset="0"/>
              </a:rPr>
              <a:t>…it takes too much time!</a:t>
            </a:r>
          </a:p>
          <a:p>
            <a:pPr eaLnBrk="1" hangingPunct="1">
              <a:spcBef>
                <a:spcPct val="50000"/>
              </a:spcBef>
            </a:pPr>
            <a:r>
              <a:rPr lang="en-US" altLang="en-US" sz="3600" dirty="0">
                <a:latin typeface="Calibri" panose="020F0502020204030204" pitchFamily="34" charset="0"/>
                <a:cs typeface="Calibri" panose="020F0502020204030204" pitchFamily="34" charset="0"/>
              </a:rPr>
              <a:t>…nobody can do it as well as I can</a:t>
            </a:r>
          </a:p>
          <a:p>
            <a:pPr eaLnBrk="1" hangingPunct="1">
              <a:spcBef>
                <a:spcPct val="50000"/>
              </a:spcBef>
            </a:pPr>
            <a:r>
              <a:rPr lang="en-US" altLang="en-US" sz="3600" dirty="0">
                <a:latin typeface="Calibri" panose="020F0502020204030204" pitchFamily="34" charset="0"/>
                <a:cs typeface="Calibri" panose="020F0502020204030204" pitchFamily="34" charset="0"/>
              </a:rPr>
              <a:t>…nobody else has any time either……</a:t>
            </a:r>
          </a:p>
        </p:txBody>
      </p:sp>
      <p:pic>
        <p:nvPicPr>
          <p:cNvPr id="30724" name="Picture 8" descr="CRTA162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78689" y="1556792"/>
            <a:ext cx="1795463" cy="3200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116632"/>
            <a:ext cx="8229600" cy="1143000"/>
          </a:xfrm>
        </p:spPr>
        <p:txBody>
          <a:bodyPr/>
          <a:lstStyle/>
          <a:p>
            <a:pPr eaLnBrk="1" fontAlgn="auto" hangingPunct="1">
              <a:spcAft>
                <a:spcPts val="0"/>
              </a:spcAft>
              <a:defRPr/>
            </a:pPr>
            <a:r>
              <a:rPr lang="en-GB" sz="3600" dirty="0">
                <a:effectLst>
                  <a:outerShdw blurRad="38100" dist="38100" dir="2700000" algn="tl">
                    <a:srgbClr val="000000">
                      <a:alpha val="43137"/>
                    </a:srgbClr>
                  </a:outerShdw>
                </a:effectLst>
                <a:latin typeface="Arial Rounded MT Bold" panose="020F0704030504030204" pitchFamily="34" charset="0"/>
              </a:rPr>
              <a:t>Top Tips for Successful Delegation</a:t>
            </a:r>
            <a:endParaRPr lang="en-US" sz="3600" dirty="0">
              <a:effectLst>
                <a:outerShdw blurRad="38100" dist="38100" dir="2700000" algn="tl">
                  <a:srgbClr val="000000">
                    <a:alpha val="43137"/>
                  </a:srgbClr>
                </a:outerShdw>
              </a:effectLst>
              <a:latin typeface="Arial Rounded MT Bold" panose="020F0704030504030204" pitchFamily="34" charset="0"/>
            </a:endParaRPr>
          </a:p>
        </p:txBody>
      </p:sp>
      <p:sp>
        <p:nvSpPr>
          <p:cNvPr id="39939" name="Rectangle 3"/>
          <p:cNvSpPr>
            <a:spLocks noGrp="1" noChangeArrowheads="1"/>
          </p:cNvSpPr>
          <p:nvPr>
            <p:ph idx="1"/>
          </p:nvPr>
        </p:nvSpPr>
        <p:spPr>
          <a:xfrm>
            <a:off x="457200" y="1470484"/>
            <a:ext cx="8229600" cy="3917032"/>
          </a:xfrm>
        </p:spPr>
        <p:txBody>
          <a:bodyPr/>
          <a:lstStyle/>
          <a:p>
            <a:pPr eaLnBrk="1" hangingPunct="1">
              <a:lnSpc>
                <a:spcPts val="4000"/>
              </a:lnSpc>
            </a:pPr>
            <a:r>
              <a:rPr lang="en-GB" altLang="en-US" dirty="0"/>
              <a:t>If some tasks are less interesting - don’t give them to the same person </a:t>
            </a:r>
          </a:p>
          <a:p>
            <a:pPr lvl="1" eaLnBrk="1" hangingPunct="1">
              <a:lnSpc>
                <a:spcPts val="4000"/>
              </a:lnSpc>
            </a:pPr>
            <a:r>
              <a:rPr lang="en-GB" altLang="en-US" i="1" dirty="0"/>
              <a:t>They may not mind at first but in the long term they may become resentful </a:t>
            </a:r>
          </a:p>
          <a:p>
            <a:pPr eaLnBrk="1" hangingPunct="1">
              <a:lnSpc>
                <a:spcPts val="4000"/>
              </a:lnSpc>
            </a:pPr>
            <a:r>
              <a:rPr lang="en-GB" altLang="en-US" dirty="0"/>
              <a:t>Recognise individual achievement</a:t>
            </a:r>
          </a:p>
          <a:p>
            <a:pPr lvl="1" eaLnBrk="1" hangingPunct="1">
              <a:lnSpc>
                <a:spcPts val="4000"/>
              </a:lnSpc>
            </a:pPr>
            <a:r>
              <a:rPr lang="en-GB" altLang="en-US" i="1" dirty="0"/>
              <a:t>No motivation unless you give credit</a:t>
            </a:r>
          </a:p>
          <a:p>
            <a:pPr eaLnBrk="1" hangingPunct="1">
              <a:lnSpc>
                <a:spcPts val="4000"/>
              </a:lnSpc>
            </a:pPr>
            <a:r>
              <a:rPr lang="en-GB" altLang="en-US" dirty="0"/>
              <a:t>Recognise team working, praise the team</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p:tgtEl>
                                          <p:spTgt spid="3993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9939">
                                            <p:txEl>
                                              <p:pRg st="0" end="0"/>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anim calcmode="lin" valueType="num">
                                      <p:cBhvr additive="base">
                                        <p:cTn id="11" dur="500"/>
                                        <p:tgtEl>
                                          <p:spTgt spid="39939">
                                            <p:txEl>
                                              <p:pRg st="1" end="1"/>
                                            </p:txEl>
                                          </p:spTgt>
                                        </p:tgtEl>
                                        <p:attrNameLst>
                                          <p:attrName>ppt_y</p:attrName>
                                        </p:attrNameLst>
                                      </p:cBhvr>
                                      <p:tavLst>
                                        <p:tav tm="0">
                                          <p:val>
                                            <p:strVal val="#ppt_y+#ppt_h*1.125000"/>
                                          </p:val>
                                        </p:tav>
                                        <p:tav tm="100000">
                                          <p:val>
                                            <p:strVal val="#ppt_y"/>
                                          </p:val>
                                        </p:tav>
                                      </p:tavLst>
                                    </p:anim>
                                    <p:animEffect transition="in" filter="wipe(up)">
                                      <p:cBhvr>
                                        <p:cTn id="12" dur="500"/>
                                        <p:tgtEl>
                                          <p:spTgt spid="399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39939">
                                            <p:txEl>
                                              <p:pRg st="2" end="2"/>
                                            </p:txEl>
                                          </p:spTgt>
                                        </p:tgtEl>
                                        <p:attrNameLst>
                                          <p:attrName>style.visibility</p:attrName>
                                        </p:attrNameLst>
                                      </p:cBhvr>
                                      <p:to>
                                        <p:strVal val="visible"/>
                                      </p:to>
                                    </p:set>
                                    <p:anim calcmode="lin" valueType="num">
                                      <p:cBhvr additive="base">
                                        <p:cTn id="17" dur="500"/>
                                        <p:tgtEl>
                                          <p:spTgt spid="39939">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9939">
                                            <p:txEl>
                                              <p:pRg st="2" end="2"/>
                                            </p:txEl>
                                          </p:spTgt>
                                        </p:tgtEl>
                                      </p:cBhvr>
                                    </p:animEffect>
                                  </p:childTnLst>
                                </p:cTn>
                              </p:par>
                              <p:par>
                                <p:cTn id="19" presetID="12" presetClass="entr" presetSubtype="4" fill="hold" nodeType="withEffect">
                                  <p:stCondLst>
                                    <p:cond delay="0"/>
                                  </p:stCondLst>
                                  <p:childTnLst>
                                    <p:set>
                                      <p:cBhvr>
                                        <p:cTn id="20" dur="1" fill="hold">
                                          <p:stCondLst>
                                            <p:cond delay="0"/>
                                          </p:stCondLst>
                                        </p:cTn>
                                        <p:tgtEl>
                                          <p:spTgt spid="39939">
                                            <p:txEl>
                                              <p:pRg st="3" end="3"/>
                                            </p:txEl>
                                          </p:spTgt>
                                        </p:tgtEl>
                                        <p:attrNameLst>
                                          <p:attrName>style.visibility</p:attrName>
                                        </p:attrNameLst>
                                      </p:cBhvr>
                                      <p:to>
                                        <p:strVal val="visible"/>
                                      </p:to>
                                    </p:set>
                                    <p:anim calcmode="lin" valueType="num">
                                      <p:cBhvr additive="base">
                                        <p:cTn id="21" dur="500"/>
                                        <p:tgtEl>
                                          <p:spTgt spid="39939">
                                            <p:txEl>
                                              <p:pRg st="3" end="3"/>
                                            </p:txEl>
                                          </p:spTgt>
                                        </p:tgtEl>
                                        <p:attrNameLst>
                                          <p:attrName>ppt_y</p:attrName>
                                        </p:attrNameLst>
                                      </p:cBhvr>
                                      <p:tavLst>
                                        <p:tav tm="0">
                                          <p:val>
                                            <p:strVal val="#ppt_y+#ppt_h*1.125000"/>
                                          </p:val>
                                        </p:tav>
                                        <p:tav tm="100000">
                                          <p:val>
                                            <p:strVal val="#ppt_y"/>
                                          </p:val>
                                        </p:tav>
                                      </p:tavLst>
                                    </p:anim>
                                    <p:animEffect transition="in" filter="wipe(up)">
                                      <p:cBhvr>
                                        <p:cTn id="22" dur="500"/>
                                        <p:tgtEl>
                                          <p:spTgt spid="3993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39939">
                                            <p:txEl>
                                              <p:pRg st="4" end="4"/>
                                            </p:txEl>
                                          </p:spTgt>
                                        </p:tgtEl>
                                        <p:attrNameLst>
                                          <p:attrName>style.visibility</p:attrName>
                                        </p:attrNameLst>
                                      </p:cBhvr>
                                      <p:to>
                                        <p:strVal val="visible"/>
                                      </p:to>
                                    </p:set>
                                    <p:anim calcmode="lin" valueType="num">
                                      <p:cBhvr additive="base">
                                        <p:cTn id="27" dur="500"/>
                                        <p:tgtEl>
                                          <p:spTgt spid="39939">
                                            <p:txEl>
                                              <p:pRg st="4" end="4"/>
                                            </p:txEl>
                                          </p:spTgt>
                                        </p:tgtEl>
                                        <p:attrNameLst>
                                          <p:attrName>ppt_y</p:attrName>
                                        </p:attrNameLst>
                                      </p:cBhvr>
                                      <p:tavLst>
                                        <p:tav tm="0">
                                          <p:val>
                                            <p:strVal val="#ppt_y+#ppt_h*1.125000"/>
                                          </p:val>
                                        </p:tav>
                                        <p:tav tm="100000">
                                          <p:val>
                                            <p:strVal val="#ppt_y"/>
                                          </p:val>
                                        </p:tav>
                                      </p:tavLst>
                                    </p:anim>
                                    <p:animEffect transition="in" filter="wipe(up)">
                                      <p:cBhvr>
                                        <p:cTn id="28" dur="500"/>
                                        <p:tgtEl>
                                          <p:spTgt spid="399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Three Delegation Choices</a:t>
            </a:r>
            <a:endParaRPr lang="en-US" dirty="0">
              <a:effectLst>
                <a:outerShdw blurRad="38100" dist="38100" dir="2700000" algn="tl">
                  <a:srgbClr val="000000">
                    <a:alpha val="43137"/>
                  </a:srgbClr>
                </a:outerShdw>
              </a:effectLst>
              <a:latin typeface="Arial Rounded MT Bold" panose="020F0704030504030204" pitchFamily="34" charset="0"/>
            </a:endParaRPr>
          </a:p>
        </p:txBody>
      </p:sp>
      <p:graphicFrame>
        <p:nvGraphicFramePr>
          <p:cNvPr id="41987" name="Object 4"/>
          <p:cNvGraphicFramePr>
            <a:graphicFrameLocks noGrp="1" noChangeAspect="1"/>
          </p:cNvGraphicFramePr>
          <p:nvPr>
            <p:ph type="chart" idx="1"/>
            <p:extLst>
              <p:ext uri="{D42A27DB-BD31-4B8C-83A1-F6EECF244321}">
                <p14:modId xmlns:p14="http://schemas.microsoft.com/office/powerpoint/2010/main" val="1650696289"/>
              </p:ext>
            </p:extLst>
          </p:nvPr>
        </p:nvGraphicFramePr>
        <p:xfrm>
          <a:off x="755576" y="1166019"/>
          <a:ext cx="7704856" cy="4297054"/>
        </p:xfrm>
        <a:graphic>
          <a:graphicData uri="http://schemas.openxmlformats.org/presentationml/2006/ole">
            <mc:AlternateContent xmlns:mc="http://schemas.openxmlformats.org/markup-compatibility/2006">
              <mc:Choice xmlns:v="urn:schemas-microsoft-com:vml" Requires="v">
                <p:oleObj spid="_x0000_s42001" name="Chart" r:id="rId4" imgW="8829609" imgH="4924268" progId="MSGraph.Chart.8">
                  <p:embed/>
                </p:oleObj>
              </mc:Choice>
              <mc:Fallback>
                <p:oleObj name="Chart" r:id="rId4" imgW="8829609" imgH="4924268" progId="MSGraph.Chart.8">
                  <p:embed/>
                  <p:pic>
                    <p:nvPicPr>
                      <p:cNvPr id="0"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76" y="1166019"/>
                        <a:ext cx="7704856" cy="4297054"/>
                      </a:xfrm>
                      <a:prstGeom prst="rect">
                        <a:avLst/>
                      </a:prstGeom>
                      <a:noFill/>
                      <a:ln>
                        <a:noFill/>
                      </a:ln>
                      <a:effectLst/>
                      <a:extLst>
                        <a:ext uri="{909E8E84-426E-40dd-AFC4-6F175D3DCCD1}">
                          <a14:hiddenFill xmlns="" xmlns:a14="http://schemas.microsoft.com/office/drawing/2010/main">
                            <a:solidFill>
                              <a:srgbClr val="CC3300"/>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dist="35921" dir="2700000" algn="ctr" rotWithShape="0">
                                <a:srgbClr val="5C1F00"/>
                              </a:outerShdw>
                            </a:effectLst>
                          </a14:hiddenEffects>
                        </a:ext>
                      </a:extLst>
                    </p:spPr>
                  </p:pic>
                </p:oleObj>
              </mc:Fallback>
            </mc:AlternateContent>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Delegating Aggressively</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40963" name="Rectangle 3"/>
          <p:cNvSpPr>
            <a:spLocks noGrp="1" noChangeArrowheads="1"/>
          </p:cNvSpPr>
          <p:nvPr>
            <p:ph idx="1"/>
          </p:nvPr>
        </p:nvSpPr>
        <p:spPr/>
        <p:txBody>
          <a:bodyPr/>
          <a:lstStyle/>
          <a:p>
            <a:pPr eaLnBrk="1" hangingPunct="1">
              <a:lnSpc>
                <a:spcPct val="150000"/>
              </a:lnSpc>
            </a:pPr>
            <a:r>
              <a:rPr lang="en-GB" altLang="en-US" dirty="0"/>
              <a:t>Tell ‘them’ what to do</a:t>
            </a:r>
          </a:p>
          <a:p>
            <a:pPr eaLnBrk="1" hangingPunct="1">
              <a:lnSpc>
                <a:spcPct val="150000"/>
              </a:lnSpc>
            </a:pPr>
            <a:r>
              <a:rPr lang="en-GB" altLang="en-US" dirty="0"/>
              <a:t>A ‘win lose’ approach – I AM IN CHARGE</a:t>
            </a:r>
          </a:p>
          <a:p>
            <a:pPr eaLnBrk="1" hangingPunct="1">
              <a:lnSpc>
                <a:spcPct val="150000"/>
              </a:lnSpc>
            </a:pPr>
            <a:r>
              <a:rPr lang="en-GB" altLang="en-US" dirty="0"/>
              <a:t>Subordinate may not understand what is required – and will not ask!!!</a:t>
            </a:r>
          </a:p>
          <a:p>
            <a:pPr eaLnBrk="1" hangingPunct="1">
              <a:lnSpc>
                <a:spcPct val="150000"/>
              </a:lnSpc>
            </a:pPr>
            <a:r>
              <a:rPr lang="en-GB" altLang="en-US" dirty="0"/>
              <a:t>Problems may be hidden until too late</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p:tgtEl>
                                          <p:spTgt spid="4096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096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additive="base">
                                        <p:cTn id="13" dur="500"/>
                                        <p:tgtEl>
                                          <p:spTgt spid="4096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096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additive="base">
                                        <p:cTn id="19" dur="500"/>
                                        <p:tgtEl>
                                          <p:spTgt spid="4096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096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0963">
                                            <p:txEl>
                                              <p:pRg st="3" end="3"/>
                                            </p:txEl>
                                          </p:spTgt>
                                        </p:tgtEl>
                                        <p:attrNameLst>
                                          <p:attrName>style.visibility</p:attrName>
                                        </p:attrNameLst>
                                      </p:cBhvr>
                                      <p:to>
                                        <p:strVal val="visible"/>
                                      </p:to>
                                    </p:set>
                                    <p:anim calcmode="lin" valueType="num">
                                      <p:cBhvr additive="base">
                                        <p:cTn id="25" dur="500"/>
                                        <p:tgtEl>
                                          <p:spTgt spid="4096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09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Delegating Assertively</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40963" name="Rectangle 3"/>
          <p:cNvSpPr>
            <a:spLocks noGrp="1" noChangeArrowheads="1"/>
          </p:cNvSpPr>
          <p:nvPr>
            <p:ph idx="1"/>
          </p:nvPr>
        </p:nvSpPr>
        <p:spPr/>
        <p:txBody>
          <a:bodyPr/>
          <a:lstStyle/>
          <a:p>
            <a:pPr eaLnBrk="1" hangingPunct="1">
              <a:lnSpc>
                <a:spcPts val="4200"/>
              </a:lnSpc>
            </a:pPr>
            <a:r>
              <a:rPr lang="en-GB" altLang="en-US" dirty="0"/>
              <a:t>A ‘win win’ approach considers everyone to be equal</a:t>
            </a:r>
          </a:p>
          <a:p>
            <a:pPr eaLnBrk="1" hangingPunct="1">
              <a:lnSpc>
                <a:spcPts val="4200"/>
              </a:lnSpc>
            </a:pPr>
            <a:r>
              <a:rPr lang="en-GB" altLang="en-US" dirty="0"/>
              <a:t>Both sides in a discussion can feel as if they get what they want from the discussion </a:t>
            </a:r>
          </a:p>
          <a:p>
            <a:pPr eaLnBrk="1" hangingPunct="1">
              <a:lnSpc>
                <a:spcPts val="4200"/>
              </a:lnSpc>
            </a:pPr>
            <a:r>
              <a:rPr lang="en-GB" altLang="en-US" dirty="0"/>
              <a:t>Everyone has rights, including right to be respected</a:t>
            </a:r>
            <a:endParaRPr lang="en-US" altLang="en-US" dirty="0"/>
          </a:p>
        </p:txBody>
      </p:sp>
    </p:spTree>
    <p:extLst>
      <p:ext uri="{BB962C8B-B14F-4D97-AF65-F5344CB8AC3E}">
        <p14:creationId xmlns:p14="http://schemas.microsoft.com/office/powerpoint/2010/main" val="270930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p:tgtEl>
                                          <p:spTgt spid="4096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096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additive="base">
                                        <p:cTn id="13" dur="500"/>
                                        <p:tgtEl>
                                          <p:spTgt spid="4096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096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additive="base">
                                        <p:cTn id="19" dur="500"/>
                                        <p:tgtEl>
                                          <p:spTgt spid="4096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09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a:bodyPr>
          <a:lstStyle/>
          <a:p>
            <a:pPr eaLnBrk="1" fontAlgn="auto" hangingPunct="1">
              <a:spcAft>
                <a:spcPts val="0"/>
              </a:spcAft>
              <a:defRPr/>
            </a:pPr>
            <a:r>
              <a:rPr lang="en-GB" sz="4400" dirty="0">
                <a:effectLst>
                  <a:outerShdw blurRad="38100" dist="38100" dir="2700000" algn="tl">
                    <a:srgbClr val="000000">
                      <a:alpha val="43137"/>
                    </a:srgbClr>
                  </a:outerShdw>
                </a:effectLst>
                <a:latin typeface="Arial Rounded MT Bold" panose="020F0704030504030204" pitchFamily="34" charset="0"/>
              </a:rPr>
              <a:t>Delegating Non-Assertively</a:t>
            </a:r>
            <a:endParaRPr lang="en-US" sz="4400" dirty="0">
              <a:effectLst>
                <a:outerShdw blurRad="38100" dist="38100" dir="2700000" algn="tl">
                  <a:srgbClr val="000000">
                    <a:alpha val="43137"/>
                  </a:srgbClr>
                </a:outerShdw>
              </a:effectLst>
              <a:latin typeface="Arial Rounded MT Bold" panose="020F0704030504030204" pitchFamily="34" charset="0"/>
            </a:endParaRPr>
          </a:p>
        </p:txBody>
      </p:sp>
      <p:sp>
        <p:nvSpPr>
          <p:cNvPr id="43011" name="Rectangle 3"/>
          <p:cNvSpPr>
            <a:spLocks noGrp="1" noChangeArrowheads="1"/>
          </p:cNvSpPr>
          <p:nvPr>
            <p:ph idx="1"/>
          </p:nvPr>
        </p:nvSpPr>
        <p:spPr>
          <a:xfrm>
            <a:off x="457200" y="1470484"/>
            <a:ext cx="8229600" cy="3917032"/>
          </a:xfrm>
        </p:spPr>
        <p:txBody>
          <a:bodyPr/>
          <a:lstStyle/>
          <a:p>
            <a:pPr eaLnBrk="1" hangingPunct="1">
              <a:lnSpc>
                <a:spcPct val="150000"/>
              </a:lnSpc>
            </a:pPr>
            <a:r>
              <a:rPr lang="en-GB" altLang="en-US" dirty="0"/>
              <a:t>Status (yours and theirs)</a:t>
            </a:r>
          </a:p>
          <a:p>
            <a:pPr eaLnBrk="1" hangingPunct="1">
              <a:lnSpc>
                <a:spcPct val="150000"/>
              </a:lnSpc>
            </a:pPr>
            <a:r>
              <a:rPr lang="en-GB" altLang="en-US" dirty="0"/>
              <a:t>Low Self Esteem/Nerves</a:t>
            </a:r>
          </a:p>
          <a:p>
            <a:pPr eaLnBrk="1" hangingPunct="1">
              <a:lnSpc>
                <a:spcPct val="150000"/>
              </a:lnSpc>
            </a:pPr>
            <a:r>
              <a:rPr lang="en-GB" altLang="en-US" dirty="0"/>
              <a:t>Not wanting to appear rude</a:t>
            </a:r>
          </a:p>
          <a:p>
            <a:pPr eaLnBrk="1" hangingPunct="1">
              <a:lnSpc>
                <a:spcPct val="150000"/>
              </a:lnSpc>
            </a:pPr>
            <a:r>
              <a:rPr lang="en-GB" altLang="en-US" dirty="0"/>
              <a:t>Lack of Information/Poor Organisation</a:t>
            </a:r>
          </a:p>
          <a:p>
            <a:pPr eaLnBrk="1" hangingPunct="1">
              <a:lnSpc>
                <a:spcPct val="150000"/>
              </a:lnSpc>
            </a:pPr>
            <a:r>
              <a:rPr lang="en-GB" altLang="en-US" dirty="0"/>
              <a:t>Poor Communication Skills</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 calcmode="lin" valueType="num">
                                      <p:cBhvr additive="base">
                                        <p:cTn id="7" dur="500"/>
                                        <p:tgtEl>
                                          <p:spTgt spid="43011">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3011">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additive="base">
                                        <p:cTn id="13" dur="500"/>
                                        <p:tgtEl>
                                          <p:spTgt spid="43011">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3011">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3011">
                                            <p:txEl>
                                              <p:pRg st="2" end="2"/>
                                            </p:txEl>
                                          </p:spTgt>
                                        </p:tgtEl>
                                        <p:attrNameLst>
                                          <p:attrName>style.visibility</p:attrName>
                                        </p:attrNameLst>
                                      </p:cBhvr>
                                      <p:to>
                                        <p:strVal val="visible"/>
                                      </p:to>
                                    </p:set>
                                    <p:anim calcmode="lin" valueType="num">
                                      <p:cBhvr additive="base">
                                        <p:cTn id="19" dur="500"/>
                                        <p:tgtEl>
                                          <p:spTgt spid="43011">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301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3011">
                                            <p:txEl>
                                              <p:pRg st="3" end="3"/>
                                            </p:txEl>
                                          </p:spTgt>
                                        </p:tgtEl>
                                        <p:attrNameLst>
                                          <p:attrName>style.visibility</p:attrName>
                                        </p:attrNameLst>
                                      </p:cBhvr>
                                      <p:to>
                                        <p:strVal val="visible"/>
                                      </p:to>
                                    </p:set>
                                    <p:anim calcmode="lin" valueType="num">
                                      <p:cBhvr additive="base">
                                        <p:cTn id="25" dur="500"/>
                                        <p:tgtEl>
                                          <p:spTgt spid="43011">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3011">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43011">
                                            <p:txEl>
                                              <p:pRg st="4" end="4"/>
                                            </p:txEl>
                                          </p:spTgt>
                                        </p:tgtEl>
                                        <p:attrNameLst>
                                          <p:attrName>style.visibility</p:attrName>
                                        </p:attrNameLst>
                                      </p:cBhvr>
                                      <p:to>
                                        <p:strVal val="visible"/>
                                      </p:to>
                                    </p:set>
                                    <p:anim calcmode="lin" valueType="num">
                                      <p:cBhvr additive="base">
                                        <p:cTn id="31" dur="500"/>
                                        <p:tgtEl>
                                          <p:spTgt spid="43011">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430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512" y="274638"/>
            <a:ext cx="8507288" cy="1143000"/>
          </a:xfrm>
        </p:spPr>
        <p:txBody>
          <a:bodyPr>
            <a:normAutofit fontScale="90000"/>
          </a:bodyPr>
          <a:lstStyle/>
          <a:p>
            <a:pPr eaLnBrk="1" fontAlgn="auto" hangingPunct="1">
              <a:spcAft>
                <a:spcPts val="0"/>
              </a:spcAft>
              <a:defRPr/>
            </a:pPr>
            <a:r>
              <a:rPr lang="en-GB" sz="4000" dirty="0">
                <a:effectLst>
                  <a:outerShdw blurRad="38100" dist="38100" dir="2700000" algn="tl">
                    <a:srgbClr val="000000">
                      <a:alpha val="43137"/>
                    </a:srgbClr>
                  </a:outerShdw>
                </a:effectLst>
                <a:latin typeface="Arial Rounded MT Bold" panose="020F0704030504030204" pitchFamily="34" charset="0"/>
              </a:rPr>
              <a:t>What happens when you are </a:t>
            </a:r>
            <a:br>
              <a:rPr lang="en-GB" sz="4000" dirty="0">
                <a:effectLst>
                  <a:outerShdw blurRad="38100" dist="38100" dir="2700000" algn="tl">
                    <a:srgbClr val="000000">
                      <a:alpha val="43137"/>
                    </a:srgbClr>
                  </a:outerShdw>
                </a:effectLst>
                <a:latin typeface="Arial Rounded MT Bold" panose="020F0704030504030204" pitchFamily="34" charset="0"/>
              </a:rPr>
            </a:br>
            <a:r>
              <a:rPr lang="en-GB" sz="4000" dirty="0">
                <a:effectLst>
                  <a:outerShdw blurRad="38100" dist="38100" dir="2700000" algn="tl">
                    <a:srgbClr val="000000">
                      <a:alpha val="43137"/>
                    </a:srgbClr>
                  </a:outerShdw>
                </a:effectLst>
                <a:latin typeface="Arial Rounded MT Bold" panose="020F0704030504030204" pitchFamily="34" charset="0"/>
              </a:rPr>
              <a:t>non-assertive?</a:t>
            </a:r>
            <a:endParaRPr lang="en-US" sz="4000" dirty="0">
              <a:effectLst>
                <a:outerShdw blurRad="38100" dist="38100" dir="2700000" algn="tl">
                  <a:srgbClr val="000000">
                    <a:alpha val="43137"/>
                  </a:srgbClr>
                </a:outerShdw>
              </a:effectLst>
              <a:latin typeface="Arial Rounded MT Bold" panose="020F0704030504030204" pitchFamily="34" charset="0"/>
            </a:endParaRPr>
          </a:p>
        </p:txBody>
      </p:sp>
      <p:sp>
        <p:nvSpPr>
          <p:cNvPr id="44035" name="Rectangle 3"/>
          <p:cNvSpPr>
            <a:spLocks noGrp="1" noChangeArrowheads="1"/>
          </p:cNvSpPr>
          <p:nvPr>
            <p:ph idx="1"/>
          </p:nvPr>
        </p:nvSpPr>
        <p:spPr/>
        <p:txBody>
          <a:bodyPr/>
          <a:lstStyle/>
          <a:p>
            <a:pPr eaLnBrk="1" hangingPunct="1">
              <a:lnSpc>
                <a:spcPct val="150000"/>
              </a:lnSpc>
            </a:pPr>
            <a:r>
              <a:rPr lang="en-GB" altLang="en-US" dirty="0"/>
              <a:t>Others can take advantage</a:t>
            </a:r>
          </a:p>
          <a:p>
            <a:pPr eaLnBrk="1" hangingPunct="1">
              <a:lnSpc>
                <a:spcPct val="150000"/>
              </a:lnSpc>
            </a:pPr>
            <a:r>
              <a:rPr lang="en-GB" altLang="en-US" dirty="0"/>
              <a:t>We can feel ‘put upon’</a:t>
            </a:r>
          </a:p>
          <a:p>
            <a:pPr eaLnBrk="1" hangingPunct="1">
              <a:lnSpc>
                <a:spcPct val="150000"/>
              </a:lnSpc>
            </a:pPr>
            <a:r>
              <a:rPr lang="en-GB" altLang="en-US" dirty="0"/>
              <a:t>Workloads can increase</a:t>
            </a:r>
          </a:p>
          <a:p>
            <a:pPr eaLnBrk="1" hangingPunct="1">
              <a:lnSpc>
                <a:spcPct val="150000"/>
              </a:lnSpc>
            </a:pPr>
            <a:r>
              <a:rPr lang="en-GB" altLang="en-US" dirty="0"/>
              <a:t>We feel happy that we’ve avoided conflict</a:t>
            </a:r>
          </a:p>
          <a:p>
            <a:pPr eaLnBrk="1" hangingPunct="1">
              <a:lnSpc>
                <a:spcPct val="150000"/>
              </a:lnSpc>
            </a:pPr>
            <a:r>
              <a:rPr lang="en-GB" altLang="en-US" dirty="0"/>
              <a:t>We avoid feeling threatened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 calcmode="lin" valueType="num">
                                      <p:cBhvr additive="base">
                                        <p:cTn id="7" dur="500"/>
                                        <p:tgtEl>
                                          <p:spTgt spid="44035">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4035">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4035">
                                            <p:txEl>
                                              <p:pRg st="1" end="1"/>
                                            </p:txEl>
                                          </p:spTgt>
                                        </p:tgtEl>
                                        <p:attrNameLst>
                                          <p:attrName>style.visibility</p:attrName>
                                        </p:attrNameLst>
                                      </p:cBhvr>
                                      <p:to>
                                        <p:strVal val="visible"/>
                                      </p:to>
                                    </p:set>
                                    <p:anim calcmode="lin" valueType="num">
                                      <p:cBhvr additive="base">
                                        <p:cTn id="13" dur="500"/>
                                        <p:tgtEl>
                                          <p:spTgt spid="44035">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4035">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4035">
                                            <p:txEl>
                                              <p:pRg st="2" end="2"/>
                                            </p:txEl>
                                          </p:spTgt>
                                        </p:tgtEl>
                                        <p:attrNameLst>
                                          <p:attrName>style.visibility</p:attrName>
                                        </p:attrNameLst>
                                      </p:cBhvr>
                                      <p:to>
                                        <p:strVal val="visible"/>
                                      </p:to>
                                    </p:set>
                                    <p:anim calcmode="lin" valueType="num">
                                      <p:cBhvr additive="base">
                                        <p:cTn id="19" dur="500"/>
                                        <p:tgtEl>
                                          <p:spTgt spid="44035">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403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4035">
                                            <p:txEl>
                                              <p:pRg st="3" end="3"/>
                                            </p:txEl>
                                          </p:spTgt>
                                        </p:tgtEl>
                                        <p:attrNameLst>
                                          <p:attrName>style.visibility</p:attrName>
                                        </p:attrNameLst>
                                      </p:cBhvr>
                                      <p:to>
                                        <p:strVal val="visible"/>
                                      </p:to>
                                    </p:set>
                                    <p:anim calcmode="lin" valueType="num">
                                      <p:cBhvr additive="base">
                                        <p:cTn id="25" dur="500"/>
                                        <p:tgtEl>
                                          <p:spTgt spid="44035">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4035">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44035">
                                            <p:txEl>
                                              <p:pRg st="4" end="4"/>
                                            </p:txEl>
                                          </p:spTgt>
                                        </p:tgtEl>
                                        <p:attrNameLst>
                                          <p:attrName>style.visibility</p:attrName>
                                        </p:attrNameLst>
                                      </p:cBhvr>
                                      <p:to>
                                        <p:strVal val="visible"/>
                                      </p:to>
                                    </p:set>
                                    <p:anim calcmode="lin" valueType="num">
                                      <p:cBhvr additive="base">
                                        <p:cTn id="31" dur="500"/>
                                        <p:tgtEl>
                                          <p:spTgt spid="44035">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440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0"/>
            <a:ext cx="8229600" cy="1143000"/>
          </a:xfrm>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Stages of Delegation</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45059" name="Rectangle 3"/>
          <p:cNvSpPr>
            <a:spLocks noGrp="1" noChangeArrowheads="1"/>
          </p:cNvSpPr>
          <p:nvPr>
            <p:ph idx="1"/>
          </p:nvPr>
        </p:nvSpPr>
        <p:spPr>
          <a:xfrm>
            <a:off x="457200" y="908720"/>
            <a:ext cx="8229600" cy="3917032"/>
          </a:xfrm>
        </p:spPr>
        <p:txBody>
          <a:bodyPr/>
          <a:lstStyle/>
          <a:p>
            <a:pPr eaLnBrk="1" hangingPunct="1">
              <a:buFontTx/>
              <a:buNone/>
            </a:pPr>
            <a:r>
              <a:rPr lang="en-GB" altLang="en-US" b="1" dirty="0"/>
              <a:t>1 Define the task</a:t>
            </a:r>
          </a:p>
          <a:p>
            <a:pPr eaLnBrk="1" hangingPunct="1"/>
            <a:r>
              <a:rPr lang="en-GB" altLang="en-US" dirty="0"/>
              <a:t>Is the task suitable?</a:t>
            </a:r>
          </a:p>
          <a:p>
            <a:pPr marL="119062" indent="0" eaLnBrk="1" hangingPunct="1">
              <a:buNone/>
            </a:pPr>
            <a:endParaRPr lang="en-GB" altLang="en-US" b="1" dirty="0"/>
          </a:p>
          <a:p>
            <a:pPr eaLnBrk="1" hangingPunct="1">
              <a:buFontTx/>
              <a:buNone/>
            </a:pPr>
            <a:r>
              <a:rPr lang="en-GB" altLang="en-US" b="1" dirty="0"/>
              <a:t>2	Select the individual</a:t>
            </a:r>
          </a:p>
          <a:p>
            <a:pPr eaLnBrk="1" hangingPunct="1"/>
            <a:r>
              <a:rPr lang="en-GB" altLang="en-US" dirty="0"/>
              <a:t>Your reasons, are they sound?</a:t>
            </a:r>
          </a:p>
          <a:p>
            <a:pPr marL="119062" indent="0" eaLnBrk="1" hangingPunct="1">
              <a:buNone/>
            </a:pPr>
            <a:endParaRPr lang="en-GB" altLang="en-US" dirty="0"/>
          </a:p>
          <a:p>
            <a:pPr eaLnBrk="1" hangingPunct="1">
              <a:buFontTx/>
              <a:buNone/>
            </a:pPr>
            <a:r>
              <a:rPr lang="en-GB" altLang="en-US" b="1" dirty="0"/>
              <a:t>3	Assess ability and training needs</a:t>
            </a:r>
          </a:p>
          <a:p>
            <a:pPr eaLnBrk="1" hangingPunct="1"/>
            <a:r>
              <a:rPr lang="en-GB" altLang="en-US" dirty="0"/>
              <a:t>Are they capable and do they understand?</a:t>
            </a:r>
            <a:endParaRPr lang="en-GB" altLang="en-US" b="1" dirty="0"/>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 calcmode="lin" valueType="num">
                                      <p:cBhvr additive="base">
                                        <p:cTn id="7" dur="500"/>
                                        <p:tgtEl>
                                          <p:spTgt spid="4505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5059">
                                            <p:txEl>
                                              <p:pRg st="0" end="0"/>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anim calcmode="lin" valueType="num">
                                      <p:cBhvr additive="base">
                                        <p:cTn id="11" dur="500"/>
                                        <p:tgtEl>
                                          <p:spTgt spid="45059">
                                            <p:txEl>
                                              <p:pRg st="1" end="1"/>
                                            </p:txEl>
                                          </p:spTgt>
                                        </p:tgtEl>
                                        <p:attrNameLst>
                                          <p:attrName>ppt_y</p:attrName>
                                        </p:attrNameLst>
                                      </p:cBhvr>
                                      <p:tavLst>
                                        <p:tav tm="0">
                                          <p:val>
                                            <p:strVal val="#ppt_y+#ppt_h*1.125000"/>
                                          </p:val>
                                        </p:tav>
                                        <p:tav tm="100000">
                                          <p:val>
                                            <p:strVal val="#ppt_y"/>
                                          </p:val>
                                        </p:tav>
                                      </p:tavLst>
                                    </p:anim>
                                    <p:animEffect transition="in" filter="wipe(up)">
                                      <p:cBhvr>
                                        <p:cTn id="12" dur="500"/>
                                        <p:tgtEl>
                                          <p:spTgt spid="450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45059">
                                            <p:txEl>
                                              <p:pRg st="3" end="3"/>
                                            </p:txEl>
                                          </p:spTgt>
                                        </p:tgtEl>
                                        <p:attrNameLst>
                                          <p:attrName>style.visibility</p:attrName>
                                        </p:attrNameLst>
                                      </p:cBhvr>
                                      <p:to>
                                        <p:strVal val="visible"/>
                                      </p:to>
                                    </p:set>
                                    <p:anim calcmode="lin" valueType="num">
                                      <p:cBhvr additive="base">
                                        <p:cTn id="17" dur="500"/>
                                        <p:tgtEl>
                                          <p:spTgt spid="45059">
                                            <p:txEl>
                                              <p:pRg st="3" end="3"/>
                                            </p:txEl>
                                          </p:spTgt>
                                        </p:tgtEl>
                                        <p:attrNameLst>
                                          <p:attrName>ppt_y</p:attrName>
                                        </p:attrNameLst>
                                      </p:cBhvr>
                                      <p:tavLst>
                                        <p:tav tm="0">
                                          <p:val>
                                            <p:strVal val="#ppt_y+#ppt_h*1.125000"/>
                                          </p:val>
                                        </p:tav>
                                        <p:tav tm="100000">
                                          <p:val>
                                            <p:strVal val="#ppt_y"/>
                                          </p:val>
                                        </p:tav>
                                      </p:tavLst>
                                    </p:anim>
                                    <p:animEffect transition="in" filter="wipe(up)">
                                      <p:cBhvr>
                                        <p:cTn id="18" dur="500"/>
                                        <p:tgtEl>
                                          <p:spTgt spid="45059">
                                            <p:txEl>
                                              <p:pRg st="3" end="3"/>
                                            </p:txEl>
                                          </p:spTgt>
                                        </p:tgtEl>
                                      </p:cBhvr>
                                    </p:animEffect>
                                  </p:childTnLst>
                                </p:cTn>
                              </p:par>
                              <p:par>
                                <p:cTn id="19" presetID="12" presetClass="entr" presetSubtype="4" fill="hold" nodeType="withEffect">
                                  <p:stCondLst>
                                    <p:cond delay="0"/>
                                  </p:stCondLst>
                                  <p:childTnLst>
                                    <p:set>
                                      <p:cBhvr>
                                        <p:cTn id="20" dur="1" fill="hold">
                                          <p:stCondLst>
                                            <p:cond delay="0"/>
                                          </p:stCondLst>
                                        </p:cTn>
                                        <p:tgtEl>
                                          <p:spTgt spid="45059">
                                            <p:txEl>
                                              <p:pRg st="4" end="4"/>
                                            </p:txEl>
                                          </p:spTgt>
                                        </p:tgtEl>
                                        <p:attrNameLst>
                                          <p:attrName>style.visibility</p:attrName>
                                        </p:attrNameLst>
                                      </p:cBhvr>
                                      <p:to>
                                        <p:strVal val="visible"/>
                                      </p:to>
                                    </p:set>
                                    <p:anim calcmode="lin" valueType="num">
                                      <p:cBhvr additive="base">
                                        <p:cTn id="21" dur="500"/>
                                        <p:tgtEl>
                                          <p:spTgt spid="45059">
                                            <p:txEl>
                                              <p:pRg st="4" end="4"/>
                                            </p:txEl>
                                          </p:spTgt>
                                        </p:tgtEl>
                                        <p:attrNameLst>
                                          <p:attrName>ppt_y</p:attrName>
                                        </p:attrNameLst>
                                      </p:cBhvr>
                                      <p:tavLst>
                                        <p:tav tm="0">
                                          <p:val>
                                            <p:strVal val="#ppt_y+#ppt_h*1.125000"/>
                                          </p:val>
                                        </p:tav>
                                        <p:tav tm="100000">
                                          <p:val>
                                            <p:strVal val="#ppt_y"/>
                                          </p:val>
                                        </p:tav>
                                      </p:tavLst>
                                    </p:anim>
                                    <p:animEffect transition="in" filter="wipe(up)">
                                      <p:cBhvr>
                                        <p:cTn id="22" dur="500"/>
                                        <p:tgtEl>
                                          <p:spTgt spid="4505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45059">
                                            <p:txEl>
                                              <p:pRg st="6" end="6"/>
                                            </p:txEl>
                                          </p:spTgt>
                                        </p:tgtEl>
                                        <p:attrNameLst>
                                          <p:attrName>style.visibility</p:attrName>
                                        </p:attrNameLst>
                                      </p:cBhvr>
                                      <p:to>
                                        <p:strVal val="visible"/>
                                      </p:to>
                                    </p:set>
                                    <p:anim calcmode="lin" valueType="num">
                                      <p:cBhvr additive="base">
                                        <p:cTn id="27" dur="500"/>
                                        <p:tgtEl>
                                          <p:spTgt spid="45059">
                                            <p:txEl>
                                              <p:pRg st="6" end="6"/>
                                            </p:txEl>
                                          </p:spTgt>
                                        </p:tgtEl>
                                        <p:attrNameLst>
                                          <p:attrName>ppt_y</p:attrName>
                                        </p:attrNameLst>
                                      </p:cBhvr>
                                      <p:tavLst>
                                        <p:tav tm="0">
                                          <p:val>
                                            <p:strVal val="#ppt_y+#ppt_h*1.125000"/>
                                          </p:val>
                                        </p:tav>
                                        <p:tav tm="100000">
                                          <p:val>
                                            <p:strVal val="#ppt_y"/>
                                          </p:val>
                                        </p:tav>
                                      </p:tavLst>
                                    </p:anim>
                                    <p:animEffect transition="in" filter="wipe(up)">
                                      <p:cBhvr>
                                        <p:cTn id="28" dur="500"/>
                                        <p:tgtEl>
                                          <p:spTgt spid="45059">
                                            <p:txEl>
                                              <p:pRg st="6" end="6"/>
                                            </p:txEl>
                                          </p:spTgt>
                                        </p:tgtEl>
                                      </p:cBhvr>
                                    </p:animEffect>
                                  </p:childTnLst>
                                </p:cTn>
                              </p:par>
                              <p:par>
                                <p:cTn id="29" presetID="12" presetClass="entr" presetSubtype="4" fill="hold" nodeType="withEffect">
                                  <p:stCondLst>
                                    <p:cond delay="0"/>
                                  </p:stCondLst>
                                  <p:childTnLst>
                                    <p:set>
                                      <p:cBhvr>
                                        <p:cTn id="30" dur="1" fill="hold">
                                          <p:stCondLst>
                                            <p:cond delay="0"/>
                                          </p:stCondLst>
                                        </p:cTn>
                                        <p:tgtEl>
                                          <p:spTgt spid="45059">
                                            <p:txEl>
                                              <p:pRg st="7" end="7"/>
                                            </p:txEl>
                                          </p:spTgt>
                                        </p:tgtEl>
                                        <p:attrNameLst>
                                          <p:attrName>style.visibility</p:attrName>
                                        </p:attrNameLst>
                                      </p:cBhvr>
                                      <p:to>
                                        <p:strVal val="visible"/>
                                      </p:to>
                                    </p:set>
                                    <p:anim calcmode="lin" valueType="num">
                                      <p:cBhvr additive="base">
                                        <p:cTn id="31" dur="500"/>
                                        <p:tgtEl>
                                          <p:spTgt spid="45059">
                                            <p:txEl>
                                              <p:pRg st="7" end="7"/>
                                            </p:txEl>
                                          </p:spTgt>
                                        </p:tgtEl>
                                        <p:attrNameLst>
                                          <p:attrName>ppt_y</p:attrName>
                                        </p:attrNameLst>
                                      </p:cBhvr>
                                      <p:tavLst>
                                        <p:tav tm="0">
                                          <p:val>
                                            <p:strVal val="#ppt_y+#ppt_h*1.125000"/>
                                          </p:val>
                                        </p:tav>
                                        <p:tav tm="100000">
                                          <p:val>
                                            <p:strVal val="#ppt_y"/>
                                          </p:val>
                                        </p:tav>
                                      </p:tavLst>
                                    </p:anim>
                                    <p:animEffect transition="in" filter="wipe(up)">
                                      <p:cBhvr>
                                        <p:cTn id="32" dur="500"/>
                                        <p:tgtEl>
                                          <p:spTgt spid="4505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609"/>
            <a:ext cx="8229600" cy="1143000"/>
          </a:xfrm>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Stages of Delegation</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46083" name="Rectangle 3"/>
          <p:cNvSpPr>
            <a:spLocks noGrp="1" noChangeArrowheads="1"/>
          </p:cNvSpPr>
          <p:nvPr>
            <p:ph idx="1"/>
          </p:nvPr>
        </p:nvSpPr>
        <p:spPr>
          <a:xfrm>
            <a:off x="323528" y="908720"/>
            <a:ext cx="8229600" cy="3917032"/>
          </a:xfrm>
        </p:spPr>
        <p:txBody>
          <a:bodyPr/>
          <a:lstStyle/>
          <a:p>
            <a:pPr eaLnBrk="1" hangingPunct="1">
              <a:buFontTx/>
              <a:buNone/>
            </a:pPr>
            <a:r>
              <a:rPr lang="en-GB" altLang="en-US" b="1" dirty="0"/>
              <a:t>4	Explain the reasons</a:t>
            </a:r>
          </a:p>
          <a:p>
            <a:pPr eaLnBrk="1" hangingPunct="1"/>
            <a:r>
              <a:rPr lang="en-GB" altLang="en-US" dirty="0"/>
              <a:t>Why at all and why to that individual?</a:t>
            </a:r>
          </a:p>
          <a:p>
            <a:pPr eaLnBrk="1" hangingPunct="1">
              <a:buFontTx/>
              <a:buNone/>
            </a:pPr>
            <a:endParaRPr lang="en-GB" altLang="en-US" b="1" dirty="0"/>
          </a:p>
          <a:p>
            <a:pPr eaLnBrk="1" hangingPunct="1">
              <a:buFontTx/>
              <a:buNone/>
            </a:pPr>
            <a:r>
              <a:rPr lang="en-GB" altLang="en-US" b="1" dirty="0"/>
              <a:t>5	State required results</a:t>
            </a:r>
          </a:p>
          <a:p>
            <a:pPr eaLnBrk="1" hangingPunct="1"/>
            <a:r>
              <a:rPr lang="en-GB" altLang="en-US" dirty="0"/>
              <a:t>What do you want and need?</a:t>
            </a:r>
            <a:endParaRPr lang="en-GB" altLang="en-US" b="1" dirty="0"/>
          </a:p>
          <a:p>
            <a:pPr eaLnBrk="1" hangingPunct="1">
              <a:buFontTx/>
              <a:buNone/>
            </a:pPr>
            <a:endParaRPr lang="en-GB" altLang="en-US" b="1" dirty="0"/>
          </a:p>
          <a:p>
            <a:pPr eaLnBrk="1" hangingPunct="1">
              <a:buFontTx/>
              <a:buNone/>
            </a:pPr>
            <a:r>
              <a:rPr lang="en-GB" altLang="en-US" b="1" dirty="0"/>
              <a:t>6	Consider resources required</a:t>
            </a:r>
          </a:p>
          <a:p>
            <a:pPr eaLnBrk="1" hangingPunct="1"/>
            <a:r>
              <a:rPr lang="en-GB" altLang="en-US" dirty="0"/>
              <a:t>Agree on what is needed</a:t>
            </a:r>
            <a:endParaRPr lang="en-US" altLang="en-US" dirty="0"/>
          </a:p>
          <a:p>
            <a:pPr eaLnBrk="1" hangingPunct="1">
              <a:buFontTx/>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 calcmode="lin" valueType="num">
                                      <p:cBhvr additive="base">
                                        <p:cTn id="7" dur="500"/>
                                        <p:tgtEl>
                                          <p:spTgt spid="4608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6083">
                                            <p:txEl>
                                              <p:pRg st="0" end="0"/>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anim calcmode="lin" valueType="num">
                                      <p:cBhvr additive="base">
                                        <p:cTn id="11" dur="500"/>
                                        <p:tgtEl>
                                          <p:spTgt spid="46083">
                                            <p:txEl>
                                              <p:pRg st="1" end="1"/>
                                            </p:txEl>
                                          </p:spTgt>
                                        </p:tgtEl>
                                        <p:attrNameLst>
                                          <p:attrName>ppt_y</p:attrName>
                                        </p:attrNameLst>
                                      </p:cBhvr>
                                      <p:tavLst>
                                        <p:tav tm="0">
                                          <p:val>
                                            <p:strVal val="#ppt_y+#ppt_h*1.125000"/>
                                          </p:val>
                                        </p:tav>
                                        <p:tav tm="100000">
                                          <p:val>
                                            <p:strVal val="#ppt_y"/>
                                          </p:val>
                                        </p:tav>
                                      </p:tavLst>
                                    </p:anim>
                                    <p:animEffect transition="in" filter="wipe(up)">
                                      <p:cBhvr>
                                        <p:cTn id="12" dur="500"/>
                                        <p:tgtEl>
                                          <p:spTgt spid="460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anim calcmode="lin" valueType="num">
                                      <p:cBhvr additive="base">
                                        <p:cTn id="17" dur="500"/>
                                        <p:tgtEl>
                                          <p:spTgt spid="46083">
                                            <p:txEl>
                                              <p:pRg st="3" end="3"/>
                                            </p:txEl>
                                          </p:spTgt>
                                        </p:tgtEl>
                                        <p:attrNameLst>
                                          <p:attrName>ppt_y</p:attrName>
                                        </p:attrNameLst>
                                      </p:cBhvr>
                                      <p:tavLst>
                                        <p:tav tm="0">
                                          <p:val>
                                            <p:strVal val="#ppt_y+#ppt_h*1.125000"/>
                                          </p:val>
                                        </p:tav>
                                        <p:tav tm="100000">
                                          <p:val>
                                            <p:strVal val="#ppt_y"/>
                                          </p:val>
                                        </p:tav>
                                      </p:tavLst>
                                    </p:anim>
                                    <p:animEffect transition="in" filter="wipe(up)">
                                      <p:cBhvr>
                                        <p:cTn id="18" dur="500"/>
                                        <p:tgtEl>
                                          <p:spTgt spid="46083">
                                            <p:txEl>
                                              <p:pRg st="3" end="3"/>
                                            </p:txEl>
                                          </p:spTgt>
                                        </p:tgtEl>
                                      </p:cBhvr>
                                    </p:animEffect>
                                  </p:childTnLst>
                                </p:cTn>
                              </p:par>
                              <p:par>
                                <p:cTn id="19" presetID="12" presetClass="entr" presetSubtype="4" fill="hold" nodeType="withEffect">
                                  <p:stCondLst>
                                    <p:cond delay="0"/>
                                  </p:stCondLst>
                                  <p:childTnLst>
                                    <p:set>
                                      <p:cBhvr>
                                        <p:cTn id="20" dur="1" fill="hold">
                                          <p:stCondLst>
                                            <p:cond delay="0"/>
                                          </p:stCondLst>
                                        </p:cTn>
                                        <p:tgtEl>
                                          <p:spTgt spid="46083">
                                            <p:txEl>
                                              <p:pRg st="4" end="4"/>
                                            </p:txEl>
                                          </p:spTgt>
                                        </p:tgtEl>
                                        <p:attrNameLst>
                                          <p:attrName>style.visibility</p:attrName>
                                        </p:attrNameLst>
                                      </p:cBhvr>
                                      <p:to>
                                        <p:strVal val="visible"/>
                                      </p:to>
                                    </p:set>
                                    <p:anim calcmode="lin" valueType="num">
                                      <p:cBhvr additive="base">
                                        <p:cTn id="21" dur="500"/>
                                        <p:tgtEl>
                                          <p:spTgt spid="46083">
                                            <p:txEl>
                                              <p:pRg st="4" end="4"/>
                                            </p:txEl>
                                          </p:spTgt>
                                        </p:tgtEl>
                                        <p:attrNameLst>
                                          <p:attrName>ppt_y</p:attrName>
                                        </p:attrNameLst>
                                      </p:cBhvr>
                                      <p:tavLst>
                                        <p:tav tm="0">
                                          <p:val>
                                            <p:strVal val="#ppt_y+#ppt_h*1.125000"/>
                                          </p:val>
                                        </p:tav>
                                        <p:tav tm="100000">
                                          <p:val>
                                            <p:strVal val="#ppt_y"/>
                                          </p:val>
                                        </p:tav>
                                      </p:tavLst>
                                    </p:anim>
                                    <p:animEffect transition="in" filter="wipe(up)">
                                      <p:cBhvr>
                                        <p:cTn id="22" dur="500"/>
                                        <p:tgtEl>
                                          <p:spTgt spid="4608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46083">
                                            <p:txEl>
                                              <p:pRg st="6" end="6"/>
                                            </p:txEl>
                                          </p:spTgt>
                                        </p:tgtEl>
                                        <p:attrNameLst>
                                          <p:attrName>style.visibility</p:attrName>
                                        </p:attrNameLst>
                                      </p:cBhvr>
                                      <p:to>
                                        <p:strVal val="visible"/>
                                      </p:to>
                                    </p:set>
                                    <p:anim calcmode="lin" valueType="num">
                                      <p:cBhvr additive="base">
                                        <p:cTn id="27" dur="500"/>
                                        <p:tgtEl>
                                          <p:spTgt spid="46083">
                                            <p:txEl>
                                              <p:pRg st="6" end="6"/>
                                            </p:txEl>
                                          </p:spTgt>
                                        </p:tgtEl>
                                        <p:attrNameLst>
                                          <p:attrName>ppt_y</p:attrName>
                                        </p:attrNameLst>
                                      </p:cBhvr>
                                      <p:tavLst>
                                        <p:tav tm="0">
                                          <p:val>
                                            <p:strVal val="#ppt_y+#ppt_h*1.125000"/>
                                          </p:val>
                                        </p:tav>
                                        <p:tav tm="100000">
                                          <p:val>
                                            <p:strVal val="#ppt_y"/>
                                          </p:val>
                                        </p:tav>
                                      </p:tavLst>
                                    </p:anim>
                                    <p:animEffect transition="in" filter="wipe(up)">
                                      <p:cBhvr>
                                        <p:cTn id="28" dur="500"/>
                                        <p:tgtEl>
                                          <p:spTgt spid="46083">
                                            <p:txEl>
                                              <p:pRg st="6" end="6"/>
                                            </p:txEl>
                                          </p:spTgt>
                                        </p:tgtEl>
                                      </p:cBhvr>
                                    </p:animEffect>
                                  </p:childTnLst>
                                </p:cTn>
                              </p:par>
                              <p:par>
                                <p:cTn id="29" presetID="12" presetClass="entr" presetSubtype="4" fill="hold" nodeType="withEffect">
                                  <p:stCondLst>
                                    <p:cond delay="0"/>
                                  </p:stCondLst>
                                  <p:childTnLst>
                                    <p:set>
                                      <p:cBhvr>
                                        <p:cTn id="30" dur="1" fill="hold">
                                          <p:stCondLst>
                                            <p:cond delay="0"/>
                                          </p:stCondLst>
                                        </p:cTn>
                                        <p:tgtEl>
                                          <p:spTgt spid="46083">
                                            <p:txEl>
                                              <p:pRg st="7" end="7"/>
                                            </p:txEl>
                                          </p:spTgt>
                                        </p:tgtEl>
                                        <p:attrNameLst>
                                          <p:attrName>style.visibility</p:attrName>
                                        </p:attrNameLst>
                                      </p:cBhvr>
                                      <p:to>
                                        <p:strVal val="visible"/>
                                      </p:to>
                                    </p:set>
                                    <p:anim calcmode="lin" valueType="num">
                                      <p:cBhvr additive="base">
                                        <p:cTn id="31" dur="500"/>
                                        <p:tgtEl>
                                          <p:spTgt spid="46083">
                                            <p:txEl>
                                              <p:pRg st="7" end="7"/>
                                            </p:txEl>
                                          </p:spTgt>
                                        </p:tgtEl>
                                        <p:attrNameLst>
                                          <p:attrName>ppt_y</p:attrName>
                                        </p:attrNameLst>
                                      </p:cBhvr>
                                      <p:tavLst>
                                        <p:tav tm="0">
                                          <p:val>
                                            <p:strVal val="#ppt_y+#ppt_h*1.125000"/>
                                          </p:val>
                                        </p:tav>
                                        <p:tav tm="100000">
                                          <p:val>
                                            <p:strVal val="#ppt_y"/>
                                          </p:val>
                                        </p:tav>
                                      </p:tavLst>
                                    </p:anim>
                                    <p:animEffect transition="in" filter="wipe(up)">
                                      <p:cBhvr>
                                        <p:cTn id="32" dur="500"/>
                                        <p:tgtEl>
                                          <p:spTgt spid="460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8511"/>
            <a:ext cx="8229600" cy="1143000"/>
          </a:xfrm>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Stages of Delegation</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47107" name="Rectangle 3"/>
          <p:cNvSpPr>
            <a:spLocks noGrp="1" noChangeArrowheads="1"/>
          </p:cNvSpPr>
          <p:nvPr>
            <p:ph type="body" sz="half" idx="1"/>
          </p:nvPr>
        </p:nvSpPr>
        <p:spPr>
          <a:xfrm>
            <a:off x="467544" y="1105992"/>
            <a:ext cx="8219256" cy="4525963"/>
          </a:xfrm>
        </p:spPr>
        <p:txBody>
          <a:bodyPr/>
          <a:lstStyle/>
          <a:p>
            <a:pPr marL="609600" indent="-609600" eaLnBrk="1" hangingPunct="1">
              <a:buFontTx/>
              <a:buNone/>
            </a:pPr>
            <a:r>
              <a:rPr lang="en-GB" altLang="en-US" b="1" dirty="0"/>
              <a:t>7	Agree deadlines</a:t>
            </a:r>
          </a:p>
          <a:p>
            <a:pPr marL="609600" indent="-609600" eaLnBrk="1" hangingPunct="1"/>
            <a:r>
              <a:rPr lang="en-GB" altLang="en-US" dirty="0"/>
              <a:t>When must the job be finished? </a:t>
            </a:r>
          </a:p>
          <a:p>
            <a:pPr marL="609600" indent="-609600" eaLnBrk="1" hangingPunct="1"/>
            <a:r>
              <a:rPr lang="en-GB" altLang="en-US" dirty="0"/>
              <a:t>if an ongoing duty, when is it reviewed</a:t>
            </a:r>
          </a:p>
          <a:p>
            <a:pPr marL="609600" indent="-609600" eaLnBrk="1" hangingPunct="1"/>
            <a:r>
              <a:rPr lang="en-GB" altLang="en-US" dirty="0"/>
              <a:t>When are the reports due?  </a:t>
            </a:r>
          </a:p>
          <a:p>
            <a:pPr marL="609600" indent="-609600" eaLnBrk="1" hangingPunct="1"/>
            <a:r>
              <a:rPr lang="en-GB" altLang="en-US" dirty="0"/>
              <a:t>If complex or has parts, what are the priorities?</a:t>
            </a:r>
          </a:p>
          <a:p>
            <a:pPr marL="609600" indent="-609600" eaLnBrk="1" hangingPunct="1">
              <a:buFontTx/>
              <a:buNone/>
            </a:pPr>
            <a:r>
              <a:rPr lang="en-GB" altLang="en-US" b="1" dirty="0"/>
              <a:t>8	Support and communicate</a:t>
            </a:r>
          </a:p>
          <a:p>
            <a:pPr marL="609600" indent="-609600" eaLnBrk="1" hangingPunct="1"/>
            <a:r>
              <a:rPr lang="en-GB" altLang="en-US" dirty="0"/>
              <a:t>Facilitate the communication process</a:t>
            </a:r>
            <a:r>
              <a:rPr lang="en-US" altLang="en-US" dirty="0"/>
              <a:t> </a:t>
            </a:r>
          </a:p>
          <a:p>
            <a:pPr marL="0" indent="0" eaLnBrk="1" hangingPunct="1">
              <a:buNone/>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 calcmode="lin" valueType="num">
                                      <p:cBhvr additive="base">
                                        <p:cTn id="7" dur="500"/>
                                        <p:tgtEl>
                                          <p:spTgt spid="47107">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7107">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47107">
                                            <p:txEl>
                                              <p:pRg st="1" end="1"/>
                                            </p:txEl>
                                          </p:spTgt>
                                        </p:tgtEl>
                                        <p:attrNameLst>
                                          <p:attrName>style.visibility</p:attrName>
                                        </p:attrNameLst>
                                      </p:cBhvr>
                                      <p:to>
                                        <p:strVal val="visible"/>
                                      </p:to>
                                    </p:set>
                                    <p:anim calcmode="lin" valueType="num">
                                      <p:cBhvr additive="base">
                                        <p:cTn id="13" dur="500"/>
                                        <p:tgtEl>
                                          <p:spTgt spid="47107">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47107">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47107">
                                            <p:txEl>
                                              <p:pRg st="2" end="2"/>
                                            </p:txEl>
                                          </p:spTgt>
                                        </p:tgtEl>
                                        <p:attrNameLst>
                                          <p:attrName>style.visibility</p:attrName>
                                        </p:attrNameLst>
                                      </p:cBhvr>
                                      <p:to>
                                        <p:strVal val="visible"/>
                                      </p:to>
                                    </p:set>
                                    <p:anim calcmode="lin" valueType="num">
                                      <p:cBhvr additive="base">
                                        <p:cTn id="19" dur="500"/>
                                        <p:tgtEl>
                                          <p:spTgt spid="47107">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4710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47107">
                                            <p:txEl>
                                              <p:pRg st="3" end="3"/>
                                            </p:txEl>
                                          </p:spTgt>
                                        </p:tgtEl>
                                        <p:attrNameLst>
                                          <p:attrName>style.visibility</p:attrName>
                                        </p:attrNameLst>
                                      </p:cBhvr>
                                      <p:to>
                                        <p:strVal val="visible"/>
                                      </p:to>
                                    </p:set>
                                    <p:anim calcmode="lin" valueType="num">
                                      <p:cBhvr additive="base">
                                        <p:cTn id="25" dur="500"/>
                                        <p:tgtEl>
                                          <p:spTgt spid="47107">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47107">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47107">
                                            <p:txEl>
                                              <p:pRg st="4" end="4"/>
                                            </p:txEl>
                                          </p:spTgt>
                                        </p:tgtEl>
                                        <p:attrNameLst>
                                          <p:attrName>style.visibility</p:attrName>
                                        </p:attrNameLst>
                                      </p:cBhvr>
                                      <p:to>
                                        <p:strVal val="visible"/>
                                      </p:to>
                                    </p:set>
                                    <p:anim calcmode="lin" valueType="num">
                                      <p:cBhvr additive="base">
                                        <p:cTn id="31" dur="500"/>
                                        <p:tgtEl>
                                          <p:spTgt spid="47107">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4710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47107">
                                            <p:txEl>
                                              <p:pRg st="5" end="5"/>
                                            </p:txEl>
                                          </p:spTgt>
                                        </p:tgtEl>
                                        <p:attrNameLst>
                                          <p:attrName>style.visibility</p:attrName>
                                        </p:attrNameLst>
                                      </p:cBhvr>
                                      <p:to>
                                        <p:strVal val="visible"/>
                                      </p:to>
                                    </p:set>
                                    <p:anim calcmode="lin" valueType="num">
                                      <p:cBhvr additive="base">
                                        <p:cTn id="37" dur="500"/>
                                        <p:tgtEl>
                                          <p:spTgt spid="47107">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47107">
                                            <p:txEl>
                                              <p:pRg st="5" end="5"/>
                                            </p:txEl>
                                          </p:spTgt>
                                        </p:tgtEl>
                                      </p:cBhvr>
                                    </p:animEffect>
                                  </p:childTnLst>
                                </p:cTn>
                              </p:par>
                              <p:par>
                                <p:cTn id="39" presetID="12" presetClass="entr" presetSubtype="4" fill="hold" nodeType="withEffect">
                                  <p:stCondLst>
                                    <p:cond delay="0"/>
                                  </p:stCondLst>
                                  <p:childTnLst>
                                    <p:set>
                                      <p:cBhvr>
                                        <p:cTn id="40" dur="1" fill="hold">
                                          <p:stCondLst>
                                            <p:cond delay="0"/>
                                          </p:stCondLst>
                                        </p:cTn>
                                        <p:tgtEl>
                                          <p:spTgt spid="47107">
                                            <p:txEl>
                                              <p:pRg st="6" end="6"/>
                                            </p:txEl>
                                          </p:spTgt>
                                        </p:tgtEl>
                                        <p:attrNameLst>
                                          <p:attrName>style.visibility</p:attrName>
                                        </p:attrNameLst>
                                      </p:cBhvr>
                                      <p:to>
                                        <p:strVal val="visible"/>
                                      </p:to>
                                    </p:set>
                                    <p:anim calcmode="lin" valueType="num">
                                      <p:cBhvr additive="base">
                                        <p:cTn id="41" dur="500"/>
                                        <p:tgtEl>
                                          <p:spTgt spid="47107">
                                            <p:txEl>
                                              <p:pRg st="6" end="6"/>
                                            </p:txEl>
                                          </p:spTgt>
                                        </p:tgtEl>
                                        <p:attrNameLst>
                                          <p:attrName>ppt_y</p:attrName>
                                        </p:attrNameLst>
                                      </p:cBhvr>
                                      <p:tavLst>
                                        <p:tav tm="0">
                                          <p:val>
                                            <p:strVal val="#ppt_y+#ppt_h*1.125000"/>
                                          </p:val>
                                        </p:tav>
                                        <p:tav tm="100000">
                                          <p:val>
                                            <p:strVal val="#ppt_y"/>
                                          </p:val>
                                        </p:tav>
                                      </p:tavLst>
                                    </p:anim>
                                    <p:animEffect transition="in" filter="wipe(up)">
                                      <p:cBhvr>
                                        <p:cTn id="42" dur="500"/>
                                        <p:tgtEl>
                                          <p:spTgt spid="4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32048"/>
            <a:ext cx="8229600" cy="1143000"/>
          </a:xfrm>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Stages of Delegation </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49155" name="Rectangle 3"/>
          <p:cNvSpPr>
            <a:spLocks noGrp="1" noChangeArrowheads="1"/>
          </p:cNvSpPr>
          <p:nvPr>
            <p:ph type="body" sz="half" idx="1"/>
          </p:nvPr>
        </p:nvSpPr>
        <p:spPr>
          <a:xfrm>
            <a:off x="251520" y="1166018"/>
            <a:ext cx="6851104" cy="4525963"/>
          </a:xfrm>
        </p:spPr>
        <p:txBody>
          <a:bodyPr/>
          <a:lstStyle/>
          <a:p>
            <a:pPr marL="609600" indent="-609600" eaLnBrk="1" hangingPunct="1">
              <a:buFontTx/>
              <a:buNone/>
            </a:pPr>
            <a:r>
              <a:rPr lang="en-GB" altLang="en-US" sz="2800" b="1" dirty="0"/>
              <a:t>9	Feedback on results</a:t>
            </a:r>
          </a:p>
          <a:p>
            <a:pPr marL="609600" indent="-609600" eaLnBrk="1" hangingPunct="1"/>
            <a:r>
              <a:rPr lang="en-GB" altLang="en-US" sz="2800" dirty="0"/>
              <a:t>Let them know how they are doing</a:t>
            </a:r>
          </a:p>
          <a:p>
            <a:pPr marL="609600" indent="-609600" eaLnBrk="1" hangingPunct="1"/>
            <a:endParaRPr lang="en-GB" altLang="en-US" sz="2800" dirty="0"/>
          </a:p>
          <a:p>
            <a:pPr eaLnBrk="1" hangingPunct="1"/>
            <a:r>
              <a:rPr lang="en-GB" altLang="en-US" sz="2800" i="1" dirty="0"/>
              <a:t>“You can’t manage what you can’t measure!”</a:t>
            </a:r>
          </a:p>
          <a:p>
            <a:pPr eaLnBrk="1" hangingPunct="1"/>
            <a:endParaRPr lang="en-GB" altLang="en-US" sz="2800" i="1" dirty="0"/>
          </a:p>
          <a:p>
            <a:pPr eaLnBrk="1" hangingPunct="1"/>
            <a:r>
              <a:rPr lang="en-GB" altLang="en-US" sz="2800" i="1" dirty="0"/>
              <a:t>“Without goals how will you know when you’ve scored!”</a:t>
            </a:r>
            <a:endParaRPr lang="en-US" altLang="en-US" sz="2800" i="1" dirty="0"/>
          </a:p>
          <a:p>
            <a:pPr marL="0" indent="0" eaLnBrk="1" hangingPunct="1">
              <a:buNone/>
            </a:pPr>
            <a:endParaRPr lang="en-GB" altLang="en-US" sz="2800" dirty="0"/>
          </a:p>
          <a:p>
            <a:pPr marL="609600" indent="-609600" eaLnBrk="1" hangingPunct="1"/>
            <a:endParaRPr lang="en-US" altLang="en-US" sz="2800" dirty="0"/>
          </a:p>
        </p:txBody>
      </p:sp>
      <p:pic>
        <p:nvPicPr>
          <p:cNvPr id="49156" name="Picture 7" descr="MCj0289955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58862" y="2204864"/>
            <a:ext cx="2627938" cy="17281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 calcmode="lin" valueType="num">
                                      <p:cBhvr additive="base">
                                        <p:cTn id="7" dur="500"/>
                                        <p:tgtEl>
                                          <p:spTgt spid="49155">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9155">
                                            <p:txEl>
                                              <p:pRg st="0" end="0"/>
                                            </p:txEl>
                                          </p:spTgt>
                                        </p:tgtEl>
                                      </p:cBhvr>
                                    </p:animEffect>
                                  </p:childTnLst>
                                </p:cTn>
                              </p:par>
                              <p:par>
                                <p:cTn id="9" presetID="12" presetClass="entr" presetSubtype="4" fill="hold" nodeType="with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anim calcmode="lin" valueType="num">
                                      <p:cBhvr additive="base">
                                        <p:cTn id="11" dur="500"/>
                                        <p:tgtEl>
                                          <p:spTgt spid="49155">
                                            <p:txEl>
                                              <p:pRg st="1" end="1"/>
                                            </p:txEl>
                                          </p:spTgt>
                                        </p:tgtEl>
                                        <p:attrNameLst>
                                          <p:attrName>ppt_y</p:attrName>
                                        </p:attrNameLst>
                                      </p:cBhvr>
                                      <p:tavLst>
                                        <p:tav tm="0">
                                          <p:val>
                                            <p:strVal val="#ppt_y+#ppt_h*1.125000"/>
                                          </p:val>
                                        </p:tav>
                                        <p:tav tm="100000">
                                          <p:val>
                                            <p:strVal val="#ppt_y"/>
                                          </p:val>
                                        </p:tav>
                                      </p:tavLst>
                                    </p:anim>
                                    <p:animEffect transition="in" filter="wipe(up)">
                                      <p:cBhvr>
                                        <p:cTn id="12" dur="500"/>
                                        <p:tgtEl>
                                          <p:spTgt spid="4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49155">
                                            <p:txEl>
                                              <p:pRg st="3" end="3"/>
                                            </p:txEl>
                                          </p:spTgt>
                                        </p:tgtEl>
                                        <p:attrNameLst>
                                          <p:attrName>style.visibility</p:attrName>
                                        </p:attrNameLst>
                                      </p:cBhvr>
                                      <p:to>
                                        <p:strVal val="visible"/>
                                      </p:to>
                                    </p:set>
                                    <p:anim calcmode="lin" valueType="num">
                                      <p:cBhvr additive="base">
                                        <p:cTn id="17" dur="500"/>
                                        <p:tgtEl>
                                          <p:spTgt spid="49155">
                                            <p:txEl>
                                              <p:pRg st="3" end="3"/>
                                            </p:txEl>
                                          </p:spTgt>
                                        </p:tgtEl>
                                        <p:attrNameLst>
                                          <p:attrName>ppt_y</p:attrName>
                                        </p:attrNameLst>
                                      </p:cBhvr>
                                      <p:tavLst>
                                        <p:tav tm="0">
                                          <p:val>
                                            <p:strVal val="#ppt_y+#ppt_h*1.125000"/>
                                          </p:val>
                                        </p:tav>
                                        <p:tav tm="100000">
                                          <p:val>
                                            <p:strVal val="#ppt_y"/>
                                          </p:val>
                                        </p:tav>
                                      </p:tavLst>
                                    </p:anim>
                                    <p:animEffect transition="in" filter="wipe(up)">
                                      <p:cBhvr>
                                        <p:cTn id="18" dur="500"/>
                                        <p:tgtEl>
                                          <p:spTgt spid="49155">
                                            <p:txEl>
                                              <p:pRg st="3" end="3"/>
                                            </p:txEl>
                                          </p:spTgt>
                                        </p:tgtEl>
                                      </p:cBhvr>
                                    </p:animEffect>
                                  </p:childTnLst>
                                </p:cTn>
                              </p:par>
                              <p:par>
                                <p:cTn id="19" presetID="12" presetClass="entr" presetSubtype="4" fill="hold" nodeType="withEffect">
                                  <p:stCondLst>
                                    <p:cond delay="0"/>
                                  </p:stCondLst>
                                  <p:childTnLst>
                                    <p:set>
                                      <p:cBhvr>
                                        <p:cTn id="20" dur="1" fill="hold">
                                          <p:stCondLst>
                                            <p:cond delay="0"/>
                                          </p:stCondLst>
                                        </p:cTn>
                                        <p:tgtEl>
                                          <p:spTgt spid="49155">
                                            <p:txEl>
                                              <p:pRg st="5" end="5"/>
                                            </p:txEl>
                                          </p:spTgt>
                                        </p:tgtEl>
                                        <p:attrNameLst>
                                          <p:attrName>style.visibility</p:attrName>
                                        </p:attrNameLst>
                                      </p:cBhvr>
                                      <p:to>
                                        <p:strVal val="visible"/>
                                      </p:to>
                                    </p:set>
                                    <p:anim calcmode="lin" valueType="num">
                                      <p:cBhvr additive="base">
                                        <p:cTn id="21" dur="500"/>
                                        <p:tgtEl>
                                          <p:spTgt spid="49155">
                                            <p:txEl>
                                              <p:pRg st="5" end="5"/>
                                            </p:txEl>
                                          </p:spTgt>
                                        </p:tgtEl>
                                        <p:attrNameLst>
                                          <p:attrName>ppt_y</p:attrName>
                                        </p:attrNameLst>
                                      </p:cBhvr>
                                      <p:tavLst>
                                        <p:tav tm="0">
                                          <p:val>
                                            <p:strVal val="#ppt_y+#ppt_h*1.125000"/>
                                          </p:val>
                                        </p:tav>
                                        <p:tav tm="100000">
                                          <p:val>
                                            <p:strVal val="#ppt_y"/>
                                          </p:val>
                                        </p:tav>
                                      </p:tavLst>
                                    </p:anim>
                                    <p:animEffect transition="in" filter="wipe(up)">
                                      <p:cBhvr>
                                        <p:cTn id="22" dur="500"/>
                                        <p:tgtEl>
                                          <p:spTgt spid="491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pPr eaLnBrk="1" fontAlgn="auto" hangingPunct="1">
              <a:spcAft>
                <a:spcPts val="0"/>
              </a:spcAft>
              <a:defRPr/>
            </a:pPr>
            <a:r>
              <a:rPr lang="en-GB" sz="4000" dirty="0">
                <a:effectLst>
                  <a:outerShdw blurRad="38100" dist="38100" dir="2700000" algn="tl">
                    <a:srgbClr val="000000">
                      <a:alpha val="43137"/>
                    </a:srgbClr>
                  </a:outerShdw>
                </a:effectLst>
                <a:latin typeface="Arial Rounded MT Bold" panose="020F0704030504030204" pitchFamily="34" charset="0"/>
              </a:rPr>
              <a:t>Use SMART Objectives to Delegate Effectively </a:t>
            </a:r>
            <a:endParaRPr lang="en-US" sz="4000" dirty="0">
              <a:effectLst>
                <a:outerShdw blurRad="38100" dist="38100" dir="2700000" algn="tl">
                  <a:srgbClr val="000000">
                    <a:alpha val="43137"/>
                  </a:srgbClr>
                </a:outerShdw>
              </a:effectLst>
              <a:latin typeface="Arial Rounded MT Bold" panose="020F0704030504030204" pitchFamily="34" charset="0"/>
            </a:endParaRPr>
          </a:p>
        </p:txBody>
      </p:sp>
      <p:sp>
        <p:nvSpPr>
          <p:cNvPr id="54275" name="Rectangle 3"/>
          <p:cNvSpPr>
            <a:spLocks noGrp="1" noChangeArrowheads="1"/>
          </p:cNvSpPr>
          <p:nvPr>
            <p:ph type="body" sz="half" idx="1"/>
          </p:nvPr>
        </p:nvSpPr>
        <p:spPr>
          <a:xfrm>
            <a:off x="498443" y="1556792"/>
            <a:ext cx="4038600" cy="4525962"/>
          </a:xfrm>
        </p:spPr>
        <p:txBody>
          <a:bodyPr/>
          <a:lstStyle/>
          <a:p>
            <a:pPr eaLnBrk="1" hangingPunct="1">
              <a:spcAft>
                <a:spcPts val="600"/>
              </a:spcAft>
            </a:pPr>
            <a:r>
              <a:rPr lang="en-GB" altLang="en-US" sz="3600" b="1" dirty="0"/>
              <a:t>Specific</a:t>
            </a:r>
          </a:p>
          <a:p>
            <a:pPr eaLnBrk="1" hangingPunct="1">
              <a:spcAft>
                <a:spcPts val="600"/>
              </a:spcAft>
            </a:pPr>
            <a:r>
              <a:rPr lang="en-GB" altLang="en-US" sz="3600" b="1" dirty="0"/>
              <a:t>Measurable</a:t>
            </a:r>
          </a:p>
          <a:p>
            <a:pPr eaLnBrk="1" hangingPunct="1">
              <a:spcAft>
                <a:spcPts val="600"/>
              </a:spcAft>
            </a:pPr>
            <a:r>
              <a:rPr lang="en-GB" altLang="en-US" sz="3600" b="1" dirty="0"/>
              <a:t>Agreed</a:t>
            </a:r>
          </a:p>
          <a:p>
            <a:pPr eaLnBrk="1" hangingPunct="1">
              <a:spcAft>
                <a:spcPts val="600"/>
              </a:spcAft>
            </a:pPr>
            <a:r>
              <a:rPr lang="en-GB" altLang="en-US" sz="3600" b="1" dirty="0"/>
              <a:t>Realistic </a:t>
            </a:r>
          </a:p>
          <a:p>
            <a:pPr eaLnBrk="1" hangingPunct="1">
              <a:spcAft>
                <a:spcPts val="600"/>
              </a:spcAft>
            </a:pPr>
            <a:r>
              <a:rPr lang="en-GB" altLang="en-US" sz="3600" b="1" dirty="0"/>
              <a:t>Timebound</a:t>
            </a:r>
            <a:endParaRPr lang="en-US" altLang="en-US" sz="3600" b="1" dirty="0"/>
          </a:p>
        </p:txBody>
      </p:sp>
      <p:pic>
        <p:nvPicPr>
          <p:cNvPr id="54276" name="Picture 4" descr="MCj0197655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1916832"/>
            <a:ext cx="3318880" cy="2880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 calcmode="lin" valueType="num">
                                      <p:cBhvr additive="base">
                                        <p:cTn id="7" dur="500"/>
                                        <p:tgtEl>
                                          <p:spTgt spid="54275">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54275">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4275">
                                            <p:txEl>
                                              <p:pRg st="1" end="1"/>
                                            </p:txEl>
                                          </p:spTgt>
                                        </p:tgtEl>
                                        <p:attrNameLst>
                                          <p:attrName>style.visibility</p:attrName>
                                        </p:attrNameLst>
                                      </p:cBhvr>
                                      <p:to>
                                        <p:strVal val="visible"/>
                                      </p:to>
                                    </p:set>
                                    <p:anim calcmode="lin" valueType="num">
                                      <p:cBhvr additive="base">
                                        <p:cTn id="13" dur="500"/>
                                        <p:tgtEl>
                                          <p:spTgt spid="54275">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4275">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4275">
                                            <p:txEl>
                                              <p:pRg st="2" end="2"/>
                                            </p:txEl>
                                          </p:spTgt>
                                        </p:tgtEl>
                                        <p:attrNameLst>
                                          <p:attrName>style.visibility</p:attrName>
                                        </p:attrNameLst>
                                      </p:cBhvr>
                                      <p:to>
                                        <p:strVal val="visible"/>
                                      </p:to>
                                    </p:set>
                                    <p:anim calcmode="lin" valueType="num">
                                      <p:cBhvr additive="base">
                                        <p:cTn id="19" dur="500"/>
                                        <p:tgtEl>
                                          <p:spTgt spid="54275">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427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4275">
                                            <p:txEl>
                                              <p:pRg st="3" end="3"/>
                                            </p:txEl>
                                          </p:spTgt>
                                        </p:tgtEl>
                                        <p:attrNameLst>
                                          <p:attrName>style.visibility</p:attrName>
                                        </p:attrNameLst>
                                      </p:cBhvr>
                                      <p:to>
                                        <p:strVal val="visible"/>
                                      </p:to>
                                    </p:set>
                                    <p:anim calcmode="lin" valueType="num">
                                      <p:cBhvr additive="base">
                                        <p:cTn id="25" dur="500"/>
                                        <p:tgtEl>
                                          <p:spTgt spid="54275">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54275">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54275">
                                            <p:txEl>
                                              <p:pRg st="4" end="4"/>
                                            </p:txEl>
                                          </p:spTgt>
                                        </p:tgtEl>
                                        <p:attrNameLst>
                                          <p:attrName>style.visibility</p:attrName>
                                        </p:attrNameLst>
                                      </p:cBhvr>
                                      <p:to>
                                        <p:strVal val="visible"/>
                                      </p:to>
                                    </p:set>
                                    <p:anim calcmode="lin" valueType="num">
                                      <p:cBhvr additive="base">
                                        <p:cTn id="31" dur="500"/>
                                        <p:tgtEl>
                                          <p:spTgt spid="54275">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542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690" y="225623"/>
            <a:ext cx="8892480" cy="1143000"/>
          </a:xfrm>
        </p:spPr>
        <p:txBody>
          <a:bodyPr/>
          <a:lstStyle/>
          <a:p>
            <a:pPr eaLnBrk="1" fontAlgn="auto" hangingPunct="1">
              <a:spcAft>
                <a:spcPts val="0"/>
              </a:spcAft>
              <a:defRPr/>
            </a:pPr>
            <a:r>
              <a:rPr lang="en-GB" dirty="0">
                <a:effectLst>
                  <a:outerShdw blurRad="38100" dist="38100" dir="2700000" algn="tl">
                    <a:srgbClr val="000000">
                      <a:alpha val="43137"/>
                    </a:srgbClr>
                  </a:outerShdw>
                </a:effectLst>
                <a:latin typeface="Arial Rounded MT Bold" panose="020F0704030504030204" pitchFamily="34" charset="0"/>
              </a:rPr>
              <a:t>When objectives are poorly set</a:t>
            </a:r>
            <a:endParaRPr lang="en-US" dirty="0">
              <a:effectLst>
                <a:outerShdw blurRad="38100" dist="38100" dir="2700000" algn="tl">
                  <a:srgbClr val="000000">
                    <a:alpha val="43137"/>
                  </a:srgbClr>
                </a:outerShdw>
              </a:effectLst>
              <a:latin typeface="Arial Rounded MT Bold" panose="020F0704030504030204" pitchFamily="34" charset="0"/>
            </a:endParaRPr>
          </a:p>
        </p:txBody>
      </p:sp>
      <p:sp>
        <p:nvSpPr>
          <p:cNvPr id="52227" name="Rectangle 3"/>
          <p:cNvSpPr>
            <a:spLocks noGrp="1" noChangeArrowheads="1"/>
          </p:cNvSpPr>
          <p:nvPr>
            <p:ph idx="1"/>
          </p:nvPr>
        </p:nvSpPr>
        <p:spPr/>
        <p:txBody>
          <a:bodyPr/>
          <a:lstStyle/>
          <a:p>
            <a:pPr eaLnBrk="1" hangingPunct="1">
              <a:lnSpc>
                <a:spcPct val="150000"/>
              </a:lnSpc>
            </a:pPr>
            <a:r>
              <a:rPr lang="en-GB" altLang="en-US" dirty="0"/>
              <a:t>No commitment from individual to achieve</a:t>
            </a:r>
          </a:p>
          <a:p>
            <a:pPr eaLnBrk="1" hangingPunct="1">
              <a:lnSpc>
                <a:spcPct val="150000"/>
              </a:lnSpc>
            </a:pPr>
            <a:r>
              <a:rPr lang="en-GB" altLang="en-US" dirty="0"/>
              <a:t>Negative feelings &amp; resentment </a:t>
            </a:r>
          </a:p>
          <a:p>
            <a:pPr eaLnBrk="1" hangingPunct="1">
              <a:lnSpc>
                <a:spcPct val="150000"/>
              </a:lnSpc>
            </a:pPr>
            <a:r>
              <a:rPr lang="en-GB" altLang="en-US" dirty="0"/>
              <a:t>Confusion &amp; Misunderstanding about what needs to be done</a:t>
            </a:r>
          </a:p>
          <a:p>
            <a:pPr eaLnBrk="1" hangingPunct="1">
              <a:lnSpc>
                <a:spcPct val="150000"/>
              </a:lnSpc>
            </a:pPr>
            <a:r>
              <a:rPr lang="en-GB" altLang="en-US" dirty="0"/>
              <a:t>De-motivation </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 calcmode="lin" valueType="num">
                                      <p:cBhvr additive="base">
                                        <p:cTn id="7" dur="500"/>
                                        <p:tgtEl>
                                          <p:spTgt spid="52227">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52227">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2227">
                                            <p:txEl>
                                              <p:pRg st="1" end="1"/>
                                            </p:txEl>
                                          </p:spTgt>
                                        </p:tgtEl>
                                        <p:attrNameLst>
                                          <p:attrName>style.visibility</p:attrName>
                                        </p:attrNameLst>
                                      </p:cBhvr>
                                      <p:to>
                                        <p:strVal val="visible"/>
                                      </p:to>
                                    </p:set>
                                    <p:anim calcmode="lin" valueType="num">
                                      <p:cBhvr additive="base">
                                        <p:cTn id="13" dur="500"/>
                                        <p:tgtEl>
                                          <p:spTgt spid="52227">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2227">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2227">
                                            <p:txEl>
                                              <p:pRg st="2" end="2"/>
                                            </p:txEl>
                                          </p:spTgt>
                                        </p:tgtEl>
                                        <p:attrNameLst>
                                          <p:attrName>style.visibility</p:attrName>
                                        </p:attrNameLst>
                                      </p:cBhvr>
                                      <p:to>
                                        <p:strVal val="visible"/>
                                      </p:to>
                                    </p:set>
                                    <p:anim calcmode="lin" valueType="num">
                                      <p:cBhvr additive="base">
                                        <p:cTn id="19" dur="500"/>
                                        <p:tgtEl>
                                          <p:spTgt spid="52227">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222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2227">
                                            <p:txEl>
                                              <p:pRg st="3" end="3"/>
                                            </p:txEl>
                                          </p:spTgt>
                                        </p:tgtEl>
                                        <p:attrNameLst>
                                          <p:attrName>style.visibility</p:attrName>
                                        </p:attrNameLst>
                                      </p:cBhvr>
                                      <p:to>
                                        <p:strVal val="visible"/>
                                      </p:to>
                                    </p:set>
                                    <p:anim calcmode="lin" valueType="num">
                                      <p:cBhvr additive="base">
                                        <p:cTn id="25" dur="500"/>
                                        <p:tgtEl>
                                          <p:spTgt spid="52227">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522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18356" y="0"/>
            <a:ext cx="8507288" cy="1143000"/>
          </a:xfrm>
        </p:spPr>
        <p:txBody>
          <a:bodyPr>
            <a:normAutofit fontScale="90000"/>
          </a:bodyPr>
          <a:lstStyle/>
          <a:p>
            <a:pPr eaLnBrk="1" fontAlgn="auto" hangingPunct="1">
              <a:spcAft>
                <a:spcPts val="0"/>
              </a:spcAft>
              <a:defRPr/>
            </a:pPr>
            <a:r>
              <a:rPr lang="en-GB" sz="4000" dirty="0">
                <a:effectLst>
                  <a:outerShdw blurRad="38100" dist="38100" dir="2700000" algn="tl">
                    <a:srgbClr val="000000">
                      <a:alpha val="43137"/>
                    </a:srgbClr>
                  </a:outerShdw>
                </a:effectLst>
                <a:latin typeface="Arial Rounded MT Bold" panose="020F0704030504030204" pitchFamily="34" charset="0"/>
              </a:rPr>
              <a:t>Context for effective objective setting </a:t>
            </a:r>
            <a:endParaRPr lang="en-US" sz="4000" dirty="0">
              <a:effectLst>
                <a:outerShdw blurRad="38100" dist="38100" dir="2700000" algn="tl">
                  <a:srgbClr val="000000">
                    <a:alpha val="43137"/>
                  </a:srgbClr>
                </a:outerShdw>
              </a:effectLst>
              <a:latin typeface="Arial Rounded MT Bold" panose="020F0704030504030204" pitchFamily="34" charset="0"/>
            </a:endParaRPr>
          </a:p>
        </p:txBody>
      </p:sp>
      <p:sp>
        <p:nvSpPr>
          <p:cNvPr id="53251" name="Rectangle 3"/>
          <p:cNvSpPr>
            <a:spLocks noGrp="1" noChangeArrowheads="1"/>
          </p:cNvSpPr>
          <p:nvPr>
            <p:ph idx="1"/>
          </p:nvPr>
        </p:nvSpPr>
        <p:spPr>
          <a:xfrm>
            <a:off x="457200" y="1052736"/>
            <a:ext cx="8229600" cy="3917032"/>
          </a:xfrm>
        </p:spPr>
        <p:txBody>
          <a:bodyPr/>
          <a:lstStyle/>
          <a:p>
            <a:pPr eaLnBrk="1" hangingPunct="1">
              <a:lnSpc>
                <a:spcPts val="4200"/>
              </a:lnSpc>
            </a:pPr>
            <a:r>
              <a:rPr lang="en-GB" altLang="en-US" dirty="0"/>
              <a:t>Open and honest</a:t>
            </a:r>
          </a:p>
          <a:p>
            <a:pPr eaLnBrk="1" hangingPunct="1">
              <a:lnSpc>
                <a:spcPts val="4200"/>
              </a:lnSpc>
            </a:pPr>
            <a:r>
              <a:rPr lang="en-GB" altLang="en-US" dirty="0"/>
              <a:t>Willingness to improve</a:t>
            </a:r>
          </a:p>
          <a:p>
            <a:pPr eaLnBrk="1" hangingPunct="1">
              <a:lnSpc>
                <a:spcPts val="4200"/>
              </a:lnSpc>
            </a:pPr>
            <a:r>
              <a:rPr lang="en-GB" altLang="en-US" dirty="0"/>
              <a:t>Desire to succeed</a:t>
            </a:r>
          </a:p>
          <a:p>
            <a:pPr eaLnBrk="1" hangingPunct="1">
              <a:lnSpc>
                <a:spcPts val="4200"/>
              </a:lnSpc>
            </a:pPr>
            <a:r>
              <a:rPr lang="en-GB" altLang="en-US" dirty="0"/>
              <a:t>Desire to develop others</a:t>
            </a:r>
          </a:p>
          <a:p>
            <a:pPr eaLnBrk="1" hangingPunct="1">
              <a:lnSpc>
                <a:spcPts val="4200"/>
              </a:lnSpc>
            </a:pPr>
            <a:r>
              <a:rPr lang="en-GB" altLang="en-US" dirty="0"/>
              <a:t>Prepared to give ground </a:t>
            </a:r>
          </a:p>
          <a:p>
            <a:pPr eaLnBrk="1" hangingPunct="1">
              <a:lnSpc>
                <a:spcPts val="4200"/>
              </a:lnSpc>
            </a:pPr>
            <a:r>
              <a:rPr lang="en-GB" altLang="en-US" dirty="0"/>
              <a:t>Good awareness of others </a:t>
            </a:r>
          </a:p>
          <a:p>
            <a:pPr eaLnBrk="1" hangingPunct="1">
              <a:lnSpc>
                <a:spcPts val="4200"/>
              </a:lnSpc>
            </a:pPr>
            <a:r>
              <a:rPr lang="en-GB" altLang="en-US" dirty="0"/>
              <a:t>Prepared to ask questions </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 calcmode="lin" valueType="num">
                                      <p:cBhvr additive="base">
                                        <p:cTn id="7" dur="500"/>
                                        <p:tgtEl>
                                          <p:spTgt spid="53251">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53251">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3251">
                                            <p:txEl>
                                              <p:pRg st="1" end="1"/>
                                            </p:txEl>
                                          </p:spTgt>
                                        </p:tgtEl>
                                        <p:attrNameLst>
                                          <p:attrName>style.visibility</p:attrName>
                                        </p:attrNameLst>
                                      </p:cBhvr>
                                      <p:to>
                                        <p:strVal val="visible"/>
                                      </p:to>
                                    </p:set>
                                    <p:anim calcmode="lin" valueType="num">
                                      <p:cBhvr additive="base">
                                        <p:cTn id="13" dur="500"/>
                                        <p:tgtEl>
                                          <p:spTgt spid="53251">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3251">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3251">
                                            <p:txEl>
                                              <p:pRg st="2" end="2"/>
                                            </p:txEl>
                                          </p:spTgt>
                                        </p:tgtEl>
                                        <p:attrNameLst>
                                          <p:attrName>style.visibility</p:attrName>
                                        </p:attrNameLst>
                                      </p:cBhvr>
                                      <p:to>
                                        <p:strVal val="visible"/>
                                      </p:to>
                                    </p:set>
                                    <p:anim calcmode="lin" valueType="num">
                                      <p:cBhvr additive="base">
                                        <p:cTn id="19" dur="500"/>
                                        <p:tgtEl>
                                          <p:spTgt spid="53251">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325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3251">
                                            <p:txEl>
                                              <p:pRg st="3" end="3"/>
                                            </p:txEl>
                                          </p:spTgt>
                                        </p:tgtEl>
                                        <p:attrNameLst>
                                          <p:attrName>style.visibility</p:attrName>
                                        </p:attrNameLst>
                                      </p:cBhvr>
                                      <p:to>
                                        <p:strVal val="visible"/>
                                      </p:to>
                                    </p:set>
                                    <p:anim calcmode="lin" valueType="num">
                                      <p:cBhvr additive="base">
                                        <p:cTn id="25" dur="500"/>
                                        <p:tgtEl>
                                          <p:spTgt spid="53251">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53251">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53251">
                                            <p:txEl>
                                              <p:pRg st="4" end="4"/>
                                            </p:txEl>
                                          </p:spTgt>
                                        </p:tgtEl>
                                        <p:attrNameLst>
                                          <p:attrName>style.visibility</p:attrName>
                                        </p:attrNameLst>
                                      </p:cBhvr>
                                      <p:to>
                                        <p:strVal val="visible"/>
                                      </p:to>
                                    </p:set>
                                    <p:anim calcmode="lin" valueType="num">
                                      <p:cBhvr additive="base">
                                        <p:cTn id="31" dur="500"/>
                                        <p:tgtEl>
                                          <p:spTgt spid="53251">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53251">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53251">
                                            <p:txEl>
                                              <p:pRg st="5" end="5"/>
                                            </p:txEl>
                                          </p:spTgt>
                                        </p:tgtEl>
                                        <p:attrNameLst>
                                          <p:attrName>style.visibility</p:attrName>
                                        </p:attrNameLst>
                                      </p:cBhvr>
                                      <p:to>
                                        <p:strVal val="visible"/>
                                      </p:to>
                                    </p:set>
                                    <p:anim calcmode="lin" valueType="num">
                                      <p:cBhvr additive="base">
                                        <p:cTn id="37" dur="500"/>
                                        <p:tgtEl>
                                          <p:spTgt spid="53251">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53251">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nodeType="clickEffect">
                                  <p:stCondLst>
                                    <p:cond delay="0"/>
                                  </p:stCondLst>
                                  <p:childTnLst>
                                    <p:set>
                                      <p:cBhvr>
                                        <p:cTn id="42" dur="1" fill="hold">
                                          <p:stCondLst>
                                            <p:cond delay="0"/>
                                          </p:stCondLst>
                                        </p:cTn>
                                        <p:tgtEl>
                                          <p:spTgt spid="53251">
                                            <p:txEl>
                                              <p:pRg st="6" end="6"/>
                                            </p:txEl>
                                          </p:spTgt>
                                        </p:tgtEl>
                                        <p:attrNameLst>
                                          <p:attrName>style.visibility</p:attrName>
                                        </p:attrNameLst>
                                      </p:cBhvr>
                                      <p:to>
                                        <p:strVal val="visible"/>
                                      </p:to>
                                    </p:set>
                                    <p:anim calcmode="lin" valueType="num">
                                      <p:cBhvr additive="base">
                                        <p:cTn id="43" dur="500"/>
                                        <p:tgtEl>
                                          <p:spTgt spid="53251">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532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83277" y="-15123"/>
            <a:ext cx="8229600" cy="1143000"/>
          </a:xfrm>
        </p:spPr>
        <p:txBody>
          <a:bodyPr>
            <a:normAutofit/>
          </a:bodyPr>
          <a:lstStyle/>
          <a:p>
            <a:pPr eaLnBrk="1" fontAlgn="auto" hangingPunct="1">
              <a:spcAft>
                <a:spcPts val="0"/>
              </a:spcAft>
              <a:defRPr/>
            </a:pPr>
            <a:r>
              <a:rPr lang="en-GB" sz="4000" dirty="0">
                <a:effectLst>
                  <a:outerShdw blurRad="38100" dist="38100" dir="2700000" algn="tl">
                    <a:srgbClr val="000000">
                      <a:alpha val="43137"/>
                    </a:srgbClr>
                  </a:outerShdw>
                </a:effectLst>
                <a:latin typeface="Arial Rounded MT Bold" panose="020F0704030504030204" pitchFamily="34" charset="0"/>
              </a:rPr>
              <a:t>NEXT STEPS</a:t>
            </a:r>
            <a:endParaRPr lang="en-US" sz="4000" dirty="0">
              <a:effectLst>
                <a:outerShdw blurRad="38100" dist="38100" dir="2700000" algn="tl">
                  <a:srgbClr val="000000">
                    <a:alpha val="43137"/>
                  </a:srgbClr>
                </a:outerShdw>
              </a:effectLst>
              <a:latin typeface="Arial Rounded MT Bold" panose="020F0704030504030204" pitchFamily="34" charset="0"/>
            </a:endParaRPr>
          </a:p>
        </p:txBody>
      </p:sp>
      <p:sp>
        <p:nvSpPr>
          <p:cNvPr id="53251" name="Rectangle 3"/>
          <p:cNvSpPr>
            <a:spLocks noGrp="1" noChangeArrowheads="1"/>
          </p:cNvSpPr>
          <p:nvPr>
            <p:ph idx="1"/>
          </p:nvPr>
        </p:nvSpPr>
        <p:spPr>
          <a:xfrm>
            <a:off x="483277" y="836712"/>
            <a:ext cx="8435280" cy="4625975"/>
          </a:xfrm>
        </p:spPr>
        <p:txBody>
          <a:bodyPr/>
          <a:lstStyle/>
          <a:p>
            <a:pPr eaLnBrk="1" hangingPunct="1">
              <a:lnSpc>
                <a:spcPts val="4200"/>
              </a:lnSpc>
            </a:pPr>
            <a:r>
              <a:rPr lang="en-GB" altLang="en-US" sz="2800" dirty="0"/>
              <a:t>What are you going to delegate? – Start Small</a:t>
            </a:r>
          </a:p>
          <a:p>
            <a:pPr eaLnBrk="1" hangingPunct="1">
              <a:lnSpc>
                <a:spcPts val="4200"/>
              </a:lnSpc>
            </a:pPr>
            <a:r>
              <a:rPr lang="en-GB" altLang="en-US" sz="2800" dirty="0"/>
              <a:t>Who are you going to delegate to?</a:t>
            </a:r>
          </a:p>
          <a:p>
            <a:pPr eaLnBrk="1" hangingPunct="1">
              <a:lnSpc>
                <a:spcPts val="4200"/>
              </a:lnSpc>
            </a:pPr>
            <a:r>
              <a:rPr lang="en-GB" altLang="en-US" sz="2800" dirty="0"/>
              <a:t>What training will they need?</a:t>
            </a:r>
          </a:p>
          <a:p>
            <a:pPr eaLnBrk="1" hangingPunct="1">
              <a:lnSpc>
                <a:spcPts val="4200"/>
              </a:lnSpc>
            </a:pPr>
            <a:r>
              <a:rPr lang="en-GB" altLang="en-US" sz="2800" dirty="0"/>
              <a:t>Why are you delegating ‘it’ to ‘them?</a:t>
            </a:r>
          </a:p>
          <a:p>
            <a:pPr eaLnBrk="1" hangingPunct="1">
              <a:lnSpc>
                <a:spcPts val="4200"/>
              </a:lnSpc>
            </a:pPr>
            <a:r>
              <a:rPr lang="en-GB" altLang="en-US" sz="2800" dirty="0"/>
              <a:t>How will they know when it is correct? </a:t>
            </a:r>
          </a:p>
          <a:p>
            <a:pPr eaLnBrk="1" hangingPunct="1">
              <a:lnSpc>
                <a:spcPts val="4200"/>
              </a:lnSpc>
            </a:pPr>
            <a:r>
              <a:rPr lang="en-GB" altLang="en-US" sz="2800" dirty="0"/>
              <a:t>Are there resources required?</a:t>
            </a:r>
          </a:p>
          <a:p>
            <a:pPr eaLnBrk="1" hangingPunct="1">
              <a:lnSpc>
                <a:spcPts val="4200"/>
              </a:lnSpc>
            </a:pPr>
            <a:r>
              <a:rPr lang="en-GB" altLang="en-US" sz="2800" dirty="0"/>
              <a:t>When does it need to be completed?</a:t>
            </a:r>
          </a:p>
          <a:p>
            <a:pPr eaLnBrk="1" hangingPunct="1">
              <a:lnSpc>
                <a:spcPts val="4200"/>
              </a:lnSpc>
            </a:pPr>
            <a:r>
              <a:rPr lang="en-GB" altLang="en-US" sz="2800" dirty="0"/>
              <a:t>Who needs to know they have the authority?</a:t>
            </a:r>
            <a:endParaRPr lang="en-US" altLang="en-US" sz="2800" dirty="0"/>
          </a:p>
        </p:txBody>
      </p:sp>
    </p:spTree>
    <p:extLst>
      <p:ext uri="{BB962C8B-B14F-4D97-AF65-F5344CB8AC3E}">
        <p14:creationId xmlns:p14="http://schemas.microsoft.com/office/powerpoint/2010/main" val="132135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 calcmode="lin" valueType="num">
                                      <p:cBhvr additive="base">
                                        <p:cTn id="7" dur="500"/>
                                        <p:tgtEl>
                                          <p:spTgt spid="53251">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53251">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3251">
                                            <p:txEl>
                                              <p:pRg st="1" end="1"/>
                                            </p:txEl>
                                          </p:spTgt>
                                        </p:tgtEl>
                                        <p:attrNameLst>
                                          <p:attrName>style.visibility</p:attrName>
                                        </p:attrNameLst>
                                      </p:cBhvr>
                                      <p:to>
                                        <p:strVal val="visible"/>
                                      </p:to>
                                    </p:set>
                                    <p:anim calcmode="lin" valueType="num">
                                      <p:cBhvr additive="base">
                                        <p:cTn id="13" dur="500"/>
                                        <p:tgtEl>
                                          <p:spTgt spid="53251">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53251">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53251">
                                            <p:txEl>
                                              <p:pRg st="2" end="2"/>
                                            </p:txEl>
                                          </p:spTgt>
                                        </p:tgtEl>
                                        <p:attrNameLst>
                                          <p:attrName>style.visibility</p:attrName>
                                        </p:attrNameLst>
                                      </p:cBhvr>
                                      <p:to>
                                        <p:strVal val="visible"/>
                                      </p:to>
                                    </p:set>
                                    <p:anim calcmode="lin" valueType="num">
                                      <p:cBhvr additive="base">
                                        <p:cTn id="19" dur="500"/>
                                        <p:tgtEl>
                                          <p:spTgt spid="53251">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5325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3251">
                                            <p:txEl>
                                              <p:pRg st="3" end="3"/>
                                            </p:txEl>
                                          </p:spTgt>
                                        </p:tgtEl>
                                        <p:attrNameLst>
                                          <p:attrName>style.visibility</p:attrName>
                                        </p:attrNameLst>
                                      </p:cBhvr>
                                      <p:to>
                                        <p:strVal val="visible"/>
                                      </p:to>
                                    </p:set>
                                    <p:anim calcmode="lin" valueType="num">
                                      <p:cBhvr additive="base">
                                        <p:cTn id="25" dur="500"/>
                                        <p:tgtEl>
                                          <p:spTgt spid="53251">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53251">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53251">
                                            <p:txEl>
                                              <p:pRg st="4" end="4"/>
                                            </p:txEl>
                                          </p:spTgt>
                                        </p:tgtEl>
                                        <p:attrNameLst>
                                          <p:attrName>style.visibility</p:attrName>
                                        </p:attrNameLst>
                                      </p:cBhvr>
                                      <p:to>
                                        <p:strVal val="visible"/>
                                      </p:to>
                                    </p:set>
                                    <p:anim calcmode="lin" valueType="num">
                                      <p:cBhvr additive="base">
                                        <p:cTn id="31" dur="500"/>
                                        <p:tgtEl>
                                          <p:spTgt spid="53251">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53251">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53251">
                                            <p:txEl>
                                              <p:pRg st="5" end="5"/>
                                            </p:txEl>
                                          </p:spTgt>
                                        </p:tgtEl>
                                        <p:attrNameLst>
                                          <p:attrName>style.visibility</p:attrName>
                                        </p:attrNameLst>
                                      </p:cBhvr>
                                      <p:to>
                                        <p:strVal val="visible"/>
                                      </p:to>
                                    </p:set>
                                    <p:anim calcmode="lin" valueType="num">
                                      <p:cBhvr additive="base">
                                        <p:cTn id="37" dur="500"/>
                                        <p:tgtEl>
                                          <p:spTgt spid="53251">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53251">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nodeType="clickEffect">
                                  <p:stCondLst>
                                    <p:cond delay="0"/>
                                  </p:stCondLst>
                                  <p:childTnLst>
                                    <p:set>
                                      <p:cBhvr>
                                        <p:cTn id="42" dur="1" fill="hold">
                                          <p:stCondLst>
                                            <p:cond delay="0"/>
                                          </p:stCondLst>
                                        </p:cTn>
                                        <p:tgtEl>
                                          <p:spTgt spid="53251">
                                            <p:txEl>
                                              <p:pRg st="6" end="6"/>
                                            </p:txEl>
                                          </p:spTgt>
                                        </p:tgtEl>
                                        <p:attrNameLst>
                                          <p:attrName>style.visibility</p:attrName>
                                        </p:attrNameLst>
                                      </p:cBhvr>
                                      <p:to>
                                        <p:strVal val="visible"/>
                                      </p:to>
                                    </p:set>
                                    <p:anim calcmode="lin" valueType="num">
                                      <p:cBhvr additive="base">
                                        <p:cTn id="43" dur="500"/>
                                        <p:tgtEl>
                                          <p:spTgt spid="53251">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53251">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2" presetClass="entr" presetSubtype="4" fill="hold" nodeType="clickEffect">
                                  <p:stCondLst>
                                    <p:cond delay="0"/>
                                  </p:stCondLst>
                                  <p:childTnLst>
                                    <p:set>
                                      <p:cBhvr>
                                        <p:cTn id="48" dur="1" fill="hold">
                                          <p:stCondLst>
                                            <p:cond delay="0"/>
                                          </p:stCondLst>
                                        </p:cTn>
                                        <p:tgtEl>
                                          <p:spTgt spid="53251">
                                            <p:txEl>
                                              <p:pRg st="7" end="7"/>
                                            </p:txEl>
                                          </p:spTgt>
                                        </p:tgtEl>
                                        <p:attrNameLst>
                                          <p:attrName>style.visibility</p:attrName>
                                        </p:attrNameLst>
                                      </p:cBhvr>
                                      <p:to>
                                        <p:strVal val="visible"/>
                                      </p:to>
                                    </p:set>
                                    <p:anim calcmode="lin" valueType="num">
                                      <p:cBhvr additive="base">
                                        <p:cTn id="49" dur="500"/>
                                        <p:tgtEl>
                                          <p:spTgt spid="53251">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5325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2FD15C29-1987-4B56-B8CC-A231EB5F3597}" vid="{01FF006F-6B05-4DA5-8DEF-1BE6DE7C5707}"/>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B30AB5F2-58D4-46D5-90B7-34DAB6D42B71}" vid="{CF967FDD-F8AB-4CAC-BC09-E46602D4E0FE}"/>
    </a:ext>
  </a:extLst>
</a:theme>
</file>

<file path=ppt/theme/theme4.xml><?xml version="1.0" encoding="utf-8"?>
<a:theme xmlns:a="http://schemas.openxmlformats.org/drawingml/2006/main" name="1_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1396</TotalTime>
  <Words>1766</Words>
  <Application>Microsoft Office PowerPoint</Application>
  <PresentationFormat>On-screen Show (4:3)</PresentationFormat>
  <Paragraphs>263</Paragraphs>
  <Slides>22</Slides>
  <Notes>15</Notes>
  <HiddenSlides>0</HiddenSlides>
  <MMClips>0</MMClips>
  <ScaleCrop>false</ScaleCrop>
  <HeadingPairs>
    <vt:vector size="8" baseType="variant">
      <vt:variant>
        <vt:lpstr>Fonts Used</vt:lpstr>
      </vt:variant>
      <vt:variant>
        <vt:i4>8</vt:i4>
      </vt:variant>
      <vt:variant>
        <vt:lpstr>Theme</vt:lpstr>
      </vt:variant>
      <vt:variant>
        <vt:i4>4</vt:i4>
      </vt:variant>
      <vt:variant>
        <vt:lpstr>Embedded OLE Servers</vt:lpstr>
      </vt:variant>
      <vt:variant>
        <vt:i4>1</vt:i4>
      </vt:variant>
      <vt:variant>
        <vt:lpstr>Slide Titles</vt:lpstr>
      </vt:variant>
      <vt:variant>
        <vt:i4>22</vt:i4>
      </vt:variant>
    </vt:vector>
  </HeadingPairs>
  <TitlesOfParts>
    <vt:vector size="35" baseType="lpstr">
      <vt:lpstr>Arial</vt:lpstr>
      <vt:lpstr>Arial Rounded MT Bold</vt:lpstr>
      <vt:lpstr>Bookman Old Style</vt:lpstr>
      <vt:lpstr>Calibri</vt:lpstr>
      <vt:lpstr>Corbel</vt:lpstr>
      <vt:lpstr>Myriad Pro</vt:lpstr>
      <vt:lpstr>Symbol</vt:lpstr>
      <vt:lpstr>Wingdings</vt:lpstr>
      <vt:lpstr>Default Theme</vt:lpstr>
      <vt:lpstr>SftWP July 15</vt:lpstr>
      <vt:lpstr>UWTSD</vt:lpstr>
      <vt:lpstr>1_SftWP July 15</vt:lpstr>
      <vt:lpstr>Chart</vt:lpstr>
      <vt:lpstr>The Art of Delegation</vt:lpstr>
      <vt:lpstr>Delegation:</vt:lpstr>
      <vt:lpstr>When Delegation goes right!</vt:lpstr>
      <vt:lpstr>When Delegation goes wrong</vt:lpstr>
      <vt:lpstr>The benefits to you of delegation</vt:lpstr>
      <vt:lpstr>The benefits to your staff</vt:lpstr>
      <vt:lpstr>The benefits to your organisation</vt:lpstr>
      <vt:lpstr>PowerPoint Presentation</vt:lpstr>
      <vt:lpstr>Top Tips for Successful Delegation</vt:lpstr>
      <vt:lpstr>Three Delegation Choices</vt:lpstr>
      <vt:lpstr>Delegating Aggressively</vt:lpstr>
      <vt:lpstr>Delegating Assertively</vt:lpstr>
      <vt:lpstr>Delegating Non-Assertively</vt:lpstr>
      <vt:lpstr>What happens when you are  non-assertive?</vt:lpstr>
      <vt:lpstr>Stages of Delegation</vt:lpstr>
      <vt:lpstr>Stages of Delegation</vt:lpstr>
      <vt:lpstr>Stages of Delegation</vt:lpstr>
      <vt:lpstr>Stages of Delegation </vt:lpstr>
      <vt:lpstr>Use SMART Objectives to Delegate Effectively </vt:lpstr>
      <vt:lpstr>When objectives are poorly set</vt:lpstr>
      <vt:lpstr>Context for effective objective setting </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Art of Delegation</dc:title>
  <dc:creator>Brian Taylor</dc:creator>
  <cp:lastModifiedBy>Julia Ault</cp:lastModifiedBy>
  <cp:revision>24</cp:revision>
  <dcterms:created xsi:type="dcterms:W3CDTF">2006-12-01T22:05:49Z</dcterms:created>
  <dcterms:modified xsi:type="dcterms:W3CDTF">2018-01-25T14:53:39Z</dcterms:modified>
</cp:coreProperties>
</file>