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Default Extension="gif" ContentType="image/gif"/>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4"/>
  </p:notesMasterIdLst>
  <p:sldIdLst>
    <p:sldId id="256" r:id="rId2"/>
    <p:sldId id="257" r:id="rId3"/>
    <p:sldId id="271" r:id="rId4"/>
    <p:sldId id="270" r:id="rId5"/>
    <p:sldId id="269" r:id="rId6"/>
    <p:sldId id="268" r:id="rId7"/>
    <p:sldId id="267" r:id="rId8"/>
    <p:sldId id="266" r:id="rId9"/>
    <p:sldId id="265" r:id="rId10"/>
    <p:sldId id="264" r:id="rId11"/>
    <p:sldId id="263" r:id="rId12"/>
    <p:sldId id="262"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5" d="100"/>
          <a:sy n="75" d="100"/>
        </p:scale>
        <p:origin x="-946" y="-235"/>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562E55-E2DD-48EE-876F-15687CA436C9}" type="datetimeFigureOut">
              <a:rPr lang="en-IN" smtClean="0"/>
              <a:pPr/>
              <a:t>14-03-2026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F0FB4F-9D1F-4C4B-9F04-B52DB1B348DD}" type="slidenum">
              <a:rPr lang="en-IN" smtClean="0"/>
              <a:pPr/>
              <a:t>‹#›</a:t>
            </a:fld>
            <a:endParaRPr lang="en-IN"/>
          </a:p>
        </p:txBody>
      </p:sp>
    </p:spTree>
    <p:extLst>
      <p:ext uri="{BB962C8B-B14F-4D97-AF65-F5344CB8AC3E}">
        <p14:creationId xmlns:p14="http://schemas.microsoft.com/office/powerpoint/2010/main" xmlns="" val="13713394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This presentation is dedicated to the culture in international business negotiation. Culture determines the way individuals interact, make decisions and the way they form professional relationships. Knowledge of these cultural differences is especially crucial in negotiating the partnership between the companies of different countries. The presentation will start with the explanation of concept of culture and its significance in business. It will then point out the major cultural aspects that affect the negotiation processes. Lastly, the cultural dimensions theory developed by Hofstede will be presented to examine how cultural variations between the United Kingdom and China can influence the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and business performance in negotiation.</a:t>
            </a:r>
            <a:endParaRPr lang="en-US" b="0" dirty="0">
              <a:effectLst/>
            </a:endParaRPr>
          </a:p>
          <a:p>
            <a:r>
              <a:rPr lang="en-US" dirty="0"/>
              <a:t/>
            </a:r>
            <a:br>
              <a:rPr lang="en-US" dirty="0"/>
            </a:br>
            <a:endParaRPr lang="en-IN" dirty="0"/>
          </a:p>
        </p:txBody>
      </p:sp>
      <p:sp>
        <p:nvSpPr>
          <p:cNvPr id="4" name="Slide Number Placeholder 3"/>
          <p:cNvSpPr>
            <a:spLocks noGrp="1"/>
          </p:cNvSpPr>
          <p:nvPr>
            <p:ph type="sldNum" sz="quarter" idx="5"/>
          </p:nvPr>
        </p:nvSpPr>
        <p:spPr/>
        <p:txBody>
          <a:bodyPr/>
          <a:lstStyle/>
          <a:p>
            <a:fld id="{8EF0FB4F-9D1F-4C4B-9F04-B52DB1B348DD}" type="slidenum">
              <a:rPr lang="en-IN" smtClean="0"/>
              <a:pPr/>
              <a:t>2</a:t>
            </a:fld>
            <a:endParaRPr lang="en-IN"/>
          </a:p>
        </p:txBody>
      </p:sp>
    </p:spTree>
    <p:extLst>
      <p:ext uri="{BB962C8B-B14F-4D97-AF65-F5344CB8AC3E}">
        <p14:creationId xmlns:p14="http://schemas.microsoft.com/office/powerpoint/2010/main" xmlns="" val="15096925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Culture may be described as the shared system of values, beliefs, attitudes and </a:t>
            </a:r>
            <a:r>
              <a:rPr lang="en-US" sz="1200" b="0" i="0" u="none" strike="noStrike" kern="1200" dirty="0" err="1">
                <a:solidFill>
                  <a:schemeClr val="tx1"/>
                </a:solidFill>
                <a:effectLst/>
                <a:latin typeface="+mn-lt"/>
                <a:ea typeface="+mn-ea"/>
                <a:cs typeface="+mn-cs"/>
              </a:rPr>
              <a:t>behaviours</a:t>
            </a:r>
            <a:r>
              <a:rPr lang="en-US" sz="1200" b="0" i="0" u="none" strike="noStrike" kern="1200" dirty="0">
                <a:solidFill>
                  <a:schemeClr val="tx1"/>
                </a:solidFill>
                <a:effectLst/>
                <a:latin typeface="+mn-lt"/>
                <a:ea typeface="+mn-ea"/>
                <a:cs typeface="+mn-cs"/>
              </a:rPr>
              <a:t> of individuals in the society. Such cultural trends shape the way people communicate, the perception of authority and the way business relations are established. When dealing with international business negotiations, their cultural differences are likely to cause misunderstandings in case they are not </a:t>
            </a:r>
            <a:r>
              <a:rPr lang="en-US" sz="1200" b="0" i="0" u="none" strike="noStrike" kern="1200" dirty="0" err="1">
                <a:solidFill>
                  <a:schemeClr val="tx1"/>
                </a:solidFill>
                <a:effectLst/>
                <a:latin typeface="+mn-lt"/>
                <a:ea typeface="+mn-ea"/>
                <a:cs typeface="+mn-cs"/>
              </a:rPr>
              <a:t>recognised</a:t>
            </a:r>
            <a:r>
              <a:rPr lang="en-US" sz="1200" b="0" i="0" u="none" strike="noStrike" kern="1200" dirty="0">
                <a:solidFill>
                  <a:schemeClr val="tx1"/>
                </a:solidFill>
                <a:effectLst/>
                <a:latin typeface="+mn-lt"/>
                <a:ea typeface="+mn-ea"/>
                <a:cs typeface="+mn-cs"/>
              </a:rPr>
              <a:t> and managed. To illustrate this, different countries can have very different communication styles where some countries like the direct one would have direct communication and others like the indirect ones would use indirect communication. Cultural differences are therefore important for building trust and successful international relationships.</a:t>
            </a:r>
            <a:endParaRPr lang="en-US" b="0" dirty="0">
              <a:effectLst/>
            </a:endParaRPr>
          </a:p>
          <a:p>
            <a:r>
              <a:rPr lang="en-US" dirty="0"/>
              <a:t/>
            </a:r>
            <a:br>
              <a:rPr lang="en-US" dirty="0"/>
            </a:br>
            <a:endParaRPr lang="en-IN" dirty="0"/>
          </a:p>
        </p:txBody>
      </p:sp>
      <p:sp>
        <p:nvSpPr>
          <p:cNvPr id="4" name="Slide Number Placeholder 3"/>
          <p:cNvSpPr>
            <a:spLocks noGrp="1"/>
          </p:cNvSpPr>
          <p:nvPr>
            <p:ph type="sldNum" sz="quarter" idx="5"/>
          </p:nvPr>
        </p:nvSpPr>
        <p:spPr/>
        <p:txBody>
          <a:bodyPr/>
          <a:lstStyle/>
          <a:p>
            <a:fld id="{8EF0FB4F-9D1F-4C4B-9F04-B52DB1B348DD}" type="slidenum">
              <a:rPr lang="en-IN" smtClean="0"/>
              <a:pPr/>
              <a:t>3</a:t>
            </a:fld>
            <a:endParaRPr lang="en-IN"/>
          </a:p>
        </p:txBody>
      </p:sp>
    </p:spTree>
    <p:extLst>
      <p:ext uri="{BB962C8B-B14F-4D97-AF65-F5344CB8AC3E}">
        <p14:creationId xmlns:p14="http://schemas.microsoft.com/office/powerpoint/2010/main" xmlns="" val="40335882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Business negotiations and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are some of the cultural elements associated. One of them is communication style which is either direct or indirect, depending on the cultural background. Relationship building is the other crucial aspect as this is because some cultures would prefer to develop personal trust and long-term relationship with others before transacting business with them. In addition, the decision making process in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is also affected by cultural orientations on hierarchy. In other cultures the decision making exercise is shared as compared to other ones where senior leaders exercise control. Understanding such cultural facets leads the negotiator to take adaptations to the tactics they employ and be more efficient in commercial dealings that are cross-cultural.</a:t>
            </a:r>
            <a:endParaRPr lang="en-IN" dirty="0"/>
          </a:p>
        </p:txBody>
      </p:sp>
      <p:sp>
        <p:nvSpPr>
          <p:cNvPr id="4" name="Slide Number Placeholder 3"/>
          <p:cNvSpPr>
            <a:spLocks noGrp="1"/>
          </p:cNvSpPr>
          <p:nvPr>
            <p:ph type="sldNum" sz="quarter" idx="5"/>
          </p:nvPr>
        </p:nvSpPr>
        <p:spPr/>
        <p:txBody>
          <a:bodyPr/>
          <a:lstStyle/>
          <a:p>
            <a:fld id="{8EF0FB4F-9D1F-4C4B-9F04-B52DB1B348DD}" type="slidenum">
              <a:rPr lang="en-IN" smtClean="0"/>
              <a:pPr/>
              <a:t>4</a:t>
            </a:fld>
            <a:endParaRPr lang="en-IN"/>
          </a:p>
        </p:txBody>
      </p:sp>
    </p:spTree>
    <p:extLst>
      <p:ext uri="{BB962C8B-B14F-4D97-AF65-F5344CB8AC3E}">
        <p14:creationId xmlns:p14="http://schemas.microsoft.com/office/powerpoint/2010/main" xmlns="" val="7642587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A culture of the Hofstede Cultural Dimensions Theory is one of the most popular models of examining the cultural differences in international business. The model describes the impact that national cultural values have on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in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and business relationships. Some of the dimensions that Hofstede identified were power distance, individualism and collectivism, uncertainty avoiding as well as long-term orientation. These are dimensions that offer an effective method of comparing how individuals of various cultures go about leadership, team work, risk and negotiation. These cultural differences are important to understand because they allow the managers to develop better strategies when negotiating with foreign partners.</a:t>
            </a:r>
            <a:endParaRPr lang="en-US" b="0" dirty="0">
              <a:effectLst/>
            </a:endParaRPr>
          </a:p>
          <a:p>
            <a:r>
              <a:rPr lang="en-US" dirty="0"/>
              <a:t/>
            </a:r>
            <a:br>
              <a:rPr lang="en-US" dirty="0"/>
            </a:br>
            <a:endParaRPr lang="en-IN" dirty="0"/>
          </a:p>
        </p:txBody>
      </p:sp>
      <p:sp>
        <p:nvSpPr>
          <p:cNvPr id="4" name="Slide Number Placeholder 3"/>
          <p:cNvSpPr>
            <a:spLocks noGrp="1"/>
          </p:cNvSpPr>
          <p:nvPr>
            <p:ph type="sldNum" sz="quarter" idx="5"/>
          </p:nvPr>
        </p:nvSpPr>
        <p:spPr/>
        <p:txBody>
          <a:bodyPr/>
          <a:lstStyle/>
          <a:p>
            <a:fld id="{8EF0FB4F-9D1F-4C4B-9F04-B52DB1B348DD}" type="slidenum">
              <a:rPr lang="en-IN" smtClean="0"/>
              <a:pPr/>
              <a:t>5</a:t>
            </a:fld>
            <a:endParaRPr lang="en-IN"/>
          </a:p>
        </p:txBody>
      </p:sp>
    </p:spTree>
    <p:extLst>
      <p:ext uri="{BB962C8B-B14F-4D97-AF65-F5344CB8AC3E}">
        <p14:creationId xmlns:p14="http://schemas.microsoft.com/office/powerpoint/2010/main" xmlns="" val="19365709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This table is a comparison of the Chinese and the United Kingdom culture in terms of the study conducted by Hofstede. China is far more endowed with power distance, which is a tendency to respect the hierarchies and authority of seniors within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On the other hand, United Kingdom usually works with flatter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structures. Individualism is another major difference. United Kingdom is a very individualistic society in which independence and self-directed efforts are treasured, whereas collectivism and harmony with the group are feared in China. Moreover, China is highly long-term oriented, that is, Chinese companies are based on development of relations and a long-term partnership.</a:t>
            </a:r>
            <a:endParaRPr lang="en-US" b="0" dirty="0">
              <a:effectLst/>
            </a:endParaRPr>
          </a:p>
          <a:p>
            <a:r>
              <a:rPr lang="en-US" dirty="0"/>
              <a:t/>
            </a:r>
            <a:br>
              <a:rPr lang="en-US" dirty="0"/>
            </a:br>
            <a:endParaRPr lang="en-IN" dirty="0"/>
          </a:p>
        </p:txBody>
      </p:sp>
      <p:sp>
        <p:nvSpPr>
          <p:cNvPr id="4" name="Slide Number Placeholder 3"/>
          <p:cNvSpPr>
            <a:spLocks noGrp="1"/>
          </p:cNvSpPr>
          <p:nvPr>
            <p:ph type="sldNum" sz="quarter" idx="5"/>
          </p:nvPr>
        </p:nvSpPr>
        <p:spPr/>
        <p:txBody>
          <a:bodyPr/>
          <a:lstStyle/>
          <a:p>
            <a:fld id="{8EF0FB4F-9D1F-4C4B-9F04-B52DB1B348DD}" type="slidenum">
              <a:rPr lang="en-IN" smtClean="0"/>
              <a:pPr/>
              <a:t>6</a:t>
            </a:fld>
            <a:endParaRPr lang="en-IN"/>
          </a:p>
        </p:txBody>
      </p:sp>
    </p:spTree>
    <p:extLst>
      <p:ext uri="{BB962C8B-B14F-4D97-AF65-F5344CB8AC3E}">
        <p14:creationId xmlns:p14="http://schemas.microsoft.com/office/powerpoint/2010/main" xmlns="" val="11335431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Business negotiations in China are highly guided by various cultural aspects. The concept of Guanxi, meaning relations and trust networks that facilitate business collaboration is one of the most significant ones. It is therefore important in the Chinese business culture to first develop relationships before actual negotiation. Hierarchy is also another significant factor because the senior executives tend to have the last say in decision making. Lastly, in China, communication styles are unconfrontational. The Chinese negotiators might not incur the open disagreement in the pursuit of harmony and the reputation of both parties. The knowledge of such cultural aspects can assist international managers in changing their negotiation approaches and prevent confusion.</a:t>
            </a:r>
            <a:endParaRPr lang="en-US" b="0" dirty="0">
              <a:effectLst/>
            </a:endParaRPr>
          </a:p>
          <a:p>
            <a:r>
              <a:rPr lang="en-US" dirty="0"/>
              <a:t/>
            </a:r>
            <a:br>
              <a:rPr lang="en-US" dirty="0"/>
            </a:br>
            <a:endParaRPr lang="en-IN" dirty="0"/>
          </a:p>
        </p:txBody>
      </p:sp>
      <p:sp>
        <p:nvSpPr>
          <p:cNvPr id="4" name="Slide Number Placeholder 3"/>
          <p:cNvSpPr>
            <a:spLocks noGrp="1"/>
          </p:cNvSpPr>
          <p:nvPr>
            <p:ph type="sldNum" sz="quarter" idx="5"/>
          </p:nvPr>
        </p:nvSpPr>
        <p:spPr/>
        <p:txBody>
          <a:bodyPr/>
          <a:lstStyle/>
          <a:p>
            <a:fld id="{8EF0FB4F-9D1F-4C4B-9F04-B52DB1B348DD}" type="slidenum">
              <a:rPr lang="en-IN" smtClean="0"/>
              <a:pPr/>
              <a:t>7</a:t>
            </a:fld>
            <a:endParaRPr lang="en-IN"/>
          </a:p>
        </p:txBody>
      </p:sp>
    </p:spTree>
    <p:extLst>
      <p:ext uri="{BB962C8B-B14F-4D97-AF65-F5344CB8AC3E}">
        <p14:creationId xmlns:p14="http://schemas.microsoft.com/office/powerpoint/2010/main" xmlns="" val="25962191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UK firms experience various challenges in negotiating with the Chinese firms owing to their cultural differences. One of the enormous challenges is communication style. Chinese negotiators also consider it alright to talk around and more importantly maintain harmony, whereas UK negotiators are more direct. The other challenge is the one concerned with hierarchy. Chinese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tend to need senior leaders approval on the decisions made hence time-slowing down the negotiation process. Finally, the Australian business culture does not support relationship building. The UK businesses can achievably form powerful alliances as long as they do not form personal trust, but focus on contracts.</a:t>
            </a:r>
            <a:endParaRPr lang="en-IN" dirty="0"/>
          </a:p>
        </p:txBody>
      </p:sp>
      <p:sp>
        <p:nvSpPr>
          <p:cNvPr id="4" name="Slide Number Placeholder 3"/>
          <p:cNvSpPr>
            <a:spLocks noGrp="1"/>
          </p:cNvSpPr>
          <p:nvPr>
            <p:ph type="sldNum" sz="quarter" idx="5"/>
          </p:nvPr>
        </p:nvSpPr>
        <p:spPr/>
        <p:txBody>
          <a:bodyPr/>
          <a:lstStyle/>
          <a:p>
            <a:fld id="{8EF0FB4F-9D1F-4C4B-9F04-B52DB1B348DD}" type="slidenum">
              <a:rPr lang="en-IN" smtClean="0"/>
              <a:pPr/>
              <a:t>8</a:t>
            </a:fld>
            <a:endParaRPr lang="en-IN"/>
          </a:p>
        </p:txBody>
      </p:sp>
    </p:spTree>
    <p:extLst>
      <p:ext uri="{BB962C8B-B14F-4D97-AF65-F5344CB8AC3E}">
        <p14:creationId xmlns:p14="http://schemas.microsoft.com/office/powerpoint/2010/main" xmlns="" val="7535618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UK firms will be required to modify their approach to negotiation in order to reach an effective agreement with the Chinese partners. Relationships should be formed because the Chinese business culture consider trust and long-term business cooperation. The negotiators should also respect the hierarchical structures and senior decision makers. Credibility will be achieved with the help of patience and professionalism. Finally, any deal should be made with long-term benefits and win-win situations rather than with short-term benefits because Chinese companies are oriented toward long-term relationships.</a:t>
            </a:r>
            <a:endParaRPr lang="en-IN" dirty="0"/>
          </a:p>
        </p:txBody>
      </p:sp>
      <p:sp>
        <p:nvSpPr>
          <p:cNvPr id="4" name="Slide Number Placeholder 3"/>
          <p:cNvSpPr>
            <a:spLocks noGrp="1"/>
          </p:cNvSpPr>
          <p:nvPr>
            <p:ph type="sldNum" sz="quarter" idx="5"/>
          </p:nvPr>
        </p:nvSpPr>
        <p:spPr/>
        <p:txBody>
          <a:bodyPr/>
          <a:lstStyle/>
          <a:p>
            <a:fld id="{8EF0FB4F-9D1F-4C4B-9F04-B52DB1B348DD}" type="slidenum">
              <a:rPr lang="en-IN" smtClean="0"/>
              <a:pPr/>
              <a:t>9</a:t>
            </a:fld>
            <a:endParaRPr lang="en-IN"/>
          </a:p>
        </p:txBody>
      </p:sp>
    </p:spTree>
    <p:extLst>
      <p:ext uri="{BB962C8B-B14F-4D97-AF65-F5344CB8AC3E}">
        <p14:creationId xmlns:p14="http://schemas.microsoft.com/office/powerpoint/2010/main" xmlns="" val="22804821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In cross-cultural negotiations, cultural awareness is quite imperative. Managers can communicate to their foreign partners more effectively when they know the cultural values and </a:t>
            </a:r>
            <a:r>
              <a:rPr lang="en-US" sz="1200" b="0" i="0" u="none" strike="noStrike" kern="1200" dirty="0" err="1">
                <a:solidFill>
                  <a:schemeClr val="tx1"/>
                </a:solidFill>
                <a:effectLst/>
                <a:latin typeface="+mn-lt"/>
                <a:ea typeface="+mn-ea"/>
                <a:cs typeface="+mn-cs"/>
              </a:rPr>
              <a:t>behavioural</a:t>
            </a:r>
            <a:r>
              <a:rPr lang="en-US" sz="1200" b="0" i="0" u="none" strike="noStrike" kern="1200" dirty="0">
                <a:solidFill>
                  <a:schemeClr val="tx1"/>
                </a:solidFill>
                <a:effectLst/>
                <a:latin typeface="+mn-lt"/>
                <a:ea typeface="+mn-ea"/>
                <a:cs typeface="+mn-cs"/>
              </a:rPr>
              <a:t> differences. This information will be useful in preventing confusion that can otherwise destroy business relations. Cultural awareness also brings about trust within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but more so when there is formation of long term partnership. Both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that are culturally smart are more likely to achieve improved negotiation outcomes in the international business environment.</a:t>
            </a:r>
            <a:endParaRPr lang="en-IN" dirty="0"/>
          </a:p>
        </p:txBody>
      </p:sp>
      <p:sp>
        <p:nvSpPr>
          <p:cNvPr id="4" name="Slide Number Placeholder 3"/>
          <p:cNvSpPr>
            <a:spLocks noGrp="1"/>
          </p:cNvSpPr>
          <p:nvPr>
            <p:ph type="sldNum" sz="quarter" idx="5"/>
          </p:nvPr>
        </p:nvSpPr>
        <p:spPr/>
        <p:txBody>
          <a:bodyPr/>
          <a:lstStyle/>
          <a:p>
            <a:fld id="{8EF0FB4F-9D1F-4C4B-9F04-B52DB1B348DD}" type="slidenum">
              <a:rPr lang="en-IN" smtClean="0"/>
              <a:pPr/>
              <a:t>10</a:t>
            </a:fld>
            <a:endParaRPr lang="en-IN"/>
          </a:p>
        </p:txBody>
      </p:sp>
    </p:spTree>
    <p:extLst>
      <p:ext uri="{BB962C8B-B14F-4D97-AF65-F5344CB8AC3E}">
        <p14:creationId xmlns:p14="http://schemas.microsoft.com/office/powerpoint/2010/main" xmlns="" val="41458843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In conclusion, cultural differences are significant in international negotiations. The UK companies need to understand that there are differences between the Chinese business communication styles and hierarchy, as well as relationship building, when negotiating with Chinese companies. Using cultural models like Hofstede's cultural dimensions,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can have a better understanding of such differences. Companies can create and forge better partnerships and reach win-win agreements by changing their negotiation tactics and becoming culturally aware to adapt their strategies.</a:t>
            </a:r>
            <a:endParaRPr lang="en-US" b="0" dirty="0">
              <a:effectLst/>
            </a:endParaRPr>
          </a:p>
          <a:p>
            <a:r>
              <a:rPr lang="en-US" dirty="0"/>
              <a:t/>
            </a:r>
            <a:br>
              <a:rPr lang="en-US" dirty="0"/>
            </a:br>
            <a:endParaRPr lang="en-IN" dirty="0"/>
          </a:p>
        </p:txBody>
      </p:sp>
      <p:sp>
        <p:nvSpPr>
          <p:cNvPr id="4" name="Slide Number Placeholder 3"/>
          <p:cNvSpPr>
            <a:spLocks noGrp="1"/>
          </p:cNvSpPr>
          <p:nvPr>
            <p:ph type="sldNum" sz="quarter" idx="5"/>
          </p:nvPr>
        </p:nvSpPr>
        <p:spPr/>
        <p:txBody>
          <a:bodyPr/>
          <a:lstStyle/>
          <a:p>
            <a:fld id="{8EF0FB4F-9D1F-4C4B-9F04-B52DB1B348DD}" type="slidenum">
              <a:rPr lang="en-IN" smtClean="0"/>
              <a:pPr/>
              <a:t>11</a:t>
            </a:fld>
            <a:endParaRPr lang="en-IN"/>
          </a:p>
        </p:txBody>
      </p:sp>
    </p:spTree>
    <p:extLst>
      <p:ext uri="{BB962C8B-B14F-4D97-AF65-F5344CB8AC3E}">
        <p14:creationId xmlns:p14="http://schemas.microsoft.com/office/powerpoint/2010/main" xmlns="" val="15943675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FB8B51B-1F9C-4ADD-B333-3EABA48065EF}" type="datetimeFigureOut">
              <a:rPr lang="en-IN" smtClean="0"/>
              <a:pPr/>
              <a:t>14-03-2026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AD2F90D-C05C-422D-8E74-256F7C3063AE}" type="slidenum">
              <a:rPr lang="en-IN" smtClean="0"/>
              <a:pPr/>
              <a:t>‹#›</a:t>
            </a:fld>
            <a:endParaRPr lang="en-IN"/>
          </a:p>
        </p:txBody>
      </p:sp>
    </p:spTree>
    <p:extLst>
      <p:ext uri="{BB962C8B-B14F-4D97-AF65-F5344CB8AC3E}">
        <p14:creationId xmlns:p14="http://schemas.microsoft.com/office/powerpoint/2010/main" xmlns="" val="38357647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9FB8B51B-1F9C-4ADD-B333-3EABA48065EF}" type="datetimeFigureOut">
              <a:rPr lang="en-IN" smtClean="0"/>
              <a:pPr/>
              <a:t>14-03-2026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AD2F90D-C05C-422D-8E74-256F7C3063AE}" type="slidenum">
              <a:rPr lang="en-IN" smtClean="0"/>
              <a:pPr/>
              <a:t>‹#›</a:t>
            </a:fld>
            <a:endParaRPr lang="en-IN"/>
          </a:p>
        </p:txBody>
      </p:sp>
    </p:spTree>
    <p:extLst>
      <p:ext uri="{BB962C8B-B14F-4D97-AF65-F5344CB8AC3E}">
        <p14:creationId xmlns:p14="http://schemas.microsoft.com/office/powerpoint/2010/main" xmlns="" val="23755401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B8B51B-1F9C-4ADD-B333-3EABA48065EF}" type="datetimeFigureOut">
              <a:rPr lang="en-IN" smtClean="0"/>
              <a:pPr/>
              <a:t>14-03-2026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AD2F90D-C05C-422D-8E74-256F7C3063AE}" type="slidenum">
              <a:rPr lang="en-IN" smtClean="0"/>
              <a:pPr/>
              <a:t>‹#›</a:t>
            </a:fld>
            <a:endParaRPr lang="en-IN"/>
          </a:p>
        </p:txBody>
      </p:sp>
    </p:spTree>
    <p:extLst>
      <p:ext uri="{BB962C8B-B14F-4D97-AF65-F5344CB8AC3E}">
        <p14:creationId xmlns:p14="http://schemas.microsoft.com/office/powerpoint/2010/main" xmlns="" val="37531143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B8B51B-1F9C-4ADD-B333-3EABA48065EF}" type="datetimeFigureOut">
              <a:rPr lang="en-IN" smtClean="0"/>
              <a:pPr/>
              <a:t>14-03-2026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AD2F90D-C05C-422D-8E74-256F7C3063AE}" type="slidenum">
              <a:rPr lang="en-IN" smtClean="0"/>
              <a:pPr/>
              <a:t>‹#›</a:t>
            </a:fld>
            <a:endParaRPr lang="en-IN"/>
          </a:p>
        </p:txBody>
      </p:sp>
    </p:spTree>
    <p:extLst>
      <p:ext uri="{BB962C8B-B14F-4D97-AF65-F5344CB8AC3E}">
        <p14:creationId xmlns:p14="http://schemas.microsoft.com/office/powerpoint/2010/main" xmlns="" val="27251663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B8B51B-1F9C-4ADD-B333-3EABA48065EF}" type="datetimeFigureOut">
              <a:rPr lang="en-IN" smtClean="0"/>
              <a:pPr/>
              <a:t>14-03-2026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AD2F90D-C05C-422D-8E74-256F7C3063AE}" type="slidenum">
              <a:rPr lang="en-IN" smtClean="0"/>
              <a:pPr/>
              <a:t>‹#›</a:t>
            </a:fld>
            <a:endParaRPr lang="en-IN"/>
          </a:p>
        </p:txBody>
      </p:sp>
    </p:spTree>
    <p:extLst>
      <p:ext uri="{BB962C8B-B14F-4D97-AF65-F5344CB8AC3E}">
        <p14:creationId xmlns:p14="http://schemas.microsoft.com/office/powerpoint/2010/main" xmlns="" val="4176268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9FB8B51B-1F9C-4ADD-B333-3EABA48065EF}" type="datetimeFigureOut">
              <a:rPr lang="en-IN" smtClean="0"/>
              <a:pPr/>
              <a:t>14-03-2026</a:t>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5AD2F90D-C05C-422D-8E74-256F7C3063AE}" type="slidenum">
              <a:rPr lang="en-IN" smtClean="0"/>
              <a:pPr/>
              <a:t>‹#›</a:t>
            </a:fld>
            <a:endParaRPr lang="en-IN"/>
          </a:p>
        </p:txBody>
      </p:sp>
    </p:spTree>
    <p:extLst>
      <p:ext uri="{BB962C8B-B14F-4D97-AF65-F5344CB8AC3E}">
        <p14:creationId xmlns:p14="http://schemas.microsoft.com/office/powerpoint/2010/main" xmlns="" val="18431231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FB8B51B-1F9C-4ADD-B333-3EABA48065EF}" type="datetimeFigureOut">
              <a:rPr lang="en-IN" smtClean="0"/>
              <a:pPr/>
              <a:t>14-03-2026</a:t>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5AD2F90D-C05C-422D-8E74-256F7C3063AE}" type="slidenum">
              <a:rPr lang="en-IN" smtClean="0"/>
              <a:pPr/>
              <a:t>‹#›</a:t>
            </a:fld>
            <a:endParaRPr lang="en-IN"/>
          </a:p>
        </p:txBody>
      </p:sp>
    </p:spTree>
    <p:extLst>
      <p:ext uri="{BB962C8B-B14F-4D97-AF65-F5344CB8AC3E}">
        <p14:creationId xmlns:p14="http://schemas.microsoft.com/office/powerpoint/2010/main" xmlns="" val="26213549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9FB8B51B-1F9C-4ADD-B333-3EABA48065EF}" type="datetimeFigureOut">
              <a:rPr lang="en-IN" smtClean="0"/>
              <a:pPr/>
              <a:t>14-03-2026</a:t>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5AD2F90D-C05C-422D-8E74-256F7C3063AE}" type="slidenum">
              <a:rPr lang="en-IN" smtClean="0"/>
              <a:pPr/>
              <a:t>‹#›</a:t>
            </a:fld>
            <a:endParaRPr lang="en-IN"/>
          </a:p>
        </p:txBody>
      </p:sp>
    </p:spTree>
    <p:extLst>
      <p:ext uri="{BB962C8B-B14F-4D97-AF65-F5344CB8AC3E}">
        <p14:creationId xmlns:p14="http://schemas.microsoft.com/office/powerpoint/2010/main" xmlns="" val="20997051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FB8B51B-1F9C-4ADD-B333-3EABA48065EF}" type="datetimeFigureOut">
              <a:rPr lang="en-IN" smtClean="0"/>
              <a:pPr/>
              <a:t>14-03-2026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AD2F90D-C05C-422D-8E74-256F7C3063AE}" type="slidenum">
              <a:rPr lang="en-IN" smtClean="0"/>
              <a:pPr/>
              <a:t>‹#›</a:t>
            </a:fld>
            <a:endParaRPr lang="en-IN"/>
          </a:p>
        </p:txBody>
      </p:sp>
    </p:spTree>
    <p:extLst>
      <p:ext uri="{BB962C8B-B14F-4D97-AF65-F5344CB8AC3E}">
        <p14:creationId xmlns:p14="http://schemas.microsoft.com/office/powerpoint/2010/main" xmlns="" val="20394462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FB8B51B-1F9C-4ADD-B333-3EABA48065EF}" type="datetimeFigureOut">
              <a:rPr lang="en-IN" smtClean="0"/>
              <a:pPr/>
              <a:t>14-03-2026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AD2F90D-C05C-422D-8E74-256F7C3063AE}" type="slidenum">
              <a:rPr lang="en-IN" smtClean="0"/>
              <a:pPr/>
              <a:t>‹#›</a:t>
            </a:fld>
            <a:endParaRPr lang="en-IN"/>
          </a:p>
        </p:txBody>
      </p:sp>
    </p:spTree>
    <p:extLst>
      <p:ext uri="{BB962C8B-B14F-4D97-AF65-F5344CB8AC3E}">
        <p14:creationId xmlns:p14="http://schemas.microsoft.com/office/powerpoint/2010/main" xmlns="" val="37469706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FB8B51B-1F9C-4ADD-B333-3EABA48065EF}" type="datetimeFigureOut">
              <a:rPr lang="en-IN" smtClean="0"/>
              <a:pPr/>
              <a:t>14-03-2026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AD2F90D-C05C-422D-8E74-256F7C3063AE}" type="slidenum">
              <a:rPr lang="en-IN" smtClean="0"/>
              <a:pPr/>
              <a:t>‹#›</a:t>
            </a:fld>
            <a:endParaRPr lang="en-IN"/>
          </a:p>
        </p:txBody>
      </p:sp>
    </p:spTree>
    <p:extLst>
      <p:ext uri="{BB962C8B-B14F-4D97-AF65-F5344CB8AC3E}">
        <p14:creationId xmlns:p14="http://schemas.microsoft.com/office/powerpoint/2010/main" xmlns="" val="41692571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FB8B51B-1F9C-4ADD-B333-3EABA48065EF}" type="datetimeFigureOut">
              <a:rPr lang="en-IN" smtClean="0"/>
              <a:pPr/>
              <a:t>14-03-2026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AD2F90D-C05C-422D-8E74-256F7C3063AE}" type="slidenum">
              <a:rPr lang="en-IN" smtClean="0"/>
              <a:pPr/>
              <a:t>‹#›</a:t>
            </a:fld>
            <a:endParaRPr lang="en-IN"/>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xmlns="" val="3167940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B8B51B-1F9C-4ADD-B333-3EABA48065EF}" type="datetimeFigureOut">
              <a:rPr lang="en-IN" smtClean="0"/>
              <a:pPr/>
              <a:t>14-03-2026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AD2F90D-C05C-422D-8E74-256F7C3063AE}" type="slidenum">
              <a:rPr lang="en-IN" smtClean="0"/>
              <a:pPr/>
              <a:t>‹#›</a:t>
            </a:fld>
            <a:endParaRPr lang="en-IN"/>
          </a:p>
        </p:txBody>
      </p:sp>
    </p:spTree>
    <p:extLst>
      <p:ext uri="{BB962C8B-B14F-4D97-AF65-F5344CB8AC3E}">
        <p14:creationId xmlns:p14="http://schemas.microsoft.com/office/powerpoint/2010/main" xmlns="" val="4853600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FB8B51B-1F9C-4ADD-B333-3EABA48065EF}" type="datetimeFigureOut">
              <a:rPr lang="en-IN" smtClean="0"/>
              <a:pPr/>
              <a:t>14-03-2026</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AD2F90D-C05C-422D-8E74-256F7C3063AE}" type="slidenum">
              <a:rPr lang="en-IN" smtClean="0"/>
              <a:pPr/>
              <a:t>‹#›</a:t>
            </a:fld>
            <a:endParaRPr lang="en-IN"/>
          </a:p>
        </p:txBody>
      </p:sp>
    </p:spTree>
    <p:extLst>
      <p:ext uri="{BB962C8B-B14F-4D97-AF65-F5344CB8AC3E}">
        <p14:creationId xmlns:p14="http://schemas.microsoft.com/office/powerpoint/2010/main" xmlns="" val="40674716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FB8B51B-1F9C-4ADD-B333-3EABA48065EF}" type="datetimeFigureOut">
              <a:rPr lang="en-IN" smtClean="0"/>
              <a:pPr/>
              <a:t>14-03-2026</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AD2F90D-C05C-422D-8E74-256F7C3063AE}" type="slidenum">
              <a:rPr lang="en-IN" smtClean="0"/>
              <a:pPr/>
              <a:t>‹#›</a:t>
            </a:fld>
            <a:endParaRPr lang="en-IN"/>
          </a:p>
        </p:txBody>
      </p:sp>
    </p:spTree>
    <p:extLst>
      <p:ext uri="{BB962C8B-B14F-4D97-AF65-F5344CB8AC3E}">
        <p14:creationId xmlns:p14="http://schemas.microsoft.com/office/powerpoint/2010/main" xmlns="" val="7206846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B8B51B-1F9C-4ADD-B333-3EABA48065EF}" type="datetimeFigureOut">
              <a:rPr lang="en-IN" smtClean="0"/>
              <a:pPr/>
              <a:t>14-03-2026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AD2F90D-C05C-422D-8E74-256F7C3063AE}" type="slidenum">
              <a:rPr lang="en-IN" smtClean="0"/>
              <a:pPr/>
              <a:t>‹#›</a:t>
            </a:fld>
            <a:endParaRPr lang="en-IN"/>
          </a:p>
        </p:txBody>
      </p:sp>
    </p:spTree>
    <p:extLst>
      <p:ext uri="{BB962C8B-B14F-4D97-AF65-F5344CB8AC3E}">
        <p14:creationId xmlns:p14="http://schemas.microsoft.com/office/powerpoint/2010/main" xmlns="" val="24668342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B8B51B-1F9C-4ADD-B333-3EABA48065EF}" type="datetimeFigureOut">
              <a:rPr lang="en-IN" smtClean="0"/>
              <a:pPr/>
              <a:t>14-03-2026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AD2F90D-C05C-422D-8E74-256F7C3063AE}" type="slidenum">
              <a:rPr lang="en-IN" smtClean="0"/>
              <a:pPr/>
              <a:t>‹#›</a:t>
            </a:fld>
            <a:endParaRPr lang="en-IN"/>
          </a:p>
        </p:txBody>
      </p:sp>
    </p:spTree>
    <p:extLst>
      <p:ext uri="{BB962C8B-B14F-4D97-AF65-F5344CB8AC3E}">
        <p14:creationId xmlns:p14="http://schemas.microsoft.com/office/powerpoint/2010/main" xmlns="" val="28376631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cstate="print">
            <a:extLst>
              <a:ext uri="{28A0092B-C50C-407E-A947-70E740481C1C}">
                <a14:useLocalDpi xmlns:a14="http://schemas.microsoft.com/office/drawing/2010/main" xmlns=""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cstate="print">
            <a:extLst>
              <a:ext uri="{28A0092B-C50C-407E-A947-70E740481C1C}">
                <a14:useLocalDpi xmlns:a14="http://schemas.microsoft.com/office/drawing/2010/main" xmlns=""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cstate="print">
            <a:extLst>
              <a:ext uri="{28A0092B-C50C-407E-A947-70E740481C1C}">
                <a14:useLocalDpi xmlns:a14="http://schemas.microsoft.com/office/drawing/2010/main" xmlns=""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cstate="print">
            <a:extLst>
              <a:ext uri="{28A0092B-C50C-407E-A947-70E740481C1C}">
                <a14:useLocalDpi xmlns:a14="http://schemas.microsoft.com/office/drawing/2010/main" xmlns=""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FB8B51B-1F9C-4ADD-B333-3EABA48065EF}" type="datetimeFigureOut">
              <a:rPr lang="en-IN" smtClean="0"/>
              <a:pPr/>
              <a:t>14-03-2026</a:t>
            </a:fld>
            <a:endParaRPr lang="en-IN"/>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5AD2F90D-C05C-422D-8E74-256F7C3063AE}" type="slidenum">
              <a:rPr lang="en-IN" smtClean="0"/>
              <a:pPr/>
              <a:t>‹#›</a:t>
            </a:fld>
            <a:endParaRPr lang="en-IN"/>
          </a:p>
        </p:txBody>
      </p:sp>
    </p:spTree>
    <p:extLst>
      <p:ext uri="{BB962C8B-B14F-4D97-AF65-F5344CB8AC3E}">
        <p14:creationId xmlns:p14="http://schemas.microsoft.com/office/powerpoint/2010/main" xmlns="" val="1385151914"/>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F62C8F6-3DD6-F2A6-1716-AD65CC8CCC71}"/>
              </a:ext>
            </a:extLst>
          </p:cNvPr>
          <p:cNvSpPr>
            <a:spLocks noGrp="1"/>
          </p:cNvSpPr>
          <p:nvPr>
            <p:ph type="ctrTitle"/>
          </p:nvPr>
        </p:nvSpPr>
        <p:spPr>
          <a:xfrm>
            <a:off x="1480075" y="2453640"/>
            <a:ext cx="8825658" cy="3329581"/>
          </a:xfrm>
        </p:spPr>
        <p:txBody>
          <a:bodyPr/>
          <a:lstStyle/>
          <a:p>
            <a:pPr algn="ctr"/>
            <a:r>
              <a:rPr lang="en-IN" sz="4800" b="1" dirty="0">
                <a:latin typeface="Times New Roman" pitchFamily="18" charset="0"/>
                <a:cs typeface="Times New Roman" pitchFamily="18" charset="0"/>
              </a:rPr>
              <a:t>International Business Communications </a:t>
            </a:r>
            <a:r>
              <a:rPr lang="en-IN" sz="4800" b="1" dirty="0" smtClean="0">
                <a:latin typeface="Times New Roman" pitchFamily="18" charset="0"/>
                <a:cs typeface="Times New Roman" pitchFamily="18" charset="0"/>
              </a:rPr>
              <a:t>LCBB6023</a:t>
            </a:r>
            <a:br>
              <a:rPr lang="en-IN" sz="4800" b="1" dirty="0" smtClean="0">
                <a:latin typeface="Times New Roman" pitchFamily="18" charset="0"/>
                <a:cs typeface="Times New Roman" pitchFamily="18" charset="0"/>
              </a:rPr>
            </a:br>
            <a:r>
              <a:rPr lang="en-IN" sz="4000" b="1" dirty="0" smtClean="0">
                <a:latin typeface="Times New Roman" pitchFamily="18" charset="0"/>
                <a:cs typeface="Times New Roman" pitchFamily="18" charset="0"/>
              </a:rPr>
              <a:t/>
            </a:r>
            <a:br>
              <a:rPr lang="en-IN" sz="4000" b="1" dirty="0" smtClean="0">
                <a:latin typeface="Times New Roman" pitchFamily="18" charset="0"/>
                <a:cs typeface="Times New Roman" pitchFamily="18" charset="0"/>
              </a:rPr>
            </a:br>
            <a:r>
              <a:rPr lang="en-GB" sz="2000" b="1" i="1" dirty="0" smtClean="0">
                <a:latin typeface="Times New Roman" pitchFamily="18" charset="0"/>
                <a:cs typeface="Times New Roman" pitchFamily="18" charset="0"/>
              </a:rPr>
              <a:t>Student Name: Marian Gabriel </a:t>
            </a:r>
            <a:r>
              <a:rPr lang="en-GB" sz="2000" b="1" i="1" dirty="0" err="1" smtClean="0">
                <a:latin typeface="Times New Roman" pitchFamily="18" charset="0"/>
                <a:cs typeface="Times New Roman" pitchFamily="18" charset="0"/>
              </a:rPr>
              <a:t>Apostu</a:t>
            </a:r>
            <a:r>
              <a:rPr lang="en-GB" sz="2000" b="1" i="1" dirty="0" smtClean="0">
                <a:latin typeface="Times New Roman" pitchFamily="18" charset="0"/>
                <a:cs typeface="Times New Roman" pitchFamily="18" charset="0"/>
              </a:rPr>
              <a:t/>
            </a:r>
            <a:br>
              <a:rPr lang="en-GB" sz="2000" b="1" i="1" dirty="0" smtClean="0">
                <a:latin typeface="Times New Roman" pitchFamily="18" charset="0"/>
                <a:cs typeface="Times New Roman" pitchFamily="18" charset="0"/>
              </a:rPr>
            </a:br>
            <a:r>
              <a:rPr lang="en-GB" sz="2000" b="1" i="1" dirty="0" smtClean="0">
                <a:latin typeface="Times New Roman" pitchFamily="18" charset="0"/>
                <a:cs typeface="Times New Roman" pitchFamily="18" charset="0"/>
              </a:rPr>
              <a:t>Student Id Number :2327280</a:t>
            </a:r>
            <a:br>
              <a:rPr lang="en-GB" sz="2000" b="1" i="1" dirty="0" smtClean="0">
                <a:latin typeface="Times New Roman" pitchFamily="18" charset="0"/>
                <a:cs typeface="Times New Roman" pitchFamily="18" charset="0"/>
              </a:rPr>
            </a:br>
            <a:r>
              <a:rPr lang="en-GB" sz="2000" b="1" i="1" dirty="0" smtClean="0">
                <a:latin typeface="Times New Roman" pitchFamily="18" charset="0"/>
                <a:cs typeface="Times New Roman" pitchFamily="18" charset="0"/>
              </a:rPr>
              <a:t>Module:  International Business Communications</a:t>
            </a:r>
            <a:br>
              <a:rPr lang="en-GB" sz="2000" b="1" i="1" dirty="0" smtClean="0">
                <a:latin typeface="Times New Roman" pitchFamily="18" charset="0"/>
                <a:cs typeface="Times New Roman" pitchFamily="18" charset="0"/>
              </a:rPr>
            </a:br>
            <a:r>
              <a:rPr lang="en-GB" sz="2000" b="1" i="1" dirty="0" smtClean="0">
                <a:latin typeface="Times New Roman" pitchFamily="18" charset="0"/>
                <a:cs typeface="Times New Roman" pitchFamily="18" charset="0"/>
              </a:rPr>
              <a:t>Module code:  LCBB6023</a:t>
            </a:r>
            <a:br>
              <a:rPr lang="en-GB" sz="2000" b="1" i="1" dirty="0" smtClean="0">
                <a:latin typeface="Times New Roman" pitchFamily="18" charset="0"/>
                <a:cs typeface="Times New Roman" pitchFamily="18" charset="0"/>
              </a:rPr>
            </a:br>
            <a:r>
              <a:rPr lang="en-GB" sz="2000" b="1" i="1" dirty="0" smtClean="0">
                <a:latin typeface="Times New Roman" pitchFamily="18" charset="0"/>
                <a:cs typeface="Times New Roman" pitchFamily="18" charset="0"/>
              </a:rPr>
              <a:t>Module Leader:  </a:t>
            </a:r>
            <a:r>
              <a:rPr lang="en-GB" sz="2000" b="1" i="1" dirty="0" err="1" smtClean="0">
                <a:latin typeface="Times New Roman" pitchFamily="18" charset="0"/>
                <a:cs typeface="Times New Roman" pitchFamily="18" charset="0"/>
              </a:rPr>
              <a:t>Liyanage</a:t>
            </a:r>
            <a:r>
              <a:rPr lang="en-GB" sz="2000" b="1" i="1" dirty="0" smtClean="0">
                <a:latin typeface="Times New Roman" pitchFamily="18" charset="0"/>
                <a:cs typeface="Times New Roman" pitchFamily="18" charset="0"/>
              </a:rPr>
              <a:t> Rodrigo</a:t>
            </a:r>
            <a:endParaRPr lang="en-IN" sz="4000" dirty="0">
              <a:latin typeface="Times New Roman" pitchFamily="18" charset="0"/>
              <a:cs typeface="Times New Roman" pitchFamily="18" charset="0"/>
            </a:endParaRPr>
          </a:p>
        </p:txBody>
      </p:sp>
    </p:spTree>
    <p:extLst>
      <p:ext uri="{BB962C8B-B14F-4D97-AF65-F5344CB8AC3E}">
        <p14:creationId xmlns:p14="http://schemas.microsoft.com/office/powerpoint/2010/main" xmlns="" val="2626116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2FA6E0A-F188-6129-B233-D848D268BD80}"/>
              </a:ext>
            </a:extLst>
          </p:cNvPr>
          <p:cNvSpPr>
            <a:spLocks noGrp="1"/>
          </p:cNvSpPr>
          <p:nvPr>
            <p:ph type="title"/>
          </p:nvPr>
        </p:nvSpPr>
        <p:spPr/>
        <p:txBody>
          <a:bodyPr/>
          <a:lstStyle/>
          <a:p>
            <a:pPr algn="ctr"/>
            <a:r>
              <a:rPr lang="en-IN" sz="4000" b="1" dirty="0">
                <a:latin typeface="Times New Roman" panose="02020603050405020304" pitchFamily="18" charset="0"/>
                <a:cs typeface="Times New Roman" panose="02020603050405020304" pitchFamily="18" charset="0"/>
              </a:rPr>
              <a:t>Presentation Outline</a:t>
            </a: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xmlns="" id="{FEFE40AB-839E-8E1B-42CE-5779BCB38304}"/>
              </a:ext>
            </a:extLst>
          </p:cNvPr>
          <p:cNvSpPr>
            <a:spLocks noGrp="1"/>
          </p:cNvSpPr>
          <p:nvPr>
            <p:ph idx="1"/>
          </p:nvPr>
        </p:nvSpPr>
        <p:spPr>
          <a:xfrm>
            <a:off x="1103312" y="2052918"/>
            <a:ext cx="5885317" cy="4195481"/>
          </a:xfrm>
        </p:spPr>
        <p:txBody>
          <a:bodyPr/>
          <a:lstStyle/>
          <a:p>
            <a:pPr algn="just" fontAlgn="base"/>
            <a:r>
              <a:rPr lang="en-US" dirty="0">
                <a:latin typeface="Times New Roman" panose="02020603050405020304" pitchFamily="18" charset="0"/>
                <a:cs typeface="Times New Roman" panose="02020603050405020304" pitchFamily="18" charset="0"/>
              </a:rPr>
              <a:t>This presentation describes why culture is essential in a global business negotiation.</a:t>
            </a:r>
          </a:p>
          <a:p>
            <a:pPr algn="just" fontAlgn="base"/>
            <a:r>
              <a:rPr lang="en-US" dirty="0">
                <a:latin typeface="Times New Roman" panose="02020603050405020304" pitchFamily="18" charset="0"/>
                <a:cs typeface="Times New Roman" panose="02020603050405020304" pitchFamily="18" charset="0"/>
              </a:rPr>
              <a:t>It analyses important aspects of culture that determine the negotiation </a:t>
            </a:r>
            <a:r>
              <a:rPr lang="en-US" dirty="0" err="1">
                <a:latin typeface="Times New Roman" panose="02020603050405020304" pitchFamily="18" charset="0"/>
                <a:cs typeface="Times New Roman" panose="02020603050405020304" pitchFamily="18" charset="0"/>
              </a:rPr>
              <a:t>behaviour</a:t>
            </a:r>
            <a:r>
              <a:rPr lang="en-US" dirty="0">
                <a:latin typeface="Times New Roman" panose="02020603050405020304" pitchFamily="18" charset="0"/>
                <a:cs typeface="Times New Roman" panose="02020603050405020304" pitchFamily="18" charset="0"/>
              </a:rPr>
              <a:t> and business relationships.</a:t>
            </a:r>
          </a:p>
          <a:p>
            <a:pPr algn="just" fontAlgn="base"/>
            <a:r>
              <a:rPr lang="en-US" dirty="0">
                <a:latin typeface="Times New Roman" panose="02020603050405020304" pitchFamily="18" charset="0"/>
                <a:cs typeface="Times New Roman" panose="02020603050405020304" pitchFamily="18" charset="0"/>
              </a:rPr>
              <a:t>It examines the cultural dimensions of Hofstede to know the differences between the negotiation in UK and China.</a:t>
            </a:r>
          </a:p>
          <a:p>
            <a:pPr algn="just"/>
            <a:endParaRPr lang="en-IN" dirty="0">
              <a:latin typeface="Times New Roman" panose="02020603050405020304" pitchFamily="18" charset="0"/>
              <a:cs typeface="Times New Roman" panose="02020603050405020304" pitchFamily="18" charset="0"/>
            </a:endParaRPr>
          </a:p>
        </p:txBody>
      </p:sp>
      <p:pic>
        <p:nvPicPr>
          <p:cNvPr id="1026" name="Picture 2" descr="Teaching objectives of international business communication. | Download  Scientific Diagram">
            <a:extLst>
              <a:ext uri="{FF2B5EF4-FFF2-40B4-BE49-F238E27FC236}">
                <a16:creationId xmlns:a16="http://schemas.microsoft.com/office/drawing/2014/main" xmlns="" id="{45D94573-201D-62A3-25AA-E207285740CF}"/>
              </a:ext>
            </a:extLst>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8187418" y="2052918"/>
            <a:ext cx="3286125" cy="2505187"/>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754169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3D2996B-F896-449A-6916-8C809F57190F}"/>
              </a:ext>
            </a:extLst>
          </p:cNvPr>
          <p:cNvSpPr>
            <a:spLocks noGrp="1"/>
          </p:cNvSpPr>
          <p:nvPr>
            <p:ph type="title"/>
          </p:nvPr>
        </p:nvSpPr>
        <p:spPr/>
        <p:txBody>
          <a:bodyPr/>
          <a:lstStyle/>
          <a:p>
            <a:pPr algn="ctr"/>
            <a:r>
              <a:rPr lang="en-IN" sz="4000" b="1" dirty="0">
                <a:latin typeface="Times New Roman" panose="02020603050405020304" pitchFamily="18" charset="0"/>
                <a:cs typeface="Times New Roman" panose="02020603050405020304" pitchFamily="18" charset="0"/>
              </a:rPr>
              <a:t>Defining Culture</a:t>
            </a: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xmlns="" id="{FAAAAC6E-96B6-8C5A-2762-67654711225F}"/>
              </a:ext>
            </a:extLst>
          </p:cNvPr>
          <p:cNvSpPr>
            <a:spLocks noGrp="1"/>
          </p:cNvSpPr>
          <p:nvPr>
            <p:ph idx="1"/>
          </p:nvPr>
        </p:nvSpPr>
        <p:spPr>
          <a:xfrm>
            <a:off x="1103313" y="2052918"/>
            <a:ext cx="6505802" cy="4195481"/>
          </a:xfrm>
        </p:spPr>
        <p:txBody>
          <a:bodyPr/>
          <a:lstStyle/>
          <a:p>
            <a:pPr algn="just" fontAlgn="base"/>
            <a:r>
              <a:rPr lang="en-US" dirty="0">
                <a:latin typeface="Times New Roman" panose="02020603050405020304" pitchFamily="18" charset="0"/>
                <a:cs typeface="Times New Roman" panose="02020603050405020304" pitchFamily="18" charset="0"/>
              </a:rPr>
              <a:t>The term culture denotes a set of values, beliefs, and </a:t>
            </a:r>
            <a:r>
              <a:rPr lang="en-US" dirty="0" err="1">
                <a:latin typeface="Times New Roman" panose="02020603050405020304" pitchFamily="18" charset="0"/>
                <a:cs typeface="Times New Roman" panose="02020603050405020304" pitchFamily="18" charset="0"/>
              </a:rPr>
              <a:t>behaviours</a:t>
            </a:r>
            <a:r>
              <a:rPr lang="en-US" dirty="0">
                <a:latin typeface="Times New Roman" panose="02020603050405020304" pitchFamily="18" charset="0"/>
                <a:cs typeface="Times New Roman" panose="02020603050405020304" pitchFamily="18" charset="0"/>
              </a:rPr>
              <a:t> that define how people relate to one another in a social setting (Gutterman, 2025).</a:t>
            </a:r>
          </a:p>
          <a:p>
            <a:pPr algn="just" fontAlgn="base"/>
            <a:r>
              <a:rPr lang="en-US" dirty="0">
                <a:latin typeface="Times New Roman" panose="02020603050405020304" pitchFamily="18" charset="0"/>
                <a:cs typeface="Times New Roman" panose="02020603050405020304" pitchFamily="18" charset="0"/>
              </a:rPr>
              <a:t>In business, cultural norms determine communication styles, decision-making process and expectations.</a:t>
            </a:r>
          </a:p>
          <a:p>
            <a:pPr algn="just" fontAlgn="base"/>
            <a:r>
              <a:rPr lang="en-US" dirty="0">
                <a:latin typeface="Times New Roman" panose="02020603050405020304" pitchFamily="18" charset="0"/>
                <a:cs typeface="Times New Roman" panose="02020603050405020304" pitchFamily="18" charset="0"/>
              </a:rPr>
              <a:t>The aspect of cultural differences helps </a:t>
            </a:r>
            <a:r>
              <a:rPr lang="en-US" dirty="0" err="1">
                <a:latin typeface="Times New Roman" panose="02020603050405020304" pitchFamily="18" charset="0"/>
                <a:cs typeface="Times New Roman" panose="02020603050405020304" pitchFamily="18" charset="0"/>
              </a:rPr>
              <a:t>organisations</a:t>
            </a:r>
            <a:r>
              <a:rPr lang="en-US" dirty="0">
                <a:latin typeface="Times New Roman" panose="02020603050405020304" pitchFamily="18" charset="0"/>
                <a:cs typeface="Times New Roman" panose="02020603050405020304" pitchFamily="18" charset="0"/>
              </a:rPr>
              <a:t> not to be caught up unawares during international negotiations.</a:t>
            </a:r>
          </a:p>
          <a:p>
            <a:pPr algn="just"/>
            <a:endParaRPr lang="en-IN" dirty="0">
              <a:latin typeface="Times New Roman" panose="02020603050405020304" pitchFamily="18" charset="0"/>
              <a:cs typeface="Times New Roman" panose="02020603050405020304" pitchFamily="18" charset="0"/>
            </a:endParaRPr>
          </a:p>
        </p:txBody>
      </p:sp>
      <p:pic>
        <p:nvPicPr>
          <p:cNvPr id="2050" name="Picture 2" descr="Cultural Differences | Organizational Behavior Class Notes... | Fiveable">
            <a:extLst>
              <a:ext uri="{FF2B5EF4-FFF2-40B4-BE49-F238E27FC236}">
                <a16:creationId xmlns:a16="http://schemas.microsoft.com/office/drawing/2014/main" xmlns="" id="{F353CD24-8FE1-93C2-1289-164D52CE7EBA}"/>
              </a:ext>
            </a:extLst>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8563203" y="2179402"/>
            <a:ext cx="3247798" cy="2499196"/>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8284420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30304A-947E-FCCC-92A5-BEF801A4339F}"/>
              </a:ext>
            </a:extLst>
          </p:cNvPr>
          <p:cNvSpPr>
            <a:spLocks noGrp="1"/>
          </p:cNvSpPr>
          <p:nvPr>
            <p:ph type="title"/>
          </p:nvPr>
        </p:nvSpPr>
        <p:spPr/>
        <p:txBody>
          <a:bodyPr/>
          <a:lstStyle/>
          <a:p>
            <a:pPr algn="ctr"/>
            <a:r>
              <a:rPr lang="en-US" sz="4000" b="1" dirty="0">
                <a:latin typeface="Times New Roman" panose="02020603050405020304" pitchFamily="18" charset="0"/>
                <a:cs typeface="Times New Roman" panose="02020603050405020304" pitchFamily="18" charset="0"/>
              </a:rPr>
              <a:t>Elements of Culture in Business</a:t>
            </a: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xmlns="" id="{A4C80149-3709-8DA1-78CD-51C28D25D57E}"/>
              </a:ext>
            </a:extLst>
          </p:cNvPr>
          <p:cNvSpPr>
            <a:spLocks noGrp="1"/>
          </p:cNvSpPr>
          <p:nvPr>
            <p:ph idx="1"/>
          </p:nvPr>
        </p:nvSpPr>
        <p:spPr>
          <a:xfrm>
            <a:off x="1103312" y="2052918"/>
            <a:ext cx="6092145" cy="4195481"/>
          </a:xfrm>
        </p:spPr>
        <p:txBody>
          <a:bodyPr/>
          <a:lstStyle/>
          <a:p>
            <a:pPr algn="just" fontAlgn="base"/>
            <a:r>
              <a:rPr lang="en-US" dirty="0">
                <a:latin typeface="Times New Roman" panose="02020603050405020304" pitchFamily="18" charset="0"/>
                <a:cs typeface="Times New Roman" panose="02020603050405020304" pitchFamily="18" charset="0"/>
              </a:rPr>
              <a:t>Different cultures have distinct communication styles that affect how messages are conveyed and received during negotiations (</a:t>
            </a:r>
            <a:r>
              <a:rPr lang="en-US" dirty="0" err="1">
                <a:latin typeface="Times New Roman" panose="02020603050405020304" pitchFamily="18" charset="0"/>
                <a:cs typeface="Times New Roman" panose="02020603050405020304" pitchFamily="18" charset="0"/>
              </a:rPr>
              <a:t>Aririguzoh</a:t>
            </a:r>
            <a:r>
              <a:rPr lang="en-US" dirty="0">
                <a:latin typeface="Times New Roman" panose="02020603050405020304" pitchFamily="18" charset="0"/>
                <a:cs typeface="Times New Roman" panose="02020603050405020304" pitchFamily="18" charset="0"/>
              </a:rPr>
              <a:t>, 2022).</a:t>
            </a:r>
          </a:p>
          <a:p>
            <a:pPr algn="just" fontAlgn="base"/>
            <a:r>
              <a:rPr lang="en-US" dirty="0">
                <a:latin typeface="Times New Roman" panose="02020603050405020304" pitchFamily="18" charset="0"/>
                <a:cs typeface="Times New Roman" panose="02020603050405020304" pitchFamily="18" charset="0"/>
              </a:rPr>
              <a:t>Trust and partnerships are built differently in business depending on social norms and relationship-building practices.</a:t>
            </a:r>
          </a:p>
          <a:p>
            <a:pPr algn="just" fontAlgn="base"/>
            <a:r>
              <a:rPr lang="en-US" dirty="0" err="1">
                <a:latin typeface="Times New Roman" panose="02020603050405020304" pitchFamily="18" charset="0"/>
                <a:cs typeface="Times New Roman" panose="02020603050405020304" pitchFamily="18" charset="0"/>
              </a:rPr>
              <a:t>Organisations</a:t>
            </a:r>
            <a:r>
              <a:rPr lang="en-US" dirty="0">
                <a:latin typeface="Times New Roman" panose="02020603050405020304" pitchFamily="18" charset="0"/>
                <a:cs typeface="Times New Roman" panose="02020603050405020304" pitchFamily="18" charset="0"/>
              </a:rPr>
              <a:t> have decision-making structures determined by attitudes towards authority and hierarchy (Tavares et al., 2024).</a:t>
            </a:r>
          </a:p>
          <a:p>
            <a:pPr algn="just"/>
            <a:endParaRPr lang="en-IN"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xmlns="" id="{30E9D7AC-0C0E-87C3-9FEB-2EAF8753761D}"/>
              </a:ext>
            </a:extLst>
          </p:cNvPr>
          <p:cNvPicPr>
            <a:picLocks noChangeAspect="1"/>
          </p:cNvPicPr>
          <p:nvPr/>
        </p:nvPicPr>
        <p:blipFill>
          <a:blip r:embed="rId3" cstate="print"/>
          <a:stretch>
            <a:fillRect/>
          </a:stretch>
        </p:blipFill>
        <p:spPr>
          <a:xfrm>
            <a:off x="8948057" y="2779735"/>
            <a:ext cx="2438400" cy="1370923"/>
          </a:xfrm>
          <a:prstGeom prst="rect">
            <a:avLst/>
          </a:prstGeom>
        </p:spPr>
      </p:pic>
    </p:spTree>
    <p:extLst>
      <p:ext uri="{BB962C8B-B14F-4D97-AF65-F5344CB8AC3E}">
        <p14:creationId xmlns:p14="http://schemas.microsoft.com/office/powerpoint/2010/main" xmlns="" val="31082115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3345271-3292-B650-075B-49B20B2F69D2}"/>
              </a:ext>
            </a:extLst>
          </p:cNvPr>
          <p:cNvSpPr>
            <a:spLocks noGrp="1"/>
          </p:cNvSpPr>
          <p:nvPr>
            <p:ph type="title"/>
          </p:nvPr>
        </p:nvSpPr>
        <p:spPr/>
        <p:txBody>
          <a:bodyPr/>
          <a:lstStyle/>
          <a:p>
            <a:pPr algn="ctr"/>
            <a:r>
              <a:rPr lang="en-IN" sz="4000" b="1" dirty="0">
                <a:latin typeface="Times New Roman" panose="02020603050405020304" pitchFamily="18" charset="0"/>
                <a:cs typeface="Times New Roman" panose="02020603050405020304" pitchFamily="18" charset="0"/>
              </a:rPr>
              <a:t>Cultural Theory: Hofstede’s Cultural Dimensions</a:t>
            </a:r>
            <a:r>
              <a:rPr lang="en-IN" sz="4000" dirty="0">
                <a:latin typeface="Times New Roman" panose="02020603050405020304" pitchFamily="18" charset="0"/>
                <a:cs typeface="Times New Roman" panose="02020603050405020304" pitchFamily="18" charset="0"/>
              </a:rPr>
              <a:t/>
            </a:r>
            <a:br>
              <a:rPr lang="en-IN" sz="4000" dirty="0">
                <a:latin typeface="Times New Roman" panose="02020603050405020304" pitchFamily="18" charset="0"/>
                <a:cs typeface="Times New Roman" panose="02020603050405020304" pitchFamily="18" charset="0"/>
              </a:rPr>
            </a:br>
            <a:r>
              <a:rPr lang="en-IN" sz="4000" dirty="0">
                <a:latin typeface="Times New Roman" panose="02020603050405020304" pitchFamily="18" charset="0"/>
                <a:cs typeface="Times New Roman" panose="02020603050405020304" pitchFamily="18" charset="0"/>
              </a:rPr>
              <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xmlns="" id="{49237424-A7AF-AA46-0C98-26BF5BD17AA2}"/>
              </a:ext>
            </a:extLst>
          </p:cNvPr>
          <p:cNvSpPr>
            <a:spLocks noGrp="1"/>
          </p:cNvSpPr>
          <p:nvPr>
            <p:ph idx="1"/>
          </p:nvPr>
        </p:nvSpPr>
        <p:spPr>
          <a:xfrm>
            <a:off x="1103313" y="2052918"/>
            <a:ext cx="5830888" cy="4195481"/>
          </a:xfrm>
        </p:spPr>
        <p:txBody>
          <a:bodyPr/>
          <a:lstStyle/>
          <a:p>
            <a:pPr algn="just" fontAlgn="base"/>
            <a:r>
              <a:rPr lang="en-US" dirty="0">
                <a:latin typeface="Times New Roman" panose="02020603050405020304" pitchFamily="18" charset="0"/>
                <a:cs typeface="Times New Roman" panose="02020603050405020304" pitchFamily="18" charset="0"/>
              </a:rPr>
              <a:t>The Cultural Dimensions Theory developed by Hofstede discusses the impact that the national culture has on the workplace </a:t>
            </a:r>
            <a:r>
              <a:rPr lang="en-US" dirty="0" err="1">
                <a:latin typeface="Times New Roman" panose="02020603050405020304" pitchFamily="18" charset="0"/>
                <a:cs typeface="Times New Roman" panose="02020603050405020304" pitchFamily="18" charset="0"/>
              </a:rPr>
              <a:t>behaviour</a:t>
            </a:r>
            <a:r>
              <a:rPr lang="en-US" dirty="0">
                <a:latin typeface="Times New Roman" panose="02020603050405020304" pitchFamily="18" charset="0"/>
                <a:cs typeface="Times New Roman" panose="02020603050405020304" pitchFamily="18" charset="0"/>
              </a:rPr>
              <a:t> and business negotiation (Piotrowska and Piotrowski, 2023).</a:t>
            </a:r>
          </a:p>
          <a:p>
            <a:pPr algn="just" fontAlgn="base"/>
            <a:r>
              <a:rPr lang="en-US" dirty="0">
                <a:latin typeface="Times New Roman" panose="02020603050405020304" pitchFamily="18" charset="0"/>
                <a:cs typeface="Times New Roman" panose="02020603050405020304" pitchFamily="18" charset="0"/>
              </a:rPr>
              <a:t>The model determines the important dimensions which include power distance, individualism, uncertainty avoidance and long-term orientation.</a:t>
            </a:r>
          </a:p>
          <a:p>
            <a:pPr algn="just" fontAlgn="base"/>
            <a:r>
              <a:rPr lang="en-US" dirty="0">
                <a:latin typeface="Times New Roman" panose="02020603050405020304" pitchFamily="18" charset="0"/>
                <a:cs typeface="Times New Roman" panose="02020603050405020304" pitchFamily="18" charset="0"/>
              </a:rPr>
              <a:t>These dimensions assist </a:t>
            </a:r>
            <a:r>
              <a:rPr lang="en-US" dirty="0" err="1">
                <a:latin typeface="Times New Roman" panose="02020603050405020304" pitchFamily="18" charset="0"/>
                <a:cs typeface="Times New Roman" panose="02020603050405020304" pitchFamily="18" charset="0"/>
              </a:rPr>
              <a:t>organisations</a:t>
            </a:r>
            <a:r>
              <a:rPr lang="en-US" dirty="0">
                <a:latin typeface="Times New Roman" panose="02020603050405020304" pitchFamily="18" charset="0"/>
                <a:cs typeface="Times New Roman" panose="02020603050405020304" pitchFamily="18" charset="0"/>
              </a:rPr>
              <a:t> in understanding differences in leadership styles, communication styles, and decision-making.</a:t>
            </a:r>
          </a:p>
          <a:p>
            <a:pPr algn="just"/>
            <a:endParaRPr lang="en-IN" dirty="0">
              <a:latin typeface="Times New Roman" panose="02020603050405020304" pitchFamily="18" charset="0"/>
              <a:cs typeface="Times New Roman" panose="02020603050405020304" pitchFamily="18" charset="0"/>
            </a:endParaRPr>
          </a:p>
        </p:txBody>
      </p:sp>
      <p:pic>
        <p:nvPicPr>
          <p:cNvPr id="4098" name="Picture 2" descr="Cultural influences on business communication |... | Fiveable">
            <a:extLst>
              <a:ext uri="{FF2B5EF4-FFF2-40B4-BE49-F238E27FC236}">
                <a16:creationId xmlns:a16="http://schemas.microsoft.com/office/drawing/2014/main" xmlns="" id="{F5CF9876-4BDB-2512-94F6-E59562356411}"/>
              </a:ext>
            </a:extLst>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8405814" y="1853248"/>
            <a:ext cx="2958394" cy="30480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6714598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62A5B44-AB82-D825-4788-3F14F6AA6F03}"/>
              </a:ext>
            </a:extLst>
          </p:cNvPr>
          <p:cNvSpPr>
            <a:spLocks noGrp="1"/>
          </p:cNvSpPr>
          <p:nvPr>
            <p:ph type="title"/>
          </p:nvPr>
        </p:nvSpPr>
        <p:spPr/>
        <p:txBody>
          <a:bodyPr/>
          <a:lstStyle/>
          <a:p>
            <a:pPr algn="ctr"/>
            <a:r>
              <a:rPr lang="en-US" sz="4000" b="1" dirty="0">
                <a:latin typeface="Times New Roman" panose="02020603050405020304" pitchFamily="18" charset="0"/>
                <a:cs typeface="Times New Roman" panose="02020603050405020304" pitchFamily="18" charset="0"/>
              </a:rPr>
              <a:t>Applying Hofstede to UK and China</a:t>
            </a: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xmlns="" id="{308AA33F-96E9-A759-9F26-D9B3BA6D81EA}"/>
              </a:ext>
            </a:extLst>
          </p:cNvPr>
          <p:cNvSpPr>
            <a:spLocks noGrp="1"/>
          </p:cNvSpPr>
          <p:nvPr>
            <p:ph idx="1"/>
          </p:nvPr>
        </p:nvSpPr>
        <p:spPr>
          <a:xfrm>
            <a:off x="1103312" y="2052918"/>
            <a:ext cx="6026831" cy="4195481"/>
          </a:xfrm>
        </p:spPr>
        <p:txBody>
          <a:bodyPr/>
          <a:lstStyle/>
          <a:p>
            <a:pPr algn="just" fontAlgn="base"/>
            <a:r>
              <a:rPr lang="en-US" dirty="0">
                <a:latin typeface="Times New Roman" panose="02020603050405020304" pitchFamily="18" charset="0"/>
                <a:cs typeface="Times New Roman" panose="02020603050405020304" pitchFamily="18" charset="0"/>
              </a:rPr>
              <a:t>Power distance in China is considerably high compared to that of the United Kingdom, which demonstrates a greater respect to the hierarchy and the authority.</a:t>
            </a:r>
          </a:p>
          <a:p>
            <a:pPr algn="just" fontAlgn="base"/>
            <a:r>
              <a:rPr lang="en-US" dirty="0">
                <a:latin typeface="Times New Roman" panose="02020603050405020304" pitchFamily="18" charset="0"/>
                <a:cs typeface="Times New Roman" panose="02020603050405020304" pitchFamily="18" charset="0"/>
              </a:rPr>
              <a:t>The United Kingdom has a higher score for individualism, whereas China has a higher score for collectivism and group decision-making.</a:t>
            </a:r>
          </a:p>
          <a:p>
            <a:pPr algn="just" fontAlgn="base"/>
            <a:r>
              <a:rPr lang="en-US" dirty="0">
                <a:latin typeface="Times New Roman" panose="02020603050405020304" pitchFamily="18" charset="0"/>
                <a:cs typeface="Times New Roman" panose="02020603050405020304" pitchFamily="18" charset="0"/>
              </a:rPr>
              <a:t>China is far more long-term-oriented, meaning it is more concerned with long-term relations and future gains (The Culture Factor, 2025).</a:t>
            </a:r>
          </a:p>
          <a:p>
            <a:pPr algn="just"/>
            <a:endParaRPr lang="en-IN" dirty="0">
              <a:latin typeface="Times New Roman" panose="02020603050405020304" pitchFamily="18" charset="0"/>
              <a:cs typeface="Times New Roman" panose="02020603050405020304" pitchFamily="18" charset="0"/>
            </a:endParaRPr>
          </a:p>
        </p:txBody>
      </p:sp>
      <p:pic>
        <p:nvPicPr>
          <p:cNvPr id="5122" name="Picture 2">
            <a:extLst>
              <a:ext uri="{FF2B5EF4-FFF2-40B4-BE49-F238E27FC236}">
                <a16:creationId xmlns:a16="http://schemas.microsoft.com/office/drawing/2014/main" xmlns="" id="{95627203-4B5F-026F-D31A-D1BDC40FCB7A}"/>
              </a:ext>
            </a:extLst>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626804" y="2593150"/>
            <a:ext cx="3912054" cy="2079497"/>
          </a:xfrm>
          <a:prstGeom prst="rect">
            <a:avLst/>
          </a:prstGeom>
          <a:noFill/>
          <a:extLst>
            <a:ext uri="{909E8E84-426E-40DD-AFC4-6F175D3DCCD1}">
              <a14:hiddenFill xmlns:a14="http://schemas.microsoft.com/office/drawing/2010/main" xmlns="">
                <a:solidFill>
                  <a:srgbClr val="FFFFFF"/>
                </a:solidFill>
              </a14:hiddenFill>
            </a:ext>
          </a:extLst>
        </p:spPr>
      </p:pic>
      <p:sp>
        <p:nvSpPr>
          <p:cNvPr id="5" name="TextBox 4">
            <a:extLst>
              <a:ext uri="{FF2B5EF4-FFF2-40B4-BE49-F238E27FC236}">
                <a16:creationId xmlns:a16="http://schemas.microsoft.com/office/drawing/2014/main" xmlns="" id="{9C25D3B2-57C6-E376-35BA-BB6364839EC6}"/>
              </a:ext>
            </a:extLst>
          </p:cNvPr>
          <p:cNvSpPr txBox="1"/>
          <p:nvPr/>
        </p:nvSpPr>
        <p:spPr>
          <a:xfrm>
            <a:off x="7739743" y="4820087"/>
            <a:ext cx="3799115" cy="369332"/>
          </a:xfrm>
          <a:prstGeom prst="rect">
            <a:avLst/>
          </a:prstGeom>
          <a:noFill/>
        </p:spPr>
        <p:txBody>
          <a:bodyPr wrap="square">
            <a:spAutoFit/>
          </a:bodyPr>
          <a:lstStyle/>
          <a:p>
            <a:r>
              <a:rPr lang="en-US" sz="1800" b="0" i="0" u="none" strike="noStrike" dirty="0">
                <a:effectLst/>
                <a:latin typeface="Times New Roman" panose="02020603050405020304" pitchFamily="18" charset="0"/>
              </a:rPr>
              <a:t>(Source: The Culture Factor, 2025)</a:t>
            </a:r>
            <a:endParaRPr lang="en-IN" dirty="0"/>
          </a:p>
        </p:txBody>
      </p:sp>
    </p:spTree>
    <p:extLst>
      <p:ext uri="{BB962C8B-B14F-4D97-AF65-F5344CB8AC3E}">
        <p14:creationId xmlns:p14="http://schemas.microsoft.com/office/powerpoint/2010/main" xmlns="" val="31409140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7D5470F-2827-5D67-55AF-736F902C4A29}"/>
              </a:ext>
            </a:extLst>
          </p:cNvPr>
          <p:cNvSpPr>
            <a:spLocks noGrp="1"/>
          </p:cNvSpPr>
          <p:nvPr>
            <p:ph type="title"/>
          </p:nvPr>
        </p:nvSpPr>
        <p:spPr/>
        <p:txBody>
          <a:bodyPr/>
          <a:lstStyle/>
          <a:p>
            <a:pPr algn="ctr"/>
            <a:r>
              <a:rPr lang="en-US" sz="4000" b="1" dirty="0">
                <a:latin typeface="Times New Roman" panose="02020603050405020304" pitchFamily="18" charset="0"/>
                <a:cs typeface="Times New Roman" panose="02020603050405020304" pitchFamily="18" charset="0"/>
              </a:rPr>
              <a:t>Chinese Cultural Elements Affecting Negotiations</a:t>
            </a: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xmlns="" id="{FF7280DE-408B-5A0F-DABC-DB0F651818EC}"/>
              </a:ext>
            </a:extLst>
          </p:cNvPr>
          <p:cNvSpPr>
            <a:spLocks noGrp="1"/>
          </p:cNvSpPr>
          <p:nvPr>
            <p:ph idx="1"/>
          </p:nvPr>
        </p:nvSpPr>
        <p:spPr>
          <a:xfrm>
            <a:off x="1103312" y="2052918"/>
            <a:ext cx="5732917" cy="4195481"/>
          </a:xfrm>
        </p:spPr>
        <p:txBody>
          <a:bodyPr/>
          <a:lstStyle/>
          <a:p>
            <a:pPr algn="just" fontAlgn="base"/>
            <a:r>
              <a:rPr lang="en-US" dirty="0">
                <a:latin typeface="Times New Roman" panose="02020603050405020304" pitchFamily="18" charset="0"/>
                <a:cs typeface="Times New Roman" panose="02020603050405020304" pitchFamily="18" charset="0"/>
              </a:rPr>
              <a:t>The idea of Guanxi underlines the value of personal relations and trust in Chinese business deals.</a:t>
            </a:r>
          </a:p>
          <a:p>
            <a:pPr algn="just" fontAlgn="base"/>
            <a:r>
              <a:rPr lang="en-US" dirty="0">
                <a:latin typeface="Times New Roman" panose="02020603050405020304" pitchFamily="18" charset="0"/>
                <a:cs typeface="Times New Roman" panose="02020603050405020304" pitchFamily="18" charset="0"/>
              </a:rPr>
              <a:t>Chinese business culture places a strong emphasis on subordination and respect for senior decision-makers (Bai et al., 2025).</a:t>
            </a:r>
          </a:p>
          <a:p>
            <a:pPr algn="just" fontAlgn="base"/>
            <a:r>
              <a:rPr lang="en-US" dirty="0">
                <a:latin typeface="Times New Roman" panose="02020603050405020304" pitchFamily="18" charset="0"/>
                <a:cs typeface="Times New Roman" panose="02020603050405020304" pitchFamily="18" charset="0"/>
              </a:rPr>
              <a:t>The Chinese art of negotiation communication is mostly indirect to preserve harmony and face.</a:t>
            </a:r>
          </a:p>
          <a:p>
            <a:pPr algn="just"/>
            <a:endParaRPr lang="en-IN" dirty="0">
              <a:latin typeface="Times New Roman" panose="02020603050405020304" pitchFamily="18" charset="0"/>
              <a:cs typeface="Times New Roman" panose="02020603050405020304" pitchFamily="18" charset="0"/>
            </a:endParaRPr>
          </a:p>
        </p:txBody>
      </p:sp>
      <p:pic>
        <p:nvPicPr>
          <p:cNvPr id="6146" name="Picture 2" descr="China and Negotiation | Springer Nature Link">
            <a:extLst>
              <a:ext uri="{FF2B5EF4-FFF2-40B4-BE49-F238E27FC236}">
                <a16:creationId xmlns:a16="http://schemas.microsoft.com/office/drawing/2014/main" xmlns="" id="{CF2A8FE8-CEFD-BAF9-3FBE-6C0D38CA2E68}"/>
              </a:ext>
            </a:extLst>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8450716" y="2052918"/>
            <a:ext cx="2990169" cy="3025091"/>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7971438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2EB4641-8F28-7BE2-68BC-1BCDAA58CE7D}"/>
              </a:ext>
            </a:extLst>
          </p:cNvPr>
          <p:cNvSpPr>
            <a:spLocks noGrp="1"/>
          </p:cNvSpPr>
          <p:nvPr>
            <p:ph type="title"/>
          </p:nvPr>
        </p:nvSpPr>
        <p:spPr/>
        <p:txBody>
          <a:bodyPr/>
          <a:lstStyle/>
          <a:p>
            <a:pPr algn="ctr"/>
            <a:r>
              <a:rPr lang="en-US" sz="4000" b="1" dirty="0">
                <a:latin typeface="Times New Roman" panose="02020603050405020304" pitchFamily="18" charset="0"/>
                <a:cs typeface="Times New Roman" panose="02020603050405020304" pitchFamily="18" charset="0"/>
              </a:rPr>
              <a:t>Challenges for UK Companies in Chinese Negotiations</a:t>
            </a: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xmlns="" id="{6EF4F3A2-AE2C-B16D-26CE-D21B3D178476}"/>
              </a:ext>
            </a:extLst>
          </p:cNvPr>
          <p:cNvSpPr>
            <a:spLocks noGrp="1"/>
          </p:cNvSpPr>
          <p:nvPr>
            <p:ph idx="1"/>
          </p:nvPr>
        </p:nvSpPr>
        <p:spPr>
          <a:xfrm>
            <a:off x="1103313" y="2052918"/>
            <a:ext cx="6298974" cy="4195481"/>
          </a:xfrm>
        </p:spPr>
        <p:txBody>
          <a:bodyPr/>
          <a:lstStyle/>
          <a:p>
            <a:pPr algn="just" fontAlgn="base"/>
            <a:r>
              <a:rPr lang="en-US" dirty="0">
                <a:latin typeface="Times New Roman" panose="02020603050405020304" pitchFamily="18" charset="0"/>
                <a:cs typeface="Times New Roman" panose="02020603050405020304" pitchFamily="18" charset="0"/>
              </a:rPr>
              <a:t>Direct communication styles commonly used in Chinese business negotiations may cause issues for UK companies (Wang et al., 2025).</a:t>
            </a:r>
          </a:p>
          <a:p>
            <a:pPr algn="just" fontAlgn="base"/>
            <a:r>
              <a:rPr lang="en-US" dirty="0">
                <a:latin typeface="Times New Roman" panose="02020603050405020304" pitchFamily="18" charset="0"/>
                <a:cs typeface="Times New Roman" panose="02020603050405020304" pitchFamily="18" charset="0"/>
              </a:rPr>
              <a:t>Chinese </a:t>
            </a:r>
            <a:r>
              <a:rPr lang="en-US" dirty="0" err="1">
                <a:latin typeface="Times New Roman" panose="02020603050405020304" pitchFamily="18" charset="0"/>
                <a:cs typeface="Times New Roman" panose="02020603050405020304" pitchFamily="18" charset="0"/>
              </a:rPr>
              <a:t>organisations</a:t>
            </a:r>
            <a:r>
              <a:rPr lang="en-US" dirty="0">
                <a:latin typeface="Times New Roman" panose="02020603050405020304" pitchFamily="18" charset="0"/>
                <a:cs typeface="Times New Roman" panose="02020603050405020304" pitchFamily="18" charset="0"/>
              </a:rPr>
              <a:t> put a premium on hierarchy and senior authority, which may slow down decision-making to the UK negotiators.</a:t>
            </a:r>
          </a:p>
          <a:p>
            <a:pPr algn="just" fontAlgn="base"/>
            <a:r>
              <a:rPr lang="en-US" dirty="0">
                <a:latin typeface="Times New Roman" panose="02020603050405020304" pitchFamily="18" charset="0"/>
                <a:cs typeface="Times New Roman" panose="02020603050405020304" pitchFamily="18" charset="0"/>
              </a:rPr>
              <a:t>Variations in relationship-building practices can pose a problem in building trust with Chinese collaborators.</a:t>
            </a:r>
          </a:p>
          <a:p>
            <a:pPr algn="just"/>
            <a:endParaRPr lang="en-IN" dirty="0">
              <a:latin typeface="Times New Roman" panose="02020603050405020304" pitchFamily="18" charset="0"/>
              <a:cs typeface="Times New Roman" panose="02020603050405020304" pitchFamily="18" charset="0"/>
            </a:endParaRPr>
          </a:p>
        </p:txBody>
      </p:sp>
      <p:pic>
        <p:nvPicPr>
          <p:cNvPr id="9218" name="Picture 2" descr="UK-China Resume Formal Trade Negotiations for the First Time in Seven Years  | Customs-Declarations.UK"/>
          <p:cNvPicPr>
            <a:picLocks noChangeAspect="1" noChangeArrowheads="1"/>
          </p:cNvPicPr>
          <p:nvPr/>
        </p:nvPicPr>
        <p:blipFill>
          <a:blip r:embed="rId3" cstate="print"/>
          <a:srcRect/>
          <a:stretch>
            <a:fillRect/>
          </a:stretch>
        </p:blipFill>
        <p:spPr bwMode="auto">
          <a:xfrm>
            <a:off x="7741920" y="1888101"/>
            <a:ext cx="4202119" cy="3589797"/>
          </a:xfrm>
          <a:prstGeom prst="rect">
            <a:avLst/>
          </a:prstGeom>
          <a:noFill/>
        </p:spPr>
      </p:pic>
    </p:spTree>
    <p:extLst>
      <p:ext uri="{BB962C8B-B14F-4D97-AF65-F5344CB8AC3E}">
        <p14:creationId xmlns:p14="http://schemas.microsoft.com/office/powerpoint/2010/main" xmlns="" val="41365454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CD2E405-AD86-E59A-041A-F42F22F28D44}"/>
              </a:ext>
            </a:extLst>
          </p:cNvPr>
          <p:cNvSpPr>
            <a:spLocks noGrp="1"/>
          </p:cNvSpPr>
          <p:nvPr>
            <p:ph type="title"/>
          </p:nvPr>
        </p:nvSpPr>
        <p:spPr/>
        <p:txBody>
          <a:bodyPr/>
          <a:lstStyle/>
          <a:p>
            <a:pPr algn="ctr"/>
            <a:r>
              <a:rPr lang="en-IN" sz="4000" b="1" dirty="0">
                <a:latin typeface="Times New Roman" panose="02020603050405020304" pitchFamily="18" charset="0"/>
                <a:cs typeface="Times New Roman" panose="02020603050405020304" pitchFamily="18" charset="0"/>
              </a:rPr>
              <a:t>Negotiation Strategies for Success</a:t>
            </a: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xmlns="" id="{DC6EF717-C6F3-4D97-9079-21C4FFD154AF}"/>
              </a:ext>
            </a:extLst>
          </p:cNvPr>
          <p:cNvSpPr>
            <a:spLocks noGrp="1"/>
          </p:cNvSpPr>
          <p:nvPr>
            <p:ph idx="1"/>
          </p:nvPr>
        </p:nvSpPr>
        <p:spPr>
          <a:xfrm>
            <a:off x="1103313" y="2052918"/>
            <a:ext cx="5765574" cy="4195481"/>
          </a:xfrm>
        </p:spPr>
        <p:txBody>
          <a:bodyPr/>
          <a:lstStyle/>
          <a:p>
            <a:pPr algn="just" fontAlgn="base"/>
            <a:r>
              <a:rPr lang="en-US" dirty="0">
                <a:latin typeface="Times New Roman" panose="02020603050405020304" pitchFamily="18" charset="0"/>
                <a:cs typeface="Times New Roman" panose="02020603050405020304" pitchFamily="18" charset="0"/>
              </a:rPr>
              <a:t>The UK negotiators are advised to build relationships and trust at the time of negotiating before getting into the actual negotiations.</a:t>
            </a:r>
          </a:p>
          <a:p>
            <a:pPr algn="just" fontAlgn="base"/>
            <a:r>
              <a:rPr lang="en-US" dirty="0">
                <a:latin typeface="Times New Roman" panose="02020603050405020304" pitchFamily="18" charset="0"/>
                <a:cs typeface="Times New Roman" panose="02020603050405020304" pitchFamily="18" charset="0"/>
              </a:rPr>
              <a:t>Hierarchy and treating the senior decision-makers in the proper way enhance the results of negotiations (Essex et al., 2023).</a:t>
            </a:r>
          </a:p>
          <a:p>
            <a:pPr algn="just" fontAlgn="base"/>
            <a:r>
              <a:rPr lang="en-US" dirty="0">
                <a:latin typeface="Times New Roman" panose="02020603050405020304" pitchFamily="18" charset="0"/>
                <a:cs typeface="Times New Roman" panose="02020603050405020304" pitchFamily="18" charset="0"/>
              </a:rPr>
              <a:t>Focusing on benefits of partnerships in the long-term is preferable to short-term gains that negotiation should be based on.</a:t>
            </a:r>
          </a:p>
          <a:p>
            <a:pPr algn="just"/>
            <a:endParaRPr lang="en-IN" dirty="0">
              <a:latin typeface="Times New Roman" panose="02020603050405020304" pitchFamily="18" charset="0"/>
              <a:cs typeface="Times New Roman" panose="02020603050405020304" pitchFamily="18" charset="0"/>
            </a:endParaRPr>
          </a:p>
        </p:txBody>
      </p:sp>
      <p:pic>
        <p:nvPicPr>
          <p:cNvPr id="7170" name="Picture 2" descr="China and Negotiation | Springer Nature Link">
            <a:extLst>
              <a:ext uri="{FF2B5EF4-FFF2-40B4-BE49-F238E27FC236}">
                <a16:creationId xmlns:a16="http://schemas.microsoft.com/office/drawing/2014/main" xmlns="" id="{D7932AA5-A631-C0F6-D3EA-2E9C0ED58AA1}"/>
              </a:ext>
            </a:extLst>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754032" y="2227122"/>
            <a:ext cx="3425598" cy="260545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3692747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E105957-4D07-D96C-5F4C-E8CD5613FE54}"/>
              </a:ext>
            </a:extLst>
          </p:cNvPr>
          <p:cNvSpPr>
            <a:spLocks noGrp="1"/>
          </p:cNvSpPr>
          <p:nvPr>
            <p:ph type="title"/>
          </p:nvPr>
        </p:nvSpPr>
        <p:spPr/>
        <p:txBody>
          <a:bodyPr/>
          <a:lstStyle/>
          <a:p>
            <a:pPr algn="ctr"/>
            <a:r>
              <a:rPr lang="en-IN" sz="4000" b="1" dirty="0">
                <a:latin typeface="Times New Roman" panose="02020603050405020304" pitchFamily="18" charset="0"/>
                <a:cs typeface="Times New Roman" panose="02020603050405020304" pitchFamily="18" charset="0"/>
              </a:rPr>
              <a:t>Importance of Cultural Awareness</a:t>
            </a: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xmlns="" id="{8A4E44FC-3183-2482-0FC9-4F094B9414A2}"/>
              </a:ext>
            </a:extLst>
          </p:cNvPr>
          <p:cNvSpPr>
            <a:spLocks noGrp="1"/>
          </p:cNvSpPr>
          <p:nvPr>
            <p:ph idx="1"/>
          </p:nvPr>
        </p:nvSpPr>
        <p:spPr>
          <a:xfrm>
            <a:off x="1103312" y="2052918"/>
            <a:ext cx="6418717" cy="4195481"/>
          </a:xfrm>
        </p:spPr>
        <p:txBody>
          <a:bodyPr/>
          <a:lstStyle/>
          <a:p>
            <a:pPr algn="just" fontAlgn="base"/>
            <a:r>
              <a:rPr lang="en-US" dirty="0">
                <a:latin typeface="Times New Roman" panose="02020603050405020304" pitchFamily="18" charset="0"/>
                <a:cs typeface="Times New Roman" panose="02020603050405020304" pitchFamily="18" charset="0"/>
              </a:rPr>
              <a:t>Cultural awareness makes the international managers familiar with the </a:t>
            </a:r>
            <a:r>
              <a:rPr lang="en-US" dirty="0" err="1">
                <a:latin typeface="Times New Roman" panose="02020603050405020304" pitchFamily="18" charset="0"/>
                <a:cs typeface="Times New Roman" panose="02020603050405020304" pitchFamily="18" charset="0"/>
              </a:rPr>
              <a:t>behaviour</a:t>
            </a:r>
            <a:r>
              <a:rPr lang="en-US" dirty="0">
                <a:latin typeface="Times New Roman" panose="02020603050405020304" pitchFamily="18" charset="0"/>
                <a:cs typeface="Times New Roman" panose="02020603050405020304" pitchFamily="18" charset="0"/>
              </a:rPr>
              <a:t> differences in negotiations (</a:t>
            </a:r>
            <a:r>
              <a:rPr lang="en-US" dirty="0" err="1">
                <a:latin typeface="Times New Roman" panose="02020603050405020304" pitchFamily="18" charset="0"/>
                <a:cs typeface="Times New Roman" panose="02020603050405020304" pitchFamily="18" charset="0"/>
              </a:rPr>
              <a:t>Urgun</a:t>
            </a:r>
            <a:r>
              <a:rPr lang="en-US" dirty="0">
                <a:latin typeface="Times New Roman" panose="02020603050405020304" pitchFamily="18" charset="0"/>
                <a:cs typeface="Times New Roman" panose="02020603050405020304" pitchFamily="18" charset="0"/>
              </a:rPr>
              <a:t> et al., 2025).</a:t>
            </a:r>
          </a:p>
          <a:p>
            <a:pPr algn="just" fontAlgn="base"/>
            <a:r>
              <a:rPr lang="en-US" dirty="0">
                <a:latin typeface="Times New Roman" panose="02020603050405020304" pitchFamily="18" charset="0"/>
                <a:cs typeface="Times New Roman" panose="02020603050405020304" pitchFamily="18" charset="0"/>
              </a:rPr>
              <a:t>Learning cultural values helps in enhancing communication and minimizing misunderstandings among the partners.</a:t>
            </a:r>
          </a:p>
          <a:p>
            <a:pPr algn="just" fontAlgn="base"/>
            <a:r>
              <a:rPr lang="en-US" dirty="0">
                <a:latin typeface="Times New Roman" panose="02020603050405020304" pitchFamily="18" charset="0"/>
                <a:cs typeface="Times New Roman" panose="02020603050405020304" pitchFamily="18" charset="0"/>
              </a:rPr>
              <a:t>Knowledge of cultures increases trust and helps maintain a business relationship over the long term.</a:t>
            </a:r>
          </a:p>
          <a:p>
            <a:pPr algn="just"/>
            <a:endParaRPr lang="en-IN" dirty="0">
              <a:latin typeface="Times New Roman" panose="02020603050405020304" pitchFamily="18" charset="0"/>
              <a:cs typeface="Times New Roman" panose="02020603050405020304" pitchFamily="18" charset="0"/>
            </a:endParaRPr>
          </a:p>
        </p:txBody>
      </p:sp>
      <p:pic>
        <p:nvPicPr>
          <p:cNvPr id="8194" name="Picture 2" descr="Negotiating with the Chinese: a socio-cultural analysis - ScienceDirect">
            <a:extLst>
              <a:ext uri="{FF2B5EF4-FFF2-40B4-BE49-F238E27FC236}">
                <a16:creationId xmlns:a16="http://schemas.microsoft.com/office/drawing/2014/main" xmlns="" id="{8B338F37-09E8-4415-D1C4-65F871B613F2}"/>
              </a:ext>
            </a:extLst>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975146" y="2063804"/>
            <a:ext cx="3752850" cy="218122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8196219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EEBA754-0736-86CC-ECE4-D860487F7DE2}"/>
              </a:ext>
            </a:extLst>
          </p:cNvPr>
          <p:cNvSpPr>
            <a:spLocks noGrp="1"/>
          </p:cNvSpPr>
          <p:nvPr>
            <p:ph type="title"/>
          </p:nvPr>
        </p:nvSpPr>
        <p:spPr/>
        <p:txBody>
          <a:bodyPr/>
          <a:lstStyle/>
          <a:p>
            <a:pPr algn="ctr"/>
            <a:r>
              <a:rPr lang="en-IN" sz="4000" b="1" dirty="0">
                <a:latin typeface="Times New Roman" panose="02020603050405020304" pitchFamily="18" charset="0"/>
                <a:cs typeface="Times New Roman" panose="02020603050405020304" pitchFamily="18" charset="0"/>
              </a:rPr>
              <a:t>Conclusion</a:t>
            </a: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xmlns="" id="{69A4D343-294D-0805-C426-787758B631AD}"/>
              </a:ext>
            </a:extLst>
          </p:cNvPr>
          <p:cNvSpPr>
            <a:spLocks noGrp="1"/>
          </p:cNvSpPr>
          <p:nvPr>
            <p:ph idx="1"/>
          </p:nvPr>
        </p:nvSpPr>
        <p:spPr>
          <a:xfrm>
            <a:off x="1103313" y="2052918"/>
            <a:ext cx="5286602" cy="4195481"/>
          </a:xfrm>
        </p:spPr>
        <p:txBody>
          <a:bodyPr/>
          <a:lstStyle/>
          <a:p>
            <a:pPr algn="just" fontAlgn="base"/>
            <a:r>
              <a:rPr lang="en-US" dirty="0">
                <a:latin typeface="Times New Roman" panose="02020603050405020304" pitchFamily="18" charset="0"/>
                <a:cs typeface="Times New Roman" panose="02020603050405020304" pitchFamily="18" charset="0"/>
              </a:rPr>
              <a:t>The cultural difference plays a major role in international negotiation process and business relationship.</a:t>
            </a:r>
          </a:p>
          <a:p>
            <a:pPr algn="just" fontAlgn="base"/>
            <a:r>
              <a:rPr lang="en-US" dirty="0">
                <a:latin typeface="Times New Roman" panose="02020603050405020304" pitchFamily="18" charset="0"/>
                <a:cs typeface="Times New Roman" panose="02020603050405020304" pitchFamily="18" charset="0"/>
              </a:rPr>
              <a:t>Learning the Chinese cultural values will help UK companies to be more effective in their negotiation.</a:t>
            </a:r>
          </a:p>
          <a:p>
            <a:pPr algn="just" fontAlgn="base"/>
            <a:r>
              <a:rPr lang="en-US" dirty="0">
                <a:latin typeface="Times New Roman" panose="02020603050405020304" pitchFamily="18" charset="0"/>
                <a:cs typeface="Times New Roman" panose="02020603050405020304" pitchFamily="18" charset="0"/>
              </a:rPr>
              <a:t>Negotiating with cultural awareness adjustment improves the chances of a successful collaboration.</a:t>
            </a:r>
          </a:p>
          <a:p>
            <a:pPr algn="just"/>
            <a:endParaRPr lang="en-IN" dirty="0">
              <a:latin typeface="Times New Roman" panose="02020603050405020304" pitchFamily="18" charset="0"/>
              <a:cs typeface="Times New Roman" panose="02020603050405020304" pitchFamily="18" charset="0"/>
            </a:endParaRPr>
          </a:p>
        </p:txBody>
      </p:sp>
      <p:pic>
        <p:nvPicPr>
          <p:cNvPr id="3074" name="Picture 2" descr="Chinese Commerce Minister holds talk with UK Business Secretary, welcomes UK  companies to continue to share China market opportunities - Global Times"/>
          <p:cNvPicPr>
            <a:picLocks noChangeAspect="1" noChangeArrowheads="1"/>
          </p:cNvPicPr>
          <p:nvPr/>
        </p:nvPicPr>
        <p:blipFill>
          <a:blip r:embed="rId3" cstate="print"/>
          <a:srcRect/>
          <a:stretch>
            <a:fillRect/>
          </a:stretch>
        </p:blipFill>
        <p:spPr bwMode="auto">
          <a:xfrm>
            <a:off x="7208413" y="2408872"/>
            <a:ext cx="3537477" cy="2122487"/>
          </a:xfrm>
          <a:prstGeom prst="rect">
            <a:avLst/>
          </a:prstGeom>
          <a:noFill/>
        </p:spPr>
      </p:pic>
    </p:spTree>
    <p:extLst>
      <p:ext uri="{BB962C8B-B14F-4D97-AF65-F5344CB8AC3E}">
        <p14:creationId xmlns:p14="http://schemas.microsoft.com/office/powerpoint/2010/main" xmlns="" val="20629729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ED53E1F-CCAA-CF63-9237-2FA14029623E}"/>
              </a:ext>
            </a:extLst>
          </p:cNvPr>
          <p:cNvSpPr>
            <a:spLocks noGrp="1"/>
          </p:cNvSpPr>
          <p:nvPr>
            <p:ph type="title"/>
          </p:nvPr>
        </p:nvSpPr>
        <p:spPr/>
        <p:txBody>
          <a:bodyPr/>
          <a:lstStyle/>
          <a:p>
            <a:pPr algn="ctr"/>
            <a:r>
              <a:rPr lang="en-IN" sz="4000" b="1" dirty="0">
                <a:latin typeface="Times New Roman" panose="02020603050405020304" pitchFamily="18" charset="0"/>
                <a:cs typeface="Times New Roman" panose="02020603050405020304" pitchFamily="18" charset="0"/>
              </a:rPr>
              <a:t>References</a:t>
            </a: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xmlns="" id="{E2799286-9D53-82F5-69FE-6A27F0D09935}"/>
              </a:ext>
            </a:extLst>
          </p:cNvPr>
          <p:cNvSpPr>
            <a:spLocks noGrp="1"/>
          </p:cNvSpPr>
          <p:nvPr>
            <p:ph idx="1"/>
          </p:nvPr>
        </p:nvSpPr>
        <p:spPr/>
        <p:txBody>
          <a:bodyPr>
            <a:normAutofit fontScale="55000" lnSpcReduction="20000"/>
          </a:bodyPr>
          <a:lstStyle/>
          <a:p>
            <a:pPr algn="just"/>
            <a:r>
              <a:rPr lang="en-US" dirty="0" err="1">
                <a:latin typeface="Times New Roman" panose="02020603050405020304" pitchFamily="18" charset="0"/>
                <a:cs typeface="Times New Roman" panose="02020603050405020304" pitchFamily="18" charset="0"/>
              </a:rPr>
              <a:t>Aririguzoh</a:t>
            </a:r>
            <a:r>
              <a:rPr lang="en-US" dirty="0">
                <a:latin typeface="Times New Roman" panose="02020603050405020304" pitchFamily="18" charset="0"/>
                <a:cs typeface="Times New Roman" panose="02020603050405020304" pitchFamily="18" charset="0"/>
              </a:rPr>
              <a:t>, S. (2022). Communication competencies, Culture and SDGs: Effective Processes to cross-cultural Communication. </a:t>
            </a:r>
            <a:r>
              <a:rPr lang="en-US" i="1" dirty="0">
                <a:latin typeface="Times New Roman" panose="02020603050405020304" pitchFamily="18" charset="0"/>
                <a:cs typeface="Times New Roman" panose="02020603050405020304" pitchFamily="18" charset="0"/>
              </a:rPr>
              <a:t>Humanities and Social Sciences Communications</a:t>
            </a:r>
            <a:r>
              <a:rPr lang="en-US" dirty="0">
                <a:latin typeface="Times New Roman" panose="02020603050405020304" pitchFamily="18" charset="0"/>
                <a:cs typeface="Times New Roman" panose="02020603050405020304" pitchFamily="18" charset="0"/>
              </a:rPr>
              <a:t>, 9(1), pp.1–11. </a:t>
            </a:r>
            <a:r>
              <a:rPr lang="en-US" dirty="0" err="1">
                <a:latin typeface="Times New Roman" panose="02020603050405020304" pitchFamily="18" charset="0"/>
                <a:cs typeface="Times New Roman" panose="02020603050405020304" pitchFamily="18" charset="0"/>
              </a:rPr>
              <a:t>doi:https</a:t>
            </a:r>
            <a:r>
              <a:rPr lang="en-US" dirty="0">
                <a:latin typeface="Times New Roman" panose="02020603050405020304" pitchFamily="18" charset="0"/>
                <a:cs typeface="Times New Roman" panose="02020603050405020304" pitchFamily="18" charset="0"/>
              </a:rPr>
              <a:t>://www.nature.com/articles/s41599-022-01109-4.</a:t>
            </a:r>
          </a:p>
          <a:p>
            <a:pPr algn="just"/>
            <a:r>
              <a:rPr lang="en-US" dirty="0">
                <a:latin typeface="Times New Roman" panose="02020603050405020304" pitchFamily="18" charset="0"/>
                <a:cs typeface="Times New Roman" panose="02020603050405020304" pitchFamily="18" charset="0"/>
              </a:rPr>
              <a:t>Bai, G., Li, S., Xu, Y. and Wang, G. (2025). Conceptual construction and scale development of leadership taking charge behavior in the Chinese cultural context. </a:t>
            </a:r>
            <a:r>
              <a:rPr lang="en-US" i="1" dirty="0">
                <a:latin typeface="Times New Roman" panose="02020603050405020304" pitchFamily="18" charset="0"/>
                <a:cs typeface="Times New Roman" panose="02020603050405020304" pitchFamily="18" charset="0"/>
              </a:rPr>
              <a:t>Frontiers in Psychology</a:t>
            </a:r>
            <a:r>
              <a:rPr lang="en-US" dirty="0">
                <a:latin typeface="Times New Roman" panose="02020603050405020304" pitchFamily="18" charset="0"/>
                <a:cs typeface="Times New Roman" panose="02020603050405020304" pitchFamily="18" charset="0"/>
              </a:rPr>
              <a:t>, 16. </a:t>
            </a:r>
            <a:r>
              <a:rPr lang="en-US" dirty="0" err="1">
                <a:latin typeface="Times New Roman" panose="02020603050405020304" pitchFamily="18" charset="0"/>
                <a:cs typeface="Times New Roman" panose="02020603050405020304" pitchFamily="18" charset="0"/>
              </a:rPr>
              <a:t>doi:https</a:t>
            </a:r>
            <a:r>
              <a:rPr lang="en-US" dirty="0">
                <a:latin typeface="Times New Roman" panose="02020603050405020304" pitchFamily="18" charset="0"/>
                <a:cs typeface="Times New Roman" panose="02020603050405020304" pitchFamily="18" charset="0"/>
              </a:rPr>
              <a:t>://doi.org/10.3389/fpsyg.2025.1578771.</a:t>
            </a:r>
          </a:p>
          <a:p>
            <a:pPr algn="just"/>
            <a:r>
              <a:rPr lang="en-US" dirty="0">
                <a:latin typeface="Times New Roman" panose="02020603050405020304" pitchFamily="18" charset="0"/>
                <a:cs typeface="Times New Roman" panose="02020603050405020304" pitchFamily="18" charset="0"/>
              </a:rPr>
              <a:t>Essex, R., Kennedy, J., Miller, D. and Jameson, J. (2023). A Scoping Review Exploring the Impact and Negotiation of Hierarchy in Healthcare </a:t>
            </a:r>
            <a:r>
              <a:rPr lang="en-US" dirty="0" err="1">
                <a:latin typeface="Times New Roman" panose="02020603050405020304" pitchFamily="18" charset="0"/>
                <a:cs typeface="Times New Roman" panose="02020603050405020304" pitchFamily="18" charset="0"/>
              </a:rPr>
              <a:t>Organisations</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Nursing Inquiry</a:t>
            </a:r>
            <a:r>
              <a:rPr lang="en-US" dirty="0">
                <a:latin typeface="Times New Roman" panose="02020603050405020304" pitchFamily="18" charset="0"/>
                <a:cs typeface="Times New Roman" panose="02020603050405020304" pitchFamily="18" charset="0"/>
              </a:rPr>
              <a:t>, [online] 30(4), p.e12571. </a:t>
            </a:r>
            <a:r>
              <a:rPr lang="en-US" dirty="0" err="1">
                <a:latin typeface="Times New Roman" panose="02020603050405020304" pitchFamily="18" charset="0"/>
                <a:cs typeface="Times New Roman" panose="02020603050405020304" pitchFamily="18" charset="0"/>
              </a:rPr>
              <a:t>doi:https</a:t>
            </a:r>
            <a:r>
              <a:rPr lang="en-US" dirty="0">
                <a:latin typeface="Times New Roman" panose="02020603050405020304" pitchFamily="18" charset="0"/>
                <a:cs typeface="Times New Roman" panose="02020603050405020304" pitchFamily="18" charset="0"/>
              </a:rPr>
              <a:t>://doi.org/10.1111/nin.12571.</a:t>
            </a:r>
          </a:p>
          <a:p>
            <a:pPr algn="just"/>
            <a:r>
              <a:rPr lang="en-US" dirty="0">
                <a:latin typeface="Times New Roman" panose="02020603050405020304" pitchFamily="18" charset="0"/>
                <a:cs typeface="Times New Roman" panose="02020603050405020304" pitchFamily="18" charset="0"/>
              </a:rPr>
              <a:t>Gutterman, A.S. (2025). Culture Explained: Definitions and Models. </a:t>
            </a:r>
            <a:r>
              <a:rPr lang="en-US" i="1" dirty="0">
                <a:latin typeface="Times New Roman" panose="02020603050405020304" pitchFamily="18" charset="0"/>
                <a:cs typeface="Times New Roman" panose="02020603050405020304" pitchFamily="18" charset="0"/>
              </a:rPr>
              <a:t>ResearchGate</a:t>
            </a:r>
            <a:r>
              <a:rPr lang="en-US" dirty="0">
                <a:latin typeface="Times New Roman" panose="02020603050405020304" pitchFamily="18" charset="0"/>
                <a:cs typeface="Times New Roman" panose="02020603050405020304" pitchFamily="18" charset="0"/>
              </a:rPr>
              <a:t>. [online] </a:t>
            </a:r>
            <a:r>
              <a:rPr lang="en-US" dirty="0" err="1">
                <a:latin typeface="Times New Roman" panose="02020603050405020304" pitchFamily="18" charset="0"/>
                <a:cs typeface="Times New Roman" panose="02020603050405020304" pitchFamily="18" charset="0"/>
              </a:rPr>
              <a:t>doi:https</a:t>
            </a:r>
            <a:r>
              <a:rPr lang="en-US" dirty="0">
                <a:latin typeface="Times New Roman" panose="02020603050405020304" pitchFamily="18" charset="0"/>
                <a:cs typeface="Times New Roman" panose="02020603050405020304" pitchFamily="18" charset="0"/>
              </a:rPr>
              <a:t>://doi.org/10.2139/ssrn.5524861.</a:t>
            </a:r>
          </a:p>
          <a:p>
            <a:pPr algn="just"/>
            <a:r>
              <a:rPr lang="en-US" dirty="0">
                <a:latin typeface="Times New Roman" panose="02020603050405020304" pitchFamily="18" charset="0"/>
                <a:cs typeface="Times New Roman" panose="02020603050405020304" pitchFamily="18" charset="0"/>
              </a:rPr>
              <a:t>Piotrowska, M. and Piotrowski, J. (2023). </a:t>
            </a:r>
            <a:r>
              <a:rPr lang="en-US" i="1" dirty="0">
                <a:latin typeface="Times New Roman" panose="02020603050405020304" pitchFamily="18" charset="0"/>
                <a:cs typeface="Times New Roman" panose="02020603050405020304" pitchFamily="18" charset="0"/>
              </a:rPr>
              <a:t>Hofstede’s Cultural Dimensions Theory</a:t>
            </a:r>
            <a:r>
              <a:rPr lang="en-US" dirty="0">
                <a:latin typeface="Times New Roman" panose="02020603050405020304" pitchFamily="18" charset="0"/>
                <a:cs typeface="Times New Roman" panose="02020603050405020304" pitchFamily="18" charset="0"/>
              </a:rPr>
              <a:t>. [online] ResearchGate. Available at: https://www.researchgate.net/publication/371822907_Hofstede [Accessed 14 Mar. 2026].</a:t>
            </a:r>
          </a:p>
          <a:p>
            <a:pPr algn="just"/>
            <a:r>
              <a:rPr lang="en-US" dirty="0">
                <a:latin typeface="Times New Roman" panose="02020603050405020304" pitchFamily="18" charset="0"/>
                <a:cs typeface="Times New Roman" panose="02020603050405020304" pitchFamily="18" charset="0"/>
              </a:rPr>
              <a:t>Tavares, M.C., Vale, J. and Costa, A. (2024). The Role of </a:t>
            </a:r>
            <a:r>
              <a:rPr lang="en-US" dirty="0" err="1">
                <a:latin typeface="Times New Roman" panose="02020603050405020304" pitchFamily="18" charset="0"/>
                <a:cs typeface="Times New Roman" panose="02020603050405020304" pitchFamily="18" charset="0"/>
              </a:rPr>
              <a:t>Decentralised</a:t>
            </a:r>
            <a:r>
              <a:rPr lang="en-US" dirty="0">
                <a:latin typeface="Times New Roman" panose="02020603050405020304" pitchFamily="18" charset="0"/>
                <a:cs typeface="Times New Roman" panose="02020603050405020304" pitchFamily="18" charset="0"/>
              </a:rPr>
              <a:t> Managers in Decision-Making in a Large Industrial Company. </a:t>
            </a:r>
            <a:r>
              <a:rPr lang="en-US" i="1" dirty="0">
                <a:latin typeface="Times New Roman" panose="02020603050405020304" pitchFamily="18" charset="0"/>
                <a:cs typeface="Times New Roman" panose="02020603050405020304" pitchFamily="18" charset="0"/>
              </a:rPr>
              <a:t>Administrative Sciences</a:t>
            </a:r>
            <a:r>
              <a:rPr lang="en-US" dirty="0">
                <a:latin typeface="Times New Roman" panose="02020603050405020304" pitchFamily="18" charset="0"/>
                <a:cs typeface="Times New Roman" panose="02020603050405020304" pitchFamily="18" charset="0"/>
              </a:rPr>
              <a:t>, 14(9), pp.202–202. </a:t>
            </a:r>
            <a:r>
              <a:rPr lang="en-US" dirty="0" err="1">
                <a:latin typeface="Times New Roman" panose="02020603050405020304" pitchFamily="18" charset="0"/>
                <a:cs typeface="Times New Roman" panose="02020603050405020304" pitchFamily="18" charset="0"/>
              </a:rPr>
              <a:t>doi:https</a:t>
            </a:r>
            <a:r>
              <a:rPr lang="en-US" dirty="0">
                <a:latin typeface="Times New Roman" panose="02020603050405020304" pitchFamily="18" charset="0"/>
                <a:cs typeface="Times New Roman" panose="02020603050405020304" pitchFamily="18" charset="0"/>
              </a:rPr>
              <a:t>://doi.org/10.3390/admsci14090202.</a:t>
            </a:r>
          </a:p>
          <a:p>
            <a:pPr algn="just"/>
            <a:r>
              <a:rPr lang="en-US" dirty="0">
                <a:latin typeface="Times New Roman" panose="02020603050405020304" pitchFamily="18" charset="0"/>
                <a:cs typeface="Times New Roman" panose="02020603050405020304" pitchFamily="18" charset="0"/>
              </a:rPr>
              <a:t>The Culture Factor (2025). </a:t>
            </a:r>
            <a:r>
              <a:rPr lang="en-US" i="1" dirty="0">
                <a:latin typeface="Times New Roman" panose="02020603050405020304" pitchFamily="18" charset="0"/>
                <a:cs typeface="Times New Roman" panose="02020603050405020304" pitchFamily="18" charset="0"/>
              </a:rPr>
              <a:t>Country comparison tool</a:t>
            </a:r>
            <a:r>
              <a:rPr lang="en-US" dirty="0">
                <a:latin typeface="Times New Roman" panose="02020603050405020304" pitchFamily="18" charset="0"/>
                <a:cs typeface="Times New Roman" panose="02020603050405020304" pitchFamily="18" charset="0"/>
              </a:rPr>
              <a:t>. [online] Theculturefactor.com. Available at: https://www.theculturefactor.com/country-comparison-tool?countries=china%2Cunited+kingdom [Accessed 14 Mar. 2026].</a:t>
            </a:r>
          </a:p>
          <a:p>
            <a:pPr algn="just"/>
            <a:r>
              <a:rPr lang="en-US" dirty="0" err="1">
                <a:latin typeface="Times New Roman" panose="02020603050405020304" pitchFamily="18" charset="0"/>
                <a:cs typeface="Times New Roman" panose="02020603050405020304" pitchFamily="18" charset="0"/>
              </a:rPr>
              <a:t>Urgun</a:t>
            </a:r>
            <a:r>
              <a:rPr lang="en-US" dirty="0">
                <a:latin typeface="Times New Roman" panose="02020603050405020304" pitchFamily="18" charset="0"/>
                <a:cs typeface="Times New Roman" panose="02020603050405020304" pitchFamily="18" charset="0"/>
              </a:rPr>
              <a:t>, D., Seidel, J., Vangeli, E., Borges, M. and Rita (2025). Exploring the impact of cross-cultural training on cultural competence and cultural intelligence: a narrative systematic literature review. </a:t>
            </a:r>
            <a:r>
              <a:rPr lang="en-US" i="1" dirty="0">
                <a:latin typeface="Times New Roman" panose="02020603050405020304" pitchFamily="18" charset="0"/>
                <a:cs typeface="Times New Roman" panose="02020603050405020304" pitchFamily="18" charset="0"/>
              </a:rPr>
              <a:t>Frontiers in Psychology</a:t>
            </a:r>
            <a:r>
              <a:rPr lang="en-US" dirty="0">
                <a:latin typeface="Times New Roman" panose="02020603050405020304" pitchFamily="18" charset="0"/>
                <a:cs typeface="Times New Roman" panose="02020603050405020304" pitchFamily="18" charset="0"/>
              </a:rPr>
              <a:t>, 16. </a:t>
            </a:r>
            <a:r>
              <a:rPr lang="en-US" dirty="0" err="1">
                <a:latin typeface="Times New Roman" panose="02020603050405020304" pitchFamily="18" charset="0"/>
                <a:cs typeface="Times New Roman" panose="02020603050405020304" pitchFamily="18" charset="0"/>
              </a:rPr>
              <a:t>doi:https</a:t>
            </a:r>
            <a:r>
              <a:rPr lang="en-US" dirty="0">
                <a:latin typeface="Times New Roman" panose="02020603050405020304" pitchFamily="18" charset="0"/>
                <a:cs typeface="Times New Roman" panose="02020603050405020304" pitchFamily="18" charset="0"/>
              </a:rPr>
              <a:t>://doi.org/10.3389/fpsyg.2025.1511788.</a:t>
            </a:r>
          </a:p>
          <a:p>
            <a:pPr algn="just"/>
            <a:r>
              <a:rPr lang="en-US" dirty="0">
                <a:latin typeface="Times New Roman" panose="02020603050405020304" pitchFamily="18" charset="0"/>
                <a:cs typeface="Times New Roman" panose="02020603050405020304" pitchFamily="18" charset="0"/>
              </a:rPr>
              <a:t>Wang, D., Xing, M. and Zhang, Z. (2025). Multimodal, Multidisciplinary and Multicultural Business Chinese Teaching in the UK and Ireland. </a:t>
            </a:r>
            <a:r>
              <a:rPr lang="en-US" i="1" dirty="0">
                <a:latin typeface="Times New Roman" panose="02020603050405020304" pitchFamily="18" charset="0"/>
                <a:cs typeface="Times New Roman" panose="02020603050405020304" pitchFamily="18" charset="0"/>
              </a:rPr>
              <a:t>Journal of Teaching in International Business</a:t>
            </a:r>
            <a:r>
              <a:rPr lang="en-US" dirty="0">
                <a:latin typeface="Times New Roman" panose="02020603050405020304" pitchFamily="18" charset="0"/>
                <a:cs typeface="Times New Roman" panose="02020603050405020304" pitchFamily="18" charset="0"/>
              </a:rPr>
              <a:t>, pp.1–15. </a:t>
            </a:r>
            <a:r>
              <a:rPr lang="en-US" dirty="0" err="1">
                <a:latin typeface="Times New Roman" panose="02020603050405020304" pitchFamily="18" charset="0"/>
                <a:cs typeface="Times New Roman" panose="02020603050405020304" pitchFamily="18" charset="0"/>
              </a:rPr>
              <a:t>doi:https</a:t>
            </a:r>
            <a:r>
              <a:rPr lang="en-US" dirty="0">
                <a:latin typeface="Times New Roman" panose="02020603050405020304" pitchFamily="18" charset="0"/>
                <a:cs typeface="Times New Roman" panose="02020603050405020304" pitchFamily="18" charset="0"/>
              </a:rPr>
              <a:t>://doi.org/10.1080/08975930.2025.2510379.</a:t>
            </a:r>
          </a:p>
          <a:p>
            <a:pPr algn="just"/>
            <a:r>
              <a:rPr lang="en-US" dirty="0">
                <a:latin typeface="Times New Roman" panose="02020603050405020304" pitchFamily="18" charset="0"/>
                <a:cs typeface="Times New Roman" panose="02020603050405020304" pitchFamily="18" charset="0"/>
              </a:rPr>
              <a:t/>
            </a:r>
            <a:br>
              <a:rPr lang="en-US"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6016885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xmlns=""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18</TotalTime>
  <Words>2063</Words>
  <PresentationFormat>Custom</PresentationFormat>
  <Paragraphs>79</Paragraphs>
  <Slides>12</Slides>
  <Notes>10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Ion</vt:lpstr>
      <vt:lpstr>International Business Communications LCBB6023  Student Name: Marian Gabriel Apostu Student Id Number :2327280 Module:  International Business Communications Module code:  LCBB6023 Module Leader:  Liyanage Rodrigo</vt:lpstr>
      <vt:lpstr>Presentation Outline</vt:lpstr>
      <vt:lpstr>Defining Culture</vt:lpstr>
      <vt:lpstr>Elements of Culture in Business</vt:lpstr>
      <vt:lpstr>Cultural Theory: Hofstede’s Cultural Dimensions  </vt:lpstr>
      <vt:lpstr>Applying Hofstede to UK and China</vt:lpstr>
      <vt:lpstr>Chinese Cultural Elements Affecting Negotiations</vt:lpstr>
      <vt:lpstr>Challenges for UK Companies in Chinese Negotiations</vt:lpstr>
      <vt:lpstr>Negotiation Strategies for Success</vt:lpstr>
      <vt:lpstr>Importance of Cultural Awareness</vt:lpstr>
      <vt:lpstr>Conclusion</vt:lpstr>
      <vt:lpstr>References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2026-03-14T13:26:15Z</dcterms:created>
  <dcterms:modified xsi:type="dcterms:W3CDTF">2026-03-14T13:50:25Z</dcterms:modified>
</cp:coreProperties>
</file>