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59" r:id="rId5"/>
    <p:sldId id="260" r:id="rId6"/>
    <p:sldId id="261" r:id="rId7"/>
    <p:sldId id="271" r:id="rId8"/>
    <p:sldId id="262" r:id="rId9"/>
    <p:sldId id="270" r:id="rId10"/>
    <p:sldId id="263" r:id="rId11"/>
    <p:sldId id="265" r:id="rId12"/>
    <p:sldId id="266" r:id="rId13"/>
    <p:sldId id="267"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BC4E2D3-8A6C-498A-8179-88A9E41B9F29}">
          <p14:sldIdLst>
            <p14:sldId id="256"/>
            <p14:sldId id="257"/>
            <p14:sldId id="258"/>
            <p14:sldId id="259"/>
            <p14:sldId id="260"/>
            <p14:sldId id="261"/>
            <p14:sldId id="271"/>
            <p14:sldId id="262"/>
            <p14:sldId id="270"/>
            <p14:sldId id="263"/>
            <p14:sldId id="265"/>
            <p14:sldId id="266"/>
            <p14:sldId id="267"/>
            <p14:sldId id="26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6" autoAdjust="0"/>
    <p:restoredTop sz="94660"/>
  </p:normalViewPr>
  <p:slideViewPr>
    <p:cSldViewPr snapToGrid="0">
      <p:cViewPr varScale="1">
        <p:scale>
          <a:sx n="83" d="100"/>
          <a:sy n="83" d="100"/>
        </p:scale>
        <p:origin x="13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3/13/2020</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04744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3/13/2020</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32191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3/13/2020</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780995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3/13/2020</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21097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3/13/2020</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314589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3/13/2020</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345138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3/13/2020</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81159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3/13/2020</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040603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3/13/2020</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572966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3/13/2020</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17857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3/13/2020</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225203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3/13/2020</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039631607"/>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claytonhotelbirmingham.com/" TargetMode="External"/><Relationship Id="rId7" Type="http://schemas.openxmlformats.org/officeDocument/2006/relationships/hyperlink" Target="https://www.siteminder.com/r/trends-advice/hotel-management-tips-ideas/creative-business-strategy-hotel/" TargetMode="External"/><Relationship Id="rId2" Type="http://schemas.openxmlformats.org/officeDocument/2006/relationships/hyperlink" Target="https://www.questionpro.com/blog/demographic-segmentation/" TargetMode="External"/><Relationship Id="rId1" Type="http://schemas.openxmlformats.org/officeDocument/2006/relationships/slideLayout" Target="../slideLayouts/slideLayout2.xml"/><Relationship Id="rId6" Type="http://schemas.openxmlformats.org/officeDocument/2006/relationships/hyperlink" Target="https://pestleanalysis.com/what-is-pestle-analysis/" TargetMode="External"/><Relationship Id="rId5" Type="http://schemas.openxmlformats.org/officeDocument/2006/relationships/hyperlink" Target="https://blog.oxfordcollegeofmarketing.com/2014/11/04/the-impact-of-micro-and-macro-environment-factors-on-marketing/" TargetMode="External"/><Relationship Id="rId4" Type="http://schemas.openxmlformats.org/officeDocument/2006/relationships/hyperlink" Target="https://smallbusiness.chron.com/marketing-communication-mix-63541.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B352FC-1F44-4AB9-A2BD-FBF231C6B1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3675CE5-1A84-4E12-9779-B6C029C6FDB1}"/>
              </a:ext>
            </a:extLst>
          </p:cNvPr>
          <p:cNvPicPr>
            <a:picLocks noChangeAspect="1"/>
          </p:cNvPicPr>
          <p:nvPr/>
        </p:nvPicPr>
        <p:blipFill rotWithShape="1">
          <a:blip r:embed="rId2"/>
          <a:srcRect b="15730"/>
          <a:stretch/>
        </p:blipFill>
        <p:spPr>
          <a:xfrm>
            <a:off x="-1" y="0"/>
            <a:ext cx="12192001" cy="6858000"/>
          </a:xfrm>
          <a:prstGeom prst="rect">
            <a:avLst/>
          </a:prstGeom>
        </p:spPr>
      </p:pic>
      <p:sp>
        <p:nvSpPr>
          <p:cNvPr id="11" name="Rectangle 10">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53" y="4716089"/>
            <a:ext cx="6288261" cy="1573149"/>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46AC753-E7B8-4B37-8861-7DCC114D95E7}"/>
              </a:ext>
            </a:extLst>
          </p:cNvPr>
          <p:cNvSpPr>
            <a:spLocks noGrp="1"/>
          </p:cNvSpPr>
          <p:nvPr>
            <p:ph type="ctrTitle"/>
          </p:nvPr>
        </p:nvSpPr>
        <p:spPr>
          <a:xfrm>
            <a:off x="558792" y="4803495"/>
            <a:ext cx="3937938" cy="1291844"/>
          </a:xfrm>
        </p:spPr>
        <p:txBody>
          <a:bodyPr anchor="ctr">
            <a:normAutofit fontScale="90000"/>
          </a:bodyPr>
          <a:lstStyle/>
          <a:p>
            <a:r>
              <a:rPr lang="en-GB" sz="2600" dirty="0"/>
              <a:t>MARKETING ESSENTIALS </a:t>
            </a:r>
            <a:br>
              <a:rPr lang="en-GB" sz="2600" dirty="0"/>
            </a:br>
            <a:r>
              <a:rPr lang="en-GB" sz="2600" dirty="0"/>
              <a:t>(Clayton Hotel Birmingham)</a:t>
            </a:r>
          </a:p>
        </p:txBody>
      </p:sp>
      <p:sp>
        <p:nvSpPr>
          <p:cNvPr id="3" name="Subtitle 2">
            <a:extLst>
              <a:ext uri="{FF2B5EF4-FFF2-40B4-BE49-F238E27FC236}">
                <a16:creationId xmlns:a16="http://schemas.microsoft.com/office/drawing/2014/main" id="{3011E302-F7BE-42D2-BDC4-3BDD865D9861}"/>
              </a:ext>
            </a:extLst>
          </p:cNvPr>
          <p:cNvSpPr>
            <a:spLocks noGrp="1"/>
          </p:cNvSpPr>
          <p:nvPr>
            <p:ph type="subTitle" idx="1"/>
          </p:nvPr>
        </p:nvSpPr>
        <p:spPr>
          <a:xfrm>
            <a:off x="4530678" y="4803495"/>
            <a:ext cx="2455440" cy="1485743"/>
          </a:xfrm>
        </p:spPr>
        <p:txBody>
          <a:bodyPr anchor="ctr">
            <a:normAutofit fontScale="85000" lnSpcReduction="10000"/>
          </a:bodyPr>
          <a:lstStyle/>
          <a:p>
            <a:r>
              <a:rPr lang="en-GB" sz="1700" dirty="0"/>
              <a:t>Gabriela Pravalici- 1905719</a:t>
            </a:r>
          </a:p>
          <a:p>
            <a:r>
              <a:rPr lang="en-GB" sz="1800" dirty="0"/>
              <a:t>Sevdelina Vodenicharova- 1906359</a:t>
            </a:r>
          </a:p>
          <a:p>
            <a:r>
              <a:rPr lang="en-GB" sz="1800" dirty="0"/>
              <a:t>Krisztian Horvath- 1913410</a:t>
            </a:r>
          </a:p>
        </p:txBody>
      </p:sp>
      <p:sp>
        <p:nvSpPr>
          <p:cNvPr id="13" name="Rectangle 12">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784" y="5175711"/>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28936" y="5498088"/>
            <a:ext cx="1021458"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74354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ini pentru external factors">
            <a:extLst>
              <a:ext uri="{FF2B5EF4-FFF2-40B4-BE49-F238E27FC236}">
                <a16:creationId xmlns:a16="http://schemas.microsoft.com/office/drawing/2014/main" id="{DBB5CDF5-D6E5-45BA-8E80-1F58D547894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607" t="1907" r="22641" b="1"/>
          <a:stretch/>
        </p:blipFill>
        <p:spPr bwMode="auto">
          <a:xfrm>
            <a:off x="3522468" y="10"/>
            <a:ext cx="866953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9C126F0-1FBC-4894-9867-61520BA60D06}"/>
              </a:ext>
            </a:extLst>
          </p:cNvPr>
          <p:cNvSpPr>
            <a:spLocks noGrp="1"/>
          </p:cNvSpPr>
          <p:nvPr>
            <p:ph type="title"/>
          </p:nvPr>
        </p:nvSpPr>
        <p:spPr>
          <a:xfrm>
            <a:off x="371093" y="1161288"/>
            <a:ext cx="4455549" cy="1282192"/>
          </a:xfrm>
        </p:spPr>
        <p:txBody>
          <a:bodyPr anchor="b">
            <a:normAutofit/>
          </a:bodyPr>
          <a:lstStyle/>
          <a:p>
            <a:r>
              <a:rPr lang="en-GB" sz="3600" dirty="0"/>
              <a:t>EXECUTIVE SUMMARY</a:t>
            </a:r>
          </a:p>
        </p:txBody>
      </p:sp>
      <p:sp>
        <p:nvSpPr>
          <p:cNvPr id="75" name="Rectangle 7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 name="Rectangle 7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B5272A3-AC12-49F0-A0C5-A1E734CA2972}"/>
              </a:ext>
            </a:extLst>
          </p:cNvPr>
          <p:cNvSpPr>
            <a:spLocks noGrp="1"/>
          </p:cNvSpPr>
          <p:nvPr>
            <p:ph idx="1"/>
          </p:nvPr>
        </p:nvSpPr>
        <p:spPr>
          <a:xfrm>
            <a:off x="371094" y="2718053"/>
            <a:ext cx="3656896" cy="3833217"/>
          </a:xfrm>
        </p:spPr>
        <p:txBody>
          <a:bodyPr anchor="t">
            <a:normAutofit/>
          </a:bodyPr>
          <a:lstStyle/>
          <a:p>
            <a:r>
              <a:rPr lang="en-GB" sz="2000" dirty="0"/>
              <a:t>Within the presentation there will be a clear analysis of the internal and external factors that working for the appraisals of the hotels as well as to the marketing section, which could get easily affected by everything that is happening around. </a:t>
            </a:r>
          </a:p>
        </p:txBody>
      </p:sp>
    </p:spTree>
    <p:extLst>
      <p:ext uri="{BB962C8B-B14F-4D97-AF65-F5344CB8AC3E}">
        <p14:creationId xmlns:p14="http://schemas.microsoft.com/office/powerpoint/2010/main" val="92878701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Rectangle 24">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FEF0E89-2B5B-498C-B932-2C24F61DD24E}"/>
              </a:ext>
            </a:extLst>
          </p:cNvPr>
          <p:cNvPicPr>
            <a:picLocks noChangeAspect="1"/>
          </p:cNvPicPr>
          <p:nvPr/>
        </p:nvPicPr>
        <p:blipFill rotWithShape="1">
          <a:blip r:embed="rId2"/>
          <a:srcRect l="27895" t="9091"/>
          <a:stretch/>
        </p:blipFill>
        <p:spPr>
          <a:xfrm>
            <a:off x="-1" y="-6369"/>
            <a:ext cx="8668492" cy="6857990"/>
          </a:xfrm>
          <a:prstGeom prst="rect">
            <a:avLst/>
          </a:prstGeom>
        </p:spPr>
      </p:pic>
      <p:sp>
        <p:nvSpPr>
          <p:cNvPr id="27" name="Rectangle 26">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37738F-C719-42BD-8C15-C35D5525A9C5}"/>
              </a:ext>
            </a:extLst>
          </p:cNvPr>
          <p:cNvSpPr>
            <a:spLocks noGrp="1"/>
          </p:cNvSpPr>
          <p:nvPr>
            <p:ph type="title"/>
          </p:nvPr>
        </p:nvSpPr>
        <p:spPr>
          <a:xfrm>
            <a:off x="7815921" y="848318"/>
            <a:ext cx="4023360" cy="1514813"/>
          </a:xfrm>
        </p:spPr>
        <p:txBody>
          <a:bodyPr vert="horz" lIns="91440" tIns="45720" rIns="91440" bIns="45720" rtlCol="0" anchor="b">
            <a:normAutofit/>
          </a:bodyPr>
          <a:lstStyle/>
          <a:p>
            <a:pPr marL="685800" indent="-685800">
              <a:buFont typeface="Wingdings" panose="05000000000000000000" pitchFamily="2" charset="2"/>
              <a:buChar char="Ø"/>
            </a:pPr>
            <a:r>
              <a:rPr lang="en-US" sz="4800" u="sng" dirty="0"/>
              <a:t>Hotel Overview</a:t>
            </a:r>
          </a:p>
        </p:txBody>
      </p:sp>
      <p:sp>
        <p:nvSpPr>
          <p:cNvPr id="29" name="Rectangle 2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E91F0CDB-1C66-47AD-9A74-7521B2539446}"/>
              </a:ext>
            </a:extLst>
          </p:cNvPr>
          <p:cNvSpPr txBox="1"/>
          <p:nvPr/>
        </p:nvSpPr>
        <p:spPr>
          <a:xfrm>
            <a:off x="7888396" y="2363131"/>
            <a:ext cx="3949864" cy="4247317"/>
          </a:xfrm>
          <a:prstGeom prst="rect">
            <a:avLst/>
          </a:prstGeom>
          <a:noFill/>
        </p:spPr>
        <p:txBody>
          <a:bodyPr wrap="square" rtlCol="0">
            <a:spAutoFit/>
          </a:bodyPr>
          <a:lstStyle/>
          <a:p>
            <a:r>
              <a:rPr lang="en-GB" dirty="0"/>
              <a:t>¬Clayton Hotel is a 4-star Hotel located in Birmingham, giving access to many other location as it is near the town centre. </a:t>
            </a:r>
          </a:p>
          <a:p>
            <a:r>
              <a:rPr lang="en-GB" dirty="0"/>
              <a:t>People use to chose this hotel mainly because it has a great balance between price-quality-services, next to that the members of staff are always showing friendly and empathic attitude towards the guests, this influencing the guests to build a good impression of the hotel making them speak nice things about the hotel around as well. </a:t>
            </a:r>
          </a:p>
        </p:txBody>
      </p:sp>
    </p:spTree>
    <p:extLst>
      <p:ext uri="{BB962C8B-B14F-4D97-AF65-F5344CB8AC3E}">
        <p14:creationId xmlns:p14="http://schemas.microsoft.com/office/powerpoint/2010/main" val="20413104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1DCF1-06E5-429C-909F-9AB72C1694E4}"/>
              </a:ext>
            </a:extLst>
          </p:cNvPr>
          <p:cNvSpPr>
            <a:spLocks noGrp="1"/>
          </p:cNvSpPr>
          <p:nvPr>
            <p:ph type="title"/>
          </p:nvPr>
        </p:nvSpPr>
        <p:spPr/>
        <p:txBody>
          <a:bodyPr/>
          <a:lstStyle/>
          <a:p>
            <a:pPr marL="571500" indent="-571500">
              <a:buFont typeface="Wingdings" panose="05000000000000000000" pitchFamily="2" charset="2"/>
              <a:buChar char="Ø"/>
            </a:pPr>
            <a:r>
              <a:rPr lang="en-GB" u="sng" dirty="0"/>
              <a:t>Products and Services </a:t>
            </a:r>
          </a:p>
        </p:txBody>
      </p:sp>
      <p:sp>
        <p:nvSpPr>
          <p:cNvPr id="3" name="Content Placeholder 2">
            <a:extLst>
              <a:ext uri="{FF2B5EF4-FFF2-40B4-BE49-F238E27FC236}">
                <a16:creationId xmlns:a16="http://schemas.microsoft.com/office/drawing/2014/main" id="{02763F92-E5C4-4BBF-B936-1E363BC111FD}"/>
              </a:ext>
            </a:extLst>
          </p:cNvPr>
          <p:cNvSpPr>
            <a:spLocks noGrp="1"/>
          </p:cNvSpPr>
          <p:nvPr>
            <p:ph idx="1"/>
          </p:nvPr>
        </p:nvSpPr>
        <p:spPr>
          <a:xfrm>
            <a:off x="6115050" y="3843386"/>
            <a:ext cx="6076950" cy="3694176"/>
          </a:xfrm>
        </p:spPr>
        <p:txBody>
          <a:bodyPr/>
          <a:lstStyle/>
          <a:p>
            <a:pPr marL="0" indent="0">
              <a:buNone/>
            </a:pPr>
            <a:r>
              <a:rPr lang="en-GB" b="1" u="sng" dirty="0">
                <a:solidFill>
                  <a:srgbClr val="C00000"/>
                </a:solidFill>
              </a:rPr>
              <a:t>SERVICES </a:t>
            </a:r>
            <a:endParaRPr lang="en-GB" sz="1600" b="1" u="sng" dirty="0">
              <a:solidFill>
                <a:srgbClr val="C00000"/>
              </a:solidFill>
            </a:endParaRPr>
          </a:p>
          <a:p>
            <a:pPr marL="0" indent="0">
              <a:buNone/>
            </a:pPr>
            <a:r>
              <a:rPr lang="en-GB" sz="1600" dirty="0">
                <a:solidFill>
                  <a:srgbClr val="C00000"/>
                </a:solidFill>
              </a:rPr>
              <a:t>W</a:t>
            </a:r>
            <a:r>
              <a:rPr lang="en-GB" sz="1600" dirty="0"/>
              <a:t>hen it comes to the services of the hotel they do offer a wide range of services that are making the guest feel comfortable while staying in the hotel</a:t>
            </a:r>
          </a:p>
          <a:p>
            <a:pPr marL="0" indent="0">
              <a:buNone/>
            </a:pPr>
            <a:r>
              <a:rPr lang="en-GB" sz="1600" dirty="0">
                <a:solidFill>
                  <a:srgbClr val="C00000"/>
                </a:solidFill>
              </a:rPr>
              <a:t>S</a:t>
            </a:r>
            <a:r>
              <a:rPr lang="en-GB" sz="1600" dirty="0"/>
              <a:t>ome of the services that the hotel offers are: </a:t>
            </a:r>
          </a:p>
          <a:p>
            <a:pPr marL="0" indent="0">
              <a:buNone/>
            </a:pPr>
            <a:r>
              <a:rPr lang="en-GB" sz="1600" dirty="0">
                <a:solidFill>
                  <a:srgbClr val="C00000"/>
                </a:solidFill>
              </a:rPr>
              <a:t>¬</a:t>
            </a:r>
            <a:r>
              <a:rPr lang="en-GB" sz="1600" dirty="0"/>
              <a:t>WI-FI</a:t>
            </a:r>
            <a:r>
              <a:rPr lang="en-GB" sz="1400" dirty="0">
                <a:solidFill>
                  <a:srgbClr val="C00000"/>
                </a:solidFill>
              </a:rPr>
              <a:t>; </a:t>
            </a:r>
            <a:r>
              <a:rPr lang="en-GB" sz="1400" dirty="0"/>
              <a:t>24-hour reception; accessibility for disabled people; conditioner air; TV’s in Rooms; all-inclusive packages </a:t>
            </a:r>
            <a:endParaRPr lang="en-GB" sz="1600" dirty="0"/>
          </a:p>
        </p:txBody>
      </p:sp>
      <p:sp>
        <p:nvSpPr>
          <p:cNvPr id="4" name="TextBox 3">
            <a:extLst>
              <a:ext uri="{FF2B5EF4-FFF2-40B4-BE49-F238E27FC236}">
                <a16:creationId xmlns:a16="http://schemas.microsoft.com/office/drawing/2014/main" id="{5416DD2A-731E-4239-8BC4-BCCDE34C579D}"/>
              </a:ext>
            </a:extLst>
          </p:cNvPr>
          <p:cNvSpPr txBox="1"/>
          <p:nvPr/>
        </p:nvSpPr>
        <p:spPr>
          <a:xfrm>
            <a:off x="192316" y="2073671"/>
            <a:ext cx="5455920" cy="3539430"/>
          </a:xfrm>
          <a:prstGeom prst="rect">
            <a:avLst/>
          </a:prstGeom>
          <a:noFill/>
        </p:spPr>
        <p:txBody>
          <a:bodyPr wrap="square" rtlCol="0">
            <a:spAutoFit/>
          </a:bodyPr>
          <a:lstStyle/>
          <a:p>
            <a:r>
              <a:rPr lang="en-GB" sz="2400" b="1" u="sng" dirty="0">
                <a:solidFill>
                  <a:srgbClr val="C00000"/>
                </a:solidFill>
              </a:rPr>
              <a:t>PRODUCTS</a:t>
            </a:r>
          </a:p>
          <a:p>
            <a:r>
              <a:rPr lang="en-GB" sz="1400" dirty="0">
                <a:solidFill>
                  <a:srgbClr val="C00000"/>
                </a:solidFill>
              </a:rPr>
              <a:t>T</a:t>
            </a:r>
            <a:r>
              <a:rPr lang="en-GB" sz="1400" dirty="0"/>
              <a:t>he products are playing a massive role in the economy of the hotel and this because the products that are offered to the customers would cooperate in appraising the amount of things that people are purchasing in the hotel. </a:t>
            </a:r>
          </a:p>
          <a:p>
            <a:r>
              <a:rPr lang="en-GB" sz="1400" dirty="0"/>
              <a:t>For example, one popular thing that is highly supporting the hotel is the machine which usually is located next to reception containing basic things that people may want at all steps. Even if the price of the products in the machine are not too high, if there are multiple people purchasing products from there the money will be multiplied.</a:t>
            </a:r>
          </a:p>
          <a:p>
            <a:r>
              <a:rPr lang="en-GB" sz="1400" dirty="0"/>
              <a:t>	Next to that they do offer products through the BAR; Restaurant, such as alcohol products and meals, them all giving to the guests the opportunity to avoid trying other restaurants out of the hotel because they do have everything they wish for.   </a:t>
            </a:r>
            <a:r>
              <a:rPr lang="en-GB" b="1" u="sng" dirty="0">
                <a:solidFill>
                  <a:srgbClr val="C00000"/>
                </a:solidFill>
              </a:rPr>
              <a:t> </a:t>
            </a:r>
          </a:p>
        </p:txBody>
      </p:sp>
      <p:pic>
        <p:nvPicPr>
          <p:cNvPr id="5" name="Picture 4">
            <a:extLst>
              <a:ext uri="{FF2B5EF4-FFF2-40B4-BE49-F238E27FC236}">
                <a16:creationId xmlns:a16="http://schemas.microsoft.com/office/drawing/2014/main" id="{D25F07E8-3736-4A88-95B1-5DB712394207}"/>
              </a:ext>
            </a:extLst>
          </p:cNvPr>
          <p:cNvPicPr>
            <a:picLocks noChangeAspect="1"/>
          </p:cNvPicPr>
          <p:nvPr/>
        </p:nvPicPr>
        <p:blipFill>
          <a:blip r:embed="rId2"/>
          <a:stretch>
            <a:fillRect/>
          </a:stretch>
        </p:blipFill>
        <p:spPr>
          <a:xfrm>
            <a:off x="7050494" y="364282"/>
            <a:ext cx="4949190" cy="3294746"/>
          </a:xfrm>
          <a:prstGeom prst="rect">
            <a:avLst/>
          </a:prstGeom>
        </p:spPr>
      </p:pic>
    </p:spTree>
    <p:extLst>
      <p:ext uri="{BB962C8B-B14F-4D97-AF65-F5344CB8AC3E}">
        <p14:creationId xmlns:p14="http://schemas.microsoft.com/office/powerpoint/2010/main" val="41794975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25423-05FF-4E80-8A03-CDF8C091E02A}"/>
              </a:ext>
            </a:extLst>
          </p:cNvPr>
          <p:cNvSpPr>
            <a:spLocks noGrp="1"/>
          </p:cNvSpPr>
          <p:nvPr>
            <p:ph type="title"/>
          </p:nvPr>
        </p:nvSpPr>
        <p:spPr/>
        <p:txBody>
          <a:bodyPr>
            <a:normAutofit/>
          </a:bodyPr>
          <a:lstStyle/>
          <a:p>
            <a:pPr marL="571500" indent="-571500">
              <a:buFont typeface="Wingdings" panose="05000000000000000000" pitchFamily="2" charset="2"/>
              <a:buChar char="Ø"/>
            </a:pPr>
            <a:r>
              <a:rPr lang="en-GB" u="sng" dirty="0"/>
              <a:t>Target Market </a:t>
            </a:r>
            <a:br>
              <a:rPr lang="en-GB" u="sng" dirty="0"/>
            </a:br>
            <a:r>
              <a:rPr lang="en-GB" sz="2200" dirty="0"/>
              <a:t>“Is one of the most marketing aspects for a lot of environments” (</a:t>
            </a:r>
            <a:r>
              <a:rPr lang="en-GB" sz="1600" dirty="0"/>
              <a:t>Aghdaie, M.H. &amp; Alimardani, M. 2015)</a:t>
            </a:r>
            <a:endParaRPr lang="en-GB" u="sng" dirty="0"/>
          </a:p>
        </p:txBody>
      </p:sp>
      <p:sp>
        <p:nvSpPr>
          <p:cNvPr id="3" name="Content Placeholder 2">
            <a:extLst>
              <a:ext uri="{FF2B5EF4-FFF2-40B4-BE49-F238E27FC236}">
                <a16:creationId xmlns:a16="http://schemas.microsoft.com/office/drawing/2014/main" id="{3366164B-5C05-4275-A82F-7A5B1C8BF6BB}"/>
              </a:ext>
            </a:extLst>
          </p:cNvPr>
          <p:cNvSpPr>
            <a:spLocks noGrp="1"/>
          </p:cNvSpPr>
          <p:nvPr>
            <p:ph idx="1"/>
          </p:nvPr>
        </p:nvSpPr>
        <p:spPr/>
        <p:txBody>
          <a:bodyPr/>
          <a:lstStyle/>
          <a:p>
            <a:r>
              <a:rPr lang="en-GB" dirty="0"/>
              <a:t>Target Market focuses on the aspects that are bringing profits to the hotel. Considering Clayton Hotel Birmingham the aspects of target market are: </a:t>
            </a:r>
          </a:p>
        </p:txBody>
      </p:sp>
      <p:sp>
        <p:nvSpPr>
          <p:cNvPr id="4" name="Rectangle: Rounded Corners 3">
            <a:extLst>
              <a:ext uri="{FF2B5EF4-FFF2-40B4-BE49-F238E27FC236}">
                <a16:creationId xmlns:a16="http://schemas.microsoft.com/office/drawing/2014/main" id="{14F3359A-A28F-437E-BBB7-52E95F5C4056}"/>
              </a:ext>
            </a:extLst>
          </p:cNvPr>
          <p:cNvSpPr/>
          <p:nvPr/>
        </p:nvSpPr>
        <p:spPr>
          <a:xfrm>
            <a:off x="1564105" y="4295274"/>
            <a:ext cx="2249906" cy="15881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Cheap prices- accessible for all types of families </a:t>
            </a:r>
          </a:p>
        </p:txBody>
      </p:sp>
      <p:sp>
        <p:nvSpPr>
          <p:cNvPr id="5" name="Rectangle: Rounded Corners 4">
            <a:extLst>
              <a:ext uri="{FF2B5EF4-FFF2-40B4-BE49-F238E27FC236}">
                <a16:creationId xmlns:a16="http://schemas.microsoft.com/office/drawing/2014/main" id="{EF956D05-C990-47E8-A713-CB8B536D9859}"/>
              </a:ext>
            </a:extLst>
          </p:cNvPr>
          <p:cNvSpPr/>
          <p:nvPr/>
        </p:nvSpPr>
        <p:spPr>
          <a:xfrm>
            <a:off x="4728411" y="4295274"/>
            <a:ext cx="2598821" cy="170848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Multiple choices in the menu as they have got food for vegetarians as well. </a:t>
            </a:r>
          </a:p>
        </p:txBody>
      </p:sp>
      <p:sp>
        <p:nvSpPr>
          <p:cNvPr id="6" name="Rectangle: Rounded Corners 5">
            <a:extLst>
              <a:ext uri="{FF2B5EF4-FFF2-40B4-BE49-F238E27FC236}">
                <a16:creationId xmlns:a16="http://schemas.microsoft.com/office/drawing/2014/main" id="{08B68AF4-273C-4F24-AC44-5F00E6CC2489}"/>
              </a:ext>
            </a:extLst>
          </p:cNvPr>
          <p:cNvSpPr/>
          <p:nvPr/>
        </p:nvSpPr>
        <p:spPr>
          <a:xfrm>
            <a:off x="8241632" y="4295274"/>
            <a:ext cx="3042064" cy="170848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Location of the hotel as there is multiple access to other touristic attractions </a:t>
            </a:r>
          </a:p>
        </p:txBody>
      </p:sp>
    </p:spTree>
    <p:extLst>
      <p:ext uri="{BB962C8B-B14F-4D97-AF65-F5344CB8AC3E}">
        <p14:creationId xmlns:p14="http://schemas.microsoft.com/office/powerpoint/2010/main" val="39690148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22F4F-92F0-4061-BE65-1F63D0D94F6B}"/>
              </a:ext>
            </a:extLst>
          </p:cNvPr>
          <p:cNvSpPr>
            <a:spLocks noGrp="1"/>
          </p:cNvSpPr>
          <p:nvPr>
            <p:ph type="title"/>
          </p:nvPr>
        </p:nvSpPr>
        <p:spPr/>
        <p:txBody>
          <a:bodyPr/>
          <a:lstStyle/>
          <a:p>
            <a:pPr marL="571500" indent="-571500">
              <a:buFont typeface="Wingdings" panose="05000000000000000000" pitchFamily="2" charset="2"/>
              <a:buChar char="Ø"/>
            </a:pPr>
            <a:r>
              <a:rPr lang="en-GB" dirty="0"/>
              <a:t>Market Segment</a:t>
            </a:r>
          </a:p>
        </p:txBody>
      </p:sp>
      <p:sp>
        <p:nvSpPr>
          <p:cNvPr id="3" name="Content Placeholder 2">
            <a:extLst>
              <a:ext uri="{FF2B5EF4-FFF2-40B4-BE49-F238E27FC236}">
                <a16:creationId xmlns:a16="http://schemas.microsoft.com/office/drawing/2014/main" id="{03472B9C-D6F7-4250-8782-5E15F73F0195}"/>
              </a:ext>
            </a:extLst>
          </p:cNvPr>
          <p:cNvSpPr>
            <a:spLocks noGrp="1"/>
          </p:cNvSpPr>
          <p:nvPr>
            <p:ph idx="1"/>
          </p:nvPr>
        </p:nvSpPr>
        <p:spPr>
          <a:xfrm>
            <a:off x="0" y="2218531"/>
            <a:ext cx="7624119" cy="4787749"/>
          </a:xfrm>
        </p:spPr>
        <p:txBody>
          <a:bodyPr>
            <a:normAutofit/>
          </a:bodyPr>
          <a:lstStyle/>
          <a:p>
            <a:r>
              <a:rPr lang="en-GB" sz="2400" dirty="0">
                <a:latin typeface="Arial" panose="020B0604020202020204" pitchFamily="34" charset="0"/>
                <a:cs typeface="Arial" panose="020B0604020202020204" pitchFamily="34" charset="0"/>
              </a:rPr>
              <a:t>Market Segmentation is a procedure of separating the market of possible guests into diverse groups and segments on the base of specific characteristics (Dutta A. 2017)</a:t>
            </a:r>
          </a:p>
          <a:p>
            <a:r>
              <a:rPr lang="en-GB" sz="2400" dirty="0">
                <a:latin typeface="Arial" panose="020B0604020202020204" pitchFamily="34" charset="0"/>
                <a:cs typeface="Arial" panose="020B0604020202020204" pitchFamily="34" charset="0"/>
              </a:rPr>
              <a:t>The market segmentation is based on the following: </a:t>
            </a:r>
          </a:p>
          <a:p>
            <a:pPr algn="ctr"/>
            <a:r>
              <a:rPr lang="en-GB" sz="2400" dirty="0">
                <a:latin typeface="Arial" panose="020B0604020202020204" pitchFamily="34" charset="0"/>
                <a:cs typeface="Arial" panose="020B0604020202020204" pitchFamily="34" charset="0"/>
              </a:rPr>
              <a:t>Demographic Segmentation</a:t>
            </a:r>
          </a:p>
          <a:p>
            <a:pPr algn="ctr"/>
            <a:r>
              <a:rPr lang="en-GB" sz="2400" dirty="0">
                <a:latin typeface="Arial" panose="020B0604020202020204" pitchFamily="34" charset="0"/>
                <a:cs typeface="Arial" panose="020B0604020202020204" pitchFamily="34" charset="0"/>
              </a:rPr>
              <a:t>Behavioural Segmentation</a:t>
            </a:r>
          </a:p>
          <a:p>
            <a:pPr algn="ctr"/>
            <a:r>
              <a:rPr lang="en-GB" sz="2400" dirty="0">
                <a:latin typeface="Arial" panose="020B0604020202020204" pitchFamily="34" charset="0"/>
                <a:cs typeface="Arial" panose="020B0604020202020204" pitchFamily="34" charset="0"/>
              </a:rPr>
              <a:t>Geographic Segmentation </a:t>
            </a:r>
          </a:p>
          <a:p>
            <a:pPr algn="ctr"/>
            <a:r>
              <a:rPr lang="en-GB" sz="2400" dirty="0">
                <a:latin typeface="Arial" panose="020B0604020202020204" pitchFamily="34" charset="0"/>
                <a:cs typeface="Arial" panose="020B0604020202020204" pitchFamily="34" charset="0"/>
              </a:rPr>
              <a:t>Psychographic Segmentation </a:t>
            </a:r>
          </a:p>
          <a:p>
            <a:pPr algn="ctr"/>
            <a:endParaRPr lang="en-GB" sz="24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7520889" y="2804854"/>
            <a:ext cx="4514850" cy="3324225"/>
          </a:xfrm>
          <a:prstGeom prst="rect">
            <a:avLst/>
          </a:prstGeom>
        </p:spPr>
      </p:pic>
    </p:spTree>
    <p:extLst>
      <p:ext uri="{BB962C8B-B14F-4D97-AF65-F5344CB8AC3E}">
        <p14:creationId xmlns:p14="http://schemas.microsoft.com/office/powerpoint/2010/main" val="36524301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571500" indent="-571500" algn="ctr">
              <a:buFont typeface="Wingdings" panose="05000000000000000000" pitchFamily="2" charset="2"/>
              <a:buChar char="Ø"/>
            </a:pPr>
            <a:r>
              <a:rPr lang="en-GB" dirty="0"/>
              <a:t>Market Segmentation of the hotel</a:t>
            </a:r>
          </a:p>
        </p:txBody>
      </p:sp>
      <p:sp>
        <p:nvSpPr>
          <p:cNvPr id="3" name="Content Placeholder 2"/>
          <p:cNvSpPr>
            <a:spLocks noGrp="1"/>
          </p:cNvSpPr>
          <p:nvPr>
            <p:ph idx="1"/>
          </p:nvPr>
        </p:nvSpPr>
        <p:spPr>
          <a:xfrm>
            <a:off x="5911703" y="2030820"/>
            <a:ext cx="5904613" cy="4827180"/>
          </a:xfrm>
        </p:spPr>
        <p:txBody>
          <a:bodyPr>
            <a:noAutofit/>
          </a:bodyPr>
          <a:lstStyle/>
          <a:p>
            <a:r>
              <a:rPr lang="en-GB" sz="1400" dirty="0"/>
              <a:t>When it comes to the Clayton Hotel Birmingham the market segmentation looks as it follows: </a:t>
            </a:r>
          </a:p>
          <a:p>
            <a:pPr marL="0" indent="0">
              <a:buNone/>
            </a:pPr>
            <a:r>
              <a:rPr lang="en-GB" sz="1400" b="1" i="1" u="sng" dirty="0"/>
              <a:t>1.Demographic Segment:</a:t>
            </a:r>
            <a:r>
              <a:rPr lang="en-GB" sz="1400" dirty="0"/>
              <a:t> The hotel is suitable for all ages, but demographically speaking most of the people coming in the hotel are 28-50 years old, some of them coming for business purposes. </a:t>
            </a:r>
          </a:p>
          <a:p>
            <a:pPr marL="0" indent="0">
              <a:buNone/>
            </a:pPr>
            <a:r>
              <a:rPr lang="en-GB" sz="1400" b="1" i="1" u="sng" dirty="0"/>
              <a:t>2. Behavioural Segment: </a:t>
            </a:r>
            <a:r>
              <a:rPr lang="en-GB" sz="1400" dirty="0"/>
              <a:t>The people are behaving differently depending on the culture they are coming from, depending on the education they received at home and depending on the way they chose to behave considering the way the feel in the hotel and within the services. </a:t>
            </a:r>
          </a:p>
          <a:p>
            <a:pPr marL="0" indent="0">
              <a:buNone/>
            </a:pPr>
            <a:r>
              <a:rPr lang="en-GB" sz="1400" b="1" i="1" u="sng" dirty="0"/>
              <a:t>3. Geographic Segment: </a:t>
            </a:r>
            <a:r>
              <a:rPr lang="en-GB" sz="1400" dirty="0"/>
              <a:t>There are people coming internationally they all having different expectations and regarding to that some people may not be used to some services that are given or some would think about the services being too poorly given. </a:t>
            </a:r>
          </a:p>
          <a:p>
            <a:pPr marL="0" indent="0">
              <a:buNone/>
            </a:pPr>
            <a:r>
              <a:rPr lang="en-GB" sz="1400" b="1" i="1" u="sng" dirty="0"/>
              <a:t>4. Psychographic Segment: </a:t>
            </a:r>
            <a:r>
              <a:rPr lang="en-GB" sz="1400" dirty="0"/>
              <a:t>People usually think differently and because of this the members of staff need to always be aware of how to behave when facing each type of personality/ concepts </a:t>
            </a:r>
          </a:p>
        </p:txBody>
      </p:sp>
      <p:pic>
        <p:nvPicPr>
          <p:cNvPr id="4" name="Picture 3">
            <a:extLst>
              <a:ext uri="{FF2B5EF4-FFF2-40B4-BE49-F238E27FC236}">
                <a16:creationId xmlns:a16="http://schemas.microsoft.com/office/drawing/2014/main" id="{02D835FF-1824-46F7-9895-8CB4DE094B8C}"/>
              </a:ext>
            </a:extLst>
          </p:cNvPr>
          <p:cNvPicPr>
            <a:picLocks noChangeAspect="1"/>
          </p:cNvPicPr>
          <p:nvPr/>
        </p:nvPicPr>
        <p:blipFill rotWithShape="1">
          <a:blip r:embed="rId2"/>
          <a:srcRect t="9396" b="4666"/>
          <a:stretch/>
        </p:blipFill>
        <p:spPr>
          <a:xfrm>
            <a:off x="196703" y="1807534"/>
            <a:ext cx="5715000" cy="2455683"/>
          </a:xfrm>
          <a:prstGeom prst="rect">
            <a:avLst/>
          </a:prstGeom>
        </p:spPr>
      </p:pic>
      <p:pic>
        <p:nvPicPr>
          <p:cNvPr id="5" name="Picture 4">
            <a:extLst>
              <a:ext uri="{FF2B5EF4-FFF2-40B4-BE49-F238E27FC236}">
                <a16:creationId xmlns:a16="http://schemas.microsoft.com/office/drawing/2014/main" id="{C3E06791-812E-4BE3-A434-1B9A36A37F7E}"/>
              </a:ext>
            </a:extLst>
          </p:cNvPr>
          <p:cNvPicPr>
            <a:picLocks noChangeAspect="1"/>
          </p:cNvPicPr>
          <p:nvPr/>
        </p:nvPicPr>
        <p:blipFill rotWithShape="1">
          <a:blip r:embed="rId3"/>
          <a:srcRect l="5874" t="10646" r="10014"/>
          <a:stretch/>
        </p:blipFill>
        <p:spPr>
          <a:xfrm>
            <a:off x="93035" y="4263217"/>
            <a:ext cx="5404883" cy="2438926"/>
          </a:xfrm>
          <a:prstGeom prst="rect">
            <a:avLst/>
          </a:prstGeom>
        </p:spPr>
      </p:pic>
    </p:spTree>
    <p:extLst>
      <p:ext uri="{BB962C8B-B14F-4D97-AF65-F5344CB8AC3E}">
        <p14:creationId xmlns:p14="http://schemas.microsoft.com/office/powerpoint/2010/main" val="124783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21BCB-5CDF-437E-B37A-6A4CEAA90DB4}"/>
              </a:ext>
            </a:extLst>
          </p:cNvPr>
          <p:cNvSpPr>
            <a:spLocks noGrp="1"/>
          </p:cNvSpPr>
          <p:nvPr>
            <p:ph type="title"/>
          </p:nvPr>
        </p:nvSpPr>
        <p:spPr>
          <a:xfrm>
            <a:off x="749808" y="526671"/>
            <a:ext cx="10168128" cy="1179576"/>
          </a:xfrm>
        </p:spPr>
        <p:txBody>
          <a:bodyPr/>
          <a:lstStyle/>
          <a:p>
            <a:pPr marL="571500" indent="-571500">
              <a:buFont typeface="Wingdings" panose="05000000000000000000" pitchFamily="2" charset="2"/>
              <a:buChar char="Ø"/>
            </a:pPr>
            <a:r>
              <a:rPr lang="en-GB" dirty="0"/>
              <a:t>Macro environment </a:t>
            </a:r>
          </a:p>
        </p:txBody>
      </p:sp>
      <p:sp>
        <p:nvSpPr>
          <p:cNvPr id="3" name="Content Placeholder 2">
            <a:extLst>
              <a:ext uri="{FF2B5EF4-FFF2-40B4-BE49-F238E27FC236}">
                <a16:creationId xmlns:a16="http://schemas.microsoft.com/office/drawing/2014/main" id="{A61D9252-C65D-44A6-8580-9BE8E19BFAA0}"/>
              </a:ext>
            </a:extLst>
          </p:cNvPr>
          <p:cNvSpPr>
            <a:spLocks noGrp="1"/>
          </p:cNvSpPr>
          <p:nvPr>
            <p:ph idx="1"/>
          </p:nvPr>
        </p:nvSpPr>
        <p:spPr>
          <a:xfrm>
            <a:off x="0" y="1706247"/>
            <a:ext cx="7289486" cy="5276088"/>
          </a:xfrm>
        </p:spPr>
        <p:txBody>
          <a:bodyPr>
            <a:normAutofit fontScale="55000" lnSpcReduction="20000"/>
          </a:bodyPr>
          <a:lstStyle/>
          <a:p>
            <a:r>
              <a:rPr lang="en-GB" dirty="0"/>
              <a:t>The macro environment factors are linked with PESTEL, they being the following:</a:t>
            </a:r>
          </a:p>
          <a:p>
            <a:pPr marL="0" indent="0" algn="ctr">
              <a:buNone/>
            </a:pPr>
            <a:r>
              <a:rPr lang="en-GB" dirty="0"/>
              <a:t>¬POLITICAL FACTORS- at the moment the main issues that are negatively affecting the hotel are BREXIT and CORONAVIRUS, as if there are decisions taken about people not being able to take up reservations anymore. </a:t>
            </a:r>
          </a:p>
          <a:p>
            <a:pPr marL="0" indent="0" algn="ctr">
              <a:buNone/>
            </a:pPr>
            <a:r>
              <a:rPr lang="en-GB" dirty="0"/>
              <a:t>¬ECONOMIC FACTORS- because there will be no guests coming and reservation cancelled there will be a huge economic issue and this because rooms will be no more sold, the products will be left on stock…</a:t>
            </a:r>
          </a:p>
          <a:p>
            <a:pPr marL="0" indent="0" algn="ctr">
              <a:buNone/>
            </a:pPr>
            <a:r>
              <a:rPr lang="en-GB" dirty="0"/>
              <a:t>¬SOCIAL FACTORS- this are highly influencing as well and this because people are influencing each other and if there are people saying that they are not going to leave the house because of the virus, some other people will start to say the same thing. </a:t>
            </a:r>
          </a:p>
          <a:p>
            <a:pPr marL="0" indent="0" algn="ctr">
              <a:buNone/>
            </a:pPr>
            <a:r>
              <a:rPr lang="en-GB" dirty="0"/>
              <a:t>¬TECHNOLOGICAL FACTORS- the mass media is highly implemented into the situations regarding to the fact that the mass media is making everything dramatic and it does promote over 1000 posts about the virus that are making people afraid and scared. </a:t>
            </a:r>
          </a:p>
          <a:p>
            <a:pPr marL="0" indent="0" algn="ctr">
              <a:buNone/>
            </a:pPr>
            <a:r>
              <a:rPr lang="en-GB" dirty="0"/>
              <a:t>¬ENVIRONMENTAL FACTORS – when it comes to the environmental factors the things to include are the weather as if people do not necessary wish to have a holiday when the weather is rainy.  </a:t>
            </a:r>
          </a:p>
          <a:p>
            <a:pPr marL="0" indent="0" algn="ctr">
              <a:buNone/>
            </a:pPr>
            <a:r>
              <a:rPr lang="en-GB" dirty="0"/>
              <a:t>¬LEGAL FACTORS- the legislation that are now introduced must be followed as if they are not followed there is a huge risks for the hotel to get checked and closed </a:t>
            </a:r>
          </a:p>
        </p:txBody>
      </p:sp>
      <p:pic>
        <p:nvPicPr>
          <p:cNvPr id="3074" name="Picture 2" descr="Imagini pentru macro environment">
            <a:extLst>
              <a:ext uri="{FF2B5EF4-FFF2-40B4-BE49-F238E27FC236}">
                <a16:creationId xmlns:a16="http://schemas.microsoft.com/office/drawing/2014/main" id="{F9AF3060-9922-4812-986B-5838A264B4C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500" t="25200" r="10500" b="13778"/>
          <a:stretch/>
        </p:blipFill>
        <p:spPr bwMode="auto">
          <a:xfrm rot="21014526">
            <a:off x="7221661" y="3548794"/>
            <a:ext cx="4825297" cy="212344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5A369C75-1F58-4744-B222-DAC598DDA9D8}"/>
              </a:ext>
            </a:extLst>
          </p:cNvPr>
          <p:cNvPicPr>
            <a:picLocks noChangeAspect="1"/>
          </p:cNvPicPr>
          <p:nvPr/>
        </p:nvPicPr>
        <p:blipFill>
          <a:blip r:embed="rId3"/>
          <a:stretch>
            <a:fillRect/>
          </a:stretch>
        </p:blipFill>
        <p:spPr>
          <a:xfrm rot="419453">
            <a:off x="6979512" y="303048"/>
            <a:ext cx="5093348" cy="2268855"/>
          </a:xfrm>
          <a:prstGeom prst="rect">
            <a:avLst/>
          </a:prstGeom>
        </p:spPr>
      </p:pic>
    </p:spTree>
    <p:extLst>
      <p:ext uri="{BB962C8B-B14F-4D97-AF65-F5344CB8AC3E}">
        <p14:creationId xmlns:p14="http://schemas.microsoft.com/office/powerpoint/2010/main" val="765458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EC165-CFBE-4430-9559-E2F399C269E1}"/>
              </a:ext>
            </a:extLst>
          </p:cNvPr>
          <p:cNvSpPr>
            <a:spLocks noGrp="1"/>
          </p:cNvSpPr>
          <p:nvPr>
            <p:ph type="title"/>
          </p:nvPr>
        </p:nvSpPr>
        <p:spPr/>
        <p:txBody>
          <a:bodyPr/>
          <a:lstStyle/>
          <a:p>
            <a:pPr marL="571500" indent="-571500">
              <a:buFont typeface="Wingdings" panose="05000000000000000000" pitchFamily="2" charset="2"/>
              <a:buChar char="Ø"/>
            </a:pPr>
            <a:r>
              <a:rPr lang="en-GB" dirty="0"/>
              <a:t>Micro Environment </a:t>
            </a:r>
          </a:p>
        </p:txBody>
      </p:sp>
      <p:sp>
        <p:nvSpPr>
          <p:cNvPr id="3" name="Content Placeholder 2">
            <a:extLst>
              <a:ext uri="{FF2B5EF4-FFF2-40B4-BE49-F238E27FC236}">
                <a16:creationId xmlns:a16="http://schemas.microsoft.com/office/drawing/2014/main" id="{377D2ADF-9542-4334-90C4-71DC1DC29B9C}"/>
              </a:ext>
            </a:extLst>
          </p:cNvPr>
          <p:cNvSpPr>
            <a:spLocks noGrp="1"/>
          </p:cNvSpPr>
          <p:nvPr>
            <p:ph idx="1"/>
          </p:nvPr>
        </p:nvSpPr>
        <p:spPr>
          <a:xfrm>
            <a:off x="4429760" y="2183384"/>
            <a:ext cx="7762240" cy="4674616"/>
          </a:xfrm>
        </p:spPr>
        <p:txBody>
          <a:bodyPr>
            <a:normAutofit fontScale="92500" lnSpcReduction="10000"/>
          </a:bodyPr>
          <a:lstStyle/>
          <a:p>
            <a:r>
              <a:rPr lang="en-GB" sz="2000" dirty="0"/>
              <a:t>The Micro environment factors are the following: </a:t>
            </a:r>
          </a:p>
          <a:p>
            <a:pPr marL="0" indent="0" algn="ctr">
              <a:buNone/>
            </a:pPr>
            <a:r>
              <a:rPr lang="en-GB" sz="2000" dirty="0"/>
              <a:t>¬Guests- as they are the ones living impressions and feedback of the hotel</a:t>
            </a:r>
          </a:p>
          <a:p>
            <a:pPr marL="0" indent="0" algn="ctr">
              <a:buNone/>
            </a:pPr>
            <a:r>
              <a:rPr lang="en-GB" sz="2000" dirty="0"/>
              <a:t>¬Resellers- because they may sell your products at a lower price than yours and people then may start to chose the other place rather than the hotel </a:t>
            </a:r>
          </a:p>
          <a:p>
            <a:pPr marL="0" indent="0" algn="ctr">
              <a:buNone/>
            </a:pPr>
            <a:r>
              <a:rPr lang="en-GB" sz="2000" dirty="0"/>
              <a:t>¬Competitors- as there are new products/ services all the time and as a hospitality industry you need to catch the step to avoid loosing guests </a:t>
            </a:r>
          </a:p>
          <a:p>
            <a:pPr marL="0" indent="0" algn="ctr">
              <a:buNone/>
            </a:pPr>
            <a:r>
              <a:rPr lang="en-GB" sz="2000" dirty="0"/>
              <a:t>¬The Public- which are the main source of feedback within which it is recommended to communicate through social media </a:t>
            </a:r>
          </a:p>
          <a:p>
            <a:pPr marL="0" indent="0" algn="ctr">
              <a:buNone/>
            </a:pPr>
            <a:r>
              <a:rPr lang="en-GB" sz="2000" dirty="0"/>
              <a:t>¬Suppliers- as they are the main ones that are supporting us to have those products that we are providing to the guests</a:t>
            </a:r>
          </a:p>
        </p:txBody>
      </p:sp>
      <p:pic>
        <p:nvPicPr>
          <p:cNvPr id="2050" name="Picture 2" descr="Imagini pentru micro environment">
            <a:extLst>
              <a:ext uri="{FF2B5EF4-FFF2-40B4-BE49-F238E27FC236}">
                <a16:creationId xmlns:a16="http://schemas.microsoft.com/office/drawing/2014/main" id="{2EB69E74-E2A7-4314-A068-168F41AE291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653" t="5305" r="3918" b="5443"/>
          <a:stretch/>
        </p:blipFill>
        <p:spPr bwMode="auto">
          <a:xfrm>
            <a:off x="162560" y="2437892"/>
            <a:ext cx="4267200" cy="4165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3910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50EF8-20AD-4442-8D6E-5DCB59311A4E}"/>
              </a:ext>
            </a:extLst>
          </p:cNvPr>
          <p:cNvSpPr>
            <a:spLocks noGrp="1"/>
          </p:cNvSpPr>
          <p:nvPr>
            <p:ph type="title"/>
          </p:nvPr>
        </p:nvSpPr>
        <p:spPr/>
        <p:txBody>
          <a:bodyPr/>
          <a:lstStyle/>
          <a:p>
            <a:pPr marL="571500" indent="-571500">
              <a:buFont typeface="Wingdings" panose="05000000000000000000" pitchFamily="2" charset="2"/>
              <a:buChar char="Ø"/>
            </a:pPr>
            <a:r>
              <a:rPr lang="en-GB" dirty="0"/>
              <a:t>SWOT analysis</a:t>
            </a:r>
          </a:p>
        </p:txBody>
      </p:sp>
      <p:sp>
        <p:nvSpPr>
          <p:cNvPr id="7" name="TextBox 6">
            <a:extLst>
              <a:ext uri="{FF2B5EF4-FFF2-40B4-BE49-F238E27FC236}">
                <a16:creationId xmlns:a16="http://schemas.microsoft.com/office/drawing/2014/main" id="{CE5B037C-D215-40E0-8B9A-A37A3C5DA9E0}"/>
              </a:ext>
            </a:extLst>
          </p:cNvPr>
          <p:cNvSpPr txBox="1"/>
          <p:nvPr/>
        </p:nvSpPr>
        <p:spPr>
          <a:xfrm>
            <a:off x="101306" y="1800660"/>
            <a:ext cx="3373120" cy="2031325"/>
          </a:xfrm>
          <a:prstGeom prst="rect">
            <a:avLst/>
          </a:prstGeom>
          <a:noFill/>
          <a:ln w="57150">
            <a:solidFill>
              <a:schemeClr val="accent1">
                <a:lumMod val="75000"/>
              </a:schemeClr>
            </a:solidFill>
          </a:ln>
        </p:spPr>
        <p:txBody>
          <a:bodyPr wrap="square" rtlCol="0">
            <a:spAutoFit/>
          </a:bodyPr>
          <a:lstStyle/>
          <a:p>
            <a:pPr algn="ctr"/>
            <a:r>
              <a:rPr lang="en-GB" b="1" u="sng" dirty="0"/>
              <a:t>STRENGHTS</a:t>
            </a:r>
          </a:p>
          <a:p>
            <a:r>
              <a:rPr lang="en-GB" dirty="0"/>
              <a:t>The members of staff are highly interacting within the guests, thing making them feel attracted by the way they are getting treated in the hotel</a:t>
            </a:r>
          </a:p>
          <a:p>
            <a:endParaRPr lang="en-GB" dirty="0"/>
          </a:p>
        </p:txBody>
      </p:sp>
      <p:sp>
        <p:nvSpPr>
          <p:cNvPr id="8" name="TextBox 7">
            <a:extLst>
              <a:ext uri="{FF2B5EF4-FFF2-40B4-BE49-F238E27FC236}">
                <a16:creationId xmlns:a16="http://schemas.microsoft.com/office/drawing/2014/main" id="{C88A0174-47CA-48E6-9506-5F8549B21F12}"/>
              </a:ext>
            </a:extLst>
          </p:cNvPr>
          <p:cNvSpPr txBox="1"/>
          <p:nvPr/>
        </p:nvSpPr>
        <p:spPr>
          <a:xfrm>
            <a:off x="3585624" y="1669473"/>
            <a:ext cx="3373120" cy="2308324"/>
          </a:xfrm>
          <a:prstGeom prst="rect">
            <a:avLst/>
          </a:prstGeom>
          <a:noFill/>
          <a:ln w="57150">
            <a:solidFill>
              <a:schemeClr val="accent1">
                <a:lumMod val="50000"/>
              </a:schemeClr>
            </a:solidFill>
          </a:ln>
        </p:spPr>
        <p:txBody>
          <a:bodyPr wrap="square" rtlCol="0">
            <a:spAutoFit/>
          </a:bodyPr>
          <a:lstStyle/>
          <a:p>
            <a:pPr algn="ctr"/>
            <a:r>
              <a:rPr lang="en-GB" b="1" u="sng" dirty="0"/>
              <a:t>OPPORTUNITIES</a:t>
            </a:r>
          </a:p>
          <a:p>
            <a:r>
              <a:rPr lang="en-GB" dirty="0"/>
              <a:t>Introduce surveys/ questionnaires to check what people would change in the hotel/ introduce something else instead of something that is already existent in the hotel</a:t>
            </a:r>
          </a:p>
          <a:p>
            <a:endParaRPr lang="en-GB" dirty="0"/>
          </a:p>
        </p:txBody>
      </p:sp>
      <p:sp>
        <p:nvSpPr>
          <p:cNvPr id="9" name="TextBox 8">
            <a:extLst>
              <a:ext uri="{FF2B5EF4-FFF2-40B4-BE49-F238E27FC236}">
                <a16:creationId xmlns:a16="http://schemas.microsoft.com/office/drawing/2014/main" id="{5533ABAA-B3F2-49E9-AF3A-58BCC2B915DB}"/>
              </a:ext>
            </a:extLst>
          </p:cNvPr>
          <p:cNvSpPr txBox="1"/>
          <p:nvPr/>
        </p:nvSpPr>
        <p:spPr>
          <a:xfrm>
            <a:off x="0" y="3914804"/>
            <a:ext cx="2814320" cy="2308324"/>
          </a:xfrm>
          <a:prstGeom prst="rect">
            <a:avLst/>
          </a:prstGeom>
          <a:noFill/>
          <a:ln w="57150">
            <a:solidFill>
              <a:schemeClr val="accent4">
                <a:lumMod val="60000"/>
                <a:lumOff val="40000"/>
              </a:schemeClr>
            </a:solidFill>
          </a:ln>
        </p:spPr>
        <p:txBody>
          <a:bodyPr wrap="square" rtlCol="0">
            <a:spAutoFit/>
          </a:bodyPr>
          <a:lstStyle/>
          <a:p>
            <a:pPr algn="ctr"/>
            <a:r>
              <a:rPr lang="en-GB" b="1" u="sng" dirty="0"/>
              <a:t>WEAKNESSES</a:t>
            </a:r>
          </a:p>
          <a:p>
            <a:pPr algn="ctr"/>
            <a:r>
              <a:rPr lang="en-GB" dirty="0"/>
              <a:t>Pool and other services such as spa/ playground unavailable, this decreasing the attraction and guest satisfaction</a:t>
            </a:r>
          </a:p>
          <a:p>
            <a:pPr algn="ctr"/>
            <a:endParaRPr lang="en-GB" dirty="0"/>
          </a:p>
          <a:p>
            <a:pPr algn="ctr"/>
            <a:endParaRPr lang="en-GB" dirty="0"/>
          </a:p>
        </p:txBody>
      </p:sp>
      <p:sp>
        <p:nvSpPr>
          <p:cNvPr id="10" name="TextBox 9">
            <a:extLst>
              <a:ext uri="{FF2B5EF4-FFF2-40B4-BE49-F238E27FC236}">
                <a16:creationId xmlns:a16="http://schemas.microsoft.com/office/drawing/2014/main" id="{FF01650A-5394-49C2-81EB-759ED3159232}"/>
              </a:ext>
            </a:extLst>
          </p:cNvPr>
          <p:cNvSpPr txBox="1"/>
          <p:nvPr/>
        </p:nvSpPr>
        <p:spPr>
          <a:xfrm>
            <a:off x="2962585" y="4123609"/>
            <a:ext cx="3373120" cy="2585323"/>
          </a:xfrm>
          <a:prstGeom prst="rect">
            <a:avLst/>
          </a:prstGeom>
          <a:noFill/>
          <a:ln w="57150">
            <a:solidFill>
              <a:schemeClr val="accent1"/>
            </a:solidFill>
          </a:ln>
        </p:spPr>
        <p:txBody>
          <a:bodyPr wrap="square" rtlCol="0">
            <a:spAutoFit/>
          </a:bodyPr>
          <a:lstStyle/>
          <a:p>
            <a:pPr algn="ctr"/>
            <a:r>
              <a:rPr lang="en-GB" b="1" u="sng" dirty="0"/>
              <a:t>THREATS</a:t>
            </a:r>
          </a:p>
          <a:p>
            <a:r>
              <a:rPr lang="en-GB" dirty="0"/>
              <a:t>     The competitors are the main threat of the hotel and this because there are many hotels around that are able to provide a better guest satisfaction within the leisure services </a:t>
            </a:r>
          </a:p>
          <a:p>
            <a:endParaRPr lang="en-GB" dirty="0"/>
          </a:p>
        </p:txBody>
      </p:sp>
      <p:pic>
        <p:nvPicPr>
          <p:cNvPr id="1026" name="Picture 2" descr="Imagini pentru clayton hotel birmingham">
            <a:extLst>
              <a:ext uri="{FF2B5EF4-FFF2-40B4-BE49-F238E27FC236}">
                <a16:creationId xmlns:a16="http://schemas.microsoft.com/office/drawing/2014/main" id="{8C364C50-5A10-4421-9484-6F902B75F2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9943" y="2816323"/>
            <a:ext cx="4917440" cy="32799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01189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D3181-57DA-414D-8494-0B06DA587690}"/>
              </a:ext>
            </a:extLst>
          </p:cNvPr>
          <p:cNvSpPr>
            <a:spLocks noGrp="1"/>
          </p:cNvSpPr>
          <p:nvPr>
            <p:ph type="title"/>
          </p:nvPr>
        </p:nvSpPr>
        <p:spPr/>
        <p:txBody>
          <a:bodyPr/>
          <a:lstStyle/>
          <a:p>
            <a:pPr marL="571500" indent="-571500">
              <a:buFont typeface="Wingdings" panose="05000000000000000000" pitchFamily="2" charset="2"/>
              <a:buChar char="Ø"/>
            </a:pPr>
            <a:r>
              <a:rPr lang="en-GB" dirty="0"/>
              <a:t>Marketing Communication Mix </a:t>
            </a:r>
          </a:p>
        </p:txBody>
      </p:sp>
      <p:sp>
        <p:nvSpPr>
          <p:cNvPr id="3" name="Content Placeholder 2">
            <a:extLst>
              <a:ext uri="{FF2B5EF4-FFF2-40B4-BE49-F238E27FC236}">
                <a16:creationId xmlns:a16="http://schemas.microsoft.com/office/drawing/2014/main" id="{7B7071AA-FA78-4EA2-AC80-E68BE4191DAF}"/>
              </a:ext>
            </a:extLst>
          </p:cNvPr>
          <p:cNvSpPr>
            <a:spLocks noGrp="1"/>
          </p:cNvSpPr>
          <p:nvPr>
            <p:ph idx="1"/>
          </p:nvPr>
        </p:nvSpPr>
        <p:spPr>
          <a:xfrm>
            <a:off x="4890977" y="2211572"/>
            <a:ext cx="7410892" cy="4518835"/>
          </a:xfrm>
        </p:spPr>
        <p:txBody>
          <a:bodyPr>
            <a:normAutofit fontScale="92500" lnSpcReduction="20000"/>
          </a:bodyPr>
          <a:lstStyle/>
          <a:p>
            <a:r>
              <a:rPr lang="en-GB" sz="2000" dirty="0"/>
              <a:t>The marketing communication mix has to do with the following things: </a:t>
            </a:r>
          </a:p>
          <a:p>
            <a:pPr marL="0" indent="0" algn="ctr">
              <a:buNone/>
            </a:pPr>
            <a:r>
              <a:rPr lang="en-GB" sz="2000" dirty="0"/>
              <a:t>¬The advertising element</a:t>
            </a:r>
          </a:p>
          <a:p>
            <a:pPr marL="0" indent="0" algn="ctr">
              <a:buNone/>
            </a:pPr>
            <a:r>
              <a:rPr lang="en-GB" sz="2000" dirty="0"/>
              <a:t>¬Personal Selling</a:t>
            </a:r>
          </a:p>
          <a:p>
            <a:pPr marL="0" indent="0" algn="ctr">
              <a:buNone/>
            </a:pPr>
            <a:r>
              <a:rPr lang="en-GB" sz="2000" dirty="0"/>
              <a:t>¬Discounts and promotions</a:t>
            </a:r>
          </a:p>
          <a:p>
            <a:pPr marL="0" indent="0" algn="ctr">
              <a:buNone/>
            </a:pPr>
            <a:r>
              <a:rPr lang="en-GB" sz="2000" dirty="0"/>
              <a:t>¬Public relations and messaging </a:t>
            </a:r>
          </a:p>
          <a:p>
            <a:pPr marL="0" indent="0" algn="ctr">
              <a:buNone/>
            </a:pPr>
            <a:r>
              <a:rPr lang="en-GB" sz="2000" dirty="0"/>
              <a:t>¬Direct Marketing</a:t>
            </a:r>
          </a:p>
          <a:p>
            <a:pPr marL="0" indent="0" algn="ctr">
              <a:buNone/>
            </a:pPr>
            <a:r>
              <a:rPr lang="en-GB" sz="2000" dirty="0"/>
              <a:t>¬Event Sponsorship </a:t>
            </a:r>
          </a:p>
          <a:p>
            <a:pPr marL="0" indent="0" algn="ctr">
              <a:buNone/>
            </a:pPr>
            <a:r>
              <a:rPr lang="en-GB" sz="2000" dirty="0"/>
              <a:t>These all being strategies that are supporting the hotel to upraise the marketing area of the hotel which contributes to the financial state as well as to the amount of people that are getting to the hotel. </a:t>
            </a:r>
          </a:p>
          <a:p>
            <a:pPr marL="0" indent="0" algn="r">
              <a:buNone/>
            </a:pPr>
            <a:r>
              <a:rPr lang="en-GB" sz="2000" dirty="0"/>
              <a:t>Neil K. (2019)</a:t>
            </a:r>
          </a:p>
        </p:txBody>
      </p:sp>
      <p:pic>
        <p:nvPicPr>
          <p:cNvPr id="4" name="Picture 3">
            <a:extLst>
              <a:ext uri="{FF2B5EF4-FFF2-40B4-BE49-F238E27FC236}">
                <a16:creationId xmlns:a16="http://schemas.microsoft.com/office/drawing/2014/main" id="{67A78E43-87AA-464B-BFD7-F6C70B8CB96A}"/>
              </a:ext>
            </a:extLst>
          </p:cNvPr>
          <p:cNvPicPr>
            <a:picLocks noChangeAspect="1"/>
          </p:cNvPicPr>
          <p:nvPr/>
        </p:nvPicPr>
        <p:blipFill rotWithShape="1">
          <a:blip r:embed="rId2"/>
          <a:srcRect l="3454" t="18605" r="2489" b="9458"/>
          <a:stretch/>
        </p:blipFill>
        <p:spPr>
          <a:xfrm rot="21086486">
            <a:off x="256910" y="3109983"/>
            <a:ext cx="5089451" cy="259506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7091708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59723-0C47-49A5-A34E-983BAD3F679C}"/>
              </a:ext>
            </a:extLst>
          </p:cNvPr>
          <p:cNvSpPr>
            <a:spLocks noGrp="1"/>
          </p:cNvSpPr>
          <p:nvPr>
            <p:ph type="title"/>
          </p:nvPr>
        </p:nvSpPr>
        <p:spPr>
          <a:xfrm>
            <a:off x="1095248" y="365760"/>
            <a:ext cx="10168128" cy="1179576"/>
          </a:xfrm>
        </p:spPr>
        <p:txBody>
          <a:bodyPr/>
          <a:lstStyle/>
          <a:p>
            <a:r>
              <a:rPr lang="en-GB" dirty="0"/>
              <a:t>Business Strategies used </a:t>
            </a:r>
          </a:p>
        </p:txBody>
      </p:sp>
      <p:sp>
        <p:nvSpPr>
          <p:cNvPr id="3" name="Content Placeholder 2">
            <a:extLst>
              <a:ext uri="{FF2B5EF4-FFF2-40B4-BE49-F238E27FC236}">
                <a16:creationId xmlns:a16="http://schemas.microsoft.com/office/drawing/2014/main" id="{F3565E1F-B211-4F3F-A6ED-5ECC8575742C}"/>
              </a:ext>
            </a:extLst>
          </p:cNvPr>
          <p:cNvSpPr>
            <a:spLocks noGrp="1"/>
          </p:cNvSpPr>
          <p:nvPr>
            <p:ph idx="1"/>
          </p:nvPr>
        </p:nvSpPr>
        <p:spPr>
          <a:xfrm>
            <a:off x="0" y="2152904"/>
            <a:ext cx="8412480" cy="4705096"/>
          </a:xfrm>
        </p:spPr>
        <p:txBody>
          <a:bodyPr>
            <a:normAutofit fontScale="92500" lnSpcReduction="20000"/>
          </a:bodyPr>
          <a:lstStyle/>
          <a:p>
            <a:r>
              <a:rPr lang="en-GB" dirty="0"/>
              <a:t>Give Guest Control over the brand culture</a:t>
            </a:r>
          </a:p>
          <a:p>
            <a:r>
              <a:rPr lang="en-GB" dirty="0"/>
              <a:t>Emphasise the creation of valuable hotel experiences </a:t>
            </a:r>
          </a:p>
          <a:p>
            <a:r>
              <a:rPr lang="en-GB" dirty="0"/>
              <a:t>Create flexible and special property spaces for long-term says </a:t>
            </a:r>
          </a:p>
          <a:p>
            <a:r>
              <a:rPr lang="en-GB" dirty="0"/>
              <a:t>Embrace the strengths of your property’s destination</a:t>
            </a:r>
          </a:p>
          <a:p>
            <a:pPr marL="0" indent="0">
              <a:buNone/>
            </a:pPr>
            <a:r>
              <a:rPr lang="en-GB" dirty="0"/>
              <a:t>These being only some of the strategies that are used by the hotel in order to make the guests cooperate in the constant improvements of the hotel that have to be linked with their thinking of “ideal products/services/ hotel”</a:t>
            </a:r>
          </a:p>
        </p:txBody>
      </p:sp>
      <p:pic>
        <p:nvPicPr>
          <p:cNvPr id="4" name="Picture 3">
            <a:extLst>
              <a:ext uri="{FF2B5EF4-FFF2-40B4-BE49-F238E27FC236}">
                <a16:creationId xmlns:a16="http://schemas.microsoft.com/office/drawing/2014/main" id="{F9AA82C2-E49F-4AAD-B295-C0235F61B343}"/>
              </a:ext>
            </a:extLst>
          </p:cNvPr>
          <p:cNvPicPr>
            <a:picLocks noChangeAspect="1"/>
          </p:cNvPicPr>
          <p:nvPr/>
        </p:nvPicPr>
        <p:blipFill rotWithShape="1">
          <a:blip r:embed="rId2"/>
          <a:srcRect l="27321" t="8413" r="26939" b="21215"/>
          <a:stretch/>
        </p:blipFill>
        <p:spPr>
          <a:xfrm>
            <a:off x="8412480" y="2908870"/>
            <a:ext cx="3718560" cy="3193163"/>
          </a:xfrm>
          <a:prstGeom prst="rect">
            <a:avLst/>
          </a:prstGeom>
        </p:spPr>
      </p:pic>
    </p:spTree>
    <p:extLst>
      <p:ext uri="{BB962C8B-B14F-4D97-AF65-F5344CB8AC3E}">
        <p14:creationId xmlns:p14="http://schemas.microsoft.com/office/powerpoint/2010/main" val="8930051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637CB-A7DF-4955-B02C-312A9273994A}"/>
              </a:ext>
            </a:extLst>
          </p:cNvPr>
          <p:cNvSpPr>
            <a:spLocks noGrp="1"/>
          </p:cNvSpPr>
          <p:nvPr>
            <p:ph type="title"/>
          </p:nvPr>
        </p:nvSpPr>
        <p:spPr/>
        <p:txBody>
          <a:bodyPr/>
          <a:lstStyle/>
          <a:p>
            <a:pPr marL="571500" indent="-571500">
              <a:buFont typeface="Wingdings" panose="05000000000000000000" pitchFamily="2" charset="2"/>
              <a:buChar char="Ø"/>
            </a:pPr>
            <a:r>
              <a:rPr lang="en-GB" dirty="0"/>
              <a:t>Conclusion</a:t>
            </a:r>
          </a:p>
        </p:txBody>
      </p:sp>
      <p:sp>
        <p:nvSpPr>
          <p:cNvPr id="3" name="Content Placeholder 2">
            <a:extLst>
              <a:ext uri="{FF2B5EF4-FFF2-40B4-BE49-F238E27FC236}">
                <a16:creationId xmlns:a16="http://schemas.microsoft.com/office/drawing/2014/main" id="{B8D905F9-3F58-4C68-98F4-C64C1D0C4F10}"/>
              </a:ext>
            </a:extLst>
          </p:cNvPr>
          <p:cNvSpPr>
            <a:spLocks noGrp="1"/>
          </p:cNvSpPr>
          <p:nvPr>
            <p:ph idx="1"/>
          </p:nvPr>
        </p:nvSpPr>
        <p:spPr>
          <a:xfrm>
            <a:off x="0" y="2173224"/>
            <a:ext cx="7376160" cy="4684776"/>
          </a:xfrm>
        </p:spPr>
        <p:txBody>
          <a:bodyPr>
            <a:normAutofit/>
          </a:bodyPr>
          <a:lstStyle/>
          <a:p>
            <a:r>
              <a:rPr lang="en-GB" dirty="0"/>
              <a:t>As a conclusion Clayton Hotel is highly controlled indirectly by the people that are visiting the hotel and thins because the strategies of the hotel are used following the guest’s expectations. In accordance to that, Clayton Hotel is having all the factors under control and it is frequently testing its actual state with the aim of making relevant improvements. </a:t>
            </a:r>
          </a:p>
        </p:txBody>
      </p:sp>
      <p:pic>
        <p:nvPicPr>
          <p:cNvPr id="4" name="Picture 3">
            <a:extLst>
              <a:ext uri="{FF2B5EF4-FFF2-40B4-BE49-F238E27FC236}">
                <a16:creationId xmlns:a16="http://schemas.microsoft.com/office/drawing/2014/main" id="{AF4470C9-9ABE-4777-998B-B43570C7280A}"/>
              </a:ext>
            </a:extLst>
          </p:cNvPr>
          <p:cNvPicPr>
            <a:picLocks noChangeAspect="1"/>
          </p:cNvPicPr>
          <p:nvPr/>
        </p:nvPicPr>
        <p:blipFill>
          <a:blip r:embed="rId2"/>
          <a:stretch>
            <a:fillRect/>
          </a:stretch>
        </p:blipFill>
        <p:spPr>
          <a:xfrm>
            <a:off x="7683500" y="2030984"/>
            <a:ext cx="3841496" cy="3841496"/>
          </a:xfrm>
          <a:prstGeom prst="rect">
            <a:avLst/>
          </a:prstGeom>
        </p:spPr>
      </p:pic>
    </p:spTree>
    <p:extLst>
      <p:ext uri="{BB962C8B-B14F-4D97-AF65-F5344CB8AC3E}">
        <p14:creationId xmlns:p14="http://schemas.microsoft.com/office/powerpoint/2010/main" val="30329672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1B9B7-EE2A-42F4-98B2-33FE532CFB3E}"/>
              </a:ext>
            </a:extLst>
          </p:cNvPr>
          <p:cNvSpPr>
            <a:spLocks noGrp="1"/>
          </p:cNvSpPr>
          <p:nvPr>
            <p:ph type="title"/>
          </p:nvPr>
        </p:nvSpPr>
        <p:spPr/>
        <p:txBody>
          <a:bodyPr/>
          <a:lstStyle/>
          <a:p>
            <a:pPr marL="571500" indent="-571500">
              <a:buFont typeface="Wingdings" panose="05000000000000000000" pitchFamily="2" charset="2"/>
              <a:buChar char="Ø"/>
            </a:pPr>
            <a:r>
              <a:rPr lang="en-GB" dirty="0"/>
              <a:t>References </a:t>
            </a:r>
          </a:p>
        </p:txBody>
      </p:sp>
      <p:sp>
        <p:nvSpPr>
          <p:cNvPr id="3" name="Content Placeholder 2">
            <a:extLst>
              <a:ext uri="{FF2B5EF4-FFF2-40B4-BE49-F238E27FC236}">
                <a16:creationId xmlns:a16="http://schemas.microsoft.com/office/drawing/2014/main" id="{94C416CB-6A7C-4D8E-B3E4-96B19D6B7721}"/>
              </a:ext>
            </a:extLst>
          </p:cNvPr>
          <p:cNvSpPr>
            <a:spLocks noGrp="1"/>
          </p:cNvSpPr>
          <p:nvPr>
            <p:ph idx="1"/>
          </p:nvPr>
        </p:nvSpPr>
        <p:spPr>
          <a:xfrm>
            <a:off x="485648" y="2295144"/>
            <a:ext cx="10168128" cy="3694176"/>
          </a:xfrm>
        </p:spPr>
        <p:txBody>
          <a:bodyPr>
            <a:normAutofit fontScale="55000" lnSpcReduction="20000"/>
          </a:bodyPr>
          <a:lstStyle/>
          <a:p>
            <a:r>
              <a:rPr lang="en-GB" dirty="0"/>
              <a:t>BHAT A. (2020), “</a:t>
            </a:r>
            <a:r>
              <a:rPr lang="en-GB" i="1" dirty="0"/>
              <a:t>What Demographic Segmentation”, </a:t>
            </a:r>
            <a:r>
              <a:rPr lang="en-GB" dirty="0"/>
              <a:t>[found on: </a:t>
            </a:r>
            <a:r>
              <a:rPr lang="en-GB" dirty="0">
                <a:hlinkClick r:id="rId2"/>
              </a:rPr>
              <a:t>https://www.questionpro.com/blog/demographic-segmentation/</a:t>
            </a:r>
            <a:r>
              <a:rPr lang="en-GB" dirty="0"/>
              <a:t>, accessed on: 11/03/2020]</a:t>
            </a:r>
          </a:p>
          <a:p>
            <a:r>
              <a:rPr lang="en-GB" dirty="0"/>
              <a:t>Clayton Hotel (2020), “</a:t>
            </a:r>
            <a:r>
              <a:rPr lang="en-GB" i="1" dirty="0"/>
              <a:t>Hotel In Birmingham City Centre”, </a:t>
            </a:r>
            <a:r>
              <a:rPr lang="en-GB" dirty="0"/>
              <a:t>[found on: </a:t>
            </a:r>
            <a:r>
              <a:rPr lang="en-GB" dirty="0">
                <a:hlinkClick r:id="rId3"/>
              </a:rPr>
              <a:t>https://www.claytonhotelbirmingham.com/</a:t>
            </a:r>
            <a:r>
              <a:rPr lang="en-GB" dirty="0"/>
              <a:t>, accessed on: 13/03/2020]</a:t>
            </a:r>
          </a:p>
          <a:p>
            <a:r>
              <a:rPr lang="en-GB" dirty="0"/>
              <a:t>Neil K. (2019), “</a:t>
            </a:r>
            <a:r>
              <a:rPr lang="en-GB" i="1" dirty="0"/>
              <a:t>What is Marketing Communication Mix?”, </a:t>
            </a:r>
            <a:r>
              <a:rPr lang="en-GB" dirty="0"/>
              <a:t>[found on: </a:t>
            </a:r>
            <a:r>
              <a:rPr lang="en-GB" dirty="0">
                <a:hlinkClick r:id="rId4"/>
              </a:rPr>
              <a:t>https://smallbusiness.chron.com/marketing-communication-mix-63541.html</a:t>
            </a:r>
            <a:r>
              <a:rPr lang="en-GB" dirty="0"/>
              <a:t>, accessed on: 10/03/2020] </a:t>
            </a:r>
          </a:p>
          <a:p>
            <a:r>
              <a:rPr lang="en-GB" dirty="0"/>
              <a:t>Oxford College of Marketing (2017), “</a:t>
            </a:r>
            <a:r>
              <a:rPr lang="en-GB" i="1" dirty="0"/>
              <a:t>Micro and Macro Environment Factors”, </a:t>
            </a:r>
            <a:r>
              <a:rPr lang="en-GB" dirty="0"/>
              <a:t>[found on: </a:t>
            </a:r>
            <a:r>
              <a:rPr lang="en-GB" dirty="0">
                <a:hlinkClick r:id="rId5"/>
              </a:rPr>
              <a:t>https://blog.oxfordcollegeofmarketing.com/2014/11/04/the-impact-of-micro-and-macro-environment-factors-on-marketing/</a:t>
            </a:r>
            <a:r>
              <a:rPr lang="en-GB" dirty="0"/>
              <a:t>, accessed on: 12/03/2020] </a:t>
            </a:r>
          </a:p>
          <a:p>
            <a:r>
              <a:rPr lang="en-GB" dirty="0"/>
              <a:t>PESTLEanalysis (2018), “</a:t>
            </a:r>
            <a:r>
              <a:rPr lang="en-GB" i="1" dirty="0"/>
              <a:t>What is PESTLE Analysis”, </a:t>
            </a:r>
            <a:r>
              <a:rPr lang="en-GB" dirty="0"/>
              <a:t>[found on: </a:t>
            </a:r>
            <a:r>
              <a:rPr lang="en-GB" dirty="0">
                <a:hlinkClick r:id="rId6"/>
              </a:rPr>
              <a:t>https://pestleanalysis.com/what-is-pestle-analysis/</a:t>
            </a:r>
            <a:r>
              <a:rPr lang="en-GB" dirty="0"/>
              <a:t>, accessed on: 11/03/2020]</a:t>
            </a:r>
          </a:p>
          <a:p>
            <a:r>
              <a:rPr lang="en-GB" dirty="0"/>
              <a:t>SiteMinder (2017), “</a:t>
            </a:r>
            <a:r>
              <a:rPr lang="en-GB" i="1" dirty="0"/>
              <a:t>Four creative business strategy tips for your hotel”, </a:t>
            </a:r>
            <a:r>
              <a:rPr lang="en-GB" dirty="0"/>
              <a:t>[available on: </a:t>
            </a:r>
            <a:r>
              <a:rPr lang="en-GB" dirty="0">
                <a:hlinkClick r:id="rId7"/>
              </a:rPr>
              <a:t>https://www.siteminder.com/r/trends-advice/hotel-management-tips-ideas/creative-business-strategy-hotel/</a:t>
            </a:r>
            <a:r>
              <a:rPr lang="en-GB" dirty="0"/>
              <a:t>, accessed on: 13/03/2020]</a:t>
            </a:r>
          </a:p>
        </p:txBody>
      </p:sp>
    </p:spTree>
    <p:extLst>
      <p:ext uri="{BB962C8B-B14F-4D97-AF65-F5344CB8AC3E}">
        <p14:creationId xmlns:p14="http://schemas.microsoft.com/office/powerpoint/2010/main" val="936339535"/>
      </p:ext>
    </p:extLst>
  </p:cSld>
  <p:clrMapOvr>
    <a:masterClrMapping/>
  </p:clrMapOvr>
</p:sld>
</file>

<file path=ppt/theme/theme1.xml><?xml version="1.0" encoding="utf-8"?>
<a:theme xmlns:a="http://schemas.openxmlformats.org/drawingml/2006/main" name="AccentBoxVTI">
  <a:themeElements>
    <a:clrScheme name="AnalogousFromDarkSeedRightStep">
      <a:dk1>
        <a:srgbClr val="000000"/>
      </a:dk1>
      <a:lt1>
        <a:srgbClr val="FFFFFF"/>
      </a:lt1>
      <a:dk2>
        <a:srgbClr val="374124"/>
      </a:dk2>
      <a:lt2>
        <a:srgbClr val="ECECF0"/>
      </a:lt2>
      <a:accent1>
        <a:srgbClr val="ABA343"/>
      </a:accent1>
      <a:accent2>
        <a:srgbClr val="85AB39"/>
      </a:accent2>
      <a:accent3>
        <a:srgbClr val="61B146"/>
      </a:accent3>
      <a:accent4>
        <a:srgbClr val="3BB14E"/>
      </a:accent4>
      <a:accent5>
        <a:srgbClr val="46B386"/>
      </a:accent5>
      <a:accent6>
        <a:srgbClr val="3BB1B1"/>
      </a:accent6>
      <a:hlink>
        <a:srgbClr val="CB65A1"/>
      </a:hlink>
      <a:folHlink>
        <a:srgbClr val="878787"/>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otalTime>238</TotalTime>
  <Words>1580</Words>
  <Application>Microsoft Office PowerPoint</Application>
  <PresentationFormat>Widescreen</PresentationFormat>
  <Paragraphs>85</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Avenir Next LT Pro</vt:lpstr>
      <vt:lpstr>Calibri</vt:lpstr>
      <vt:lpstr>Wingdings</vt:lpstr>
      <vt:lpstr>AccentBoxVTI</vt:lpstr>
      <vt:lpstr>MARKETING ESSENTIALS  (Clayton Hotel Birmingham)</vt:lpstr>
      <vt:lpstr>EXECUTIVE SUMMARY</vt:lpstr>
      <vt:lpstr>Hotel Overview</vt:lpstr>
      <vt:lpstr>Products and Services </vt:lpstr>
      <vt:lpstr>Target Market  “Is one of the most marketing aspects for a lot of environments” (Aghdaie, M.H. &amp; Alimardani, M. 2015)</vt:lpstr>
      <vt:lpstr>Market Segment</vt:lpstr>
      <vt:lpstr>Market Segmentation of the hotel</vt:lpstr>
      <vt:lpstr>Macro environment </vt:lpstr>
      <vt:lpstr>Micro Environment </vt:lpstr>
      <vt:lpstr>SWOT analysis</vt:lpstr>
      <vt:lpstr>Marketing Communication Mix </vt:lpstr>
      <vt:lpstr>Business Strategies used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ESSENTIALS  (Clayton Hotel Birmingham)</dc:title>
  <dc:creator>Policica Dansatoarea</dc:creator>
  <cp:lastModifiedBy>Krisztian Horvath</cp:lastModifiedBy>
  <cp:revision>22</cp:revision>
  <dcterms:created xsi:type="dcterms:W3CDTF">2020-03-11T22:21:53Z</dcterms:created>
  <dcterms:modified xsi:type="dcterms:W3CDTF">2020-03-13T10:06:41Z</dcterms:modified>
</cp:coreProperties>
</file>