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6"/>
  </p:notesMasterIdLst>
  <p:sldIdLst>
    <p:sldId id="257" r:id="rId2"/>
    <p:sldId id="609" r:id="rId3"/>
    <p:sldId id="727" r:id="rId4"/>
    <p:sldId id="741" r:id="rId5"/>
    <p:sldId id="748" r:id="rId6"/>
    <p:sldId id="750" r:id="rId7"/>
    <p:sldId id="751" r:id="rId8"/>
    <p:sldId id="755" r:id="rId9"/>
    <p:sldId id="752" r:id="rId10"/>
    <p:sldId id="753" r:id="rId11"/>
    <p:sldId id="754" r:id="rId12"/>
    <p:sldId id="756" r:id="rId13"/>
    <p:sldId id="724" r:id="rId14"/>
    <p:sldId id="74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842"/>
    <p:restoredTop sz="62996"/>
  </p:normalViewPr>
  <p:slideViewPr>
    <p:cSldViewPr snapToGrid="0" snapToObjects="1">
      <p:cViewPr varScale="1">
        <p:scale>
          <a:sx n="98" d="100"/>
          <a:sy n="98" d="100"/>
        </p:scale>
        <p:origin x="344" y="192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0B107-C551-6747-8A6C-DB7F000DB9FE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73EA98-E228-7446-9095-58D875B5B9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27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344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162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6775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7106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530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4967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0654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6116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4232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5775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7233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7372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726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365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228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19/11/2020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25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19/11/2020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22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19/11/2020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39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19/11/2020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253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19/11/2020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691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19/11/2020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118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19/11/2020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208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19/11/2020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079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19/11/2020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98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19/11/2020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37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C4C4-D4F9-AF47-9CE8-98B486B46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BMSK5005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01303-D95B-654C-B7CE-C557920BD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150" y="3744615"/>
            <a:ext cx="11372850" cy="211692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Workplace Culture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&amp; its Impact on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Organisational Efficiency </a:t>
            </a:r>
          </a:p>
          <a:p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Online Session 5</a:t>
            </a:r>
          </a:p>
        </p:txBody>
      </p:sp>
    </p:spTree>
    <p:extLst>
      <p:ext uri="{BB962C8B-B14F-4D97-AF65-F5344CB8AC3E}">
        <p14:creationId xmlns:p14="http://schemas.microsoft.com/office/powerpoint/2010/main" val="3922448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03CD4F3-BEB3-4547-BACA-629A7C093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968" y="332656"/>
            <a:ext cx="11533238" cy="568266"/>
          </a:xfrm>
        </p:spPr>
        <p:txBody>
          <a:bodyPr>
            <a:normAutofit fontScale="90000"/>
          </a:bodyPr>
          <a:lstStyle/>
          <a:p>
            <a:r>
              <a:rPr lang="en-GB" dirty="0"/>
              <a:t>Workplace Culture &amp; its Impact on Organisational Efficiency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973A9-78E8-E747-AF51-3035BE26A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7703" y="1753000"/>
            <a:ext cx="4534943" cy="32601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b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Critically assess the culture and context of  an organisation;  </a:t>
            </a:r>
          </a:p>
          <a:p>
            <a:pPr marL="0" indent="0" hangingPunc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Evaluate an organisation within its broader environment using appropriate environmental and organisational analysis techniques;</a:t>
            </a:r>
          </a:p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Critically appraise the cultural and ethical behaviour present in one or more organisations.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9B092D-2163-6043-AB71-488A8A713124}"/>
              </a:ext>
            </a:extLst>
          </p:cNvPr>
          <p:cNvSpPr txBox="1"/>
          <p:nvPr/>
        </p:nvSpPr>
        <p:spPr>
          <a:xfrm>
            <a:off x="6526806" y="1753000"/>
            <a:ext cx="3313610" cy="2798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Common Assessment Criteria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Engagement with Literature Skills.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Knowledge and Understanding Skills 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Cognitive and Intellectual Skills	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Practical Application Skills 	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Transferable Skills for Life &amp; Professional Practice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D2D0976-E7FE-B244-AB03-0247B2252541}"/>
              </a:ext>
            </a:extLst>
          </p:cNvPr>
          <p:cNvCxnSpPr/>
          <p:nvPr/>
        </p:nvCxnSpPr>
        <p:spPr>
          <a:xfrm>
            <a:off x="6384032" y="1944001"/>
            <a:ext cx="0" cy="296137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1F8413DB-875C-2540-B615-A8464A40311F}"/>
              </a:ext>
            </a:extLst>
          </p:cNvPr>
          <p:cNvSpPr txBox="1"/>
          <p:nvPr/>
        </p:nvSpPr>
        <p:spPr>
          <a:xfrm>
            <a:off x="9847192" y="2132856"/>
            <a:ext cx="497280" cy="2392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</a:p>
          <a:p>
            <a:pPr>
              <a:lnSpc>
                <a:spcPct val="17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D7420-4331-584C-A3BF-5863AF669A90}"/>
              </a:ext>
            </a:extLst>
          </p:cNvPr>
          <p:cNvSpPr txBox="1"/>
          <p:nvPr/>
        </p:nvSpPr>
        <p:spPr>
          <a:xfrm>
            <a:off x="1777703" y="5206181"/>
            <a:ext cx="3690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Submission date: </a:t>
            </a:r>
            <a:r>
              <a:rPr lang="en-US" u="sng" dirty="0">
                <a:solidFill>
                  <a:srgbClr val="FF0000"/>
                </a:solidFill>
              </a:rPr>
              <a:t>17 December 2020</a:t>
            </a:r>
          </a:p>
        </p:txBody>
      </p:sp>
    </p:spTree>
    <p:extLst>
      <p:ext uri="{BB962C8B-B14F-4D97-AF65-F5344CB8AC3E}">
        <p14:creationId xmlns:p14="http://schemas.microsoft.com/office/powerpoint/2010/main" val="2224791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0770-0B80-3D4F-9B2F-45DF0D7C2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74746"/>
            <a:ext cx="10972800" cy="43424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Delivery Sessions:</a:t>
            </a:r>
            <a:br>
              <a:rPr lang="en-GB" sz="2400" dirty="0"/>
            </a:b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Organisational culture, ethos and values.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Personal ethical standards, values and beliefs.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Formal and informal relationships between departments and people.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Communication channels for sharing information and building relationships.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b="1" dirty="0"/>
              <a:t>Establishing a culture of sustainability within the workplace.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Corporate social and environmental responsibility.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Barriers to effective functioning in the organisation and ways to overcome them.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Impact of external forces on the organisation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Organisational Efficiency</a:t>
            </a:r>
          </a:p>
          <a:p>
            <a:pPr lvl="0"/>
            <a:endParaRPr lang="en-GB" dirty="0"/>
          </a:p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B9AC8D8-406F-1D48-B063-6916B1C1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891" y="119743"/>
            <a:ext cx="11000509" cy="1143000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/>
              <a:t>Workplace Culture &amp; its Impact on  Organisational Efficiency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06335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3234A4F-DB73-834A-B966-4004BD687F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1746"/>
            <a:ext cx="12192000" cy="57277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0E3BDA-E623-874B-8F07-664FE0862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Establishing a culture of sustainability within the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58357-87D1-B342-A006-8B67E29BF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7428271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/>
              <a:t>This session will examine:</a:t>
            </a:r>
            <a:br>
              <a:rPr lang="en-US" sz="2400" b="1" dirty="0"/>
            </a:br>
            <a:endParaRPr lang="en-US" sz="2400" b="1" dirty="0"/>
          </a:p>
          <a:p>
            <a:r>
              <a:rPr lang="en-US" sz="2400" b="1" dirty="0"/>
              <a:t>Workplace Culture</a:t>
            </a:r>
          </a:p>
          <a:p>
            <a:r>
              <a:rPr lang="en-US" sz="2400" b="1" dirty="0"/>
              <a:t>Sustainability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989CCF-93AF-754D-95A7-ADFF41B02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6264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80F0C-1243-4448-82B9-7144FE8C1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459E-BA06-8B40-8870-30DC6CF1EF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“A basic pattern </a:t>
            </a:r>
            <a:r>
              <a:rPr lang="en-US" altLang="en-US" dirty="0">
                <a:solidFill>
                  <a:srgbClr val="000000"/>
                </a:solidFill>
              </a:rPr>
              <a:t>of assumptions invented, discovered or developed by a given group as it learns to cope with its problems of </a:t>
            </a:r>
            <a:r>
              <a:rPr lang="en-US" altLang="en-US" b="1" dirty="0">
                <a:solidFill>
                  <a:srgbClr val="000000"/>
                </a:solidFill>
              </a:rPr>
              <a:t>external adaptation</a:t>
            </a:r>
            <a:r>
              <a:rPr lang="en-US" altLang="en-US" dirty="0">
                <a:solidFill>
                  <a:srgbClr val="000000"/>
                </a:solidFill>
              </a:rPr>
              <a:t> and  </a:t>
            </a:r>
            <a:r>
              <a:rPr lang="en-US" altLang="en-US" b="1" dirty="0">
                <a:solidFill>
                  <a:srgbClr val="000000"/>
                </a:solidFill>
              </a:rPr>
              <a:t>internal integration</a:t>
            </a:r>
            <a:r>
              <a:rPr lang="en-US" altLang="en-US" dirty="0">
                <a:solidFill>
                  <a:srgbClr val="000000"/>
                </a:solidFill>
              </a:rPr>
              <a:t>” (Schein, 1985)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99199A-B27B-0847-983A-3FE336CA7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944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42D45-8CB1-E841-B9EE-B291C51B1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Alternative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AF728-B0FE-AC4F-8BA1-4D0D2B6F16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en-US" dirty="0"/>
              <a:t>All of the ways in which a people relate to those aspects of life which:</a:t>
            </a:r>
          </a:p>
          <a:p>
            <a:pPr marL="0" indent="0">
              <a:lnSpc>
                <a:spcPct val="40000"/>
              </a:lnSpc>
              <a:buNone/>
            </a:pPr>
            <a:endParaRPr lang="en-US" altLang="en-US" dirty="0"/>
          </a:p>
          <a:p>
            <a:r>
              <a:rPr lang="en-US" altLang="en-US" b="1" dirty="0"/>
              <a:t>they can know and control</a:t>
            </a:r>
            <a:r>
              <a:rPr lang="en-US" altLang="en-US" dirty="0"/>
              <a:t>; </a:t>
            </a:r>
          </a:p>
          <a:p>
            <a:pPr>
              <a:lnSpc>
                <a:spcPct val="30000"/>
              </a:lnSpc>
            </a:pPr>
            <a:endParaRPr lang="en-US" altLang="en-US" dirty="0"/>
          </a:p>
          <a:p>
            <a:r>
              <a:rPr lang="en-US" altLang="en-US" b="1" dirty="0"/>
              <a:t>those they can’t fully know or control, but to which they must have a conscious relationship</a:t>
            </a:r>
            <a:r>
              <a:rPr lang="en-US" altLang="en-US" dirty="0"/>
              <a:t>. (Worts, 2001)</a:t>
            </a:r>
            <a:endParaRPr lang="en-US" altLang="en-US" sz="200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749029-6479-9741-8345-ED1B16FD3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039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771A48-9D6A-B44A-8F90-645D16D84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7</a:t>
            </a:fld>
            <a:endParaRPr lang="en-GB"/>
          </a:p>
        </p:txBody>
      </p:sp>
      <p:pic>
        <p:nvPicPr>
          <p:cNvPr id="5" name="Picture 3" descr="Standing on Shoulders">
            <a:extLst>
              <a:ext uri="{FF2B5EF4-FFF2-40B4-BE49-F238E27FC236}">
                <a16:creationId xmlns:a16="http://schemas.microsoft.com/office/drawing/2014/main" id="{48D0E1BA-AE0E-BC45-889C-59F865216F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294" y="698267"/>
            <a:ext cx="5205279" cy="4829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1EAE042D-8219-4E40-99A8-71AE7923E9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005" y="698267"/>
            <a:ext cx="6118166" cy="378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altLang="en-US" sz="2400" b="1" dirty="0"/>
              <a:t>Culture is: </a:t>
            </a:r>
          </a:p>
          <a:p>
            <a:endParaRPr lang="en-US" altLang="en-US" sz="2400" b="1" dirty="0"/>
          </a:p>
          <a:p>
            <a:r>
              <a:rPr lang="en-US" altLang="en-US" sz="2400" b="1" dirty="0"/>
              <a:t>Standing on the shoulders of ancestors</a:t>
            </a:r>
          </a:p>
          <a:p>
            <a:endParaRPr lang="en-US" altLang="en-US" sz="2400" b="1" dirty="0"/>
          </a:p>
          <a:p>
            <a:r>
              <a:rPr lang="en-US" altLang="en-US" sz="2400" dirty="0"/>
              <a:t>We often talk about the importance of the past - often nostalgic, or academic</a:t>
            </a:r>
          </a:p>
          <a:p>
            <a:br>
              <a:rPr lang="en-US" altLang="en-US" sz="2400" dirty="0"/>
            </a:br>
            <a:r>
              <a:rPr lang="en-US" altLang="en-US" sz="2400" dirty="0"/>
              <a:t>But rarely is our relationship to the past integrated into our present </a:t>
            </a:r>
          </a:p>
          <a:p>
            <a:endParaRPr lang="en-U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322508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19ABA-8916-EA47-B754-61D1687F8B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Attributes of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AADE6-3675-FF4E-A0F8-60E06ADBDC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74746"/>
            <a:ext cx="10972800" cy="4311654"/>
          </a:xfrm>
        </p:spPr>
        <p:txBody>
          <a:bodyPr>
            <a:noAutofit/>
          </a:bodyPr>
          <a:lstStyle/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/>
              <a:t>Reflection (individual and collective)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/>
              <a:t>Participation/engagement in what is relevant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/>
              <a:t>Relatedness - connection to others/environment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/>
              <a:t>Awareness of history - learn from the past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/>
              <a:t>Creativity - &amp; have faith in it personally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/>
              <a:t>Conscious systems of knowledge - including values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/>
              <a:t>Connection to the symbolic &amp; the spiritual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/>
              <a:t>Connection to what cannot be controlled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/>
              <a:t>Responsible action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dirty="0"/>
              <a:t>Capacity to embrace change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AFF51F-E90A-2649-8373-2B7651639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4446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4C5F1-F738-4D49-B600-57518EDDB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B3D88-6A4B-0740-A388-A98C37B898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247" y="1600201"/>
            <a:ext cx="3812771" cy="391703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b="1" dirty="0"/>
              <a:t>Is a cultural matter!</a:t>
            </a:r>
          </a:p>
          <a:p>
            <a:pPr marL="0" indent="0">
              <a:buNone/>
            </a:pPr>
            <a:r>
              <a:rPr lang="en-US" b="1" dirty="0"/>
              <a:t>It is rooted in our:</a:t>
            </a:r>
          </a:p>
          <a:p>
            <a:r>
              <a:rPr lang="en-US" dirty="0"/>
              <a:t>Values</a:t>
            </a:r>
          </a:p>
          <a:p>
            <a:r>
              <a:rPr lang="en-US" dirty="0"/>
              <a:t>Attitudes</a:t>
            </a:r>
          </a:p>
          <a:p>
            <a:r>
              <a:rPr lang="en-US" dirty="0" err="1"/>
              <a:t>Behaviours</a:t>
            </a:r>
            <a:endParaRPr lang="en-US" dirty="0"/>
          </a:p>
          <a:p>
            <a:r>
              <a:rPr lang="en-US" dirty="0"/>
              <a:t>Priorities</a:t>
            </a:r>
          </a:p>
          <a:p>
            <a:r>
              <a:rPr lang="en-US" dirty="0"/>
              <a:t>Systems  </a:t>
            </a:r>
          </a:p>
          <a:p>
            <a:pPr marL="0" indent="0">
              <a:buNone/>
            </a:pPr>
            <a:r>
              <a:rPr lang="en-US" dirty="0"/>
              <a:t>		(Tipps, 1976)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0275EF-A023-DB41-A5E7-9D522FE2E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9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D1EC4E-5CD4-3E41-821E-91F32330F7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7321" y="1600201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3310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5A227-38DA-D949-B257-3DFF9EFD0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Sustainability Model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F2B687-EA3C-8C4D-97EE-C0D2F07D2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4DD4A92-390F-0F4C-B029-75ECD33E1413}"/>
              </a:ext>
            </a:extLst>
          </p:cNvPr>
          <p:cNvSpPr txBox="1"/>
          <p:nvPr/>
        </p:nvSpPr>
        <p:spPr>
          <a:xfrm>
            <a:off x="672148" y="931026"/>
            <a:ext cx="246573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400" b="1" dirty="0"/>
              <a:t>Culture:</a:t>
            </a:r>
            <a:br>
              <a:rPr lang="en-US" altLang="en-US" sz="2400" b="1" dirty="0"/>
            </a:br>
            <a:endParaRPr lang="en-US" alt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dirty="0"/>
              <a:t>Values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dirty="0"/>
              <a:t>Traditions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dirty="0" err="1"/>
              <a:t>Behaviours</a:t>
            </a:r>
            <a:r>
              <a:rPr lang="en-US" altLang="en-US" sz="2400" b="1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dirty="0"/>
              <a:t>Relationship</a:t>
            </a:r>
          </a:p>
          <a:p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3BEF8B3-7E7A-CD4E-9781-3AE4E57EEB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7852" y="931026"/>
            <a:ext cx="7956296" cy="4985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1287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C3952-6B1D-9C41-BC27-3508D1842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Workplace 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84AB6-E46A-9842-9378-0E40472675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Determined by:</a:t>
            </a:r>
            <a:br>
              <a:rPr lang="en-US" dirty="0"/>
            </a:br>
            <a:br>
              <a:rPr lang="en-US" dirty="0"/>
            </a:br>
            <a:r>
              <a:rPr lang="en-US" dirty="0"/>
              <a:t>The quantity of resources (energy, water, materials) used</a:t>
            </a:r>
          </a:p>
          <a:p>
            <a:pPr marL="0" indent="0">
              <a:buNone/>
            </a:pPr>
            <a:r>
              <a:rPr lang="en-US" dirty="0"/>
              <a:t>Efficiency these are used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These are all affected by</a:t>
            </a:r>
          </a:p>
          <a:p>
            <a:pPr marL="0" indent="0">
              <a:buNone/>
            </a:pPr>
            <a:r>
              <a:rPr lang="en-US" dirty="0"/>
              <a:t>Where we work</a:t>
            </a:r>
          </a:p>
          <a:p>
            <a:pPr marL="0" indent="0">
              <a:buNone/>
            </a:pPr>
            <a:r>
              <a:rPr lang="en-US" dirty="0"/>
              <a:t>When we work</a:t>
            </a:r>
          </a:p>
          <a:p>
            <a:pPr marL="0" indent="0">
              <a:buNone/>
            </a:pPr>
            <a:r>
              <a:rPr lang="en-US" dirty="0"/>
              <a:t>How we work</a:t>
            </a:r>
          </a:p>
          <a:p>
            <a:pPr marL="0" indent="0">
              <a:buNone/>
            </a:pPr>
            <a:r>
              <a:rPr lang="en-US" dirty="0"/>
              <a:t>Facilities we use to work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A7CD58-C999-2243-BEFB-DAA9CE550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2271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94B08-781E-C044-B032-67C936498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Adaptive Cycle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3E1091-C2CF-D14E-B197-ACC2CF8D5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12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94F38A-363E-CB4F-9024-3B5698643F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9800" y="931333"/>
            <a:ext cx="8505502" cy="4692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7765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26855F1-54CD-3949-83C7-D1EBA7DBB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891" y="119743"/>
            <a:ext cx="11000509" cy="1143000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/>
              <a:t>Workplace Culture &amp; its Impact on  Organisational Efficiency </a:t>
            </a:r>
            <a:br>
              <a:rPr lang="en-GB" sz="2400" b="1" dirty="0"/>
            </a:b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243935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4D38-0D0A-7E48-A9E5-A8FA96D83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B710A-C3A1-474C-8D19-86483A656B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Schein, E. H. (1985 </a:t>
            </a:r>
            <a:r>
              <a:rPr lang="en-GB" sz="1400" i="1" dirty="0"/>
              <a:t>Organizational Culture and Leadership: A dynamic view.</a:t>
            </a:r>
            <a:r>
              <a:rPr lang="en-GB" sz="1400" dirty="0"/>
              <a:t> San Francisco: Jossey-Bass. USA</a:t>
            </a:r>
            <a:br>
              <a:rPr lang="en-GB" sz="1400" dirty="0"/>
            </a:br>
            <a:endParaRPr lang="en-GB" sz="1400" dirty="0"/>
          </a:p>
          <a:p>
            <a:r>
              <a:rPr lang="en-GB" sz="1400" dirty="0"/>
              <a:t>Tipps, D. (1976). </a:t>
            </a:r>
            <a:r>
              <a:rPr lang="en-GB" sz="1400" i="1" dirty="0" err="1"/>
              <a:t>Modenization</a:t>
            </a:r>
            <a:r>
              <a:rPr lang="en-GB" sz="1400" i="1" dirty="0"/>
              <a:t> theory and the comparative study of societies: A critical perspective</a:t>
            </a:r>
            <a:r>
              <a:rPr lang="en-GB" sz="1400" dirty="0"/>
              <a:t> (pp. 65–77). New York: Free Press. </a:t>
            </a:r>
            <a:endParaRPr lang="en-US" sz="1400" dirty="0"/>
          </a:p>
          <a:p>
            <a:pPr marL="0" indent="0">
              <a:buNone/>
            </a:pPr>
            <a:endParaRPr lang="en-GB" sz="1400" dirty="0"/>
          </a:p>
          <a:p>
            <a:r>
              <a:rPr lang="en-GB" sz="1400" dirty="0"/>
              <a:t>Worts, D (2001), </a:t>
            </a:r>
            <a:r>
              <a:rPr lang="en-GB" sz="1400" i="1" dirty="0"/>
              <a:t>Art and Sustainability in Nunavut</a:t>
            </a:r>
            <a:r>
              <a:rPr lang="en-GB" sz="1400" dirty="0"/>
              <a:t>. University of Toronto Press. Toronto, ON, M3H 5T8 Canada</a:t>
            </a:r>
          </a:p>
          <a:p>
            <a:pPr marL="0" indent="0">
              <a:buNone/>
            </a:pPr>
            <a:endParaRPr lang="en-GB" sz="1400" dirty="0"/>
          </a:p>
          <a:p>
            <a:r>
              <a:rPr lang="en-GB" sz="1400" dirty="0"/>
              <a:t>Zeng, W. (2020). </a:t>
            </a:r>
            <a:r>
              <a:rPr lang="en-GB" sz="1400" i="1" dirty="0"/>
              <a:t>Entertainment is everything – how entertaining content and culture matter in our lives . </a:t>
            </a:r>
            <a:r>
              <a:rPr lang="en-GB" sz="1400" dirty="0"/>
              <a:t>Available from: https://</a:t>
            </a:r>
            <a:r>
              <a:rPr lang="en-GB" sz="1400" dirty="0" err="1"/>
              <a:t>sites.bu.edu</a:t>
            </a:r>
            <a:r>
              <a:rPr lang="en-GB" sz="1400" dirty="0"/>
              <a:t>/</a:t>
            </a:r>
            <a:r>
              <a:rPr lang="en-GB" sz="1400" dirty="0" err="1"/>
              <a:t>cmcs</a:t>
            </a:r>
            <a:r>
              <a:rPr lang="en-GB" sz="1400" dirty="0"/>
              <a:t>/2017/12/22/entertainment-is-everything-how-entertaining-content-and-culture-matter-in-our-lives/. [Accessed: 3/10/2020].</a:t>
            </a:r>
            <a:endParaRPr lang="en-US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A05FCE-9758-2B4F-B775-375F43FF5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48280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F0835F6A-5680-114F-BFBE-3CDA6CAE3715}" vid="{89D54862-BCFF-594F-B14E-A9C3DC1AAF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11345</TotalTime>
  <Words>641</Words>
  <Application>Microsoft Macintosh PowerPoint</Application>
  <PresentationFormat>Widescreen</PresentationFormat>
  <Paragraphs>119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Myriad Pro</vt:lpstr>
      <vt:lpstr>20140311PresentationUWTSDTemplate</vt:lpstr>
      <vt:lpstr>BA Management Skills for the Workplace BMSK5005</vt:lpstr>
      <vt:lpstr>Workplace Culture &amp; its Impact on Organisational Efficiency </vt:lpstr>
      <vt:lpstr> Workplace Culture &amp; its Impact on  Organisational Efficiency  </vt:lpstr>
      <vt:lpstr>Establishing a culture of sustainability within the workplace</vt:lpstr>
      <vt:lpstr>Culture</vt:lpstr>
      <vt:lpstr>Alternative Definition</vt:lpstr>
      <vt:lpstr>PowerPoint Presentation</vt:lpstr>
      <vt:lpstr>Attributes of Culture</vt:lpstr>
      <vt:lpstr>Sustainability</vt:lpstr>
      <vt:lpstr>Sustainability Model</vt:lpstr>
      <vt:lpstr>Workplace Sustainability</vt:lpstr>
      <vt:lpstr>Adaptive Cycle</vt:lpstr>
      <vt:lpstr> Workplace Culture &amp; its Impact on  Organisational Efficiency   </vt:lpstr>
      <vt:lpstr>References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Giving and receiving feedback</dc:title>
  <dc:creator>Andrew Maund</dc:creator>
  <cp:lastModifiedBy>M Davies</cp:lastModifiedBy>
  <cp:revision>150</cp:revision>
  <dcterms:created xsi:type="dcterms:W3CDTF">2016-07-21T13:24:53Z</dcterms:created>
  <dcterms:modified xsi:type="dcterms:W3CDTF">2020-11-19T16:27:19Z</dcterms:modified>
</cp:coreProperties>
</file>