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E070EC-B67D-4689-82EC-5132C8B779B8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40D0111-BEA6-4625-9CD3-193E159E5D4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Vision: Establish GreenRoots Organics as a trailblazer in ethical, high-quality organic products.</a:t>
          </a:r>
        </a:p>
      </dgm:t>
    </dgm:pt>
    <dgm:pt modelId="{C4391E35-7971-4786-9AD5-9D695BAB5E5B}" type="parTrans" cxnId="{260BD891-7578-4A86-96EA-DF22DB5236D5}">
      <dgm:prSet/>
      <dgm:spPr/>
      <dgm:t>
        <a:bodyPr/>
        <a:lstStyle/>
        <a:p>
          <a:endParaRPr lang="en-US"/>
        </a:p>
      </dgm:t>
    </dgm:pt>
    <dgm:pt modelId="{8CA44513-BDF0-47B9-95C9-6FA91A7C0BC6}" type="sibTrans" cxnId="{260BD891-7578-4A86-96EA-DF22DB5236D5}">
      <dgm:prSet/>
      <dgm:spPr/>
      <dgm:t>
        <a:bodyPr/>
        <a:lstStyle/>
        <a:p>
          <a:endParaRPr lang="en-US"/>
        </a:p>
      </dgm:t>
    </dgm:pt>
    <dgm:pt modelId="{229E6936-D4B3-4F9A-BFFE-E388DA39C87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Mission: Provide consumers with premium organic foods while uplifting local communities and preserving the environment.</a:t>
          </a:r>
        </a:p>
      </dgm:t>
    </dgm:pt>
    <dgm:pt modelId="{FB0B5641-17DC-4A33-905A-337459637540}" type="parTrans" cxnId="{FE06FAEE-A953-4132-AEC0-EB9128E0B0B8}">
      <dgm:prSet/>
      <dgm:spPr/>
      <dgm:t>
        <a:bodyPr/>
        <a:lstStyle/>
        <a:p>
          <a:endParaRPr lang="en-US"/>
        </a:p>
      </dgm:t>
    </dgm:pt>
    <dgm:pt modelId="{7B853C56-02E0-4CD6-B590-8CD004CB97B2}" type="sibTrans" cxnId="{FE06FAEE-A953-4132-AEC0-EB9128E0B0B8}">
      <dgm:prSet/>
      <dgm:spPr/>
      <dgm:t>
        <a:bodyPr/>
        <a:lstStyle/>
        <a:p>
          <a:endParaRPr lang="en-US"/>
        </a:p>
      </dgm:t>
    </dgm:pt>
    <dgm:pt modelId="{FB7A00C1-453D-494E-A7E6-D475BD62DEE7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Core Values:</a:t>
          </a:r>
        </a:p>
      </dgm:t>
    </dgm:pt>
    <dgm:pt modelId="{3896D08A-D20C-4650-AE2A-FB8029B798C5}" type="parTrans" cxnId="{1EC00359-580D-43FD-A636-53B08990DF45}">
      <dgm:prSet/>
      <dgm:spPr/>
      <dgm:t>
        <a:bodyPr/>
        <a:lstStyle/>
        <a:p>
          <a:endParaRPr lang="en-US"/>
        </a:p>
      </dgm:t>
    </dgm:pt>
    <dgm:pt modelId="{570FD083-4F6C-4F83-8095-C6CE683449D5}" type="sibTrans" cxnId="{1EC00359-580D-43FD-A636-53B08990DF45}">
      <dgm:prSet/>
      <dgm:spPr/>
      <dgm:t>
        <a:bodyPr/>
        <a:lstStyle/>
        <a:p>
          <a:endParaRPr lang="en-US"/>
        </a:p>
      </dgm:t>
    </dgm:pt>
    <dgm:pt modelId="{CA26D851-2491-4267-AA19-AE07644F1C42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Transparency – Open, honest communication of sourcing and production practices.</a:t>
          </a:r>
        </a:p>
      </dgm:t>
    </dgm:pt>
    <dgm:pt modelId="{2D714580-22AD-46B8-8BF5-CFD092463932}" type="parTrans" cxnId="{8D5BDFE1-276D-4861-9186-E772698833D5}">
      <dgm:prSet/>
      <dgm:spPr/>
      <dgm:t>
        <a:bodyPr/>
        <a:lstStyle/>
        <a:p>
          <a:endParaRPr lang="en-US"/>
        </a:p>
      </dgm:t>
    </dgm:pt>
    <dgm:pt modelId="{CE881287-9540-40F8-9217-32C73EB8D999}" type="sibTrans" cxnId="{8D5BDFE1-276D-4861-9186-E772698833D5}">
      <dgm:prSet/>
      <dgm:spPr/>
      <dgm:t>
        <a:bodyPr/>
        <a:lstStyle/>
        <a:p>
          <a:endParaRPr lang="en-US"/>
        </a:p>
      </dgm:t>
    </dgm:pt>
    <dgm:pt modelId="{2A4CB244-B749-414D-AAE9-B3D1ABCF0F7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Community Development – Partnering with local farmers, fair wages, and CSR initiatives.</a:t>
          </a:r>
        </a:p>
      </dgm:t>
    </dgm:pt>
    <dgm:pt modelId="{180D9009-B884-4D1B-9265-2A679CA09E6C}" type="parTrans" cxnId="{DBC6C3B0-8250-4098-8F5F-CCE013F6D53E}">
      <dgm:prSet/>
      <dgm:spPr/>
      <dgm:t>
        <a:bodyPr/>
        <a:lstStyle/>
        <a:p>
          <a:endParaRPr lang="en-US"/>
        </a:p>
      </dgm:t>
    </dgm:pt>
    <dgm:pt modelId="{9FD7613E-918C-41AA-9D4B-FB78E1A62EB1}" type="sibTrans" cxnId="{DBC6C3B0-8250-4098-8F5F-CCE013F6D53E}">
      <dgm:prSet/>
      <dgm:spPr/>
      <dgm:t>
        <a:bodyPr/>
        <a:lstStyle/>
        <a:p>
          <a:endParaRPr lang="en-US"/>
        </a:p>
      </dgm:t>
    </dgm:pt>
    <dgm:pt modelId="{7B32C95D-E8AA-4AE7-9682-5A1322DC4EE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Eco-Consciousness – Committing to waste reduction, renewable energy, and minimal environmental impact.</a:t>
          </a:r>
        </a:p>
      </dgm:t>
    </dgm:pt>
    <dgm:pt modelId="{3049D091-9D27-4DF9-AC47-CA4BC486E92A}" type="parTrans" cxnId="{5701E454-85B9-4F59-8341-9746F93E7C9A}">
      <dgm:prSet/>
      <dgm:spPr/>
      <dgm:t>
        <a:bodyPr/>
        <a:lstStyle/>
        <a:p>
          <a:endParaRPr lang="en-US"/>
        </a:p>
      </dgm:t>
    </dgm:pt>
    <dgm:pt modelId="{461DDACE-1AA2-421A-9599-753DD0D6A230}" type="sibTrans" cxnId="{5701E454-85B9-4F59-8341-9746F93E7C9A}">
      <dgm:prSet/>
      <dgm:spPr/>
      <dgm:t>
        <a:bodyPr/>
        <a:lstStyle/>
        <a:p>
          <a:endParaRPr lang="en-US"/>
        </a:p>
      </dgm:t>
    </dgm:pt>
    <dgm:pt modelId="{DEC6C76C-5437-418A-8B27-B8B214B107E3}" type="pres">
      <dgm:prSet presAssocID="{36E070EC-B67D-4689-82EC-5132C8B779B8}" presName="linear" presStyleCnt="0">
        <dgm:presLayoutVars>
          <dgm:animLvl val="lvl"/>
          <dgm:resizeHandles val="exact"/>
        </dgm:presLayoutVars>
      </dgm:prSet>
      <dgm:spPr/>
    </dgm:pt>
    <dgm:pt modelId="{23040ED1-93C0-4C26-BA95-F259A70E2081}" type="pres">
      <dgm:prSet presAssocID="{440D0111-BEA6-4625-9CD3-193E159E5D4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BA461B2-5F13-44CE-B49E-FB66337EA1DD}" type="pres">
      <dgm:prSet presAssocID="{8CA44513-BDF0-47B9-95C9-6FA91A7C0BC6}" presName="spacer" presStyleCnt="0"/>
      <dgm:spPr/>
    </dgm:pt>
    <dgm:pt modelId="{ACC3A6CB-7A26-43DB-A339-0DFAC3A269DC}" type="pres">
      <dgm:prSet presAssocID="{229E6936-D4B3-4F9A-BFFE-E388DA39C87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DDD5377-4CBF-4845-9BC5-FC49D1E63711}" type="pres">
      <dgm:prSet presAssocID="{7B853C56-02E0-4CD6-B590-8CD004CB97B2}" presName="spacer" presStyleCnt="0"/>
      <dgm:spPr/>
    </dgm:pt>
    <dgm:pt modelId="{15C292CE-4A91-4E0B-B70B-11D6C4A13A40}" type="pres">
      <dgm:prSet presAssocID="{FB7A00C1-453D-494E-A7E6-D475BD62DEE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34C023E-E3DC-4620-8E18-A13572F465BF}" type="pres">
      <dgm:prSet presAssocID="{570FD083-4F6C-4F83-8095-C6CE683449D5}" presName="spacer" presStyleCnt="0"/>
      <dgm:spPr/>
    </dgm:pt>
    <dgm:pt modelId="{72B12EBC-DB08-4919-9F4D-E18BA62D2105}" type="pres">
      <dgm:prSet presAssocID="{CA26D851-2491-4267-AA19-AE07644F1C4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3D6D630-7054-4E9E-935A-31C324F4A609}" type="pres">
      <dgm:prSet presAssocID="{CE881287-9540-40F8-9217-32C73EB8D999}" presName="spacer" presStyleCnt="0"/>
      <dgm:spPr/>
    </dgm:pt>
    <dgm:pt modelId="{A79AC47E-0540-4B55-A322-59083C069E17}" type="pres">
      <dgm:prSet presAssocID="{2A4CB244-B749-414D-AAE9-B3D1ABCF0F7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BC5CEB6-C1A3-4A4E-8276-172F5D419958}" type="pres">
      <dgm:prSet presAssocID="{9FD7613E-918C-41AA-9D4B-FB78E1A62EB1}" presName="spacer" presStyleCnt="0"/>
      <dgm:spPr/>
    </dgm:pt>
    <dgm:pt modelId="{A26B96BE-D132-4F74-BF62-1472C55EED78}" type="pres">
      <dgm:prSet presAssocID="{7B32C95D-E8AA-4AE7-9682-5A1322DC4EE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99D2C11-BE1D-4F8A-94D6-65DE8DFEFE8B}" type="presOf" srcId="{FB7A00C1-453D-494E-A7E6-D475BD62DEE7}" destId="{15C292CE-4A91-4E0B-B70B-11D6C4A13A40}" srcOrd="0" destOrd="0" presId="urn:microsoft.com/office/officeart/2005/8/layout/vList2"/>
    <dgm:cxn modelId="{5701E454-85B9-4F59-8341-9746F93E7C9A}" srcId="{36E070EC-B67D-4689-82EC-5132C8B779B8}" destId="{7B32C95D-E8AA-4AE7-9682-5A1322DC4EE1}" srcOrd="5" destOrd="0" parTransId="{3049D091-9D27-4DF9-AC47-CA4BC486E92A}" sibTransId="{461DDACE-1AA2-421A-9599-753DD0D6A230}"/>
    <dgm:cxn modelId="{F6243956-75B0-4CE3-9BDC-6F768B92E5DA}" type="presOf" srcId="{7B32C95D-E8AA-4AE7-9682-5A1322DC4EE1}" destId="{A26B96BE-D132-4F74-BF62-1472C55EED78}" srcOrd="0" destOrd="0" presId="urn:microsoft.com/office/officeart/2005/8/layout/vList2"/>
    <dgm:cxn modelId="{1EC00359-580D-43FD-A636-53B08990DF45}" srcId="{36E070EC-B67D-4689-82EC-5132C8B779B8}" destId="{FB7A00C1-453D-494E-A7E6-D475BD62DEE7}" srcOrd="2" destOrd="0" parTransId="{3896D08A-D20C-4650-AE2A-FB8029B798C5}" sibTransId="{570FD083-4F6C-4F83-8095-C6CE683449D5}"/>
    <dgm:cxn modelId="{54DBAC91-56E0-4D3E-89B5-E93D87D50594}" type="presOf" srcId="{229E6936-D4B3-4F9A-BFFE-E388DA39C870}" destId="{ACC3A6CB-7A26-43DB-A339-0DFAC3A269DC}" srcOrd="0" destOrd="0" presId="urn:microsoft.com/office/officeart/2005/8/layout/vList2"/>
    <dgm:cxn modelId="{260BD891-7578-4A86-96EA-DF22DB5236D5}" srcId="{36E070EC-B67D-4689-82EC-5132C8B779B8}" destId="{440D0111-BEA6-4625-9CD3-193E159E5D4E}" srcOrd="0" destOrd="0" parTransId="{C4391E35-7971-4786-9AD5-9D695BAB5E5B}" sibTransId="{8CA44513-BDF0-47B9-95C9-6FA91A7C0BC6}"/>
    <dgm:cxn modelId="{99BD759A-A166-41BE-92AB-60119F1E50CF}" type="presOf" srcId="{2A4CB244-B749-414D-AAE9-B3D1ABCF0F76}" destId="{A79AC47E-0540-4B55-A322-59083C069E17}" srcOrd="0" destOrd="0" presId="urn:microsoft.com/office/officeart/2005/8/layout/vList2"/>
    <dgm:cxn modelId="{0AB72FA4-5D6F-4E80-9EA6-C971C89EF9CA}" type="presOf" srcId="{CA26D851-2491-4267-AA19-AE07644F1C42}" destId="{72B12EBC-DB08-4919-9F4D-E18BA62D2105}" srcOrd="0" destOrd="0" presId="urn:microsoft.com/office/officeart/2005/8/layout/vList2"/>
    <dgm:cxn modelId="{DBC6C3B0-8250-4098-8F5F-CCE013F6D53E}" srcId="{36E070EC-B67D-4689-82EC-5132C8B779B8}" destId="{2A4CB244-B749-414D-AAE9-B3D1ABCF0F76}" srcOrd="4" destOrd="0" parTransId="{180D9009-B884-4D1B-9265-2A679CA09E6C}" sibTransId="{9FD7613E-918C-41AA-9D4B-FB78E1A62EB1}"/>
    <dgm:cxn modelId="{101ACFB5-3E62-48A4-9516-05CFA8ADD749}" type="presOf" srcId="{440D0111-BEA6-4625-9CD3-193E159E5D4E}" destId="{23040ED1-93C0-4C26-BA95-F259A70E2081}" srcOrd="0" destOrd="0" presId="urn:microsoft.com/office/officeart/2005/8/layout/vList2"/>
    <dgm:cxn modelId="{8D5BDFE1-276D-4861-9186-E772698833D5}" srcId="{36E070EC-B67D-4689-82EC-5132C8B779B8}" destId="{CA26D851-2491-4267-AA19-AE07644F1C42}" srcOrd="3" destOrd="0" parTransId="{2D714580-22AD-46B8-8BF5-CFD092463932}" sibTransId="{CE881287-9540-40F8-9217-32C73EB8D999}"/>
    <dgm:cxn modelId="{FE06FAEE-A953-4132-AEC0-EB9128E0B0B8}" srcId="{36E070EC-B67D-4689-82EC-5132C8B779B8}" destId="{229E6936-D4B3-4F9A-BFFE-E388DA39C870}" srcOrd="1" destOrd="0" parTransId="{FB0B5641-17DC-4A33-905A-337459637540}" sibTransId="{7B853C56-02E0-4CD6-B590-8CD004CB97B2}"/>
    <dgm:cxn modelId="{A4A44EF1-1505-440F-9945-4AB87FA7CE48}" type="presOf" srcId="{36E070EC-B67D-4689-82EC-5132C8B779B8}" destId="{DEC6C76C-5437-418A-8B27-B8B214B107E3}" srcOrd="0" destOrd="0" presId="urn:microsoft.com/office/officeart/2005/8/layout/vList2"/>
    <dgm:cxn modelId="{F8E31BD0-337C-4E54-944D-0E609B51E93D}" type="presParOf" srcId="{DEC6C76C-5437-418A-8B27-B8B214B107E3}" destId="{23040ED1-93C0-4C26-BA95-F259A70E2081}" srcOrd="0" destOrd="0" presId="urn:microsoft.com/office/officeart/2005/8/layout/vList2"/>
    <dgm:cxn modelId="{F9676F8F-C5FE-4E51-9029-C493A6BB7542}" type="presParOf" srcId="{DEC6C76C-5437-418A-8B27-B8B214B107E3}" destId="{8BA461B2-5F13-44CE-B49E-FB66337EA1DD}" srcOrd="1" destOrd="0" presId="urn:microsoft.com/office/officeart/2005/8/layout/vList2"/>
    <dgm:cxn modelId="{AF2D78FC-3031-45FE-8C3F-34CF9F2AE6AA}" type="presParOf" srcId="{DEC6C76C-5437-418A-8B27-B8B214B107E3}" destId="{ACC3A6CB-7A26-43DB-A339-0DFAC3A269DC}" srcOrd="2" destOrd="0" presId="urn:microsoft.com/office/officeart/2005/8/layout/vList2"/>
    <dgm:cxn modelId="{DE94C4D3-459C-497D-9598-6ACFE02CFB98}" type="presParOf" srcId="{DEC6C76C-5437-418A-8B27-B8B214B107E3}" destId="{2DDD5377-4CBF-4845-9BC5-FC49D1E63711}" srcOrd="3" destOrd="0" presId="urn:microsoft.com/office/officeart/2005/8/layout/vList2"/>
    <dgm:cxn modelId="{7680A5B8-43CE-497F-891E-126914CDA080}" type="presParOf" srcId="{DEC6C76C-5437-418A-8B27-B8B214B107E3}" destId="{15C292CE-4A91-4E0B-B70B-11D6C4A13A40}" srcOrd="4" destOrd="0" presId="urn:microsoft.com/office/officeart/2005/8/layout/vList2"/>
    <dgm:cxn modelId="{A632F5D5-D652-46DE-87D6-9D33709A2512}" type="presParOf" srcId="{DEC6C76C-5437-418A-8B27-B8B214B107E3}" destId="{634C023E-E3DC-4620-8E18-A13572F465BF}" srcOrd="5" destOrd="0" presId="urn:microsoft.com/office/officeart/2005/8/layout/vList2"/>
    <dgm:cxn modelId="{CDD97B47-E3EB-485A-9CCD-4241155A5A54}" type="presParOf" srcId="{DEC6C76C-5437-418A-8B27-B8B214B107E3}" destId="{72B12EBC-DB08-4919-9F4D-E18BA62D2105}" srcOrd="6" destOrd="0" presId="urn:microsoft.com/office/officeart/2005/8/layout/vList2"/>
    <dgm:cxn modelId="{F344E38B-2094-4910-B2CE-38E68210D2DE}" type="presParOf" srcId="{DEC6C76C-5437-418A-8B27-B8B214B107E3}" destId="{23D6D630-7054-4E9E-935A-31C324F4A609}" srcOrd="7" destOrd="0" presId="urn:microsoft.com/office/officeart/2005/8/layout/vList2"/>
    <dgm:cxn modelId="{E78FAC61-0677-4475-BB61-F93665555D31}" type="presParOf" srcId="{DEC6C76C-5437-418A-8B27-B8B214B107E3}" destId="{A79AC47E-0540-4B55-A322-59083C069E17}" srcOrd="8" destOrd="0" presId="urn:microsoft.com/office/officeart/2005/8/layout/vList2"/>
    <dgm:cxn modelId="{BE53860A-77C6-4197-8430-41A112068DA2}" type="presParOf" srcId="{DEC6C76C-5437-418A-8B27-B8B214B107E3}" destId="{CBC5CEB6-C1A3-4A4E-8276-172F5D419958}" srcOrd="9" destOrd="0" presId="urn:microsoft.com/office/officeart/2005/8/layout/vList2"/>
    <dgm:cxn modelId="{BDB149FF-A7C2-44A8-A115-6176B14B2B4C}" type="presParOf" srcId="{DEC6C76C-5437-418A-8B27-B8B214B107E3}" destId="{A26B96BE-D132-4F74-BF62-1472C55EED7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622DE8-EF3E-40D5-9D20-976DD8F756F3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9197EEE-81B9-4F72-8180-7B2BFE96E62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• Target Segments: Health-conscious customers and ethical buyers seeking traceable, high-quality organic food.</a:t>
          </a:r>
        </a:p>
      </dgm:t>
    </dgm:pt>
    <dgm:pt modelId="{F519D580-9A93-45E0-BA41-D9CE3DC382B3}" type="parTrans" cxnId="{ADB568C8-A972-49FC-B71B-4788DE4B3933}">
      <dgm:prSet/>
      <dgm:spPr/>
      <dgm:t>
        <a:bodyPr/>
        <a:lstStyle/>
        <a:p>
          <a:endParaRPr lang="en-US"/>
        </a:p>
      </dgm:t>
    </dgm:pt>
    <dgm:pt modelId="{6EAFDD8D-2C18-487A-8499-C92D45D61C8B}" type="sibTrans" cxnId="{ADB568C8-A972-49FC-B71B-4788DE4B3933}">
      <dgm:prSet/>
      <dgm:spPr/>
      <dgm:t>
        <a:bodyPr/>
        <a:lstStyle/>
        <a:p>
          <a:endParaRPr lang="en-US"/>
        </a:p>
      </dgm:t>
    </dgm:pt>
    <dgm:pt modelId="{06197377-30E9-4CA3-9DC0-FD3E70675A19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• Promotion &amp; Branding: Social media campaigns, community workshops, partnerships with local retailers.</a:t>
          </a:r>
        </a:p>
      </dgm:t>
    </dgm:pt>
    <dgm:pt modelId="{954ABA3A-89CF-4866-80F7-E8D697E69CC5}" type="parTrans" cxnId="{F075B745-5D10-4125-A299-AB177EA2AD49}">
      <dgm:prSet/>
      <dgm:spPr/>
      <dgm:t>
        <a:bodyPr/>
        <a:lstStyle/>
        <a:p>
          <a:endParaRPr lang="en-US"/>
        </a:p>
      </dgm:t>
    </dgm:pt>
    <dgm:pt modelId="{A0ECA55B-AB14-4A0F-962D-60FC53E8678E}" type="sibTrans" cxnId="{F075B745-5D10-4125-A299-AB177EA2AD49}">
      <dgm:prSet/>
      <dgm:spPr/>
      <dgm:t>
        <a:bodyPr/>
        <a:lstStyle/>
        <a:p>
          <a:endParaRPr lang="en-US"/>
        </a:p>
      </dgm:t>
    </dgm:pt>
    <dgm:pt modelId="{D00A2046-7F69-4E6B-B28C-FADDFF8277AD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• Pricing: Competitive, fair wages, sustainable sourcing.</a:t>
          </a:r>
        </a:p>
      </dgm:t>
    </dgm:pt>
    <dgm:pt modelId="{C8FFC96D-B9FC-412A-8E3A-29A013F4BF29}" type="parTrans" cxnId="{7A5FAAC0-0C9A-445B-935A-CC8A94334070}">
      <dgm:prSet/>
      <dgm:spPr/>
      <dgm:t>
        <a:bodyPr/>
        <a:lstStyle/>
        <a:p>
          <a:endParaRPr lang="en-US"/>
        </a:p>
      </dgm:t>
    </dgm:pt>
    <dgm:pt modelId="{38F72D13-25D8-4BA1-BFFC-BB67A1E71692}" type="sibTrans" cxnId="{7A5FAAC0-0C9A-445B-935A-CC8A94334070}">
      <dgm:prSet/>
      <dgm:spPr/>
      <dgm:t>
        <a:bodyPr/>
        <a:lstStyle/>
        <a:p>
          <a:endParaRPr lang="en-US"/>
        </a:p>
      </dgm:t>
    </dgm:pt>
    <dgm:pt modelId="{51E6B845-F807-4F79-B6E3-ED0BE50EE388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• Financial Overview: Gradual revenue growth, main costs: facility lease, organic raw materials, staffing, marketing.</a:t>
          </a:r>
        </a:p>
      </dgm:t>
    </dgm:pt>
    <dgm:pt modelId="{6409BA3C-7AF9-47AA-9624-D57E94B8D119}" type="parTrans" cxnId="{1F1091DD-F8F7-4B18-B97D-605BB8F31FF5}">
      <dgm:prSet/>
      <dgm:spPr/>
      <dgm:t>
        <a:bodyPr/>
        <a:lstStyle/>
        <a:p>
          <a:endParaRPr lang="en-US"/>
        </a:p>
      </dgm:t>
    </dgm:pt>
    <dgm:pt modelId="{B3C764A1-A8D6-4C4B-89C3-02D4EEE7CD08}" type="sibTrans" cxnId="{1F1091DD-F8F7-4B18-B97D-605BB8F31FF5}">
      <dgm:prSet/>
      <dgm:spPr/>
      <dgm:t>
        <a:bodyPr/>
        <a:lstStyle/>
        <a:p>
          <a:endParaRPr lang="en-US"/>
        </a:p>
      </dgm:t>
    </dgm:pt>
    <dgm:pt modelId="{44BD8A1A-EB19-4716-926B-4488B2444589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• Funding Sources: Personal investment, green loans, grants, venture philanthropy.</a:t>
          </a:r>
        </a:p>
      </dgm:t>
    </dgm:pt>
    <dgm:pt modelId="{1570C701-F791-4B03-A262-82C680EC1C4A}" type="parTrans" cxnId="{AFF5F2CD-F112-4296-88DB-6B4477653E56}">
      <dgm:prSet/>
      <dgm:spPr/>
      <dgm:t>
        <a:bodyPr/>
        <a:lstStyle/>
        <a:p>
          <a:endParaRPr lang="en-US"/>
        </a:p>
      </dgm:t>
    </dgm:pt>
    <dgm:pt modelId="{0A667499-05A2-49B0-A121-AD181A0E90CE}" type="sibTrans" cxnId="{AFF5F2CD-F112-4296-88DB-6B4477653E56}">
      <dgm:prSet/>
      <dgm:spPr/>
      <dgm:t>
        <a:bodyPr/>
        <a:lstStyle/>
        <a:p>
          <a:endParaRPr lang="en-US"/>
        </a:p>
      </dgm:t>
    </dgm:pt>
    <dgm:pt modelId="{2B9DB187-7D3A-4C77-AE64-3AAE9DB9995A}" type="pres">
      <dgm:prSet presAssocID="{22622DE8-EF3E-40D5-9D20-976DD8F756F3}" presName="linear" presStyleCnt="0">
        <dgm:presLayoutVars>
          <dgm:animLvl val="lvl"/>
          <dgm:resizeHandles val="exact"/>
        </dgm:presLayoutVars>
      </dgm:prSet>
      <dgm:spPr/>
    </dgm:pt>
    <dgm:pt modelId="{4C2ACAB7-D674-4CC8-BC7C-316D8B6D7173}" type="pres">
      <dgm:prSet presAssocID="{19197EEE-81B9-4F72-8180-7B2BFE96E62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0634B4E-E3A2-4F8C-BF2D-256004415660}" type="pres">
      <dgm:prSet presAssocID="{6EAFDD8D-2C18-487A-8499-C92D45D61C8B}" presName="spacer" presStyleCnt="0"/>
      <dgm:spPr/>
    </dgm:pt>
    <dgm:pt modelId="{3C6B619E-936C-4FD5-9ADF-FF8A87E075F4}" type="pres">
      <dgm:prSet presAssocID="{06197377-30E9-4CA3-9DC0-FD3E70675A1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160D395-BF3D-4A2F-8294-6D199662A68F}" type="pres">
      <dgm:prSet presAssocID="{A0ECA55B-AB14-4A0F-962D-60FC53E8678E}" presName="spacer" presStyleCnt="0"/>
      <dgm:spPr/>
    </dgm:pt>
    <dgm:pt modelId="{C08BF9F6-3F40-4B1A-A68F-0E54A14134BE}" type="pres">
      <dgm:prSet presAssocID="{D00A2046-7F69-4E6B-B28C-FADDFF8277A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53D499D-1BA1-4067-8F42-E398B5A4D366}" type="pres">
      <dgm:prSet presAssocID="{38F72D13-25D8-4BA1-BFFC-BB67A1E71692}" presName="spacer" presStyleCnt="0"/>
      <dgm:spPr/>
    </dgm:pt>
    <dgm:pt modelId="{CBE61AF5-8E90-4835-9429-EF9114988D2A}" type="pres">
      <dgm:prSet presAssocID="{51E6B845-F807-4F79-B6E3-ED0BE50EE38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F69A501-190C-40C6-81CD-42BAD88175A6}" type="pres">
      <dgm:prSet presAssocID="{B3C764A1-A8D6-4C4B-89C3-02D4EEE7CD08}" presName="spacer" presStyleCnt="0"/>
      <dgm:spPr/>
    </dgm:pt>
    <dgm:pt modelId="{7B39ADD4-80BA-4170-A5B1-CF0E22EEAECD}" type="pres">
      <dgm:prSet presAssocID="{44BD8A1A-EB19-4716-926B-4488B244458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3A80E2D-FEC0-4914-A28C-ED2BF63762CB}" type="presOf" srcId="{22622DE8-EF3E-40D5-9D20-976DD8F756F3}" destId="{2B9DB187-7D3A-4C77-AE64-3AAE9DB9995A}" srcOrd="0" destOrd="0" presId="urn:microsoft.com/office/officeart/2005/8/layout/vList2"/>
    <dgm:cxn modelId="{F075B745-5D10-4125-A299-AB177EA2AD49}" srcId="{22622DE8-EF3E-40D5-9D20-976DD8F756F3}" destId="{06197377-30E9-4CA3-9DC0-FD3E70675A19}" srcOrd="1" destOrd="0" parTransId="{954ABA3A-89CF-4866-80F7-E8D697E69CC5}" sibTransId="{A0ECA55B-AB14-4A0F-962D-60FC53E8678E}"/>
    <dgm:cxn modelId="{063F6C74-86EB-4DF8-AE88-CF5C936FCF6A}" type="presOf" srcId="{51E6B845-F807-4F79-B6E3-ED0BE50EE388}" destId="{CBE61AF5-8E90-4835-9429-EF9114988D2A}" srcOrd="0" destOrd="0" presId="urn:microsoft.com/office/officeart/2005/8/layout/vList2"/>
    <dgm:cxn modelId="{C0DA897D-97E2-4281-9C93-7A39FB7B9ECC}" type="presOf" srcId="{D00A2046-7F69-4E6B-B28C-FADDFF8277AD}" destId="{C08BF9F6-3F40-4B1A-A68F-0E54A14134BE}" srcOrd="0" destOrd="0" presId="urn:microsoft.com/office/officeart/2005/8/layout/vList2"/>
    <dgm:cxn modelId="{1F224581-172F-4F0D-8F47-AAD51D5AD86C}" type="presOf" srcId="{19197EEE-81B9-4F72-8180-7B2BFE96E62F}" destId="{4C2ACAB7-D674-4CC8-BC7C-316D8B6D7173}" srcOrd="0" destOrd="0" presId="urn:microsoft.com/office/officeart/2005/8/layout/vList2"/>
    <dgm:cxn modelId="{7A5FAAC0-0C9A-445B-935A-CC8A94334070}" srcId="{22622DE8-EF3E-40D5-9D20-976DD8F756F3}" destId="{D00A2046-7F69-4E6B-B28C-FADDFF8277AD}" srcOrd="2" destOrd="0" parTransId="{C8FFC96D-B9FC-412A-8E3A-29A013F4BF29}" sibTransId="{38F72D13-25D8-4BA1-BFFC-BB67A1E71692}"/>
    <dgm:cxn modelId="{ADB568C8-A972-49FC-B71B-4788DE4B3933}" srcId="{22622DE8-EF3E-40D5-9D20-976DD8F756F3}" destId="{19197EEE-81B9-4F72-8180-7B2BFE96E62F}" srcOrd="0" destOrd="0" parTransId="{F519D580-9A93-45E0-BA41-D9CE3DC382B3}" sibTransId="{6EAFDD8D-2C18-487A-8499-C92D45D61C8B}"/>
    <dgm:cxn modelId="{AFF5F2CD-F112-4296-88DB-6B4477653E56}" srcId="{22622DE8-EF3E-40D5-9D20-976DD8F756F3}" destId="{44BD8A1A-EB19-4716-926B-4488B2444589}" srcOrd="4" destOrd="0" parTransId="{1570C701-F791-4B03-A262-82C680EC1C4A}" sibTransId="{0A667499-05A2-49B0-A121-AD181A0E90CE}"/>
    <dgm:cxn modelId="{79C6B0CE-C458-474A-B14F-2A6556232D27}" type="presOf" srcId="{06197377-30E9-4CA3-9DC0-FD3E70675A19}" destId="{3C6B619E-936C-4FD5-9ADF-FF8A87E075F4}" srcOrd="0" destOrd="0" presId="urn:microsoft.com/office/officeart/2005/8/layout/vList2"/>
    <dgm:cxn modelId="{1F1091DD-F8F7-4B18-B97D-605BB8F31FF5}" srcId="{22622DE8-EF3E-40D5-9D20-976DD8F756F3}" destId="{51E6B845-F807-4F79-B6E3-ED0BE50EE388}" srcOrd="3" destOrd="0" parTransId="{6409BA3C-7AF9-47AA-9624-D57E94B8D119}" sibTransId="{B3C764A1-A8D6-4C4B-89C3-02D4EEE7CD08}"/>
    <dgm:cxn modelId="{ED5628FE-CF97-4BE6-B5EB-00B3F6540400}" type="presOf" srcId="{44BD8A1A-EB19-4716-926B-4488B2444589}" destId="{7B39ADD4-80BA-4170-A5B1-CF0E22EEAECD}" srcOrd="0" destOrd="0" presId="urn:microsoft.com/office/officeart/2005/8/layout/vList2"/>
    <dgm:cxn modelId="{60DB789E-CBE9-4199-94D8-806192455470}" type="presParOf" srcId="{2B9DB187-7D3A-4C77-AE64-3AAE9DB9995A}" destId="{4C2ACAB7-D674-4CC8-BC7C-316D8B6D7173}" srcOrd="0" destOrd="0" presId="urn:microsoft.com/office/officeart/2005/8/layout/vList2"/>
    <dgm:cxn modelId="{C96F7BEA-B907-45CD-BA9F-F6EB677B9CE3}" type="presParOf" srcId="{2B9DB187-7D3A-4C77-AE64-3AAE9DB9995A}" destId="{E0634B4E-E3A2-4F8C-BF2D-256004415660}" srcOrd="1" destOrd="0" presId="urn:microsoft.com/office/officeart/2005/8/layout/vList2"/>
    <dgm:cxn modelId="{0FAB3508-759F-40A7-95A7-FB8782FA4F1C}" type="presParOf" srcId="{2B9DB187-7D3A-4C77-AE64-3AAE9DB9995A}" destId="{3C6B619E-936C-4FD5-9ADF-FF8A87E075F4}" srcOrd="2" destOrd="0" presId="urn:microsoft.com/office/officeart/2005/8/layout/vList2"/>
    <dgm:cxn modelId="{852E518F-4777-49A7-A874-41A6EF55E200}" type="presParOf" srcId="{2B9DB187-7D3A-4C77-AE64-3AAE9DB9995A}" destId="{1160D395-BF3D-4A2F-8294-6D199662A68F}" srcOrd="3" destOrd="0" presId="urn:microsoft.com/office/officeart/2005/8/layout/vList2"/>
    <dgm:cxn modelId="{E28BDC3E-6EC6-405C-90BA-0D11810FAF06}" type="presParOf" srcId="{2B9DB187-7D3A-4C77-AE64-3AAE9DB9995A}" destId="{C08BF9F6-3F40-4B1A-A68F-0E54A14134BE}" srcOrd="4" destOrd="0" presId="urn:microsoft.com/office/officeart/2005/8/layout/vList2"/>
    <dgm:cxn modelId="{0BA38726-2BDB-4407-A75E-B1DFD6DBFBCB}" type="presParOf" srcId="{2B9DB187-7D3A-4C77-AE64-3AAE9DB9995A}" destId="{B53D499D-1BA1-4067-8F42-E398B5A4D366}" srcOrd="5" destOrd="0" presId="urn:microsoft.com/office/officeart/2005/8/layout/vList2"/>
    <dgm:cxn modelId="{F33F7B06-2BA7-41C3-9E7E-E1FECE8196F8}" type="presParOf" srcId="{2B9DB187-7D3A-4C77-AE64-3AAE9DB9995A}" destId="{CBE61AF5-8E90-4835-9429-EF9114988D2A}" srcOrd="6" destOrd="0" presId="urn:microsoft.com/office/officeart/2005/8/layout/vList2"/>
    <dgm:cxn modelId="{D5D4820F-31DD-41EF-8B04-8372B55C4407}" type="presParOf" srcId="{2B9DB187-7D3A-4C77-AE64-3AAE9DB9995A}" destId="{5F69A501-190C-40C6-81CD-42BAD88175A6}" srcOrd="7" destOrd="0" presId="urn:microsoft.com/office/officeart/2005/8/layout/vList2"/>
    <dgm:cxn modelId="{7FF4AA20-395C-4220-B014-21B9DC2F7656}" type="presParOf" srcId="{2B9DB187-7D3A-4C77-AE64-3AAE9DB9995A}" destId="{7B39ADD4-80BA-4170-A5B1-CF0E22EEAEC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040ED1-93C0-4C26-BA95-F259A70E2081}">
      <dsp:nvSpPr>
        <dsp:cNvPr id="0" name=""/>
        <dsp:cNvSpPr/>
      </dsp:nvSpPr>
      <dsp:spPr>
        <a:xfrm>
          <a:off x="0" y="37642"/>
          <a:ext cx="6789044" cy="5791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Vision: Establish GreenRoots Organics as a trailblazer in ethical, high-quality organic products.</a:t>
          </a:r>
        </a:p>
      </dsp:txBody>
      <dsp:txXfrm>
        <a:off x="28272" y="65914"/>
        <a:ext cx="6732500" cy="522605"/>
      </dsp:txXfrm>
    </dsp:sp>
    <dsp:sp modelId="{ACC3A6CB-7A26-43DB-A339-0DFAC3A269DC}">
      <dsp:nvSpPr>
        <dsp:cNvPr id="0" name=""/>
        <dsp:cNvSpPr/>
      </dsp:nvSpPr>
      <dsp:spPr>
        <a:xfrm>
          <a:off x="0" y="659992"/>
          <a:ext cx="6789044" cy="5791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Mission: Provide consumers with premium organic foods while uplifting local communities and preserving the environment.</a:t>
          </a:r>
        </a:p>
      </dsp:txBody>
      <dsp:txXfrm>
        <a:off x="28272" y="688264"/>
        <a:ext cx="6732500" cy="522605"/>
      </dsp:txXfrm>
    </dsp:sp>
    <dsp:sp modelId="{15C292CE-4A91-4E0B-B70B-11D6C4A13A40}">
      <dsp:nvSpPr>
        <dsp:cNvPr id="0" name=""/>
        <dsp:cNvSpPr/>
      </dsp:nvSpPr>
      <dsp:spPr>
        <a:xfrm>
          <a:off x="0" y="1282342"/>
          <a:ext cx="6789044" cy="5791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Arial" panose="020B0604020202020204" pitchFamily="34" charset="0"/>
              <a:cs typeface="Arial" panose="020B0604020202020204" pitchFamily="34" charset="0"/>
            </a:rPr>
            <a:t>Core Values:</a:t>
          </a:r>
        </a:p>
      </dsp:txBody>
      <dsp:txXfrm>
        <a:off x="28272" y="1310614"/>
        <a:ext cx="6732500" cy="522605"/>
      </dsp:txXfrm>
    </dsp:sp>
    <dsp:sp modelId="{72B12EBC-DB08-4919-9F4D-E18BA62D2105}">
      <dsp:nvSpPr>
        <dsp:cNvPr id="0" name=""/>
        <dsp:cNvSpPr/>
      </dsp:nvSpPr>
      <dsp:spPr>
        <a:xfrm>
          <a:off x="0" y="1904692"/>
          <a:ext cx="6789044" cy="5791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Transparency – Open, honest communication of sourcing and production practices.</a:t>
          </a:r>
        </a:p>
      </dsp:txBody>
      <dsp:txXfrm>
        <a:off x="28272" y="1932964"/>
        <a:ext cx="6732500" cy="522605"/>
      </dsp:txXfrm>
    </dsp:sp>
    <dsp:sp modelId="{A79AC47E-0540-4B55-A322-59083C069E17}">
      <dsp:nvSpPr>
        <dsp:cNvPr id="0" name=""/>
        <dsp:cNvSpPr/>
      </dsp:nvSpPr>
      <dsp:spPr>
        <a:xfrm>
          <a:off x="0" y="2527042"/>
          <a:ext cx="6789044" cy="57914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Community Development – Partnering with local farmers, fair wages, and CSR initiatives.</a:t>
          </a:r>
        </a:p>
      </dsp:txBody>
      <dsp:txXfrm>
        <a:off x="28272" y="2555314"/>
        <a:ext cx="6732500" cy="522605"/>
      </dsp:txXfrm>
    </dsp:sp>
    <dsp:sp modelId="{A26B96BE-D132-4F74-BF62-1472C55EED78}">
      <dsp:nvSpPr>
        <dsp:cNvPr id="0" name=""/>
        <dsp:cNvSpPr/>
      </dsp:nvSpPr>
      <dsp:spPr>
        <a:xfrm>
          <a:off x="0" y="3149392"/>
          <a:ext cx="6789044" cy="5791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Eco-Consciousness – Committing to waste reduction, renewable energy, and minimal environmental impact.</a:t>
          </a:r>
        </a:p>
      </dsp:txBody>
      <dsp:txXfrm>
        <a:off x="28272" y="3177664"/>
        <a:ext cx="6732500" cy="5226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2ACAB7-D674-4CC8-BC7C-316D8B6D7173}">
      <dsp:nvSpPr>
        <dsp:cNvPr id="0" name=""/>
        <dsp:cNvSpPr/>
      </dsp:nvSpPr>
      <dsp:spPr>
        <a:xfrm>
          <a:off x="0" y="43492"/>
          <a:ext cx="6789044" cy="655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• Target Segments: Health-conscious customers and ethical buyers seeking traceable, high-quality organic food.</a:t>
          </a:r>
        </a:p>
      </dsp:txBody>
      <dsp:txXfrm>
        <a:off x="31984" y="75476"/>
        <a:ext cx="6725076" cy="591232"/>
      </dsp:txXfrm>
    </dsp:sp>
    <dsp:sp modelId="{3C6B619E-936C-4FD5-9ADF-FF8A87E075F4}">
      <dsp:nvSpPr>
        <dsp:cNvPr id="0" name=""/>
        <dsp:cNvSpPr/>
      </dsp:nvSpPr>
      <dsp:spPr>
        <a:xfrm>
          <a:off x="0" y="799492"/>
          <a:ext cx="6789044" cy="6552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• Promotion &amp; Branding: Social media campaigns, community workshops, partnerships with local retailers.</a:t>
          </a:r>
        </a:p>
      </dsp:txBody>
      <dsp:txXfrm>
        <a:off x="31984" y="831476"/>
        <a:ext cx="6725076" cy="591232"/>
      </dsp:txXfrm>
    </dsp:sp>
    <dsp:sp modelId="{C08BF9F6-3F40-4B1A-A68F-0E54A14134BE}">
      <dsp:nvSpPr>
        <dsp:cNvPr id="0" name=""/>
        <dsp:cNvSpPr/>
      </dsp:nvSpPr>
      <dsp:spPr>
        <a:xfrm>
          <a:off x="0" y="1555492"/>
          <a:ext cx="6789044" cy="6552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• Pricing: Competitive, fair wages, sustainable sourcing.</a:t>
          </a:r>
        </a:p>
      </dsp:txBody>
      <dsp:txXfrm>
        <a:off x="31984" y="1587476"/>
        <a:ext cx="6725076" cy="591232"/>
      </dsp:txXfrm>
    </dsp:sp>
    <dsp:sp modelId="{CBE61AF5-8E90-4835-9429-EF9114988D2A}">
      <dsp:nvSpPr>
        <dsp:cNvPr id="0" name=""/>
        <dsp:cNvSpPr/>
      </dsp:nvSpPr>
      <dsp:spPr>
        <a:xfrm>
          <a:off x="0" y="2311492"/>
          <a:ext cx="6789044" cy="6552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• Financial Overview: Gradual revenue growth, main costs: facility lease, organic raw materials, staffing, marketing.</a:t>
          </a:r>
        </a:p>
      </dsp:txBody>
      <dsp:txXfrm>
        <a:off x="31984" y="2343476"/>
        <a:ext cx="6725076" cy="591232"/>
      </dsp:txXfrm>
    </dsp:sp>
    <dsp:sp modelId="{7B39ADD4-80BA-4170-A5B1-CF0E22EEAECD}">
      <dsp:nvSpPr>
        <dsp:cNvPr id="0" name=""/>
        <dsp:cNvSpPr/>
      </dsp:nvSpPr>
      <dsp:spPr>
        <a:xfrm>
          <a:off x="0" y="3067492"/>
          <a:ext cx="6789044" cy="6552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• Funding Sources: Personal investment, green loans, grants, venture philanthropy.</a:t>
          </a:r>
        </a:p>
      </dsp:txBody>
      <dsp:txXfrm>
        <a:off x="31984" y="3099476"/>
        <a:ext cx="6725076" cy="5912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rgbClr val="262626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C20A68A1-928F-4690-81FA-82797764DD38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A1662EDE-B601-4211-A06F-C17B76E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274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A68A1-928F-4690-81FA-82797764DD38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62EDE-B601-4211-A06F-C17B76E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511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A68A1-928F-4690-81FA-82797764DD38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62EDE-B601-4211-A06F-C17B76E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314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A68A1-928F-4690-81FA-82797764DD38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62EDE-B601-4211-A06F-C17B76E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382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A68A1-928F-4690-81FA-82797764DD38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62EDE-B601-4211-A06F-C17B76E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854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A68A1-928F-4690-81FA-82797764DD38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62EDE-B601-4211-A06F-C17B76E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72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A68A1-928F-4690-81FA-82797764DD38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62EDE-B601-4211-A06F-C17B76E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7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A68A1-928F-4690-81FA-82797764DD38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A1662EDE-B601-4211-A06F-C17B76E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063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C20A68A1-928F-4690-81FA-82797764DD38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A1662EDE-B601-4211-A06F-C17B76E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3818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A68A1-928F-4690-81FA-82797764DD38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62EDE-B601-4211-A06F-C17B76E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720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A68A1-928F-4690-81FA-82797764DD38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62EDE-B601-4211-A06F-C17B76E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410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C20A68A1-928F-4690-81FA-82797764DD38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A1662EDE-B601-4211-A06F-C17B76E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21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lanetorganic.com/" TargetMode="External"/><Relationship Id="rId2" Type="http://schemas.openxmlformats.org/officeDocument/2006/relationships/hyperlink" Target="https://www.foodnavigator.com/Article/2025/01/28/organic-food-and-beverage-sales-rising-fast/#:~:text=Organic%20foods%20and%20beverages%20are%20foods%20and%20beverages%2C%20which%20have,the%20standards%20of%20organic%20farm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rganics.com/collections/food-drink?srsltid=AfmBOoqEDCC5O2if26khzFEy3vJYbJUatfFfmXc2MzBtGdIUIUlftxyE" TargetMode="External"/><Relationship Id="rId5" Type="http://schemas.openxmlformats.org/officeDocument/2006/relationships/hyperlink" Target="https://www.pure.ed.ac.uk/ws/portalfiles/portal/466475557/journal.pstr.0000123.pdf" TargetMode="External"/><Relationship Id="rId4" Type="http://schemas.openxmlformats.org/officeDocument/2006/relationships/hyperlink" Target="https://www.statista.com/topics/9070/organic-food-market-in-the-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54BF2-5781-D409-CEC0-3D4B687EA2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06185" y="2651123"/>
            <a:ext cx="4294527" cy="1472143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4800" dirty="0">
                <a:latin typeface="Arial Black" panose="020B0A04020102020204" pitchFamily="34" charset="0"/>
              </a:rPr>
              <a:t>GreenRoots Organics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F5F46D-B755-20B7-D348-B29CA77342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82151" y="4383451"/>
            <a:ext cx="2629385" cy="55431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2500"/>
          </a:bodyPr>
          <a:lstStyle/>
          <a:p>
            <a:r>
              <a:rPr lang="en-US" sz="2200" dirty="0">
                <a:latin typeface="Arial Black" panose="020B0A04020102020204" pitchFamily="34" charset="0"/>
              </a:rPr>
              <a:t>Daniel Boubatrin </a:t>
            </a:r>
            <a:endParaRPr lang="en-GB" sz="2200" dirty="0">
              <a:latin typeface="Arial Black" panose="020B0A040201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EE570D7-BD7F-4DA7-8346-72C97E67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FB28B5-18D1-4C14-3693-428A52404B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26124"/>
            <a:ext cx="7598979" cy="6731876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2987414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3743C-D2BA-D7B1-65B4-FBEA19C21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sz="4800" dirty="0">
                <a:latin typeface="Arial Black" panose="020B0A04020102020204" pitchFamily="34" charset="0"/>
              </a:rPr>
              <a:t>Vision, Mission, and Values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D16494-2918-708E-AB41-7307F6A505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538" r="20377" b="2"/>
          <a:stretch/>
        </p:blipFill>
        <p:spPr>
          <a:xfrm>
            <a:off x="498191" y="2011680"/>
            <a:ext cx="3873983" cy="3938244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A3F6D2E-EFCC-63E2-0360-083BBE1B69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1432356"/>
              </p:ext>
            </p:extLst>
          </p:nvPr>
        </p:nvGraphicFramePr>
        <p:xfrm>
          <a:off x="4641336" y="2011680"/>
          <a:ext cx="6789044" cy="3766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30828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65B5E-AAEF-8BE1-91A0-F7C6517B6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5136" y="51792"/>
            <a:ext cx="7214566" cy="1658198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  <a:latin typeface="Arial Black" panose="020B0A04020102020204" pitchFamily="34" charset="0"/>
              </a:rPr>
              <a:t>Sustainability Approach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879D7-6B46-7F4F-AD9D-3D0390072E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7" y="2157730"/>
            <a:ext cx="6638543" cy="3718681"/>
          </a:xfrm>
        </p:spPr>
        <p:txBody>
          <a:bodyPr>
            <a:norm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Sustainability Focus: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Organic Sourcing: Certified organic raw materials for biodiversity and public health.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Eco-Efficiency: Energy conservation, responsible water usage, composting.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Social Responsibility: Fair labor practices and collaboration with small-scale producers.</a:t>
            </a: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Core Products &amp; Services: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Organic Pantry Staples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Healthy, Ready-to-Eat Options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Distribution Channels: Local stores, online subscription boxes, direct-to-consumer deliveries.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6E1D20-9E70-CB1B-20C6-5F5C94E164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35" b="-1"/>
          <a:stretch/>
        </p:blipFill>
        <p:spPr>
          <a:xfrm>
            <a:off x="8114535" y="11"/>
            <a:ext cx="4077465" cy="27362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40CD4B6-F6CA-A913-3BFC-25684DFECF4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271" b="588"/>
          <a:stretch/>
        </p:blipFill>
        <p:spPr>
          <a:xfrm>
            <a:off x="8114536" y="2897119"/>
            <a:ext cx="4077463" cy="3960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4864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3D0D4-E504-CA38-E7B6-4E0C30743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336" y="499533"/>
            <a:ext cx="6788663" cy="1658198"/>
          </a:xfrm>
        </p:spPr>
        <p:txBody>
          <a:bodyPr>
            <a:normAutofit/>
          </a:bodyPr>
          <a:lstStyle/>
          <a:p>
            <a:r>
              <a:rPr lang="en-US" sz="4800" dirty="0">
                <a:latin typeface="Arial Black" panose="020B0A04020102020204" pitchFamily="34" charset="0"/>
              </a:rPr>
              <a:t>Market Strategy Overview </a:t>
            </a:r>
            <a:endParaRPr lang="en-GB" sz="4800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BA7B15-237B-684A-DC49-8866D7F451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4438"/>
          <a:stretch/>
        </p:blipFill>
        <p:spPr>
          <a:xfrm>
            <a:off x="798670" y="804672"/>
            <a:ext cx="3384317" cy="254389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BFE8547-D771-1909-FA9D-592437118B0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2" r="1" b="1"/>
          <a:stretch/>
        </p:blipFill>
        <p:spPr>
          <a:xfrm>
            <a:off x="799051" y="3509434"/>
            <a:ext cx="3383936" cy="2543893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3FCEDB8-C83A-A70A-B85C-32E3A33272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9718334"/>
              </p:ext>
            </p:extLst>
          </p:nvPr>
        </p:nvGraphicFramePr>
        <p:xfrm>
          <a:off x="4641336" y="2011680"/>
          <a:ext cx="6789044" cy="3766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97529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0BDAC-D966-7CC0-76A0-498CEF598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8263" y="1552670"/>
            <a:ext cx="4534696" cy="1512147"/>
          </a:xfrm>
        </p:spPr>
        <p:txBody>
          <a:bodyPr anchor="b">
            <a:noAutofit/>
          </a:bodyPr>
          <a:lstStyle/>
          <a:p>
            <a:r>
              <a:rPr lang="en-GB" sz="4800" dirty="0">
                <a:latin typeface="Arial Black" panose="020B0A04020102020204" pitchFamily="34" charset="0"/>
              </a:rPr>
              <a:t>Key Success Factors &amp; Conclusion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AB1053-B9FA-4891-A16E-2B30B5975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7309" y="1"/>
            <a:ext cx="2876689" cy="26749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79C9DC9-6DA6-C510-130C-09A85A1D69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7011"/>
          <a:stretch/>
        </p:blipFill>
        <p:spPr>
          <a:xfrm>
            <a:off x="575390" y="674209"/>
            <a:ext cx="2876689" cy="267494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018EE02-FF42-4313-847F-E8D079B02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64378"/>
            <a:ext cx="4027471" cy="2693622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F0C68E-A26C-C3C2-ED55-E2A8BCC0A5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229" r="18553" b="2"/>
          <a:stretch/>
        </p:blipFill>
        <p:spPr>
          <a:xfrm>
            <a:off x="20" y="4164378"/>
            <a:ext cx="4027451" cy="26936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05405CD-CD54-41E0-B19E-4E62C8C2B27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480" r="-2" b="-2"/>
          <a:stretch/>
        </p:blipFill>
        <p:spPr>
          <a:xfrm>
            <a:off x="4177307" y="2835799"/>
            <a:ext cx="2876690" cy="40221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E0D63-C1C5-2D3F-30C0-BE0F894C9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2738" y="3429000"/>
            <a:ext cx="4103872" cy="305746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Triple Bottom Line Focus: Balances profit with social and environmental gains for long-term resilience.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Transparent, Ethical Supply Chain: Builds brand loyalty through clear product sourcing.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Community Investment: Fosters goodwill and consistent supply through strong local partnerships.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Adaptive Operations: Ensures responsiveness to market or regulatory changes through scalability and contingency planning.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4810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7"/>
            <a:ext cx="10905065" cy="1989682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5" y="806204"/>
            <a:ext cx="10579608" cy="1664208"/>
          </a:xfrm>
          <a:prstGeom prst="rect">
            <a:avLst/>
          </a:prstGeom>
          <a:noFill/>
          <a:ln cap="sq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46A45-ED5C-0253-217D-72F67832E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846" y="1059736"/>
            <a:ext cx="10040233" cy="1228130"/>
          </a:xfrm>
        </p:spPr>
        <p:txBody>
          <a:bodyPr>
            <a:normAutofit/>
          </a:bodyPr>
          <a:lstStyle/>
          <a:p>
            <a:pPr algn="ctr"/>
            <a:r>
              <a:rPr lang="en-US" sz="4800" dirty="0">
                <a:solidFill>
                  <a:srgbClr val="FFFFFF"/>
                </a:solidFill>
                <a:latin typeface="Arial Black" panose="020B0A04020102020204" pitchFamily="34" charset="0"/>
              </a:rPr>
              <a:t>References </a:t>
            </a:r>
            <a:endParaRPr lang="en-GB" sz="48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CB4D7-F382-B80D-6170-0C0AEC156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795887"/>
            <a:ext cx="11016709" cy="3080526"/>
          </a:xfrm>
        </p:spPr>
        <p:txBody>
          <a:bodyPr>
            <a:noAutofit/>
          </a:bodyPr>
          <a:lstStyle/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Kucharska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W., &amp; Kowalczyk, R. (2019). How to achieve sustainability? Employee’s point of view on company’s culture and CSR practice.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Corporate Social Responsibility and Environmental Management, 26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(2), 453–467.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Howard, P. H., &amp; Jaffee, D. (2013). Tensions Between Firm Size and Sustainability Goals: Fair Trade Coffee in the United States.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5,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72-89.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Elkington, J. (1999).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Cannibals with forks: the triple bottom line of 21st century business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Oxford: Capstone.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https://www.foodnavigator.com/Article/2025/01/28/organic-food-and-beverage-sales-rising-fast/#:~:text=Organic%20foods%20and%20beverages%20are%20foods%20and%20beverages%2C%20which%20have,the%20standards%20of%20organic%20farming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https://www.planetorganic.com/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https://www.statista.com/topics/9070/organic-food-market-in-the-uk/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https://www.pure.ed.ac.uk/ws/portalfiles/portal/466475557/journal.pstr.0000123.pdf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https://organics.com/collections/food-drink?srsltid=AfmBOoqEDCC5O2if26khzFEy3vJYbJUatfFfmXc2MzBtGdIUIUlftxyE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22373089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471101"/>
      </a:dk2>
      <a:lt2>
        <a:srgbClr val="E7E8E2"/>
      </a:lt2>
      <a:accent1>
        <a:srgbClr val="A6B727"/>
      </a:accent1>
      <a:accent2>
        <a:srgbClr val="F04304"/>
      </a:accent2>
      <a:accent3>
        <a:srgbClr val="EF8606"/>
      </a:accent3>
      <a:accent4>
        <a:srgbClr val="F2C100"/>
      </a:accent4>
      <a:accent5>
        <a:srgbClr val="A65001"/>
      </a:accent5>
      <a:accent6>
        <a:srgbClr val="BA9585"/>
      </a:accent6>
      <a:hlink>
        <a:srgbClr val="00B0F0"/>
      </a:hlink>
      <a:folHlink>
        <a:srgbClr val="7F7F7F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3A8A2BB7-7C5E-4EB2-B1F1-CFFF0F57E77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26</TotalTime>
  <Words>523</Words>
  <Application>Microsoft Office PowerPoint</Application>
  <PresentationFormat>Widescreen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Arial Black</vt:lpstr>
      <vt:lpstr>Calibri Light</vt:lpstr>
      <vt:lpstr>Metropolitan</vt:lpstr>
      <vt:lpstr>GreenRoots Organics</vt:lpstr>
      <vt:lpstr> Vision, Mission, and Values</vt:lpstr>
      <vt:lpstr>Sustainability Approach </vt:lpstr>
      <vt:lpstr>Market Strategy Overview </vt:lpstr>
      <vt:lpstr>Key Success Factors &amp; 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2025-03-12T22:38:23Z</dcterms:created>
  <dcterms:modified xsi:type="dcterms:W3CDTF">2025-03-12T23:04:27Z</dcterms:modified>
</cp:coreProperties>
</file>