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omments/comment1.xml" ContentType="application/vnd.openxmlformats-officedocument.presentationml.comments+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8" r:id="rId3"/>
    <p:sldId id="259" r:id="rId4"/>
    <p:sldId id="260" r:id="rId5"/>
    <p:sldId id="268" r:id="rId6"/>
    <p:sldId id="261" r:id="rId7"/>
    <p:sldId id="265" r:id="rId8"/>
    <p:sldId id="269" r:id="rId9"/>
    <p:sldId id="263" r:id="rId10"/>
    <p:sldId id="264" r:id="rId11"/>
    <p:sldId id="266" r:id="rId12"/>
    <p:sldId id="270" r:id="rId13"/>
    <p:sldId id="267" r:id="rId14"/>
    <p:sldId id="27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tacy Waldman (1701928)" initials="SW(" lastIdx="1" clrIdx="0">
    <p:extLst>
      <p:ext uri="{19B8F6BF-5375-455C-9EA6-DF929625EA0E}">
        <p15:presenceInfo xmlns:p15="http://schemas.microsoft.com/office/powerpoint/2012/main" userId="S::1701928@student.uwtsd.ac.uk::2145090d-cf5e-4961-bcad-1613019308f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2D8FF4-A5F9-9A45-B799-C4EBF70CB926}" v="809" dt="2020-05-18T21:23:37.5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474"/>
    <p:restoredTop sz="94825"/>
  </p:normalViewPr>
  <p:slideViewPr>
    <p:cSldViewPr snapToGrid="0" snapToObjects="1">
      <p:cViewPr>
        <p:scale>
          <a:sx n="133" d="100"/>
          <a:sy n="133" d="100"/>
        </p:scale>
        <p:origin x="-1144" y="-144"/>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y Waldman (1701928)" userId="2145090d-cf5e-4961-bcad-1613019308f5" providerId="ADAL" clId="{A92D8FF4-A5F9-9A45-B799-C4EBF70CB926}"/>
    <pc:docChg chg="undo custSel addSld delSld modSld sldOrd modShowInfo">
      <pc:chgData name="Stacy Waldman (1701928)" userId="2145090d-cf5e-4961-bcad-1613019308f5" providerId="ADAL" clId="{A92D8FF4-A5F9-9A45-B799-C4EBF70CB926}" dt="2020-05-18T21:23:37.557" v="2083"/>
      <pc:docMkLst>
        <pc:docMk/>
      </pc:docMkLst>
      <pc:sldChg chg="modSp modTransition">
        <pc:chgData name="Stacy Waldman (1701928)" userId="2145090d-cf5e-4961-bcad-1613019308f5" providerId="ADAL" clId="{A92D8FF4-A5F9-9A45-B799-C4EBF70CB926}" dt="2020-05-18T18:03:07.212" v="1866"/>
        <pc:sldMkLst>
          <pc:docMk/>
          <pc:sldMk cId="1328967588" sldId="256"/>
        </pc:sldMkLst>
        <pc:spChg chg="mod">
          <ac:chgData name="Stacy Waldman (1701928)" userId="2145090d-cf5e-4961-bcad-1613019308f5" providerId="ADAL" clId="{A92D8FF4-A5F9-9A45-B799-C4EBF70CB926}" dt="2020-05-18T16:58:22.503" v="1125" actId="20577"/>
          <ac:spMkLst>
            <pc:docMk/>
            <pc:sldMk cId="1328967588" sldId="256"/>
            <ac:spMk id="2" creationId="{C4923836-12F2-7F40-9C5A-549B02D69A5E}"/>
          </ac:spMkLst>
        </pc:spChg>
      </pc:sldChg>
      <pc:sldChg chg="modTransition">
        <pc:chgData name="Stacy Waldman (1701928)" userId="2145090d-cf5e-4961-bcad-1613019308f5" providerId="ADAL" clId="{A92D8FF4-A5F9-9A45-B799-C4EBF70CB926}" dt="2020-05-18T18:03:07.212" v="1866"/>
        <pc:sldMkLst>
          <pc:docMk/>
          <pc:sldMk cId="636452303" sldId="258"/>
        </pc:sldMkLst>
      </pc:sldChg>
      <pc:sldChg chg="modTransition">
        <pc:chgData name="Stacy Waldman (1701928)" userId="2145090d-cf5e-4961-bcad-1613019308f5" providerId="ADAL" clId="{A92D8FF4-A5F9-9A45-B799-C4EBF70CB926}" dt="2020-05-18T18:03:07.212" v="1866"/>
        <pc:sldMkLst>
          <pc:docMk/>
          <pc:sldMk cId="175547437" sldId="259"/>
        </pc:sldMkLst>
      </pc:sldChg>
      <pc:sldChg chg="modSp modTransition">
        <pc:chgData name="Stacy Waldman (1701928)" userId="2145090d-cf5e-4961-bcad-1613019308f5" providerId="ADAL" clId="{A92D8FF4-A5F9-9A45-B799-C4EBF70CB926}" dt="2020-05-18T18:03:07.212" v="1866"/>
        <pc:sldMkLst>
          <pc:docMk/>
          <pc:sldMk cId="2293497467" sldId="260"/>
        </pc:sldMkLst>
        <pc:spChg chg="mod">
          <ac:chgData name="Stacy Waldman (1701928)" userId="2145090d-cf5e-4961-bcad-1613019308f5" providerId="ADAL" clId="{A92D8FF4-A5F9-9A45-B799-C4EBF70CB926}" dt="2020-05-18T16:47:50.866" v="1124" actId="20577"/>
          <ac:spMkLst>
            <pc:docMk/>
            <pc:sldMk cId="2293497467" sldId="260"/>
            <ac:spMk id="3" creationId="{05AA35D3-6008-A745-BC34-C4E60853F1D8}"/>
          </ac:spMkLst>
        </pc:spChg>
      </pc:sldChg>
      <pc:sldChg chg="modTransition">
        <pc:chgData name="Stacy Waldman (1701928)" userId="2145090d-cf5e-4961-bcad-1613019308f5" providerId="ADAL" clId="{A92D8FF4-A5F9-9A45-B799-C4EBF70CB926}" dt="2020-05-18T18:03:07.212" v="1866"/>
        <pc:sldMkLst>
          <pc:docMk/>
          <pc:sldMk cId="23424066" sldId="261"/>
        </pc:sldMkLst>
      </pc:sldChg>
      <pc:sldChg chg="del modTransition">
        <pc:chgData name="Stacy Waldman (1701928)" userId="2145090d-cf5e-4961-bcad-1613019308f5" providerId="ADAL" clId="{A92D8FF4-A5F9-9A45-B799-C4EBF70CB926}" dt="2020-05-18T18:28:33.795" v="1956" actId="2696"/>
        <pc:sldMkLst>
          <pc:docMk/>
          <pc:sldMk cId="19099967" sldId="262"/>
        </pc:sldMkLst>
      </pc:sldChg>
      <pc:sldChg chg="delSp modSp modTransition">
        <pc:chgData name="Stacy Waldman (1701928)" userId="2145090d-cf5e-4961-bcad-1613019308f5" providerId="ADAL" clId="{A92D8FF4-A5F9-9A45-B799-C4EBF70CB926}" dt="2020-05-18T18:03:07.212" v="1866"/>
        <pc:sldMkLst>
          <pc:docMk/>
          <pc:sldMk cId="816884909" sldId="263"/>
        </pc:sldMkLst>
        <pc:spChg chg="mod">
          <ac:chgData name="Stacy Waldman (1701928)" userId="2145090d-cf5e-4961-bcad-1613019308f5" providerId="ADAL" clId="{A92D8FF4-A5F9-9A45-B799-C4EBF70CB926}" dt="2020-05-18T17:31:01.774" v="1130" actId="20577"/>
          <ac:spMkLst>
            <pc:docMk/>
            <pc:sldMk cId="816884909" sldId="263"/>
            <ac:spMk id="3" creationId="{FA262092-43E0-EC4C-B4E0-A4D33F06363B}"/>
          </ac:spMkLst>
        </pc:spChg>
        <pc:picChg chg="del">
          <ac:chgData name="Stacy Waldman (1701928)" userId="2145090d-cf5e-4961-bcad-1613019308f5" providerId="ADAL" clId="{A92D8FF4-A5F9-9A45-B799-C4EBF70CB926}" dt="2020-05-18T15:37:35.005" v="1" actId="478"/>
          <ac:picMkLst>
            <pc:docMk/>
            <pc:sldMk cId="816884909" sldId="263"/>
            <ac:picMk id="1025" creationId="{3A894048-86E6-DB49-8B5F-4807DDD81E11}"/>
          </ac:picMkLst>
        </pc:picChg>
      </pc:sldChg>
      <pc:sldChg chg="modSp modTransition">
        <pc:chgData name="Stacy Waldman (1701928)" userId="2145090d-cf5e-4961-bcad-1613019308f5" providerId="ADAL" clId="{A92D8FF4-A5F9-9A45-B799-C4EBF70CB926}" dt="2020-05-18T18:03:07.212" v="1866"/>
        <pc:sldMkLst>
          <pc:docMk/>
          <pc:sldMk cId="3154086928" sldId="264"/>
        </pc:sldMkLst>
        <pc:graphicFrameChg chg="mod">
          <ac:chgData name="Stacy Waldman (1701928)" userId="2145090d-cf5e-4961-bcad-1613019308f5" providerId="ADAL" clId="{A92D8FF4-A5F9-9A45-B799-C4EBF70CB926}" dt="2020-05-18T16:15:45.594" v="423" actId="20577"/>
          <ac:graphicFrameMkLst>
            <pc:docMk/>
            <pc:sldMk cId="3154086928" sldId="264"/>
            <ac:graphicFrameMk id="5" creationId="{F78AD441-E905-4D3D-89FA-018469BC5BEF}"/>
          </ac:graphicFrameMkLst>
        </pc:graphicFrameChg>
      </pc:sldChg>
      <pc:sldChg chg="modSp modTransition">
        <pc:chgData name="Stacy Waldman (1701928)" userId="2145090d-cf5e-4961-bcad-1613019308f5" providerId="ADAL" clId="{A92D8FF4-A5F9-9A45-B799-C4EBF70CB926}" dt="2020-05-18T18:03:07.212" v="1866"/>
        <pc:sldMkLst>
          <pc:docMk/>
          <pc:sldMk cId="1687470002" sldId="265"/>
        </pc:sldMkLst>
        <pc:graphicFrameChg chg="mod">
          <ac:chgData name="Stacy Waldman (1701928)" userId="2145090d-cf5e-4961-bcad-1613019308f5" providerId="ADAL" clId="{A92D8FF4-A5F9-9A45-B799-C4EBF70CB926}" dt="2020-05-18T17:43:25.112" v="1825"/>
          <ac:graphicFrameMkLst>
            <pc:docMk/>
            <pc:sldMk cId="1687470002" sldId="265"/>
            <ac:graphicFrameMk id="5" creationId="{888B38DF-7667-4D9C-9E33-7CCCF3907274}"/>
          </ac:graphicFrameMkLst>
        </pc:graphicFrameChg>
      </pc:sldChg>
      <pc:sldChg chg="modSp modTransition">
        <pc:chgData name="Stacy Waldman (1701928)" userId="2145090d-cf5e-4961-bcad-1613019308f5" providerId="ADAL" clId="{A92D8FF4-A5F9-9A45-B799-C4EBF70CB926}" dt="2020-05-18T18:03:07.212" v="1866"/>
        <pc:sldMkLst>
          <pc:docMk/>
          <pc:sldMk cId="1973332517" sldId="266"/>
        </pc:sldMkLst>
        <pc:graphicFrameChg chg="mod">
          <ac:chgData name="Stacy Waldman (1701928)" userId="2145090d-cf5e-4961-bcad-1613019308f5" providerId="ADAL" clId="{A92D8FF4-A5F9-9A45-B799-C4EBF70CB926}" dt="2020-05-18T16:37:07.374" v="1109" actId="20577"/>
          <ac:graphicFrameMkLst>
            <pc:docMk/>
            <pc:sldMk cId="1973332517" sldId="266"/>
            <ac:graphicFrameMk id="5" creationId="{FF8EE508-DEF3-41BF-83F1-93EBC0226255}"/>
          </ac:graphicFrameMkLst>
        </pc:graphicFrameChg>
      </pc:sldChg>
      <pc:sldChg chg="modSp modTransition">
        <pc:chgData name="Stacy Waldman (1701928)" userId="2145090d-cf5e-4961-bcad-1613019308f5" providerId="ADAL" clId="{A92D8FF4-A5F9-9A45-B799-C4EBF70CB926}" dt="2020-05-18T18:28:26.813" v="1955" actId="5793"/>
        <pc:sldMkLst>
          <pc:docMk/>
          <pc:sldMk cId="1947722117" sldId="267"/>
        </pc:sldMkLst>
        <pc:spChg chg="mod">
          <ac:chgData name="Stacy Waldman (1701928)" userId="2145090d-cf5e-4961-bcad-1613019308f5" providerId="ADAL" clId="{A92D8FF4-A5F9-9A45-B799-C4EBF70CB926}" dt="2020-05-18T18:28:26.813" v="1955" actId="5793"/>
          <ac:spMkLst>
            <pc:docMk/>
            <pc:sldMk cId="1947722117" sldId="267"/>
            <ac:spMk id="3" creationId="{481A946F-7FC7-2845-8C92-85078A3FC327}"/>
          </ac:spMkLst>
        </pc:spChg>
      </pc:sldChg>
      <pc:sldChg chg="modTransition">
        <pc:chgData name="Stacy Waldman (1701928)" userId="2145090d-cf5e-4961-bcad-1613019308f5" providerId="ADAL" clId="{A92D8FF4-A5F9-9A45-B799-C4EBF70CB926}" dt="2020-05-18T18:03:07.212" v="1866"/>
        <pc:sldMkLst>
          <pc:docMk/>
          <pc:sldMk cId="3269596323" sldId="268"/>
        </pc:sldMkLst>
      </pc:sldChg>
      <pc:sldChg chg="addSp delSp modSp mod modTransition addCm">
        <pc:chgData name="Stacy Waldman (1701928)" userId="2145090d-cf5e-4961-bcad-1613019308f5" providerId="ADAL" clId="{A92D8FF4-A5F9-9A45-B799-C4EBF70CB926}" dt="2020-05-18T18:24:57.143" v="1898" actId="1076"/>
        <pc:sldMkLst>
          <pc:docMk/>
          <pc:sldMk cId="3230475807" sldId="269"/>
        </pc:sldMkLst>
        <pc:spChg chg="add del mod">
          <ac:chgData name="Stacy Waldman (1701928)" userId="2145090d-cf5e-4961-bcad-1613019308f5" providerId="ADAL" clId="{A92D8FF4-A5F9-9A45-B799-C4EBF70CB926}" dt="2020-05-18T17:45:56.534" v="1828" actId="1957"/>
          <ac:spMkLst>
            <pc:docMk/>
            <pc:sldMk cId="3230475807" sldId="269"/>
            <ac:spMk id="3" creationId="{21C30AEE-55F6-8649-9421-BED208C31D4E}"/>
          </ac:spMkLst>
        </pc:spChg>
        <pc:spChg chg="add mod">
          <ac:chgData name="Stacy Waldman (1701928)" userId="2145090d-cf5e-4961-bcad-1613019308f5" providerId="ADAL" clId="{A92D8FF4-A5F9-9A45-B799-C4EBF70CB926}" dt="2020-05-18T18:24:57.143" v="1898" actId="1076"/>
          <ac:spMkLst>
            <pc:docMk/>
            <pc:sldMk cId="3230475807" sldId="269"/>
            <ac:spMk id="5" creationId="{5B76EDAA-374A-C844-BB68-F61A343E06F6}"/>
          </ac:spMkLst>
        </pc:spChg>
        <pc:graphicFrameChg chg="add mod">
          <ac:chgData name="Stacy Waldman (1701928)" userId="2145090d-cf5e-4961-bcad-1613019308f5" providerId="ADAL" clId="{A92D8FF4-A5F9-9A45-B799-C4EBF70CB926}" dt="2020-05-18T18:24:48.978" v="1897"/>
          <ac:graphicFrameMkLst>
            <pc:docMk/>
            <pc:sldMk cId="3230475807" sldId="269"/>
            <ac:graphicFrameMk id="3" creationId="{BDEBBDFD-8A1D-7448-A356-80ADD74BE6AE}"/>
          </ac:graphicFrameMkLst>
        </pc:graphicFrameChg>
        <pc:graphicFrameChg chg="add del mod">
          <ac:chgData name="Stacy Waldman (1701928)" userId="2145090d-cf5e-4961-bcad-1613019308f5" providerId="ADAL" clId="{A92D8FF4-A5F9-9A45-B799-C4EBF70CB926}" dt="2020-05-18T18:21:11.905" v="1871" actId="478"/>
          <ac:graphicFrameMkLst>
            <pc:docMk/>
            <pc:sldMk cId="3230475807" sldId="269"/>
            <ac:graphicFrameMk id="4" creationId="{05ABCD6A-9618-7849-A58A-FF23681FB668}"/>
          </ac:graphicFrameMkLst>
        </pc:graphicFrameChg>
        <pc:graphicFrameChg chg="del mod">
          <ac:chgData name="Stacy Waldman (1701928)" userId="2145090d-cf5e-4961-bcad-1613019308f5" providerId="ADAL" clId="{A92D8FF4-A5F9-9A45-B799-C4EBF70CB926}" dt="2020-05-18T17:45:28.651" v="1826" actId="478"/>
          <ac:graphicFrameMkLst>
            <pc:docMk/>
            <pc:sldMk cId="3230475807" sldId="269"/>
            <ac:graphicFrameMk id="6" creationId="{31C02634-A21B-0D42-9D59-05D7B356BEBE}"/>
          </ac:graphicFrameMkLst>
        </pc:graphicFrameChg>
      </pc:sldChg>
      <pc:sldChg chg="modSp new modTransition">
        <pc:chgData name="Stacy Waldman (1701928)" userId="2145090d-cf5e-4961-bcad-1613019308f5" providerId="ADAL" clId="{A92D8FF4-A5F9-9A45-B799-C4EBF70CB926}" dt="2020-05-18T18:03:07.212" v="1866"/>
        <pc:sldMkLst>
          <pc:docMk/>
          <pc:sldMk cId="692605189" sldId="270"/>
        </pc:sldMkLst>
        <pc:spChg chg="mod">
          <ac:chgData name="Stacy Waldman (1701928)" userId="2145090d-cf5e-4961-bcad-1613019308f5" providerId="ADAL" clId="{A92D8FF4-A5F9-9A45-B799-C4EBF70CB926}" dt="2020-05-18T17:34:15.570" v="1142" actId="20577"/>
          <ac:spMkLst>
            <pc:docMk/>
            <pc:sldMk cId="692605189" sldId="270"/>
            <ac:spMk id="2" creationId="{A1E295E2-111C-A043-B0A1-8FDB650E0FE8}"/>
          </ac:spMkLst>
        </pc:spChg>
        <pc:spChg chg="mod">
          <ac:chgData name="Stacy Waldman (1701928)" userId="2145090d-cf5e-4961-bcad-1613019308f5" providerId="ADAL" clId="{A92D8FF4-A5F9-9A45-B799-C4EBF70CB926}" dt="2020-05-18T17:38:20.787" v="1823" actId="20577"/>
          <ac:spMkLst>
            <pc:docMk/>
            <pc:sldMk cId="692605189" sldId="270"/>
            <ac:spMk id="3" creationId="{253910AB-C528-8F4A-A11C-26105862D6E1}"/>
          </ac:spMkLst>
        </pc:spChg>
      </pc:sldChg>
      <pc:sldChg chg="addSp delSp modSp new ord">
        <pc:chgData name="Stacy Waldman (1701928)" userId="2145090d-cf5e-4961-bcad-1613019308f5" providerId="ADAL" clId="{A92D8FF4-A5F9-9A45-B799-C4EBF70CB926}" dt="2020-05-18T21:23:37.557" v="2083"/>
        <pc:sldMkLst>
          <pc:docMk/>
          <pc:sldMk cId="1718836071" sldId="271"/>
        </pc:sldMkLst>
        <pc:spChg chg="mod">
          <ac:chgData name="Stacy Waldman (1701928)" userId="2145090d-cf5e-4961-bcad-1613019308f5" providerId="ADAL" clId="{A92D8FF4-A5F9-9A45-B799-C4EBF70CB926}" dt="2020-05-18T18:29:13.535" v="1963" actId="20577"/>
          <ac:spMkLst>
            <pc:docMk/>
            <pc:sldMk cId="1718836071" sldId="271"/>
            <ac:spMk id="2" creationId="{77F3F285-26D9-7146-AF00-75FEB3C929A1}"/>
          </ac:spMkLst>
        </pc:spChg>
        <pc:spChg chg="add del mod">
          <ac:chgData name="Stacy Waldman (1701928)" userId="2145090d-cf5e-4961-bcad-1613019308f5" providerId="ADAL" clId="{A92D8FF4-A5F9-9A45-B799-C4EBF70CB926}" dt="2020-05-18T18:32:29.233" v="2082"/>
          <ac:spMkLst>
            <pc:docMk/>
            <pc:sldMk cId="1718836071" sldId="271"/>
            <ac:spMk id="3" creationId="{3B584DE0-1820-8C4D-91C7-DD06F43A26C4}"/>
          </ac:spMkLst>
        </pc:spChg>
        <pc:spChg chg="add del mod">
          <ac:chgData name="Stacy Waldman (1701928)" userId="2145090d-cf5e-4961-bcad-1613019308f5" providerId="ADAL" clId="{A92D8FF4-A5F9-9A45-B799-C4EBF70CB926}" dt="2020-05-18T18:31:40.730" v="2060" actId="478"/>
          <ac:spMkLst>
            <pc:docMk/>
            <pc:sldMk cId="1718836071" sldId="271"/>
            <ac:spMk id="5" creationId="{9BB7DE5C-593C-4C42-AB96-125F183CEAD8}"/>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Sheet1!$B$1</c:f>
              <c:strCache>
                <c:ptCount val="1"/>
                <c:pt idx="0">
                  <c:v>Series 1</c:v>
                </c:pt>
              </c:strCache>
            </c:strRef>
          </c:tx>
          <c:spPr>
            <a:ln w="28575" cap="rnd">
              <a:solidFill>
                <a:schemeClr val="accent1"/>
              </a:solidFill>
              <a:round/>
            </a:ln>
            <a:effectLst/>
          </c:spPr>
          <c:marker>
            <c:symbol val="none"/>
          </c:marker>
          <c:cat>
            <c:strRef>
              <c:f>Sheet1!$A$2:$A$5</c:f>
              <c:strCache>
                <c:ptCount val="3"/>
                <c:pt idx="0">
                  <c:v>Male offender</c:v>
                </c:pt>
                <c:pt idx="1">
                  <c:v>Female offender</c:v>
                </c:pt>
                <c:pt idx="2">
                  <c:v>Offender with mental health</c:v>
                </c:pt>
              </c:strCache>
            </c:strRef>
          </c:cat>
          <c:val>
            <c:numRef>
              <c:f>Sheet1!$B$2:$B$5</c:f>
              <c:numCache>
                <c:formatCode>General</c:formatCode>
                <c:ptCount val="4"/>
                <c:pt idx="0">
                  <c:v>67.78</c:v>
                </c:pt>
                <c:pt idx="1">
                  <c:v>72.08</c:v>
                </c:pt>
                <c:pt idx="2">
                  <c:v>68.989999999999995</c:v>
                </c:pt>
              </c:numCache>
            </c:numRef>
          </c:val>
          <c:smooth val="0"/>
          <c:extLst>
            <c:ext xmlns:c16="http://schemas.microsoft.com/office/drawing/2014/chart" uri="{C3380CC4-5D6E-409C-BE32-E72D297353CC}">
              <c16:uniqueId val="{00000000-A486-5347-A81D-6533BE28816C}"/>
            </c:ext>
          </c:extLst>
        </c:ser>
        <c:dLbls>
          <c:showLegendKey val="0"/>
          <c:showVal val="0"/>
          <c:showCatName val="0"/>
          <c:showSerName val="0"/>
          <c:showPercent val="0"/>
          <c:showBubbleSize val="0"/>
        </c:dLbls>
        <c:smooth val="0"/>
        <c:axId val="1729757711"/>
        <c:axId val="1729759343"/>
      </c:lineChart>
      <c:catAx>
        <c:axId val="172975771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729759343"/>
        <c:crosses val="autoZero"/>
        <c:auto val="1"/>
        <c:lblAlgn val="ctr"/>
        <c:lblOffset val="100"/>
        <c:noMultiLvlLbl val="0"/>
      </c:catAx>
      <c:valAx>
        <c:axId val="1729759343"/>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72975771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Trust</c:v>
                </c:pt>
              </c:strCache>
            </c:strRef>
          </c:tx>
          <c:spPr>
            <a:solidFill>
              <a:schemeClr val="accent6"/>
            </a:solidFill>
            <a:ln>
              <a:noFill/>
            </a:ln>
            <a:effectLst/>
          </c:spPr>
          <c:invertIfNegative val="0"/>
          <c:cat>
            <c:strRef>
              <c:f>Sheet1!$A$2:$A$3</c:f>
              <c:strCache>
                <c:ptCount val="2"/>
                <c:pt idx="0">
                  <c:v>Male mean</c:v>
                </c:pt>
                <c:pt idx="1">
                  <c:v>Female mean</c:v>
                </c:pt>
              </c:strCache>
            </c:strRef>
          </c:cat>
          <c:val>
            <c:numRef>
              <c:f>Sheet1!$B$2:$B$3</c:f>
              <c:numCache>
                <c:formatCode>General</c:formatCode>
                <c:ptCount val="2"/>
                <c:pt idx="0">
                  <c:v>62.03</c:v>
                </c:pt>
                <c:pt idx="1">
                  <c:v>57.48</c:v>
                </c:pt>
              </c:numCache>
            </c:numRef>
          </c:val>
          <c:extLst>
            <c:ext xmlns:c16="http://schemas.microsoft.com/office/drawing/2014/chart" uri="{C3380CC4-5D6E-409C-BE32-E72D297353CC}">
              <c16:uniqueId val="{00000000-6153-D14F-B400-FC5ED704CAD9}"/>
            </c:ext>
          </c:extLst>
        </c:ser>
        <c:ser>
          <c:idx val="1"/>
          <c:order val="1"/>
          <c:tx>
            <c:strRef>
              <c:f>Sheet1!$C$1</c:f>
              <c:strCache>
                <c:ptCount val="1"/>
                <c:pt idx="0">
                  <c:v>Intent</c:v>
                </c:pt>
              </c:strCache>
            </c:strRef>
          </c:tx>
          <c:spPr>
            <a:solidFill>
              <a:schemeClr val="accent5"/>
            </a:solidFill>
            <a:ln>
              <a:noFill/>
            </a:ln>
            <a:effectLst/>
          </c:spPr>
          <c:invertIfNegative val="0"/>
          <c:cat>
            <c:strRef>
              <c:f>Sheet1!$A$2:$A$3</c:f>
              <c:strCache>
                <c:ptCount val="2"/>
                <c:pt idx="0">
                  <c:v>Male mean</c:v>
                </c:pt>
                <c:pt idx="1">
                  <c:v>Female mean</c:v>
                </c:pt>
              </c:strCache>
            </c:strRef>
          </c:cat>
          <c:val>
            <c:numRef>
              <c:f>Sheet1!$C$2:$C$3</c:f>
              <c:numCache>
                <c:formatCode>General</c:formatCode>
                <c:ptCount val="2"/>
                <c:pt idx="0">
                  <c:v>58.75</c:v>
                </c:pt>
                <c:pt idx="1">
                  <c:v>56.43</c:v>
                </c:pt>
              </c:numCache>
            </c:numRef>
          </c:val>
          <c:extLst>
            <c:ext xmlns:c16="http://schemas.microsoft.com/office/drawing/2014/chart" uri="{C3380CC4-5D6E-409C-BE32-E72D297353CC}">
              <c16:uniqueId val="{00000001-6153-D14F-B400-FC5ED704CAD9}"/>
            </c:ext>
          </c:extLst>
        </c:ser>
        <c:ser>
          <c:idx val="2"/>
          <c:order val="2"/>
          <c:tx>
            <c:strRef>
              <c:f>Sheet1!$D$1</c:f>
              <c:strCache>
                <c:ptCount val="1"/>
                <c:pt idx="0">
                  <c:v>Social Distnace</c:v>
                </c:pt>
              </c:strCache>
            </c:strRef>
          </c:tx>
          <c:spPr>
            <a:solidFill>
              <a:schemeClr val="accent4"/>
            </a:solidFill>
            <a:ln>
              <a:noFill/>
            </a:ln>
            <a:effectLst/>
          </c:spPr>
          <c:invertIfNegative val="0"/>
          <c:cat>
            <c:strRef>
              <c:f>Sheet1!$A$2:$A$3</c:f>
              <c:strCache>
                <c:ptCount val="2"/>
                <c:pt idx="0">
                  <c:v>Male mean</c:v>
                </c:pt>
                <c:pt idx="1">
                  <c:v>Female mean</c:v>
                </c:pt>
              </c:strCache>
            </c:strRef>
          </c:cat>
          <c:val>
            <c:numRef>
              <c:f>Sheet1!$D$2:$D$3</c:f>
              <c:numCache>
                <c:formatCode>General</c:formatCode>
                <c:ptCount val="2"/>
                <c:pt idx="0">
                  <c:v>72.52</c:v>
                </c:pt>
                <c:pt idx="1">
                  <c:v>70.67</c:v>
                </c:pt>
              </c:numCache>
            </c:numRef>
          </c:val>
          <c:extLst>
            <c:ext xmlns:c16="http://schemas.microsoft.com/office/drawing/2014/chart" uri="{C3380CC4-5D6E-409C-BE32-E72D297353CC}">
              <c16:uniqueId val="{00000002-6153-D14F-B400-FC5ED704CAD9}"/>
            </c:ext>
          </c:extLst>
        </c:ser>
        <c:dLbls>
          <c:showLegendKey val="0"/>
          <c:showVal val="0"/>
          <c:showCatName val="0"/>
          <c:showSerName val="0"/>
          <c:showPercent val="0"/>
          <c:showBubbleSize val="0"/>
        </c:dLbls>
        <c:gapWidth val="219"/>
        <c:overlap val="-27"/>
        <c:axId val="1677515216"/>
        <c:axId val="1677516848"/>
      </c:barChart>
      <c:catAx>
        <c:axId val="16775152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677516848"/>
        <c:crosses val="autoZero"/>
        <c:auto val="1"/>
        <c:lblAlgn val="ctr"/>
        <c:lblOffset val="100"/>
        <c:noMultiLvlLbl val="0"/>
      </c:catAx>
      <c:valAx>
        <c:axId val="167751684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67751521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omments/comment1.xml><?xml version="1.0" encoding="utf-8"?>
<p:cmLst xmlns:a="http://schemas.openxmlformats.org/drawingml/2006/main" xmlns:r="http://schemas.openxmlformats.org/officeDocument/2006/relationships" xmlns:p="http://schemas.openxmlformats.org/presentationml/2006/main">
  <p:cm authorId="1" dt="2020-05-18T19:20:20.296" idx="1">
    <p:pos x="7294" y="569"/>
    <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019352-D4D1-4C64-9D97-917749C3FAB2}"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AC019BC8-AFD2-45AA-9438-BB1210609C7C}">
      <dgm:prSet/>
      <dgm:spPr/>
      <dgm:t>
        <a:bodyPr/>
        <a:lstStyle/>
        <a:p>
          <a:r>
            <a:rPr lang="en-GB"/>
            <a:t>To explore individual attitudes to offenders based on their gender and mental health status. </a:t>
          </a:r>
          <a:endParaRPr lang="en-US"/>
        </a:p>
      </dgm:t>
    </dgm:pt>
    <dgm:pt modelId="{75580353-7BB6-441C-AA9A-A831BECDCDE3}" type="parTrans" cxnId="{B3BB811F-5624-4B51-8127-89D26B3392CC}">
      <dgm:prSet/>
      <dgm:spPr/>
      <dgm:t>
        <a:bodyPr/>
        <a:lstStyle/>
        <a:p>
          <a:endParaRPr lang="en-US"/>
        </a:p>
      </dgm:t>
    </dgm:pt>
    <dgm:pt modelId="{B7DD8786-52DF-41F5-914B-CC93A830BF4E}" type="sibTrans" cxnId="{B3BB811F-5624-4B51-8127-89D26B3392CC}">
      <dgm:prSet/>
      <dgm:spPr/>
      <dgm:t>
        <a:bodyPr/>
        <a:lstStyle/>
        <a:p>
          <a:endParaRPr lang="en-US"/>
        </a:p>
      </dgm:t>
    </dgm:pt>
    <dgm:pt modelId="{9690BFF3-357D-415A-8490-2606F123FB91}">
      <dgm:prSet/>
      <dgm:spPr/>
      <dgm:t>
        <a:bodyPr/>
        <a:lstStyle/>
        <a:p>
          <a:r>
            <a:rPr lang="en-GB"/>
            <a:t>Test the reliability and validity of the reviewed ATS-21 scale.</a:t>
          </a:r>
          <a:endParaRPr lang="en-US"/>
        </a:p>
      </dgm:t>
    </dgm:pt>
    <dgm:pt modelId="{0B41088C-A3FF-4F53-BFEC-9E1627AC19DD}" type="parTrans" cxnId="{05F55D1A-20D3-432C-A628-A4B4A7388CAA}">
      <dgm:prSet/>
      <dgm:spPr/>
      <dgm:t>
        <a:bodyPr/>
        <a:lstStyle/>
        <a:p>
          <a:endParaRPr lang="en-US"/>
        </a:p>
      </dgm:t>
    </dgm:pt>
    <dgm:pt modelId="{938BF386-3DAF-4267-977F-D4885962CA59}" type="sibTrans" cxnId="{05F55D1A-20D3-432C-A628-A4B4A7388CAA}">
      <dgm:prSet/>
      <dgm:spPr/>
      <dgm:t>
        <a:bodyPr/>
        <a:lstStyle/>
        <a:p>
          <a:endParaRPr lang="en-US"/>
        </a:p>
      </dgm:t>
    </dgm:pt>
    <dgm:pt modelId="{988E941A-8A67-4AE5-A8D6-1995B1A69753}">
      <dgm:prSet/>
      <dgm:spPr/>
      <dgm:t>
        <a:bodyPr/>
        <a:lstStyle/>
        <a:p>
          <a:r>
            <a:rPr lang="en-GB"/>
            <a:t>To investigate the differences between the 3 variables.</a:t>
          </a:r>
          <a:endParaRPr lang="en-US"/>
        </a:p>
      </dgm:t>
    </dgm:pt>
    <dgm:pt modelId="{883127CD-935B-48BB-B6F4-16F76EF1AEDC}" type="parTrans" cxnId="{ECCCCDB0-E078-4EEA-9A2E-6575D0876009}">
      <dgm:prSet/>
      <dgm:spPr/>
      <dgm:t>
        <a:bodyPr/>
        <a:lstStyle/>
        <a:p>
          <a:endParaRPr lang="en-US"/>
        </a:p>
      </dgm:t>
    </dgm:pt>
    <dgm:pt modelId="{45CA629F-BFDD-4A00-ADF2-6870235251E9}" type="sibTrans" cxnId="{ECCCCDB0-E078-4EEA-9A2E-6575D0876009}">
      <dgm:prSet/>
      <dgm:spPr/>
      <dgm:t>
        <a:bodyPr/>
        <a:lstStyle/>
        <a:p>
          <a:endParaRPr lang="en-US"/>
        </a:p>
      </dgm:t>
    </dgm:pt>
    <dgm:pt modelId="{3C49920B-AC5E-ED44-B2AD-6C69E827D7F3}" type="pres">
      <dgm:prSet presAssocID="{62019352-D4D1-4C64-9D97-917749C3FAB2}" presName="hierChild1" presStyleCnt="0">
        <dgm:presLayoutVars>
          <dgm:chPref val="1"/>
          <dgm:dir/>
          <dgm:animOne val="branch"/>
          <dgm:animLvl val="lvl"/>
          <dgm:resizeHandles/>
        </dgm:presLayoutVars>
      </dgm:prSet>
      <dgm:spPr/>
    </dgm:pt>
    <dgm:pt modelId="{47DB1735-DD34-CA41-94B3-1AAC21E77F8D}" type="pres">
      <dgm:prSet presAssocID="{AC019BC8-AFD2-45AA-9438-BB1210609C7C}" presName="hierRoot1" presStyleCnt="0"/>
      <dgm:spPr/>
    </dgm:pt>
    <dgm:pt modelId="{88B65C50-D65D-134C-B7B1-058B98536EDF}" type="pres">
      <dgm:prSet presAssocID="{AC019BC8-AFD2-45AA-9438-BB1210609C7C}" presName="composite" presStyleCnt="0"/>
      <dgm:spPr/>
    </dgm:pt>
    <dgm:pt modelId="{96857CE1-D9BA-B744-9A48-B69420F7D9F1}" type="pres">
      <dgm:prSet presAssocID="{AC019BC8-AFD2-45AA-9438-BB1210609C7C}" presName="background" presStyleLbl="node0" presStyleIdx="0" presStyleCnt="3"/>
      <dgm:spPr/>
    </dgm:pt>
    <dgm:pt modelId="{A58921A3-98F1-1D41-B425-176F0210A390}" type="pres">
      <dgm:prSet presAssocID="{AC019BC8-AFD2-45AA-9438-BB1210609C7C}" presName="text" presStyleLbl="fgAcc0" presStyleIdx="0" presStyleCnt="3">
        <dgm:presLayoutVars>
          <dgm:chPref val="3"/>
        </dgm:presLayoutVars>
      </dgm:prSet>
      <dgm:spPr/>
    </dgm:pt>
    <dgm:pt modelId="{DBA4CE8C-1FB2-394C-AC84-9FA8BDFEA853}" type="pres">
      <dgm:prSet presAssocID="{AC019BC8-AFD2-45AA-9438-BB1210609C7C}" presName="hierChild2" presStyleCnt="0"/>
      <dgm:spPr/>
    </dgm:pt>
    <dgm:pt modelId="{DFB3188E-D06A-D048-B3F0-4519622203CD}" type="pres">
      <dgm:prSet presAssocID="{9690BFF3-357D-415A-8490-2606F123FB91}" presName="hierRoot1" presStyleCnt="0"/>
      <dgm:spPr/>
    </dgm:pt>
    <dgm:pt modelId="{BCC425D1-560B-1C4B-9DDD-03D141E0F6C2}" type="pres">
      <dgm:prSet presAssocID="{9690BFF3-357D-415A-8490-2606F123FB91}" presName="composite" presStyleCnt="0"/>
      <dgm:spPr/>
    </dgm:pt>
    <dgm:pt modelId="{282F8126-B35B-CF46-940D-1BE318FBCA3B}" type="pres">
      <dgm:prSet presAssocID="{9690BFF3-357D-415A-8490-2606F123FB91}" presName="background" presStyleLbl="node0" presStyleIdx="1" presStyleCnt="3"/>
      <dgm:spPr/>
    </dgm:pt>
    <dgm:pt modelId="{505C6F55-C98D-FE40-82EB-C601C3108AE7}" type="pres">
      <dgm:prSet presAssocID="{9690BFF3-357D-415A-8490-2606F123FB91}" presName="text" presStyleLbl="fgAcc0" presStyleIdx="1" presStyleCnt="3">
        <dgm:presLayoutVars>
          <dgm:chPref val="3"/>
        </dgm:presLayoutVars>
      </dgm:prSet>
      <dgm:spPr/>
    </dgm:pt>
    <dgm:pt modelId="{E9266E79-0E37-5341-9B09-990A8862D736}" type="pres">
      <dgm:prSet presAssocID="{9690BFF3-357D-415A-8490-2606F123FB91}" presName="hierChild2" presStyleCnt="0"/>
      <dgm:spPr/>
    </dgm:pt>
    <dgm:pt modelId="{27336CCB-1D60-D24C-BC2F-83F051D114F6}" type="pres">
      <dgm:prSet presAssocID="{988E941A-8A67-4AE5-A8D6-1995B1A69753}" presName="hierRoot1" presStyleCnt="0"/>
      <dgm:spPr/>
    </dgm:pt>
    <dgm:pt modelId="{9CEEA7C1-53CE-E34A-B9CE-CAE4ED45A51F}" type="pres">
      <dgm:prSet presAssocID="{988E941A-8A67-4AE5-A8D6-1995B1A69753}" presName="composite" presStyleCnt="0"/>
      <dgm:spPr/>
    </dgm:pt>
    <dgm:pt modelId="{FBB8BA45-A973-F94A-AE6C-1E4CFA0B1394}" type="pres">
      <dgm:prSet presAssocID="{988E941A-8A67-4AE5-A8D6-1995B1A69753}" presName="background" presStyleLbl="node0" presStyleIdx="2" presStyleCnt="3"/>
      <dgm:spPr/>
    </dgm:pt>
    <dgm:pt modelId="{040056D1-7DE1-704C-8267-E6683C33F859}" type="pres">
      <dgm:prSet presAssocID="{988E941A-8A67-4AE5-A8D6-1995B1A69753}" presName="text" presStyleLbl="fgAcc0" presStyleIdx="2" presStyleCnt="3">
        <dgm:presLayoutVars>
          <dgm:chPref val="3"/>
        </dgm:presLayoutVars>
      </dgm:prSet>
      <dgm:spPr/>
    </dgm:pt>
    <dgm:pt modelId="{496EE6C8-2387-7E49-87FA-32E63CC35F7A}" type="pres">
      <dgm:prSet presAssocID="{988E941A-8A67-4AE5-A8D6-1995B1A69753}" presName="hierChild2" presStyleCnt="0"/>
      <dgm:spPr/>
    </dgm:pt>
  </dgm:ptLst>
  <dgm:cxnLst>
    <dgm:cxn modelId="{67BCF507-6733-604F-A481-9BDCB01668E3}" type="presOf" srcId="{988E941A-8A67-4AE5-A8D6-1995B1A69753}" destId="{040056D1-7DE1-704C-8267-E6683C33F859}" srcOrd="0" destOrd="0" presId="urn:microsoft.com/office/officeart/2005/8/layout/hierarchy1"/>
    <dgm:cxn modelId="{6EA7ED09-7F44-E047-BC60-83C7EF264DB8}" type="presOf" srcId="{9690BFF3-357D-415A-8490-2606F123FB91}" destId="{505C6F55-C98D-FE40-82EB-C601C3108AE7}" srcOrd="0" destOrd="0" presId="urn:microsoft.com/office/officeart/2005/8/layout/hierarchy1"/>
    <dgm:cxn modelId="{05F55D1A-20D3-432C-A628-A4B4A7388CAA}" srcId="{62019352-D4D1-4C64-9D97-917749C3FAB2}" destId="{9690BFF3-357D-415A-8490-2606F123FB91}" srcOrd="1" destOrd="0" parTransId="{0B41088C-A3FF-4F53-BFEC-9E1627AC19DD}" sibTransId="{938BF386-3DAF-4267-977F-D4885962CA59}"/>
    <dgm:cxn modelId="{B3BB811F-5624-4B51-8127-89D26B3392CC}" srcId="{62019352-D4D1-4C64-9D97-917749C3FAB2}" destId="{AC019BC8-AFD2-45AA-9438-BB1210609C7C}" srcOrd="0" destOrd="0" parTransId="{75580353-7BB6-441C-AA9A-A831BECDCDE3}" sibTransId="{B7DD8786-52DF-41F5-914B-CC93A830BF4E}"/>
    <dgm:cxn modelId="{B109CC25-7B51-E047-BDF4-C96BACAF2FC0}" type="presOf" srcId="{62019352-D4D1-4C64-9D97-917749C3FAB2}" destId="{3C49920B-AC5E-ED44-B2AD-6C69E827D7F3}" srcOrd="0" destOrd="0" presId="urn:microsoft.com/office/officeart/2005/8/layout/hierarchy1"/>
    <dgm:cxn modelId="{ECCCCDB0-E078-4EEA-9A2E-6575D0876009}" srcId="{62019352-D4D1-4C64-9D97-917749C3FAB2}" destId="{988E941A-8A67-4AE5-A8D6-1995B1A69753}" srcOrd="2" destOrd="0" parTransId="{883127CD-935B-48BB-B6F4-16F76EF1AEDC}" sibTransId="{45CA629F-BFDD-4A00-ADF2-6870235251E9}"/>
    <dgm:cxn modelId="{C56CB2D2-8A16-7A4E-861B-43D5EA2A71BE}" type="presOf" srcId="{AC019BC8-AFD2-45AA-9438-BB1210609C7C}" destId="{A58921A3-98F1-1D41-B425-176F0210A390}" srcOrd="0" destOrd="0" presId="urn:microsoft.com/office/officeart/2005/8/layout/hierarchy1"/>
    <dgm:cxn modelId="{F6EB648E-2142-F44D-B860-7445BEBBECB6}" type="presParOf" srcId="{3C49920B-AC5E-ED44-B2AD-6C69E827D7F3}" destId="{47DB1735-DD34-CA41-94B3-1AAC21E77F8D}" srcOrd="0" destOrd="0" presId="urn:microsoft.com/office/officeart/2005/8/layout/hierarchy1"/>
    <dgm:cxn modelId="{8A6FC84C-9276-7B45-8CF3-0A6A69326A54}" type="presParOf" srcId="{47DB1735-DD34-CA41-94B3-1AAC21E77F8D}" destId="{88B65C50-D65D-134C-B7B1-058B98536EDF}" srcOrd="0" destOrd="0" presId="urn:microsoft.com/office/officeart/2005/8/layout/hierarchy1"/>
    <dgm:cxn modelId="{F0EE52D2-9BB6-4143-839D-6BC45606A797}" type="presParOf" srcId="{88B65C50-D65D-134C-B7B1-058B98536EDF}" destId="{96857CE1-D9BA-B744-9A48-B69420F7D9F1}" srcOrd="0" destOrd="0" presId="urn:microsoft.com/office/officeart/2005/8/layout/hierarchy1"/>
    <dgm:cxn modelId="{CFD2DB6E-32DE-064D-BD02-0035634E36ED}" type="presParOf" srcId="{88B65C50-D65D-134C-B7B1-058B98536EDF}" destId="{A58921A3-98F1-1D41-B425-176F0210A390}" srcOrd="1" destOrd="0" presId="urn:microsoft.com/office/officeart/2005/8/layout/hierarchy1"/>
    <dgm:cxn modelId="{C986DFA7-D3D5-B54E-A0C4-162F72B59419}" type="presParOf" srcId="{47DB1735-DD34-CA41-94B3-1AAC21E77F8D}" destId="{DBA4CE8C-1FB2-394C-AC84-9FA8BDFEA853}" srcOrd="1" destOrd="0" presId="urn:microsoft.com/office/officeart/2005/8/layout/hierarchy1"/>
    <dgm:cxn modelId="{BFCC3B8F-2772-844B-9A4C-472257C4EA3A}" type="presParOf" srcId="{3C49920B-AC5E-ED44-B2AD-6C69E827D7F3}" destId="{DFB3188E-D06A-D048-B3F0-4519622203CD}" srcOrd="1" destOrd="0" presId="urn:microsoft.com/office/officeart/2005/8/layout/hierarchy1"/>
    <dgm:cxn modelId="{4F9ED728-21E0-324A-AF9F-78BC1FA9D322}" type="presParOf" srcId="{DFB3188E-D06A-D048-B3F0-4519622203CD}" destId="{BCC425D1-560B-1C4B-9DDD-03D141E0F6C2}" srcOrd="0" destOrd="0" presId="urn:microsoft.com/office/officeart/2005/8/layout/hierarchy1"/>
    <dgm:cxn modelId="{D0D212F1-B3F5-7241-BEDB-EB9764276A0F}" type="presParOf" srcId="{BCC425D1-560B-1C4B-9DDD-03D141E0F6C2}" destId="{282F8126-B35B-CF46-940D-1BE318FBCA3B}" srcOrd="0" destOrd="0" presId="urn:microsoft.com/office/officeart/2005/8/layout/hierarchy1"/>
    <dgm:cxn modelId="{64DB9AE3-EC7D-2C46-9A6D-D0B311DA729F}" type="presParOf" srcId="{BCC425D1-560B-1C4B-9DDD-03D141E0F6C2}" destId="{505C6F55-C98D-FE40-82EB-C601C3108AE7}" srcOrd="1" destOrd="0" presId="urn:microsoft.com/office/officeart/2005/8/layout/hierarchy1"/>
    <dgm:cxn modelId="{CD175A80-E468-1E45-8B21-0479986D44B0}" type="presParOf" srcId="{DFB3188E-D06A-D048-B3F0-4519622203CD}" destId="{E9266E79-0E37-5341-9B09-990A8862D736}" srcOrd="1" destOrd="0" presId="urn:microsoft.com/office/officeart/2005/8/layout/hierarchy1"/>
    <dgm:cxn modelId="{5EDF3E4C-067B-6844-9C71-241753E6383A}" type="presParOf" srcId="{3C49920B-AC5E-ED44-B2AD-6C69E827D7F3}" destId="{27336CCB-1D60-D24C-BC2F-83F051D114F6}" srcOrd="2" destOrd="0" presId="urn:microsoft.com/office/officeart/2005/8/layout/hierarchy1"/>
    <dgm:cxn modelId="{0E9D131F-31E1-0D40-A8DA-8EAC32B44891}" type="presParOf" srcId="{27336CCB-1D60-D24C-BC2F-83F051D114F6}" destId="{9CEEA7C1-53CE-E34A-B9CE-CAE4ED45A51F}" srcOrd="0" destOrd="0" presId="urn:microsoft.com/office/officeart/2005/8/layout/hierarchy1"/>
    <dgm:cxn modelId="{49565AA6-732C-4F4A-A71A-D3AEE7310A24}" type="presParOf" srcId="{9CEEA7C1-53CE-E34A-B9CE-CAE4ED45A51F}" destId="{FBB8BA45-A973-F94A-AE6C-1E4CFA0B1394}" srcOrd="0" destOrd="0" presId="urn:microsoft.com/office/officeart/2005/8/layout/hierarchy1"/>
    <dgm:cxn modelId="{A7C1B131-AED7-6149-924D-3C1939865B20}" type="presParOf" srcId="{9CEEA7C1-53CE-E34A-B9CE-CAE4ED45A51F}" destId="{040056D1-7DE1-704C-8267-E6683C33F859}" srcOrd="1" destOrd="0" presId="urn:microsoft.com/office/officeart/2005/8/layout/hierarchy1"/>
    <dgm:cxn modelId="{8C46ACD4-E891-0143-8268-52A5800BC002}" type="presParOf" srcId="{27336CCB-1D60-D24C-BC2F-83F051D114F6}" destId="{496EE6C8-2387-7E49-87FA-32E63CC35F7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82C2FF-353A-4074-B605-EDA138BD4765}"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8B72CAB3-22F3-4242-B633-5FB36C042BDD}">
      <dgm:prSet/>
      <dgm:spPr/>
      <dgm:t>
        <a:bodyPr/>
        <a:lstStyle/>
        <a:p>
          <a:r>
            <a:rPr lang="en-US"/>
            <a:t>Ethical consent was gained prior to research being carried out.</a:t>
          </a:r>
        </a:p>
      </dgm:t>
    </dgm:pt>
    <dgm:pt modelId="{7DFA9BF5-4EA7-4D8D-A6A7-BA9241085C7F}" type="parTrans" cxnId="{524B3153-DACD-4F61-831A-9C12DD700B87}">
      <dgm:prSet/>
      <dgm:spPr/>
      <dgm:t>
        <a:bodyPr/>
        <a:lstStyle/>
        <a:p>
          <a:endParaRPr lang="en-US"/>
        </a:p>
      </dgm:t>
    </dgm:pt>
    <dgm:pt modelId="{03E95009-0385-44DC-A782-1A4FD787BACB}" type="sibTrans" cxnId="{524B3153-DACD-4F61-831A-9C12DD700B87}">
      <dgm:prSet/>
      <dgm:spPr/>
      <dgm:t>
        <a:bodyPr/>
        <a:lstStyle/>
        <a:p>
          <a:endParaRPr lang="en-US"/>
        </a:p>
      </dgm:t>
    </dgm:pt>
    <dgm:pt modelId="{40CCC04B-E972-4000-97EE-939E17FD6EE1}">
      <dgm:prSet/>
      <dgm:spPr/>
      <dgm:t>
        <a:bodyPr/>
        <a:lstStyle/>
        <a:p>
          <a:r>
            <a:rPr lang="en-US"/>
            <a:t>Volunteer sample consisted of student population. </a:t>
          </a:r>
        </a:p>
      </dgm:t>
    </dgm:pt>
    <dgm:pt modelId="{3299E637-EF1A-4222-B0AB-0C7E03560618}" type="parTrans" cxnId="{15CEE308-D88E-48C8-B7EA-6D37BE9E9909}">
      <dgm:prSet/>
      <dgm:spPr/>
      <dgm:t>
        <a:bodyPr/>
        <a:lstStyle/>
        <a:p>
          <a:endParaRPr lang="en-US"/>
        </a:p>
      </dgm:t>
    </dgm:pt>
    <dgm:pt modelId="{196A4F41-64ED-43B8-8667-B01306328DC9}" type="sibTrans" cxnId="{15CEE308-D88E-48C8-B7EA-6D37BE9E9909}">
      <dgm:prSet/>
      <dgm:spPr/>
      <dgm:t>
        <a:bodyPr/>
        <a:lstStyle/>
        <a:p>
          <a:endParaRPr lang="en-US"/>
        </a:p>
      </dgm:t>
    </dgm:pt>
    <dgm:pt modelId="{6ACDB2AC-DF73-42AC-A328-DBA94A13B43D}">
      <dgm:prSet/>
      <dgm:spPr/>
      <dgm:t>
        <a:bodyPr/>
        <a:lstStyle/>
        <a:p>
          <a:r>
            <a:rPr lang="en-US"/>
            <a:t>Information sheet and consent form.</a:t>
          </a:r>
        </a:p>
      </dgm:t>
    </dgm:pt>
    <dgm:pt modelId="{1657A56A-1A6D-45BE-B04C-D3BC30D70F48}" type="parTrans" cxnId="{DA49A227-051D-4C16-881E-6D5CD85FDF4C}">
      <dgm:prSet/>
      <dgm:spPr/>
      <dgm:t>
        <a:bodyPr/>
        <a:lstStyle/>
        <a:p>
          <a:endParaRPr lang="en-US"/>
        </a:p>
      </dgm:t>
    </dgm:pt>
    <dgm:pt modelId="{EA07E79D-4813-4859-A255-12CA8B16E3C2}" type="sibTrans" cxnId="{DA49A227-051D-4C16-881E-6D5CD85FDF4C}">
      <dgm:prSet/>
      <dgm:spPr/>
      <dgm:t>
        <a:bodyPr/>
        <a:lstStyle/>
        <a:p>
          <a:endParaRPr lang="en-US"/>
        </a:p>
      </dgm:t>
    </dgm:pt>
    <dgm:pt modelId="{56F4258E-5E18-43A0-9855-1AFD7F2B6611}">
      <dgm:prSet/>
      <dgm:spPr/>
      <dgm:t>
        <a:bodyPr/>
        <a:lstStyle/>
        <a:p>
          <a:r>
            <a:rPr lang="en-US"/>
            <a:t>Online link to Qualtrics presented.</a:t>
          </a:r>
        </a:p>
      </dgm:t>
    </dgm:pt>
    <dgm:pt modelId="{A600ACE4-808A-462E-A3E1-610212EC5C9C}" type="parTrans" cxnId="{CD196901-B8CF-4EA8-9FA3-B8B19F5C79A8}">
      <dgm:prSet/>
      <dgm:spPr/>
      <dgm:t>
        <a:bodyPr/>
        <a:lstStyle/>
        <a:p>
          <a:endParaRPr lang="en-US"/>
        </a:p>
      </dgm:t>
    </dgm:pt>
    <dgm:pt modelId="{BFCAC438-4C08-4EF3-AEA1-3C084B4444A7}" type="sibTrans" cxnId="{CD196901-B8CF-4EA8-9FA3-B8B19F5C79A8}">
      <dgm:prSet/>
      <dgm:spPr/>
      <dgm:t>
        <a:bodyPr/>
        <a:lstStyle/>
        <a:p>
          <a:endParaRPr lang="en-US"/>
        </a:p>
      </dgm:t>
    </dgm:pt>
    <dgm:pt modelId="{7FEF2210-4DC2-4B30-A62A-C5BA57E00306}">
      <dgm:prSet/>
      <dgm:spPr/>
      <dgm:t>
        <a:bodyPr/>
        <a:lstStyle/>
        <a:p>
          <a:r>
            <a:rPr lang="en-US"/>
            <a:t>Demographic information obtained.</a:t>
          </a:r>
        </a:p>
      </dgm:t>
    </dgm:pt>
    <dgm:pt modelId="{F1786408-6C55-4177-9B33-D6F20707D269}" type="parTrans" cxnId="{F202AC89-AD73-4794-A991-B2E7E926A155}">
      <dgm:prSet/>
      <dgm:spPr/>
      <dgm:t>
        <a:bodyPr/>
        <a:lstStyle/>
        <a:p>
          <a:endParaRPr lang="en-US"/>
        </a:p>
      </dgm:t>
    </dgm:pt>
    <dgm:pt modelId="{82A49A24-EC7D-4633-BEA7-7AAD14FD4431}" type="sibTrans" cxnId="{F202AC89-AD73-4794-A991-B2E7E926A155}">
      <dgm:prSet/>
      <dgm:spPr/>
      <dgm:t>
        <a:bodyPr/>
        <a:lstStyle/>
        <a:p>
          <a:endParaRPr lang="en-US"/>
        </a:p>
      </dgm:t>
    </dgm:pt>
    <dgm:pt modelId="{E1E71388-BA76-4D9E-8038-209986716D50}">
      <dgm:prSet/>
      <dgm:spPr/>
      <dgm:t>
        <a:bodyPr/>
        <a:lstStyle/>
        <a:p>
          <a:r>
            <a:rPr lang="en-US"/>
            <a:t>Completion of 63 questions.</a:t>
          </a:r>
        </a:p>
      </dgm:t>
    </dgm:pt>
    <dgm:pt modelId="{BBEBD2AF-B3B0-4E1A-A27A-7994381E5C7A}" type="parTrans" cxnId="{45DC5F76-1A6F-4012-9449-2E19E0327B2A}">
      <dgm:prSet/>
      <dgm:spPr/>
      <dgm:t>
        <a:bodyPr/>
        <a:lstStyle/>
        <a:p>
          <a:endParaRPr lang="en-US"/>
        </a:p>
      </dgm:t>
    </dgm:pt>
    <dgm:pt modelId="{40ECE682-F537-4AFC-9A92-B58FAC72AA0D}" type="sibTrans" cxnId="{45DC5F76-1A6F-4012-9449-2E19E0327B2A}">
      <dgm:prSet/>
      <dgm:spPr/>
      <dgm:t>
        <a:bodyPr/>
        <a:lstStyle/>
        <a:p>
          <a:endParaRPr lang="en-US"/>
        </a:p>
      </dgm:t>
    </dgm:pt>
    <dgm:pt modelId="{2774419C-A2B6-4FA7-8591-C4BE3EC76198}">
      <dgm:prSet/>
      <dgm:spPr/>
      <dgm:t>
        <a:bodyPr/>
        <a:lstStyle/>
        <a:p>
          <a:r>
            <a:rPr lang="en-US"/>
            <a:t>De-brief sheet provided with a final opportunity to withdraw from the research.</a:t>
          </a:r>
        </a:p>
      </dgm:t>
    </dgm:pt>
    <dgm:pt modelId="{8AEBE033-1899-4B22-A49B-C5958109AD2C}" type="parTrans" cxnId="{E69AFD92-E4DB-4E87-9CF3-F8FB116C6584}">
      <dgm:prSet/>
      <dgm:spPr/>
      <dgm:t>
        <a:bodyPr/>
        <a:lstStyle/>
        <a:p>
          <a:endParaRPr lang="en-US"/>
        </a:p>
      </dgm:t>
    </dgm:pt>
    <dgm:pt modelId="{1E92A934-7004-4E11-988F-53DCD5E48A14}" type="sibTrans" cxnId="{E69AFD92-E4DB-4E87-9CF3-F8FB116C6584}">
      <dgm:prSet/>
      <dgm:spPr/>
      <dgm:t>
        <a:bodyPr/>
        <a:lstStyle/>
        <a:p>
          <a:endParaRPr lang="en-US"/>
        </a:p>
      </dgm:t>
    </dgm:pt>
    <dgm:pt modelId="{F29AE3B0-55E8-4447-A94A-7EE4066C023D}">
      <dgm:prSet/>
      <dgm:spPr/>
      <dgm:t>
        <a:bodyPr/>
        <a:lstStyle/>
        <a:p>
          <a:r>
            <a:rPr lang="en-US"/>
            <a:t>Analysis of data began.</a:t>
          </a:r>
        </a:p>
      </dgm:t>
    </dgm:pt>
    <dgm:pt modelId="{696CFB6C-E332-42C2-A4AA-881D9CB5F8D8}" type="parTrans" cxnId="{C877468E-2948-4017-9921-EC1D48EB1F1D}">
      <dgm:prSet/>
      <dgm:spPr/>
      <dgm:t>
        <a:bodyPr/>
        <a:lstStyle/>
        <a:p>
          <a:endParaRPr lang="en-US"/>
        </a:p>
      </dgm:t>
    </dgm:pt>
    <dgm:pt modelId="{A0903BA7-8F63-4515-8B91-A2210759956C}" type="sibTrans" cxnId="{C877468E-2948-4017-9921-EC1D48EB1F1D}">
      <dgm:prSet/>
      <dgm:spPr/>
      <dgm:t>
        <a:bodyPr/>
        <a:lstStyle/>
        <a:p>
          <a:endParaRPr lang="en-US"/>
        </a:p>
      </dgm:t>
    </dgm:pt>
    <dgm:pt modelId="{BBB42226-941F-B14F-83E5-9CF9DAA5FFB2}" type="pres">
      <dgm:prSet presAssocID="{FD82C2FF-353A-4074-B605-EDA138BD4765}" presName="diagram" presStyleCnt="0">
        <dgm:presLayoutVars>
          <dgm:dir/>
          <dgm:resizeHandles val="exact"/>
        </dgm:presLayoutVars>
      </dgm:prSet>
      <dgm:spPr/>
    </dgm:pt>
    <dgm:pt modelId="{3ED1DA07-B300-7542-BA97-7E3A979DE89D}" type="pres">
      <dgm:prSet presAssocID="{8B72CAB3-22F3-4242-B633-5FB36C042BDD}" presName="node" presStyleLbl="node1" presStyleIdx="0" presStyleCnt="8">
        <dgm:presLayoutVars>
          <dgm:bulletEnabled val="1"/>
        </dgm:presLayoutVars>
      </dgm:prSet>
      <dgm:spPr/>
    </dgm:pt>
    <dgm:pt modelId="{B4FD2605-1A3C-4D44-B3D2-5931E71ED228}" type="pres">
      <dgm:prSet presAssocID="{03E95009-0385-44DC-A782-1A4FD787BACB}" presName="sibTrans" presStyleCnt="0"/>
      <dgm:spPr/>
    </dgm:pt>
    <dgm:pt modelId="{C0FB1E0F-A46D-6242-B769-E57549DFD9B7}" type="pres">
      <dgm:prSet presAssocID="{40CCC04B-E972-4000-97EE-939E17FD6EE1}" presName="node" presStyleLbl="node1" presStyleIdx="1" presStyleCnt="8">
        <dgm:presLayoutVars>
          <dgm:bulletEnabled val="1"/>
        </dgm:presLayoutVars>
      </dgm:prSet>
      <dgm:spPr/>
    </dgm:pt>
    <dgm:pt modelId="{AE30D5DC-541F-534C-8A39-D4084D802400}" type="pres">
      <dgm:prSet presAssocID="{196A4F41-64ED-43B8-8667-B01306328DC9}" presName="sibTrans" presStyleCnt="0"/>
      <dgm:spPr/>
    </dgm:pt>
    <dgm:pt modelId="{36B96CA9-6611-324A-A7E5-1AAA99FC350C}" type="pres">
      <dgm:prSet presAssocID="{6ACDB2AC-DF73-42AC-A328-DBA94A13B43D}" presName="node" presStyleLbl="node1" presStyleIdx="2" presStyleCnt="8">
        <dgm:presLayoutVars>
          <dgm:bulletEnabled val="1"/>
        </dgm:presLayoutVars>
      </dgm:prSet>
      <dgm:spPr/>
    </dgm:pt>
    <dgm:pt modelId="{966F1659-5834-FD42-918F-01F523E6F86F}" type="pres">
      <dgm:prSet presAssocID="{EA07E79D-4813-4859-A255-12CA8B16E3C2}" presName="sibTrans" presStyleCnt="0"/>
      <dgm:spPr/>
    </dgm:pt>
    <dgm:pt modelId="{EDAEA2C6-F298-7F44-A828-52E5F34403AB}" type="pres">
      <dgm:prSet presAssocID="{56F4258E-5E18-43A0-9855-1AFD7F2B6611}" presName="node" presStyleLbl="node1" presStyleIdx="3" presStyleCnt="8">
        <dgm:presLayoutVars>
          <dgm:bulletEnabled val="1"/>
        </dgm:presLayoutVars>
      </dgm:prSet>
      <dgm:spPr/>
    </dgm:pt>
    <dgm:pt modelId="{23BEAF93-632C-3C47-A110-74E3112AECD8}" type="pres">
      <dgm:prSet presAssocID="{BFCAC438-4C08-4EF3-AEA1-3C084B4444A7}" presName="sibTrans" presStyleCnt="0"/>
      <dgm:spPr/>
    </dgm:pt>
    <dgm:pt modelId="{769EEA1C-E6E9-5943-81B5-768D10F9EB21}" type="pres">
      <dgm:prSet presAssocID="{7FEF2210-4DC2-4B30-A62A-C5BA57E00306}" presName="node" presStyleLbl="node1" presStyleIdx="4" presStyleCnt="8">
        <dgm:presLayoutVars>
          <dgm:bulletEnabled val="1"/>
        </dgm:presLayoutVars>
      </dgm:prSet>
      <dgm:spPr/>
    </dgm:pt>
    <dgm:pt modelId="{9CB788CE-C93A-124A-B524-CF77F8426287}" type="pres">
      <dgm:prSet presAssocID="{82A49A24-EC7D-4633-BEA7-7AAD14FD4431}" presName="sibTrans" presStyleCnt="0"/>
      <dgm:spPr/>
    </dgm:pt>
    <dgm:pt modelId="{893A351E-3968-7148-97C5-D97C77E3E9FE}" type="pres">
      <dgm:prSet presAssocID="{E1E71388-BA76-4D9E-8038-209986716D50}" presName="node" presStyleLbl="node1" presStyleIdx="5" presStyleCnt="8">
        <dgm:presLayoutVars>
          <dgm:bulletEnabled val="1"/>
        </dgm:presLayoutVars>
      </dgm:prSet>
      <dgm:spPr/>
    </dgm:pt>
    <dgm:pt modelId="{42C03A40-6351-4049-9DDC-FBC96AA4EEED}" type="pres">
      <dgm:prSet presAssocID="{40ECE682-F537-4AFC-9A92-B58FAC72AA0D}" presName="sibTrans" presStyleCnt="0"/>
      <dgm:spPr/>
    </dgm:pt>
    <dgm:pt modelId="{207A47CC-87AD-BA4C-8F57-40F2B979F0FD}" type="pres">
      <dgm:prSet presAssocID="{2774419C-A2B6-4FA7-8591-C4BE3EC76198}" presName="node" presStyleLbl="node1" presStyleIdx="6" presStyleCnt="8">
        <dgm:presLayoutVars>
          <dgm:bulletEnabled val="1"/>
        </dgm:presLayoutVars>
      </dgm:prSet>
      <dgm:spPr/>
    </dgm:pt>
    <dgm:pt modelId="{BA989EB1-7939-AE40-8038-7820E7074840}" type="pres">
      <dgm:prSet presAssocID="{1E92A934-7004-4E11-988F-53DCD5E48A14}" presName="sibTrans" presStyleCnt="0"/>
      <dgm:spPr/>
    </dgm:pt>
    <dgm:pt modelId="{2B6FF6D4-5038-9547-9CDC-1F75B830E7C3}" type="pres">
      <dgm:prSet presAssocID="{F29AE3B0-55E8-4447-A94A-7EE4066C023D}" presName="node" presStyleLbl="node1" presStyleIdx="7" presStyleCnt="8">
        <dgm:presLayoutVars>
          <dgm:bulletEnabled val="1"/>
        </dgm:presLayoutVars>
      </dgm:prSet>
      <dgm:spPr/>
    </dgm:pt>
  </dgm:ptLst>
  <dgm:cxnLst>
    <dgm:cxn modelId="{CD196901-B8CF-4EA8-9FA3-B8B19F5C79A8}" srcId="{FD82C2FF-353A-4074-B605-EDA138BD4765}" destId="{56F4258E-5E18-43A0-9855-1AFD7F2B6611}" srcOrd="3" destOrd="0" parTransId="{A600ACE4-808A-462E-A3E1-610212EC5C9C}" sibTransId="{BFCAC438-4C08-4EF3-AEA1-3C084B4444A7}"/>
    <dgm:cxn modelId="{15CEE308-D88E-48C8-B7EA-6D37BE9E9909}" srcId="{FD82C2FF-353A-4074-B605-EDA138BD4765}" destId="{40CCC04B-E972-4000-97EE-939E17FD6EE1}" srcOrd="1" destOrd="0" parTransId="{3299E637-EF1A-4222-B0AB-0C7E03560618}" sibTransId="{196A4F41-64ED-43B8-8667-B01306328DC9}"/>
    <dgm:cxn modelId="{5BD26409-F15B-0B49-99A0-2581FE3E6853}" type="presOf" srcId="{7FEF2210-4DC2-4B30-A62A-C5BA57E00306}" destId="{769EEA1C-E6E9-5943-81B5-768D10F9EB21}" srcOrd="0" destOrd="0" presId="urn:microsoft.com/office/officeart/2005/8/layout/default"/>
    <dgm:cxn modelId="{DA49A227-051D-4C16-881E-6D5CD85FDF4C}" srcId="{FD82C2FF-353A-4074-B605-EDA138BD4765}" destId="{6ACDB2AC-DF73-42AC-A328-DBA94A13B43D}" srcOrd="2" destOrd="0" parTransId="{1657A56A-1A6D-45BE-B04C-D3BC30D70F48}" sibTransId="{EA07E79D-4813-4859-A255-12CA8B16E3C2}"/>
    <dgm:cxn modelId="{524B3153-DACD-4F61-831A-9C12DD700B87}" srcId="{FD82C2FF-353A-4074-B605-EDA138BD4765}" destId="{8B72CAB3-22F3-4242-B633-5FB36C042BDD}" srcOrd="0" destOrd="0" parTransId="{7DFA9BF5-4EA7-4D8D-A6A7-BA9241085C7F}" sibTransId="{03E95009-0385-44DC-A782-1A4FD787BACB}"/>
    <dgm:cxn modelId="{45DC5F76-1A6F-4012-9449-2E19E0327B2A}" srcId="{FD82C2FF-353A-4074-B605-EDA138BD4765}" destId="{E1E71388-BA76-4D9E-8038-209986716D50}" srcOrd="5" destOrd="0" parTransId="{BBEBD2AF-B3B0-4E1A-A27A-7994381E5C7A}" sibTransId="{40ECE682-F537-4AFC-9A92-B58FAC72AA0D}"/>
    <dgm:cxn modelId="{40BDD779-4726-1B4E-9D44-E6BEE2D03256}" type="presOf" srcId="{6ACDB2AC-DF73-42AC-A328-DBA94A13B43D}" destId="{36B96CA9-6611-324A-A7E5-1AAA99FC350C}" srcOrd="0" destOrd="0" presId="urn:microsoft.com/office/officeart/2005/8/layout/default"/>
    <dgm:cxn modelId="{F202AC89-AD73-4794-A991-B2E7E926A155}" srcId="{FD82C2FF-353A-4074-B605-EDA138BD4765}" destId="{7FEF2210-4DC2-4B30-A62A-C5BA57E00306}" srcOrd="4" destOrd="0" parTransId="{F1786408-6C55-4177-9B33-D6F20707D269}" sibTransId="{82A49A24-EC7D-4633-BEA7-7AAD14FD4431}"/>
    <dgm:cxn modelId="{C877468E-2948-4017-9921-EC1D48EB1F1D}" srcId="{FD82C2FF-353A-4074-B605-EDA138BD4765}" destId="{F29AE3B0-55E8-4447-A94A-7EE4066C023D}" srcOrd="7" destOrd="0" parTransId="{696CFB6C-E332-42C2-A4AA-881D9CB5F8D8}" sibTransId="{A0903BA7-8F63-4515-8B91-A2210759956C}"/>
    <dgm:cxn modelId="{6149228F-EDEE-1C47-9880-647DB5D7F5D8}" type="presOf" srcId="{E1E71388-BA76-4D9E-8038-209986716D50}" destId="{893A351E-3968-7148-97C5-D97C77E3E9FE}" srcOrd="0" destOrd="0" presId="urn:microsoft.com/office/officeart/2005/8/layout/default"/>
    <dgm:cxn modelId="{E69AFD92-E4DB-4E87-9CF3-F8FB116C6584}" srcId="{FD82C2FF-353A-4074-B605-EDA138BD4765}" destId="{2774419C-A2B6-4FA7-8591-C4BE3EC76198}" srcOrd="6" destOrd="0" parTransId="{8AEBE033-1899-4B22-A49B-C5958109AD2C}" sibTransId="{1E92A934-7004-4E11-988F-53DCD5E48A14}"/>
    <dgm:cxn modelId="{E4431B99-7856-2844-88A5-98D4FA20AD4F}" type="presOf" srcId="{2774419C-A2B6-4FA7-8591-C4BE3EC76198}" destId="{207A47CC-87AD-BA4C-8F57-40F2B979F0FD}" srcOrd="0" destOrd="0" presId="urn:microsoft.com/office/officeart/2005/8/layout/default"/>
    <dgm:cxn modelId="{F6C128BB-5BCD-7449-B0FD-B7CA90FB2FFA}" type="presOf" srcId="{40CCC04B-E972-4000-97EE-939E17FD6EE1}" destId="{C0FB1E0F-A46D-6242-B769-E57549DFD9B7}" srcOrd="0" destOrd="0" presId="urn:microsoft.com/office/officeart/2005/8/layout/default"/>
    <dgm:cxn modelId="{F48229BF-0F0E-8F41-9104-7C5D654AAB65}" type="presOf" srcId="{FD82C2FF-353A-4074-B605-EDA138BD4765}" destId="{BBB42226-941F-B14F-83E5-9CF9DAA5FFB2}" srcOrd="0" destOrd="0" presId="urn:microsoft.com/office/officeart/2005/8/layout/default"/>
    <dgm:cxn modelId="{5493CCBF-1E52-1548-AA6F-097A30E08F3D}" type="presOf" srcId="{8B72CAB3-22F3-4242-B633-5FB36C042BDD}" destId="{3ED1DA07-B300-7542-BA97-7E3A979DE89D}" srcOrd="0" destOrd="0" presId="urn:microsoft.com/office/officeart/2005/8/layout/default"/>
    <dgm:cxn modelId="{598811E0-7EA2-914E-B051-EBBBADD8110A}" type="presOf" srcId="{56F4258E-5E18-43A0-9855-1AFD7F2B6611}" destId="{EDAEA2C6-F298-7F44-A828-52E5F34403AB}" srcOrd="0" destOrd="0" presId="urn:microsoft.com/office/officeart/2005/8/layout/default"/>
    <dgm:cxn modelId="{A4D8C0E7-1D78-4947-91ED-AA02E2D8B68D}" type="presOf" srcId="{F29AE3B0-55E8-4447-A94A-7EE4066C023D}" destId="{2B6FF6D4-5038-9547-9CDC-1F75B830E7C3}" srcOrd="0" destOrd="0" presId="urn:microsoft.com/office/officeart/2005/8/layout/default"/>
    <dgm:cxn modelId="{F710B9BF-A8AE-D54A-AB5C-C09525207C31}" type="presParOf" srcId="{BBB42226-941F-B14F-83E5-9CF9DAA5FFB2}" destId="{3ED1DA07-B300-7542-BA97-7E3A979DE89D}" srcOrd="0" destOrd="0" presId="urn:microsoft.com/office/officeart/2005/8/layout/default"/>
    <dgm:cxn modelId="{E52EF04C-0909-7C49-8A45-3B6C5B9EB138}" type="presParOf" srcId="{BBB42226-941F-B14F-83E5-9CF9DAA5FFB2}" destId="{B4FD2605-1A3C-4D44-B3D2-5931E71ED228}" srcOrd="1" destOrd="0" presId="urn:microsoft.com/office/officeart/2005/8/layout/default"/>
    <dgm:cxn modelId="{B664F9EA-71BF-564D-A658-84349A8C7EAC}" type="presParOf" srcId="{BBB42226-941F-B14F-83E5-9CF9DAA5FFB2}" destId="{C0FB1E0F-A46D-6242-B769-E57549DFD9B7}" srcOrd="2" destOrd="0" presId="urn:microsoft.com/office/officeart/2005/8/layout/default"/>
    <dgm:cxn modelId="{B4DB1C82-372F-324D-9FD8-57EFE118B278}" type="presParOf" srcId="{BBB42226-941F-B14F-83E5-9CF9DAA5FFB2}" destId="{AE30D5DC-541F-534C-8A39-D4084D802400}" srcOrd="3" destOrd="0" presId="urn:microsoft.com/office/officeart/2005/8/layout/default"/>
    <dgm:cxn modelId="{1F69714B-9ABC-8348-BDE2-6497165373D1}" type="presParOf" srcId="{BBB42226-941F-B14F-83E5-9CF9DAA5FFB2}" destId="{36B96CA9-6611-324A-A7E5-1AAA99FC350C}" srcOrd="4" destOrd="0" presId="urn:microsoft.com/office/officeart/2005/8/layout/default"/>
    <dgm:cxn modelId="{6EF9F907-F045-984C-9F30-4945D24BB50F}" type="presParOf" srcId="{BBB42226-941F-B14F-83E5-9CF9DAA5FFB2}" destId="{966F1659-5834-FD42-918F-01F523E6F86F}" srcOrd="5" destOrd="0" presId="urn:microsoft.com/office/officeart/2005/8/layout/default"/>
    <dgm:cxn modelId="{B2AA4B70-936C-3043-AF16-88B379E3BAA8}" type="presParOf" srcId="{BBB42226-941F-B14F-83E5-9CF9DAA5FFB2}" destId="{EDAEA2C6-F298-7F44-A828-52E5F34403AB}" srcOrd="6" destOrd="0" presId="urn:microsoft.com/office/officeart/2005/8/layout/default"/>
    <dgm:cxn modelId="{AE412367-26A0-4549-8F4E-7D573E7E713A}" type="presParOf" srcId="{BBB42226-941F-B14F-83E5-9CF9DAA5FFB2}" destId="{23BEAF93-632C-3C47-A110-74E3112AECD8}" srcOrd="7" destOrd="0" presId="urn:microsoft.com/office/officeart/2005/8/layout/default"/>
    <dgm:cxn modelId="{F7EA83F1-3C20-9D46-956A-FCF04A85B4B7}" type="presParOf" srcId="{BBB42226-941F-B14F-83E5-9CF9DAA5FFB2}" destId="{769EEA1C-E6E9-5943-81B5-768D10F9EB21}" srcOrd="8" destOrd="0" presId="urn:microsoft.com/office/officeart/2005/8/layout/default"/>
    <dgm:cxn modelId="{0D5E100A-CAA2-124C-8BF1-2A39E6D97C71}" type="presParOf" srcId="{BBB42226-941F-B14F-83E5-9CF9DAA5FFB2}" destId="{9CB788CE-C93A-124A-B524-CF77F8426287}" srcOrd="9" destOrd="0" presId="urn:microsoft.com/office/officeart/2005/8/layout/default"/>
    <dgm:cxn modelId="{6F56B571-6938-BC46-8D0F-D3CB4D566D6D}" type="presParOf" srcId="{BBB42226-941F-B14F-83E5-9CF9DAA5FFB2}" destId="{893A351E-3968-7148-97C5-D97C77E3E9FE}" srcOrd="10" destOrd="0" presId="urn:microsoft.com/office/officeart/2005/8/layout/default"/>
    <dgm:cxn modelId="{6F15988F-E316-F241-93DB-B56DEAC7C74F}" type="presParOf" srcId="{BBB42226-941F-B14F-83E5-9CF9DAA5FFB2}" destId="{42C03A40-6351-4049-9DDC-FBC96AA4EEED}" srcOrd="11" destOrd="0" presId="urn:microsoft.com/office/officeart/2005/8/layout/default"/>
    <dgm:cxn modelId="{06079926-6733-8949-8085-F210371DD865}" type="presParOf" srcId="{BBB42226-941F-B14F-83E5-9CF9DAA5FFB2}" destId="{207A47CC-87AD-BA4C-8F57-40F2B979F0FD}" srcOrd="12" destOrd="0" presId="urn:microsoft.com/office/officeart/2005/8/layout/default"/>
    <dgm:cxn modelId="{F9487DFF-9EBA-D14E-90E9-4F9383BC5727}" type="presParOf" srcId="{BBB42226-941F-B14F-83E5-9CF9DAA5FFB2}" destId="{BA989EB1-7939-AE40-8038-7820E7074840}" srcOrd="13" destOrd="0" presId="urn:microsoft.com/office/officeart/2005/8/layout/default"/>
    <dgm:cxn modelId="{4DF475D8-EE78-CC40-A4BA-7A16EA6B63AE}" type="presParOf" srcId="{BBB42226-941F-B14F-83E5-9CF9DAA5FFB2}" destId="{2B6FF6D4-5038-9547-9CDC-1F75B830E7C3}"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5E8C229-54C6-4E5E-A508-7337EA43F8CC}" type="doc">
      <dgm:prSet loTypeId="urn:microsoft.com/office/officeart/2005/8/layout/vProcess5" loCatId="process" qsTypeId="urn:microsoft.com/office/officeart/2005/8/quickstyle/simple2" qsCatId="simple" csTypeId="urn:microsoft.com/office/officeart/2005/8/colors/colorful1" csCatId="colorful" phldr="1"/>
      <dgm:spPr/>
      <dgm:t>
        <a:bodyPr/>
        <a:lstStyle/>
        <a:p>
          <a:endParaRPr lang="en-US"/>
        </a:p>
      </dgm:t>
    </dgm:pt>
    <dgm:pt modelId="{A6C8AD78-DEA9-4A30-AAB5-68975074DBB3}">
      <dgm:prSet/>
      <dgm:spPr/>
      <dgm:t>
        <a:bodyPr/>
        <a:lstStyle/>
        <a:p>
          <a:r>
            <a:rPr lang="en-US" dirty="0"/>
            <a:t>A</a:t>
          </a:r>
          <a:r>
            <a:rPr lang="en-GB" dirty="0"/>
            <a:t> between subjects 3 x 2 ANOVA statistical analysis was utilised within the current study.</a:t>
          </a:r>
          <a:endParaRPr lang="en-US" dirty="0"/>
        </a:p>
      </dgm:t>
    </dgm:pt>
    <dgm:pt modelId="{0E82FDCA-F7B7-4FFE-A5A4-05FB4E72B56F}" type="parTrans" cxnId="{EDA7405F-F67B-4CF9-AE11-3EFD74DCCD24}">
      <dgm:prSet/>
      <dgm:spPr/>
      <dgm:t>
        <a:bodyPr/>
        <a:lstStyle/>
        <a:p>
          <a:endParaRPr lang="en-US"/>
        </a:p>
      </dgm:t>
    </dgm:pt>
    <dgm:pt modelId="{E0597159-113B-439F-AE14-6F2462A6ED87}" type="sibTrans" cxnId="{EDA7405F-F67B-4CF9-AE11-3EFD74DCCD24}">
      <dgm:prSet/>
      <dgm:spPr/>
      <dgm:t>
        <a:bodyPr/>
        <a:lstStyle/>
        <a:p>
          <a:endParaRPr lang="en-US"/>
        </a:p>
      </dgm:t>
    </dgm:pt>
    <dgm:pt modelId="{82336C3E-7382-4B13-8F02-58939353C459}">
      <dgm:prSet/>
      <dgm:spPr/>
      <dgm:t>
        <a:bodyPr/>
        <a:lstStyle/>
        <a:p>
          <a:r>
            <a:rPr lang="en-GB" dirty="0"/>
            <a:t>A mixed ANOVA was conducted and repeated for each subscale (trust, social distance and intent.) </a:t>
          </a:r>
          <a:endParaRPr lang="en-US" dirty="0"/>
        </a:p>
      </dgm:t>
    </dgm:pt>
    <dgm:pt modelId="{585563B6-7B22-47B7-B14C-CF6D071B6908}" type="parTrans" cxnId="{17A4BFA7-F704-4CB2-A261-4D74120D8E92}">
      <dgm:prSet/>
      <dgm:spPr/>
      <dgm:t>
        <a:bodyPr/>
        <a:lstStyle/>
        <a:p>
          <a:endParaRPr lang="en-US"/>
        </a:p>
      </dgm:t>
    </dgm:pt>
    <dgm:pt modelId="{CAFBEF1C-6AE4-4892-9F74-DC93F6AAB7E0}" type="sibTrans" cxnId="{17A4BFA7-F704-4CB2-A261-4D74120D8E92}">
      <dgm:prSet/>
      <dgm:spPr/>
      <dgm:t>
        <a:bodyPr/>
        <a:lstStyle/>
        <a:p>
          <a:endParaRPr lang="en-US"/>
        </a:p>
      </dgm:t>
    </dgm:pt>
    <dgm:pt modelId="{04BC669D-E1CD-4505-98D1-47EC16074A91}">
      <dgm:prSet/>
      <dgm:spPr/>
      <dgm:t>
        <a:bodyPr/>
        <a:lstStyle/>
        <a:p>
          <a:r>
            <a:rPr lang="en-GB" dirty="0"/>
            <a:t>The assumption of equality of covariance was not violated.</a:t>
          </a:r>
          <a:endParaRPr lang="en-US" dirty="0"/>
        </a:p>
      </dgm:t>
    </dgm:pt>
    <dgm:pt modelId="{3F8586A8-8D77-4F7A-993F-B0E5050BA31C}" type="parTrans" cxnId="{C2D70C55-78C3-4342-A18E-730E34FC27BD}">
      <dgm:prSet/>
      <dgm:spPr/>
      <dgm:t>
        <a:bodyPr/>
        <a:lstStyle/>
        <a:p>
          <a:endParaRPr lang="en-US"/>
        </a:p>
      </dgm:t>
    </dgm:pt>
    <dgm:pt modelId="{BA0E97B6-997A-4868-B60A-3A6A56BCA295}" type="sibTrans" cxnId="{C2D70C55-78C3-4342-A18E-730E34FC27BD}">
      <dgm:prSet/>
      <dgm:spPr/>
      <dgm:t>
        <a:bodyPr/>
        <a:lstStyle/>
        <a:p>
          <a:endParaRPr lang="en-US"/>
        </a:p>
      </dgm:t>
    </dgm:pt>
    <dgm:pt modelId="{7796AB6B-52A9-42D2-AA05-E89EEE65837A}">
      <dgm:prSet/>
      <dgm:spPr/>
      <dgm:t>
        <a:bodyPr/>
        <a:lstStyle/>
        <a:p>
          <a:r>
            <a:rPr lang="en-GB" dirty="0"/>
            <a:t>A Mauchly’s Test of Sphericity showed a result of .193 </a:t>
          </a:r>
          <a:endParaRPr lang="en-US" dirty="0"/>
        </a:p>
      </dgm:t>
    </dgm:pt>
    <dgm:pt modelId="{537EA9EB-41E2-4BCA-931F-A7ADDEF3C153}" type="parTrans" cxnId="{2785E07E-2FCE-4FD8-B6E0-2E658DEF5732}">
      <dgm:prSet/>
      <dgm:spPr/>
      <dgm:t>
        <a:bodyPr/>
        <a:lstStyle/>
        <a:p>
          <a:endParaRPr lang="en-US"/>
        </a:p>
      </dgm:t>
    </dgm:pt>
    <dgm:pt modelId="{1E9819D5-F778-45FC-A2B5-527EF199F967}" type="sibTrans" cxnId="{2785E07E-2FCE-4FD8-B6E0-2E658DEF5732}">
      <dgm:prSet/>
      <dgm:spPr/>
      <dgm:t>
        <a:bodyPr/>
        <a:lstStyle/>
        <a:p>
          <a:endParaRPr lang="en-US"/>
        </a:p>
      </dgm:t>
    </dgm:pt>
    <dgm:pt modelId="{24A889A0-142B-1642-BFDF-2FCB77693B2D}" type="pres">
      <dgm:prSet presAssocID="{75E8C229-54C6-4E5E-A508-7337EA43F8CC}" presName="outerComposite" presStyleCnt="0">
        <dgm:presLayoutVars>
          <dgm:chMax val="5"/>
          <dgm:dir/>
          <dgm:resizeHandles val="exact"/>
        </dgm:presLayoutVars>
      </dgm:prSet>
      <dgm:spPr/>
    </dgm:pt>
    <dgm:pt modelId="{F223D4F4-9FB4-1743-BCC2-0D2136B2966E}" type="pres">
      <dgm:prSet presAssocID="{75E8C229-54C6-4E5E-A508-7337EA43F8CC}" presName="dummyMaxCanvas" presStyleCnt="0">
        <dgm:presLayoutVars/>
      </dgm:prSet>
      <dgm:spPr/>
    </dgm:pt>
    <dgm:pt modelId="{D972CDC7-A8B4-644B-B8E2-CD3EE1C4BC04}" type="pres">
      <dgm:prSet presAssocID="{75E8C229-54C6-4E5E-A508-7337EA43F8CC}" presName="FourNodes_1" presStyleLbl="node1" presStyleIdx="0" presStyleCnt="4">
        <dgm:presLayoutVars>
          <dgm:bulletEnabled val="1"/>
        </dgm:presLayoutVars>
      </dgm:prSet>
      <dgm:spPr/>
    </dgm:pt>
    <dgm:pt modelId="{6A6D3BAD-3AFF-C940-96A2-5E2E7EDD7F2C}" type="pres">
      <dgm:prSet presAssocID="{75E8C229-54C6-4E5E-A508-7337EA43F8CC}" presName="FourNodes_2" presStyleLbl="node1" presStyleIdx="1" presStyleCnt="4">
        <dgm:presLayoutVars>
          <dgm:bulletEnabled val="1"/>
        </dgm:presLayoutVars>
      </dgm:prSet>
      <dgm:spPr/>
    </dgm:pt>
    <dgm:pt modelId="{87D31777-E3BE-6342-ADE2-2E41BB7DB0C5}" type="pres">
      <dgm:prSet presAssocID="{75E8C229-54C6-4E5E-A508-7337EA43F8CC}" presName="FourNodes_3" presStyleLbl="node1" presStyleIdx="2" presStyleCnt="4" custScaleX="103476">
        <dgm:presLayoutVars>
          <dgm:bulletEnabled val="1"/>
        </dgm:presLayoutVars>
      </dgm:prSet>
      <dgm:spPr/>
    </dgm:pt>
    <dgm:pt modelId="{C400DAF2-240A-CF4A-B311-C73B24891CB6}" type="pres">
      <dgm:prSet presAssocID="{75E8C229-54C6-4E5E-A508-7337EA43F8CC}" presName="FourNodes_4" presStyleLbl="node1" presStyleIdx="3" presStyleCnt="4">
        <dgm:presLayoutVars>
          <dgm:bulletEnabled val="1"/>
        </dgm:presLayoutVars>
      </dgm:prSet>
      <dgm:spPr/>
    </dgm:pt>
    <dgm:pt modelId="{5562E1F9-9D28-EF40-8F64-DA240F28F142}" type="pres">
      <dgm:prSet presAssocID="{75E8C229-54C6-4E5E-A508-7337EA43F8CC}" presName="FourConn_1-2" presStyleLbl="fgAccFollowNode1" presStyleIdx="0" presStyleCnt="3">
        <dgm:presLayoutVars>
          <dgm:bulletEnabled val="1"/>
        </dgm:presLayoutVars>
      </dgm:prSet>
      <dgm:spPr/>
    </dgm:pt>
    <dgm:pt modelId="{EB1A279E-4299-D546-993F-68F52646456D}" type="pres">
      <dgm:prSet presAssocID="{75E8C229-54C6-4E5E-A508-7337EA43F8CC}" presName="FourConn_2-3" presStyleLbl="fgAccFollowNode1" presStyleIdx="1" presStyleCnt="3">
        <dgm:presLayoutVars>
          <dgm:bulletEnabled val="1"/>
        </dgm:presLayoutVars>
      </dgm:prSet>
      <dgm:spPr/>
    </dgm:pt>
    <dgm:pt modelId="{BE0DB6E3-61A3-6B4A-83AD-837AFD9B2762}" type="pres">
      <dgm:prSet presAssocID="{75E8C229-54C6-4E5E-A508-7337EA43F8CC}" presName="FourConn_3-4" presStyleLbl="fgAccFollowNode1" presStyleIdx="2" presStyleCnt="3">
        <dgm:presLayoutVars>
          <dgm:bulletEnabled val="1"/>
        </dgm:presLayoutVars>
      </dgm:prSet>
      <dgm:spPr/>
    </dgm:pt>
    <dgm:pt modelId="{4D6F2AEE-04B2-5242-8BC3-372E525EEF0C}" type="pres">
      <dgm:prSet presAssocID="{75E8C229-54C6-4E5E-A508-7337EA43F8CC}" presName="FourNodes_1_text" presStyleLbl="node1" presStyleIdx="3" presStyleCnt="4">
        <dgm:presLayoutVars>
          <dgm:bulletEnabled val="1"/>
        </dgm:presLayoutVars>
      </dgm:prSet>
      <dgm:spPr/>
    </dgm:pt>
    <dgm:pt modelId="{ACC7D563-99AB-3846-9160-3A3A69E9769C}" type="pres">
      <dgm:prSet presAssocID="{75E8C229-54C6-4E5E-A508-7337EA43F8CC}" presName="FourNodes_2_text" presStyleLbl="node1" presStyleIdx="3" presStyleCnt="4">
        <dgm:presLayoutVars>
          <dgm:bulletEnabled val="1"/>
        </dgm:presLayoutVars>
      </dgm:prSet>
      <dgm:spPr/>
    </dgm:pt>
    <dgm:pt modelId="{89587809-2602-1B47-8553-30FF0A574988}" type="pres">
      <dgm:prSet presAssocID="{75E8C229-54C6-4E5E-A508-7337EA43F8CC}" presName="FourNodes_3_text" presStyleLbl="node1" presStyleIdx="3" presStyleCnt="4">
        <dgm:presLayoutVars>
          <dgm:bulletEnabled val="1"/>
        </dgm:presLayoutVars>
      </dgm:prSet>
      <dgm:spPr/>
    </dgm:pt>
    <dgm:pt modelId="{CDBC26FD-40AF-8B4A-968B-FE976F32B18A}" type="pres">
      <dgm:prSet presAssocID="{75E8C229-54C6-4E5E-A508-7337EA43F8CC}" presName="FourNodes_4_text" presStyleLbl="node1" presStyleIdx="3" presStyleCnt="4">
        <dgm:presLayoutVars>
          <dgm:bulletEnabled val="1"/>
        </dgm:presLayoutVars>
      </dgm:prSet>
      <dgm:spPr/>
    </dgm:pt>
  </dgm:ptLst>
  <dgm:cxnLst>
    <dgm:cxn modelId="{9FEC8C11-88D1-7348-B9FA-C66458C8D02C}" type="presOf" srcId="{75E8C229-54C6-4E5E-A508-7337EA43F8CC}" destId="{24A889A0-142B-1642-BFDF-2FCB77693B2D}" srcOrd="0" destOrd="0" presId="urn:microsoft.com/office/officeart/2005/8/layout/vProcess5"/>
    <dgm:cxn modelId="{E220ED19-32C9-7549-B081-408B4110B647}" type="presOf" srcId="{A6C8AD78-DEA9-4A30-AAB5-68975074DBB3}" destId="{4D6F2AEE-04B2-5242-8BC3-372E525EEF0C}" srcOrd="1" destOrd="0" presId="urn:microsoft.com/office/officeart/2005/8/layout/vProcess5"/>
    <dgm:cxn modelId="{8D32B11B-BEC3-7748-B137-8018E03B5FC9}" type="presOf" srcId="{A6C8AD78-DEA9-4A30-AAB5-68975074DBB3}" destId="{D972CDC7-A8B4-644B-B8E2-CD3EE1C4BC04}" srcOrd="0" destOrd="0" presId="urn:microsoft.com/office/officeart/2005/8/layout/vProcess5"/>
    <dgm:cxn modelId="{ECB7D935-619A-A44D-A376-798C6088F7F4}" type="presOf" srcId="{BA0E97B6-997A-4868-B60A-3A6A56BCA295}" destId="{BE0DB6E3-61A3-6B4A-83AD-837AFD9B2762}" srcOrd="0" destOrd="0" presId="urn:microsoft.com/office/officeart/2005/8/layout/vProcess5"/>
    <dgm:cxn modelId="{40BEA954-D80A-094C-8F3D-11A33A7D65B8}" type="presOf" srcId="{7796AB6B-52A9-42D2-AA05-E89EEE65837A}" destId="{CDBC26FD-40AF-8B4A-968B-FE976F32B18A}" srcOrd="1" destOrd="0" presId="urn:microsoft.com/office/officeart/2005/8/layout/vProcess5"/>
    <dgm:cxn modelId="{C2D70C55-78C3-4342-A18E-730E34FC27BD}" srcId="{75E8C229-54C6-4E5E-A508-7337EA43F8CC}" destId="{04BC669D-E1CD-4505-98D1-47EC16074A91}" srcOrd="2" destOrd="0" parTransId="{3F8586A8-8D77-4F7A-993F-B0E5050BA31C}" sibTransId="{BA0E97B6-997A-4868-B60A-3A6A56BCA295}"/>
    <dgm:cxn modelId="{EDA7405F-F67B-4CF9-AE11-3EFD74DCCD24}" srcId="{75E8C229-54C6-4E5E-A508-7337EA43F8CC}" destId="{A6C8AD78-DEA9-4A30-AAB5-68975074DBB3}" srcOrd="0" destOrd="0" parTransId="{0E82FDCA-F7B7-4FFE-A5A4-05FB4E72B56F}" sibTransId="{E0597159-113B-439F-AE14-6F2462A6ED87}"/>
    <dgm:cxn modelId="{3059C573-A565-E545-BAEE-AA2D1037694A}" type="presOf" srcId="{7796AB6B-52A9-42D2-AA05-E89EEE65837A}" destId="{C400DAF2-240A-CF4A-B311-C73B24891CB6}" srcOrd="0" destOrd="0" presId="urn:microsoft.com/office/officeart/2005/8/layout/vProcess5"/>
    <dgm:cxn modelId="{F253EC78-4F6B-2E4A-B879-2E32BA332AC3}" type="presOf" srcId="{82336C3E-7382-4B13-8F02-58939353C459}" destId="{6A6D3BAD-3AFF-C940-96A2-5E2E7EDD7F2C}" srcOrd="0" destOrd="0" presId="urn:microsoft.com/office/officeart/2005/8/layout/vProcess5"/>
    <dgm:cxn modelId="{73AB897E-2635-5A46-8A65-B3C653E26347}" type="presOf" srcId="{04BC669D-E1CD-4505-98D1-47EC16074A91}" destId="{87D31777-E3BE-6342-ADE2-2E41BB7DB0C5}" srcOrd="0" destOrd="0" presId="urn:microsoft.com/office/officeart/2005/8/layout/vProcess5"/>
    <dgm:cxn modelId="{2785E07E-2FCE-4FD8-B6E0-2E658DEF5732}" srcId="{75E8C229-54C6-4E5E-A508-7337EA43F8CC}" destId="{7796AB6B-52A9-42D2-AA05-E89EEE65837A}" srcOrd="3" destOrd="0" parTransId="{537EA9EB-41E2-4BCA-931F-A7ADDEF3C153}" sibTransId="{1E9819D5-F778-45FC-A2B5-527EF199F967}"/>
    <dgm:cxn modelId="{07D1D194-739E-A541-9950-C37926D43423}" type="presOf" srcId="{CAFBEF1C-6AE4-4892-9F74-DC93F6AAB7E0}" destId="{EB1A279E-4299-D546-993F-68F52646456D}" srcOrd="0" destOrd="0" presId="urn:microsoft.com/office/officeart/2005/8/layout/vProcess5"/>
    <dgm:cxn modelId="{81413E9D-EA06-2D4D-A7AB-C4116031E535}" type="presOf" srcId="{E0597159-113B-439F-AE14-6F2462A6ED87}" destId="{5562E1F9-9D28-EF40-8F64-DA240F28F142}" srcOrd="0" destOrd="0" presId="urn:microsoft.com/office/officeart/2005/8/layout/vProcess5"/>
    <dgm:cxn modelId="{17A4BFA7-F704-4CB2-A261-4D74120D8E92}" srcId="{75E8C229-54C6-4E5E-A508-7337EA43F8CC}" destId="{82336C3E-7382-4B13-8F02-58939353C459}" srcOrd="1" destOrd="0" parTransId="{585563B6-7B22-47B7-B14C-CF6D071B6908}" sibTransId="{CAFBEF1C-6AE4-4892-9F74-DC93F6AAB7E0}"/>
    <dgm:cxn modelId="{13EA23E4-3130-1844-8480-FEE4FE0217B0}" type="presOf" srcId="{82336C3E-7382-4B13-8F02-58939353C459}" destId="{ACC7D563-99AB-3846-9160-3A3A69E9769C}" srcOrd="1" destOrd="0" presId="urn:microsoft.com/office/officeart/2005/8/layout/vProcess5"/>
    <dgm:cxn modelId="{1C1E85EA-E550-C64A-8011-B96D04DFDB95}" type="presOf" srcId="{04BC669D-E1CD-4505-98D1-47EC16074A91}" destId="{89587809-2602-1B47-8553-30FF0A574988}" srcOrd="1" destOrd="0" presId="urn:microsoft.com/office/officeart/2005/8/layout/vProcess5"/>
    <dgm:cxn modelId="{0B3DC134-5A00-AB43-8148-077C05FABD24}" type="presParOf" srcId="{24A889A0-142B-1642-BFDF-2FCB77693B2D}" destId="{F223D4F4-9FB4-1743-BCC2-0D2136B2966E}" srcOrd="0" destOrd="0" presId="urn:microsoft.com/office/officeart/2005/8/layout/vProcess5"/>
    <dgm:cxn modelId="{07FEC244-9F3B-3C4B-90C2-71C08018EAE8}" type="presParOf" srcId="{24A889A0-142B-1642-BFDF-2FCB77693B2D}" destId="{D972CDC7-A8B4-644B-B8E2-CD3EE1C4BC04}" srcOrd="1" destOrd="0" presId="urn:microsoft.com/office/officeart/2005/8/layout/vProcess5"/>
    <dgm:cxn modelId="{0DB1092D-5D45-0147-BF51-79076816145C}" type="presParOf" srcId="{24A889A0-142B-1642-BFDF-2FCB77693B2D}" destId="{6A6D3BAD-3AFF-C940-96A2-5E2E7EDD7F2C}" srcOrd="2" destOrd="0" presId="urn:microsoft.com/office/officeart/2005/8/layout/vProcess5"/>
    <dgm:cxn modelId="{AD532A9B-CC36-4F4A-A55E-5BDE61782CD7}" type="presParOf" srcId="{24A889A0-142B-1642-BFDF-2FCB77693B2D}" destId="{87D31777-E3BE-6342-ADE2-2E41BB7DB0C5}" srcOrd="3" destOrd="0" presId="urn:microsoft.com/office/officeart/2005/8/layout/vProcess5"/>
    <dgm:cxn modelId="{31CD3188-AA64-B74B-9383-9E162BEAB151}" type="presParOf" srcId="{24A889A0-142B-1642-BFDF-2FCB77693B2D}" destId="{C400DAF2-240A-CF4A-B311-C73B24891CB6}" srcOrd="4" destOrd="0" presId="urn:microsoft.com/office/officeart/2005/8/layout/vProcess5"/>
    <dgm:cxn modelId="{285E97DD-6A20-204E-96E1-3654357BBA96}" type="presParOf" srcId="{24A889A0-142B-1642-BFDF-2FCB77693B2D}" destId="{5562E1F9-9D28-EF40-8F64-DA240F28F142}" srcOrd="5" destOrd="0" presId="urn:microsoft.com/office/officeart/2005/8/layout/vProcess5"/>
    <dgm:cxn modelId="{5BA09148-2BDE-344C-8B46-66318AC24E00}" type="presParOf" srcId="{24A889A0-142B-1642-BFDF-2FCB77693B2D}" destId="{EB1A279E-4299-D546-993F-68F52646456D}" srcOrd="6" destOrd="0" presId="urn:microsoft.com/office/officeart/2005/8/layout/vProcess5"/>
    <dgm:cxn modelId="{2F0B4D46-4B54-8A48-99EF-CB319B60E1D3}" type="presParOf" srcId="{24A889A0-142B-1642-BFDF-2FCB77693B2D}" destId="{BE0DB6E3-61A3-6B4A-83AD-837AFD9B2762}" srcOrd="7" destOrd="0" presId="urn:microsoft.com/office/officeart/2005/8/layout/vProcess5"/>
    <dgm:cxn modelId="{36ECB0C5-5B7A-8940-8B26-56CC3E689FD1}" type="presParOf" srcId="{24A889A0-142B-1642-BFDF-2FCB77693B2D}" destId="{4D6F2AEE-04B2-5242-8BC3-372E525EEF0C}" srcOrd="8" destOrd="0" presId="urn:microsoft.com/office/officeart/2005/8/layout/vProcess5"/>
    <dgm:cxn modelId="{7FDD05AC-0780-7241-A8FB-8CFFAA3CFF8C}" type="presParOf" srcId="{24A889A0-142B-1642-BFDF-2FCB77693B2D}" destId="{ACC7D563-99AB-3846-9160-3A3A69E9769C}" srcOrd="9" destOrd="0" presId="urn:microsoft.com/office/officeart/2005/8/layout/vProcess5"/>
    <dgm:cxn modelId="{284F7809-39A4-A747-A03C-4115EB2D32C1}" type="presParOf" srcId="{24A889A0-142B-1642-BFDF-2FCB77693B2D}" destId="{89587809-2602-1B47-8553-30FF0A574988}" srcOrd="10" destOrd="0" presId="urn:microsoft.com/office/officeart/2005/8/layout/vProcess5"/>
    <dgm:cxn modelId="{28984F32-FF37-D84F-92FF-6F87F07C8CB0}" type="presParOf" srcId="{24A889A0-142B-1642-BFDF-2FCB77693B2D}" destId="{CDBC26FD-40AF-8B4A-968B-FE976F32B18A}"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4B9701-692F-43E3-AA36-613673CEE5C2}" type="doc">
      <dgm:prSet loTypeId="urn:microsoft.com/office/officeart/2005/8/layout/list1" loCatId="list" qsTypeId="urn:microsoft.com/office/officeart/2005/8/quickstyle/simple2" qsCatId="simple" csTypeId="urn:microsoft.com/office/officeart/2005/8/colors/colorful5" csCatId="colorful" phldr="1"/>
      <dgm:spPr/>
      <dgm:t>
        <a:bodyPr/>
        <a:lstStyle/>
        <a:p>
          <a:endParaRPr lang="en-US"/>
        </a:p>
      </dgm:t>
    </dgm:pt>
    <dgm:pt modelId="{D98219D7-53ED-4BC4-ACBE-43CDFC3B91A5}">
      <dgm:prSet/>
      <dgm:spPr/>
      <dgm:t>
        <a:bodyPr/>
        <a:lstStyle/>
        <a:p>
          <a:r>
            <a:rPr lang="en-US" dirty="0"/>
            <a:t>Limited sample opportunity which solely consisted of a student population.</a:t>
          </a:r>
        </a:p>
      </dgm:t>
    </dgm:pt>
    <dgm:pt modelId="{D0355156-25DA-4333-97E1-BD996D5DB2B1}" type="parTrans" cxnId="{FFAADF23-4D40-48CC-A6E2-8EC1304D9525}">
      <dgm:prSet/>
      <dgm:spPr/>
      <dgm:t>
        <a:bodyPr/>
        <a:lstStyle/>
        <a:p>
          <a:endParaRPr lang="en-US"/>
        </a:p>
      </dgm:t>
    </dgm:pt>
    <dgm:pt modelId="{27AFA712-C1CF-4742-8DB8-2E9447D5FA79}" type="sibTrans" cxnId="{FFAADF23-4D40-48CC-A6E2-8EC1304D9525}">
      <dgm:prSet/>
      <dgm:spPr/>
      <dgm:t>
        <a:bodyPr/>
        <a:lstStyle/>
        <a:p>
          <a:endParaRPr lang="en-US"/>
        </a:p>
      </dgm:t>
    </dgm:pt>
    <dgm:pt modelId="{BAB5B7C5-66C6-4E15-855E-BE68FA209CD8}">
      <dgm:prSet/>
      <dgm:spPr/>
      <dgm:t>
        <a:bodyPr/>
        <a:lstStyle/>
        <a:p>
          <a:r>
            <a:rPr lang="en-US" dirty="0"/>
            <a:t>Gender bias throughout the research project (69% females, 31% males.)</a:t>
          </a:r>
        </a:p>
      </dgm:t>
    </dgm:pt>
    <dgm:pt modelId="{9EA564D5-1B16-4CBA-8F67-8F44D74F1A39}" type="parTrans" cxnId="{CF0FE148-EDD2-46BD-99E3-66A45DBAF79C}">
      <dgm:prSet/>
      <dgm:spPr/>
      <dgm:t>
        <a:bodyPr/>
        <a:lstStyle/>
        <a:p>
          <a:endParaRPr lang="en-US"/>
        </a:p>
      </dgm:t>
    </dgm:pt>
    <dgm:pt modelId="{681938A3-6886-4D0D-AD59-3E8512C4DE3D}" type="sibTrans" cxnId="{CF0FE148-EDD2-46BD-99E3-66A45DBAF79C}">
      <dgm:prSet/>
      <dgm:spPr/>
      <dgm:t>
        <a:bodyPr/>
        <a:lstStyle/>
        <a:p>
          <a:endParaRPr lang="en-US"/>
        </a:p>
      </dgm:t>
    </dgm:pt>
    <dgm:pt modelId="{1D729BB6-7262-47CD-B5D7-F3C5181C028D}">
      <dgm:prSet/>
      <dgm:spPr/>
      <dgm:t>
        <a:bodyPr/>
        <a:lstStyle/>
        <a:p>
          <a:r>
            <a:rPr lang="en-US"/>
            <a:t>No definition of type of offending.</a:t>
          </a:r>
        </a:p>
      </dgm:t>
    </dgm:pt>
    <dgm:pt modelId="{040C1EA2-7AE1-49A0-A82E-AAE0837848E4}" type="parTrans" cxnId="{E416CC5A-CD5A-4EA5-8304-7E5994EF425B}">
      <dgm:prSet/>
      <dgm:spPr/>
      <dgm:t>
        <a:bodyPr/>
        <a:lstStyle/>
        <a:p>
          <a:endParaRPr lang="en-US"/>
        </a:p>
      </dgm:t>
    </dgm:pt>
    <dgm:pt modelId="{6F72DB5C-5AF2-49EE-BDA9-31C712129ABA}" type="sibTrans" cxnId="{E416CC5A-CD5A-4EA5-8304-7E5994EF425B}">
      <dgm:prSet/>
      <dgm:spPr/>
      <dgm:t>
        <a:bodyPr/>
        <a:lstStyle/>
        <a:p>
          <a:endParaRPr lang="en-US"/>
        </a:p>
      </dgm:t>
    </dgm:pt>
    <dgm:pt modelId="{CF96E3BE-DE2E-4208-8925-B6EEC78AE20A}">
      <dgm:prSet/>
      <dgm:spPr/>
      <dgm:t>
        <a:bodyPr/>
        <a:lstStyle/>
        <a:p>
          <a:r>
            <a:rPr lang="en-US" dirty="0"/>
            <a:t>Uneven gender bias and size within variable cohorts.</a:t>
          </a:r>
        </a:p>
      </dgm:t>
    </dgm:pt>
    <dgm:pt modelId="{B6A6B749-70D0-4C79-BC98-0B5FFB0AB1AA}" type="parTrans" cxnId="{8AEE1E2E-D881-4462-A870-AF355FD7BC60}">
      <dgm:prSet/>
      <dgm:spPr/>
      <dgm:t>
        <a:bodyPr/>
        <a:lstStyle/>
        <a:p>
          <a:endParaRPr lang="en-US"/>
        </a:p>
      </dgm:t>
    </dgm:pt>
    <dgm:pt modelId="{216A6951-E75A-4A1A-B4E8-46DFDD9875D6}" type="sibTrans" cxnId="{8AEE1E2E-D881-4462-A870-AF355FD7BC60}">
      <dgm:prSet/>
      <dgm:spPr/>
      <dgm:t>
        <a:bodyPr/>
        <a:lstStyle/>
        <a:p>
          <a:endParaRPr lang="en-US"/>
        </a:p>
      </dgm:t>
    </dgm:pt>
    <dgm:pt modelId="{5BBB1573-FFCC-4F6B-8776-525AD55D1DE7}">
      <dgm:prSet/>
      <dgm:spPr/>
      <dgm:t>
        <a:bodyPr/>
        <a:lstStyle/>
        <a:p>
          <a:r>
            <a:rPr lang="en-US"/>
            <a:t>Short time scale to collet and analyze data.</a:t>
          </a:r>
        </a:p>
      </dgm:t>
    </dgm:pt>
    <dgm:pt modelId="{20F4AD8F-BDCE-44ED-9AE5-4D164556ED19}" type="parTrans" cxnId="{40EB2B62-18EF-4B8D-94CA-F5BEBEF1C159}">
      <dgm:prSet/>
      <dgm:spPr/>
      <dgm:t>
        <a:bodyPr/>
        <a:lstStyle/>
        <a:p>
          <a:endParaRPr lang="en-US"/>
        </a:p>
      </dgm:t>
    </dgm:pt>
    <dgm:pt modelId="{512BA03E-7B4A-4A4E-9FF2-839EDBE7D117}" type="sibTrans" cxnId="{40EB2B62-18EF-4B8D-94CA-F5BEBEF1C159}">
      <dgm:prSet/>
      <dgm:spPr/>
      <dgm:t>
        <a:bodyPr/>
        <a:lstStyle/>
        <a:p>
          <a:endParaRPr lang="en-US"/>
        </a:p>
      </dgm:t>
    </dgm:pt>
    <dgm:pt modelId="{7D4DEEEF-6368-4BBC-A266-9D4285F8C2C9}">
      <dgm:prSet/>
      <dgm:spPr/>
      <dgm:t>
        <a:bodyPr/>
        <a:lstStyle/>
        <a:p>
          <a:r>
            <a:rPr lang="en-US"/>
            <a:t>63 questions- long questionnaire.</a:t>
          </a:r>
        </a:p>
      </dgm:t>
    </dgm:pt>
    <dgm:pt modelId="{537BDB72-C2FC-4E7D-BEA5-B395C002F554}" type="parTrans" cxnId="{FE6234E4-A215-4AA7-A18A-01772C6C465B}">
      <dgm:prSet/>
      <dgm:spPr/>
      <dgm:t>
        <a:bodyPr/>
        <a:lstStyle/>
        <a:p>
          <a:endParaRPr lang="en-US"/>
        </a:p>
      </dgm:t>
    </dgm:pt>
    <dgm:pt modelId="{EBCAB9DE-3FFF-4390-8C56-1EBE2B4D04CA}" type="sibTrans" cxnId="{FE6234E4-A215-4AA7-A18A-01772C6C465B}">
      <dgm:prSet/>
      <dgm:spPr/>
      <dgm:t>
        <a:bodyPr/>
        <a:lstStyle/>
        <a:p>
          <a:endParaRPr lang="en-US"/>
        </a:p>
      </dgm:t>
    </dgm:pt>
    <dgm:pt modelId="{28BB9574-3FC9-114C-964F-6F33AE129AFD}" type="pres">
      <dgm:prSet presAssocID="{064B9701-692F-43E3-AA36-613673CEE5C2}" presName="linear" presStyleCnt="0">
        <dgm:presLayoutVars>
          <dgm:dir/>
          <dgm:animLvl val="lvl"/>
          <dgm:resizeHandles val="exact"/>
        </dgm:presLayoutVars>
      </dgm:prSet>
      <dgm:spPr/>
    </dgm:pt>
    <dgm:pt modelId="{340077B5-7608-5443-AFD3-6D6EDC4521D2}" type="pres">
      <dgm:prSet presAssocID="{D98219D7-53ED-4BC4-ACBE-43CDFC3B91A5}" presName="parentLin" presStyleCnt="0"/>
      <dgm:spPr/>
    </dgm:pt>
    <dgm:pt modelId="{42E60B29-0543-E741-A7AA-2642B1F43538}" type="pres">
      <dgm:prSet presAssocID="{D98219D7-53ED-4BC4-ACBE-43CDFC3B91A5}" presName="parentLeftMargin" presStyleLbl="node1" presStyleIdx="0" presStyleCnt="6"/>
      <dgm:spPr/>
    </dgm:pt>
    <dgm:pt modelId="{7D65B02A-4977-A840-A4DE-D7DF81DC6FE9}" type="pres">
      <dgm:prSet presAssocID="{D98219D7-53ED-4BC4-ACBE-43CDFC3B91A5}" presName="parentText" presStyleLbl="node1" presStyleIdx="0" presStyleCnt="6">
        <dgm:presLayoutVars>
          <dgm:chMax val="0"/>
          <dgm:bulletEnabled val="1"/>
        </dgm:presLayoutVars>
      </dgm:prSet>
      <dgm:spPr/>
    </dgm:pt>
    <dgm:pt modelId="{67D3D8D0-383D-2443-83A3-1EC31362D0FC}" type="pres">
      <dgm:prSet presAssocID="{D98219D7-53ED-4BC4-ACBE-43CDFC3B91A5}" presName="negativeSpace" presStyleCnt="0"/>
      <dgm:spPr/>
    </dgm:pt>
    <dgm:pt modelId="{81589D61-20DC-F249-B661-99ED1DF7EBF7}" type="pres">
      <dgm:prSet presAssocID="{D98219D7-53ED-4BC4-ACBE-43CDFC3B91A5}" presName="childText" presStyleLbl="conFgAcc1" presStyleIdx="0" presStyleCnt="6">
        <dgm:presLayoutVars>
          <dgm:bulletEnabled val="1"/>
        </dgm:presLayoutVars>
      </dgm:prSet>
      <dgm:spPr/>
    </dgm:pt>
    <dgm:pt modelId="{9FD650AE-D814-C448-87B1-55B362D7C54D}" type="pres">
      <dgm:prSet presAssocID="{27AFA712-C1CF-4742-8DB8-2E9447D5FA79}" presName="spaceBetweenRectangles" presStyleCnt="0"/>
      <dgm:spPr/>
    </dgm:pt>
    <dgm:pt modelId="{FDA098B0-C08B-294C-B885-6701E4DA2312}" type="pres">
      <dgm:prSet presAssocID="{BAB5B7C5-66C6-4E15-855E-BE68FA209CD8}" presName="parentLin" presStyleCnt="0"/>
      <dgm:spPr/>
    </dgm:pt>
    <dgm:pt modelId="{719063F5-D81B-C74B-B1D7-852AABCD00A5}" type="pres">
      <dgm:prSet presAssocID="{BAB5B7C5-66C6-4E15-855E-BE68FA209CD8}" presName="parentLeftMargin" presStyleLbl="node1" presStyleIdx="0" presStyleCnt="6"/>
      <dgm:spPr/>
    </dgm:pt>
    <dgm:pt modelId="{69576AD7-9DD5-7045-91B8-6064AF5C2704}" type="pres">
      <dgm:prSet presAssocID="{BAB5B7C5-66C6-4E15-855E-BE68FA209CD8}" presName="parentText" presStyleLbl="node1" presStyleIdx="1" presStyleCnt="6">
        <dgm:presLayoutVars>
          <dgm:chMax val="0"/>
          <dgm:bulletEnabled val="1"/>
        </dgm:presLayoutVars>
      </dgm:prSet>
      <dgm:spPr/>
    </dgm:pt>
    <dgm:pt modelId="{276B91EB-D0F2-034D-AB14-2530CF519289}" type="pres">
      <dgm:prSet presAssocID="{BAB5B7C5-66C6-4E15-855E-BE68FA209CD8}" presName="negativeSpace" presStyleCnt="0"/>
      <dgm:spPr/>
    </dgm:pt>
    <dgm:pt modelId="{DA5DEA5E-DB31-CD43-A690-F55BD12E57FB}" type="pres">
      <dgm:prSet presAssocID="{BAB5B7C5-66C6-4E15-855E-BE68FA209CD8}" presName="childText" presStyleLbl="conFgAcc1" presStyleIdx="1" presStyleCnt="6">
        <dgm:presLayoutVars>
          <dgm:bulletEnabled val="1"/>
        </dgm:presLayoutVars>
      </dgm:prSet>
      <dgm:spPr/>
    </dgm:pt>
    <dgm:pt modelId="{51701E78-4870-A940-B75A-DE9821AAE7F1}" type="pres">
      <dgm:prSet presAssocID="{681938A3-6886-4D0D-AD59-3E8512C4DE3D}" presName="spaceBetweenRectangles" presStyleCnt="0"/>
      <dgm:spPr/>
    </dgm:pt>
    <dgm:pt modelId="{0F23AA34-99BD-C04E-B623-222D92B29907}" type="pres">
      <dgm:prSet presAssocID="{1D729BB6-7262-47CD-B5D7-F3C5181C028D}" presName="parentLin" presStyleCnt="0"/>
      <dgm:spPr/>
    </dgm:pt>
    <dgm:pt modelId="{29DFCF67-A0F7-734A-B139-43C38699C1C8}" type="pres">
      <dgm:prSet presAssocID="{1D729BB6-7262-47CD-B5D7-F3C5181C028D}" presName="parentLeftMargin" presStyleLbl="node1" presStyleIdx="1" presStyleCnt="6"/>
      <dgm:spPr/>
    </dgm:pt>
    <dgm:pt modelId="{3BB21ED1-7353-0B40-B033-D7CB9EEE6E9C}" type="pres">
      <dgm:prSet presAssocID="{1D729BB6-7262-47CD-B5D7-F3C5181C028D}" presName="parentText" presStyleLbl="node1" presStyleIdx="2" presStyleCnt="6">
        <dgm:presLayoutVars>
          <dgm:chMax val="0"/>
          <dgm:bulletEnabled val="1"/>
        </dgm:presLayoutVars>
      </dgm:prSet>
      <dgm:spPr/>
    </dgm:pt>
    <dgm:pt modelId="{3C3C4598-3FE5-3143-AB7E-C6AE6BAF6EF1}" type="pres">
      <dgm:prSet presAssocID="{1D729BB6-7262-47CD-B5D7-F3C5181C028D}" presName="negativeSpace" presStyleCnt="0"/>
      <dgm:spPr/>
    </dgm:pt>
    <dgm:pt modelId="{476BF34E-FF8B-AE4F-8D96-A8598FC95F07}" type="pres">
      <dgm:prSet presAssocID="{1D729BB6-7262-47CD-B5D7-F3C5181C028D}" presName="childText" presStyleLbl="conFgAcc1" presStyleIdx="2" presStyleCnt="6">
        <dgm:presLayoutVars>
          <dgm:bulletEnabled val="1"/>
        </dgm:presLayoutVars>
      </dgm:prSet>
      <dgm:spPr/>
    </dgm:pt>
    <dgm:pt modelId="{003FAC52-A3B4-8148-833E-5F2BDA66FA87}" type="pres">
      <dgm:prSet presAssocID="{6F72DB5C-5AF2-49EE-BDA9-31C712129ABA}" presName="spaceBetweenRectangles" presStyleCnt="0"/>
      <dgm:spPr/>
    </dgm:pt>
    <dgm:pt modelId="{9BEB6782-D5C3-F449-B766-2D6D682E6E0C}" type="pres">
      <dgm:prSet presAssocID="{CF96E3BE-DE2E-4208-8925-B6EEC78AE20A}" presName="parentLin" presStyleCnt="0"/>
      <dgm:spPr/>
    </dgm:pt>
    <dgm:pt modelId="{E7CBF242-DDD9-0644-B0A2-4B10C0D44D52}" type="pres">
      <dgm:prSet presAssocID="{CF96E3BE-DE2E-4208-8925-B6EEC78AE20A}" presName="parentLeftMargin" presStyleLbl="node1" presStyleIdx="2" presStyleCnt="6"/>
      <dgm:spPr/>
    </dgm:pt>
    <dgm:pt modelId="{CCE846FF-5ADC-9D49-8D04-9520FF0CFC18}" type="pres">
      <dgm:prSet presAssocID="{CF96E3BE-DE2E-4208-8925-B6EEC78AE20A}" presName="parentText" presStyleLbl="node1" presStyleIdx="3" presStyleCnt="6">
        <dgm:presLayoutVars>
          <dgm:chMax val="0"/>
          <dgm:bulletEnabled val="1"/>
        </dgm:presLayoutVars>
      </dgm:prSet>
      <dgm:spPr/>
    </dgm:pt>
    <dgm:pt modelId="{4721237E-E8E6-904B-8867-F9AE9E74D537}" type="pres">
      <dgm:prSet presAssocID="{CF96E3BE-DE2E-4208-8925-B6EEC78AE20A}" presName="negativeSpace" presStyleCnt="0"/>
      <dgm:spPr/>
    </dgm:pt>
    <dgm:pt modelId="{EF01AD0C-F01E-2847-A729-F134DDCCE38A}" type="pres">
      <dgm:prSet presAssocID="{CF96E3BE-DE2E-4208-8925-B6EEC78AE20A}" presName="childText" presStyleLbl="conFgAcc1" presStyleIdx="3" presStyleCnt="6">
        <dgm:presLayoutVars>
          <dgm:bulletEnabled val="1"/>
        </dgm:presLayoutVars>
      </dgm:prSet>
      <dgm:spPr/>
    </dgm:pt>
    <dgm:pt modelId="{396071D8-A0F5-A142-B8CF-5CDC7921C56C}" type="pres">
      <dgm:prSet presAssocID="{216A6951-E75A-4A1A-B4E8-46DFDD9875D6}" presName="spaceBetweenRectangles" presStyleCnt="0"/>
      <dgm:spPr/>
    </dgm:pt>
    <dgm:pt modelId="{57FAB95F-F9EC-EF4A-A86E-CDBDF7E16E69}" type="pres">
      <dgm:prSet presAssocID="{5BBB1573-FFCC-4F6B-8776-525AD55D1DE7}" presName="parentLin" presStyleCnt="0"/>
      <dgm:spPr/>
    </dgm:pt>
    <dgm:pt modelId="{EC7B2AF3-BD59-204E-82D1-588049F0DC3A}" type="pres">
      <dgm:prSet presAssocID="{5BBB1573-FFCC-4F6B-8776-525AD55D1DE7}" presName="parentLeftMargin" presStyleLbl="node1" presStyleIdx="3" presStyleCnt="6"/>
      <dgm:spPr/>
    </dgm:pt>
    <dgm:pt modelId="{705B3D0C-C688-614D-A184-1CCAA3DFD425}" type="pres">
      <dgm:prSet presAssocID="{5BBB1573-FFCC-4F6B-8776-525AD55D1DE7}" presName="parentText" presStyleLbl="node1" presStyleIdx="4" presStyleCnt="6">
        <dgm:presLayoutVars>
          <dgm:chMax val="0"/>
          <dgm:bulletEnabled val="1"/>
        </dgm:presLayoutVars>
      </dgm:prSet>
      <dgm:spPr/>
    </dgm:pt>
    <dgm:pt modelId="{1748925B-F84C-8D47-8272-B7EF7CDDC528}" type="pres">
      <dgm:prSet presAssocID="{5BBB1573-FFCC-4F6B-8776-525AD55D1DE7}" presName="negativeSpace" presStyleCnt="0"/>
      <dgm:spPr/>
    </dgm:pt>
    <dgm:pt modelId="{6099884E-8A2B-434D-A12E-14EFA790101C}" type="pres">
      <dgm:prSet presAssocID="{5BBB1573-FFCC-4F6B-8776-525AD55D1DE7}" presName="childText" presStyleLbl="conFgAcc1" presStyleIdx="4" presStyleCnt="6">
        <dgm:presLayoutVars>
          <dgm:bulletEnabled val="1"/>
        </dgm:presLayoutVars>
      </dgm:prSet>
      <dgm:spPr/>
    </dgm:pt>
    <dgm:pt modelId="{1DBDB615-2F5D-994B-8865-EAFDF0E008A1}" type="pres">
      <dgm:prSet presAssocID="{512BA03E-7B4A-4A4E-9FF2-839EDBE7D117}" presName="spaceBetweenRectangles" presStyleCnt="0"/>
      <dgm:spPr/>
    </dgm:pt>
    <dgm:pt modelId="{98502160-F44F-7E4B-AA42-A5BE864E957A}" type="pres">
      <dgm:prSet presAssocID="{7D4DEEEF-6368-4BBC-A266-9D4285F8C2C9}" presName="parentLin" presStyleCnt="0"/>
      <dgm:spPr/>
    </dgm:pt>
    <dgm:pt modelId="{E56A3858-07F7-1C46-B936-6671FEC3FE3A}" type="pres">
      <dgm:prSet presAssocID="{7D4DEEEF-6368-4BBC-A266-9D4285F8C2C9}" presName="parentLeftMargin" presStyleLbl="node1" presStyleIdx="4" presStyleCnt="6"/>
      <dgm:spPr/>
    </dgm:pt>
    <dgm:pt modelId="{07F5A28E-911F-A14C-9A59-4EEA21F21339}" type="pres">
      <dgm:prSet presAssocID="{7D4DEEEF-6368-4BBC-A266-9D4285F8C2C9}" presName="parentText" presStyleLbl="node1" presStyleIdx="5" presStyleCnt="6">
        <dgm:presLayoutVars>
          <dgm:chMax val="0"/>
          <dgm:bulletEnabled val="1"/>
        </dgm:presLayoutVars>
      </dgm:prSet>
      <dgm:spPr/>
    </dgm:pt>
    <dgm:pt modelId="{823B2284-CAE8-6348-8FAA-DD01D14E50E4}" type="pres">
      <dgm:prSet presAssocID="{7D4DEEEF-6368-4BBC-A266-9D4285F8C2C9}" presName="negativeSpace" presStyleCnt="0"/>
      <dgm:spPr/>
    </dgm:pt>
    <dgm:pt modelId="{C2E69AA7-0336-B948-B1EB-B7C7CE0A2F79}" type="pres">
      <dgm:prSet presAssocID="{7D4DEEEF-6368-4BBC-A266-9D4285F8C2C9}" presName="childText" presStyleLbl="conFgAcc1" presStyleIdx="5" presStyleCnt="6">
        <dgm:presLayoutVars>
          <dgm:bulletEnabled val="1"/>
        </dgm:presLayoutVars>
      </dgm:prSet>
      <dgm:spPr/>
    </dgm:pt>
  </dgm:ptLst>
  <dgm:cxnLst>
    <dgm:cxn modelId="{165DBD05-7407-5F43-B39E-03B0DF24AFD6}" type="presOf" srcId="{5BBB1573-FFCC-4F6B-8776-525AD55D1DE7}" destId="{705B3D0C-C688-614D-A184-1CCAA3DFD425}" srcOrd="1" destOrd="0" presId="urn:microsoft.com/office/officeart/2005/8/layout/list1"/>
    <dgm:cxn modelId="{9E6BCB21-F1AF-8849-8AAC-15ABB41D4365}" type="presOf" srcId="{5BBB1573-FFCC-4F6B-8776-525AD55D1DE7}" destId="{EC7B2AF3-BD59-204E-82D1-588049F0DC3A}" srcOrd="0" destOrd="0" presId="urn:microsoft.com/office/officeart/2005/8/layout/list1"/>
    <dgm:cxn modelId="{FFAADF23-4D40-48CC-A6E2-8EC1304D9525}" srcId="{064B9701-692F-43E3-AA36-613673CEE5C2}" destId="{D98219D7-53ED-4BC4-ACBE-43CDFC3B91A5}" srcOrd="0" destOrd="0" parTransId="{D0355156-25DA-4333-97E1-BD996D5DB2B1}" sibTransId="{27AFA712-C1CF-4742-8DB8-2E9447D5FA79}"/>
    <dgm:cxn modelId="{8AEE1E2E-D881-4462-A870-AF355FD7BC60}" srcId="{064B9701-692F-43E3-AA36-613673CEE5C2}" destId="{CF96E3BE-DE2E-4208-8925-B6EEC78AE20A}" srcOrd="3" destOrd="0" parTransId="{B6A6B749-70D0-4C79-BC98-0B5FFB0AB1AA}" sibTransId="{216A6951-E75A-4A1A-B4E8-46DFDD9875D6}"/>
    <dgm:cxn modelId="{BAA33536-CABD-7B41-B86A-D44FC0122C98}" type="presOf" srcId="{CF96E3BE-DE2E-4208-8925-B6EEC78AE20A}" destId="{CCE846FF-5ADC-9D49-8D04-9520FF0CFC18}" srcOrd="1" destOrd="0" presId="urn:microsoft.com/office/officeart/2005/8/layout/list1"/>
    <dgm:cxn modelId="{EE7FBE36-DC6A-AB4D-B02F-9404A7E30784}" type="presOf" srcId="{064B9701-692F-43E3-AA36-613673CEE5C2}" destId="{28BB9574-3FC9-114C-964F-6F33AE129AFD}" srcOrd="0" destOrd="0" presId="urn:microsoft.com/office/officeart/2005/8/layout/list1"/>
    <dgm:cxn modelId="{CF0FE148-EDD2-46BD-99E3-66A45DBAF79C}" srcId="{064B9701-692F-43E3-AA36-613673CEE5C2}" destId="{BAB5B7C5-66C6-4E15-855E-BE68FA209CD8}" srcOrd="1" destOrd="0" parTransId="{9EA564D5-1B16-4CBA-8F67-8F44D74F1A39}" sibTransId="{681938A3-6886-4D0D-AD59-3E8512C4DE3D}"/>
    <dgm:cxn modelId="{F31FDA4E-F2A6-CB4F-A60B-24263E30AB80}" type="presOf" srcId="{7D4DEEEF-6368-4BBC-A266-9D4285F8C2C9}" destId="{07F5A28E-911F-A14C-9A59-4EEA21F21339}" srcOrd="1" destOrd="0" presId="urn:microsoft.com/office/officeart/2005/8/layout/list1"/>
    <dgm:cxn modelId="{2905B55A-4A9F-FE44-A8CB-52A8DD17CBE2}" type="presOf" srcId="{D98219D7-53ED-4BC4-ACBE-43CDFC3B91A5}" destId="{7D65B02A-4977-A840-A4DE-D7DF81DC6FE9}" srcOrd="1" destOrd="0" presId="urn:microsoft.com/office/officeart/2005/8/layout/list1"/>
    <dgm:cxn modelId="{E416CC5A-CD5A-4EA5-8304-7E5994EF425B}" srcId="{064B9701-692F-43E3-AA36-613673CEE5C2}" destId="{1D729BB6-7262-47CD-B5D7-F3C5181C028D}" srcOrd="2" destOrd="0" parTransId="{040C1EA2-7AE1-49A0-A82E-AAE0837848E4}" sibTransId="{6F72DB5C-5AF2-49EE-BDA9-31C712129ABA}"/>
    <dgm:cxn modelId="{40EB2B62-18EF-4B8D-94CA-F5BEBEF1C159}" srcId="{064B9701-692F-43E3-AA36-613673CEE5C2}" destId="{5BBB1573-FFCC-4F6B-8776-525AD55D1DE7}" srcOrd="4" destOrd="0" parTransId="{20F4AD8F-BDCE-44ED-9AE5-4D164556ED19}" sibTransId="{512BA03E-7B4A-4A4E-9FF2-839EDBE7D117}"/>
    <dgm:cxn modelId="{2047B778-486F-A44A-90D0-E0823511A82B}" type="presOf" srcId="{BAB5B7C5-66C6-4E15-855E-BE68FA209CD8}" destId="{69576AD7-9DD5-7045-91B8-6064AF5C2704}" srcOrd="1" destOrd="0" presId="urn:microsoft.com/office/officeart/2005/8/layout/list1"/>
    <dgm:cxn modelId="{6C221985-311D-D24D-820D-A8FF31A1A926}" type="presOf" srcId="{D98219D7-53ED-4BC4-ACBE-43CDFC3B91A5}" destId="{42E60B29-0543-E741-A7AA-2642B1F43538}" srcOrd="0" destOrd="0" presId="urn:microsoft.com/office/officeart/2005/8/layout/list1"/>
    <dgm:cxn modelId="{DB09D78F-5FB7-9D4A-AA8F-5929CDE32968}" type="presOf" srcId="{7D4DEEEF-6368-4BBC-A266-9D4285F8C2C9}" destId="{E56A3858-07F7-1C46-B936-6671FEC3FE3A}" srcOrd="0" destOrd="0" presId="urn:microsoft.com/office/officeart/2005/8/layout/list1"/>
    <dgm:cxn modelId="{69E4B6D1-71D1-8849-9D35-E99522F9BE0B}" type="presOf" srcId="{1D729BB6-7262-47CD-B5D7-F3C5181C028D}" destId="{29DFCF67-A0F7-734A-B139-43C38699C1C8}" srcOrd="0" destOrd="0" presId="urn:microsoft.com/office/officeart/2005/8/layout/list1"/>
    <dgm:cxn modelId="{9D5A15DB-1FF8-964C-9379-7D3F0312A8D2}" type="presOf" srcId="{BAB5B7C5-66C6-4E15-855E-BE68FA209CD8}" destId="{719063F5-D81B-C74B-B1D7-852AABCD00A5}" srcOrd="0" destOrd="0" presId="urn:microsoft.com/office/officeart/2005/8/layout/list1"/>
    <dgm:cxn modelId="{FE6234E4-A215-4AA7-A18A-01772C6C465B}" srcId="{064B9701-692F-43E3-AA36-613673CEE5C2}" destId="{7D4DEEEF-6368-4BBC-A266-9D4285F8C2C9}" srcOrd="5" destOrd="0" parTransId="{537BDB72-C2FC-4E7D-BEA5-B395C002F554}" sibTransId="{EBCAB9DE-3FFF-4390-8C56-1EBE2B4D04CA}"/>
    <dgm:cxn modelId="{58509BE7-6DA6-4A47-8A35-35F4C68BF0B2}" type="presOf" srcId="{CF96E3BE-DE2E-4208-8925-B6EEC78AE20A}" destId="{E7CBF242-DDD9-0644-B0A2-4B10C0D44D52}" srcOrd="0" destOrd="0" presId="urn:microsoft.com/office/officeart/2005/8/layout/list1"/>
    <dgm:cxn modelId="{4139ABF1-1F0E-F845-A020-0A753FBC0018}" type="presOf" srcId="{1D729BB6-7262-47CD-B5D7-F3C5181C028D}" destId="{3BB21ED1-7353-0B40-B033-D7CB9EEE6E9C}" srcOrd="1" destOrd="0" presId="urn:microsoft.com/office/officeart/2005/8/layout/list1"/>
    <dgm:cxn modelId="{6DA2927E-70C0-AA4A-8589-95B465589D0D}" type="presParOf" srcId="{28BB9574-3FC9-114C-964F-6F33AE129AFD}" destId="{340077B5-7608-5443-AFD3-6D6EDC4521D2}" srcOrd="0" destOrd="0" presId="urn:microsoft.com/office/officeart/2005/8/layout/list1"/>
    <dgm:cxn modelId="{58019118-14A7-0E4D-BECF-5583D8C78152}" type="presParOf" srcId="{340077B5-7608-5443-AFD3-6D6EDC4521D2}" destId="{42E60B29-0543-E741-A7AA-2642B1F43538}" srcOrd="0" destOrd="0" presId="urn:microsoft.com/office/officeart/2005/8/layout/list1"/>
    <dgm:cxn modelId="{9FF5DA6A-35F5-6241-B293-10C6C9AC05B6}" type="presParOf" srcId="{340077B5-7608-5443-AFD3-6D6EDC4521D2}" destId="{7D65B02A-4977-A840-A4DE-D7DF81DC6FE9}" srcOrd="1" destOrd="0" presId="urn:microsoft.com/office/officeart/2005/8/layout/list1"/>
    <dgm:cxn modelId="{BA6ED7FE-3382-9149-863B-6F93B625D6DF}" type="presParOf" srcId="{28BB9574-3FC9-114C-964F-6F33AE129AFD}" destId="{67D3D8D0-383D-2443-83A3-1EC31362D0FC}" srcOrd="1" destOrd="0" presId="urn:microsoft.com/office/officeart/2005/8/layout/list1"/>
    <dgm:cxn modelId="{AD8C02F5-4687-C648-9EF3-218A10312819}" type="presParOf" srcId="{28BB9574-3FC9-114C-964F-6F33AE129AFD}" destId="{81589D61-20DC-F249-B661-99ED1DF7EBF7}" srcOrd="2" destOrd="0" presId="urn:microsoft.com/office/officeart/2005/8/layout/list1"/>
    <dgm:cxn modelId="{8065A5ED-363E-E34D-B423-B52B7AEC0831}" type="presParOf" srcId="{28BB9574-3FC9-114C-964F-6F33AE129AFD}" destId="{9FD650AE-D814-C448-87B1-55B362D7C54D}" srcOrd="3" destOrd="0" presId="urn:microsoft.com/office/officeart/2005/8/layout/list1"/>
    <dgm:cxn modelId="{73CDDCD3-3418-3C40-8D36-538F78E050E0}" type="presParOf" srcId="{28BB9574-3FC9-114C-964F-6F33AE129AFD}" destId="{FDA098B0-C08B-294C-B885-6701E4DA2312}" srcOrd="4" destOrd="0" presId="urn:microsoft.com/office/officeart/2005/8/layout/list1"/>
    <dgm:cxn modelId="{881990FA-DDAB-7749-B671-340759082F87}" type="presParOf" srcId="{FDA098B0-C08B-294C-B885-6701E4DA2312}" destId="{719063F5-D81B-C74B-B1D7-852AABCD00A5}" srcOrd="0" destOrd="0" presId="urn:microsoft.com/office/officeart/2005/8/layout/list1"/>
    <dgm:cxn modelId="{5B063BA4-ADDE-164A-81B6-D6C9C454E160}" type="presParOf" srcId="{FDA098B0-C08B-294C-B885-6701E4DA2312}" destId="{69576AD7-9DD5-7045-91B8-6064AF5C2704}" srcOrd="1" destOrd="0" presId="urn:microsoft.com/office/officeart/2005/8/layout/list1"/>
    <dgm:cxn modelId="{DDAFFB63-272B-E841-BE5D-F315731D600B}" type="presParOf" srcId="{28BB9574-3FC9-114C-964F-6F33AE129AFD}" destId="{276B91EB-D0F2-034D-AB14-2530CF519289}" srcOrd="5" destOrd="0" presId="urn:microsoft.com/office/officeart/2005/8/layout/list1"/>
    <dgm:cxn modelId="{C3A4B810-D52B-6147-BAC3-AE4A6CE2EAB3}" type="presParOf" srcId="{28BB9574-3FC9-114C-964F-6F33AE129AFD}" destId="{DA5DEA5E-DB31-CD43-A690-F55BD12E57FB}" srcOrd="6" destOrd="0" presId="urn:microsoft.com/office/officeart/2005/8/layout/list1"/>
    <dgm:cxn modelId="{6F6C9709-2B6C-C849-A903-30CC7FCCD9C3}" type="presParOf" srcId="{28BB9574-3FC9-114C-964F-6F33AE129AFD}" destId="{51701E78-4870-A940-B75A-DE9821AAE7F1}" srcOrd="7" destOrd="0" presId="urn:microsoft.com/office/officeart/2005/8/layout/list1"/>
    <dgm:cxn modelId="{CC9F235C-B8E2-C74F-9FE9-24BE9A4E68BC}" type="presParOf" srcId="{28BB9574-3FC9-114C-964F-6F33AE129AFD}" destId="{0F23AA34-99BD-C04E-B623-222D92B29907}" srcOrd="8" destOrd="0" presId="urn:microsoft.com/office/officeart/2005/8/layout/list1"/>
    <dgm:cxn modelId="{F77BB777-08FC-914D-8999-35CBC3E568A9}" type="presParOf" srcId="{0F23AA34-99BD-C04E-B623-222D92B29907}" destId="{29DFCF67-A0F7-734A-B139-43C38699C1C8}" srcOrd="0" destOrd="0" presId="urn:microsoft.com/office/officeart/2005/8/layout/list1"/>
    <dgm:cxn modelId="{D927C131-53E5-AC48-AF96-6876AFF7C5FE}" type="presParOf" srcId="{0F23AA34-99BD-C04E-B623-222D92B29907}" destId="{3BB21ED1-7353-0B40-B033-D7CB9EEE6E9C}" srcOrd="1" destOrd="0" presId="urn:microsoft.com/office/officeart/2005/8/layout/list1"/>
    <dgm:cxn modelId="{05F46CFE-163D-0049-B266-FBBF6736DE8D}" type="presParOf" srcId="{28BB9574-3FC9-114C-964F-6F33AE129AFD}" destId="{3C3C4598-3FE5-3143-AB7E-C6AE6BAF6EF1}" srcOrd="9" destOrd="0" presId="urn:microsoft.com/office/officeart/2005/8/layout/list1"/>
    <dgm:cxn modelId="{9577B284-7A49-054B-9D54-2922D749DE00}" type="presParOf" srcId="{28BB9574-3FC9-114C-964F-6F33AE129AFD}" destId="{476BF34E-FF8B-AE4F-8D96-A8598FC95F07}" srcOrd="10" destOrd="0" presId="urn:microsoft.com/office/officeart/2005/8/layout/list1"/>
    <dgm:cxn modelId="{1E990135-E54B-D34B-9920-FC6BFFABEF1D}" type="presParOf" srcId="{28BB9574-3FC9-114C-964F-6F33AE129AFD}" destId="{003FAC52-A3B4-8148-833E-5F2BDA66FA87}" srcOrd="11" destOrd="0" presId="urn:microsoft.com/office/officeart/2005/8/layout/list1"/>
    <dgm:cxn modelId="{DAE20738-8F7E-D441-8F6B-8225D9F1CC98}" type="presParOf" srcId="{28BB9574-3FC9-114C-964F-6F33AE129AFD}" destId="{9BEB6782-D5C3-F449-B766-2D6D682E6E0C}" srcOrd="12" destOrd="0" presId="urn:microsoft.com/office/officeart/2005/8/layout/list1"/>
    <dgm:cxn modelId="{25D8E3D8-202B-5E40-8054-1377D2037E1C}" type="presParOf" srcId="{9BEB6782-D5C3-F449-B766-2D6D682E6E0C}" destId="{E7CBF242-DDD9-0644-B0A2-4B10C0D44D52}" srcOrd="0" destOrd="0" presId="urn:microsoft.com/office/officeart/2005/8/layout/list1"/>
    <dgm:cxn modelId="{7C6709CE-4873-E447-82C9-11EB496E67A6}" type="presParOf" srcId="{9BEB6782-D5C3-F449-B766-2D6D682E6E0C}" destId="{CCE846FF-5ADC-9D49-8D04-9520FF0CFC18}" srcOrd="1" destOrd="0" presId="urn:microsoft.com/office/officeart/2005/8/layout/list1"/>
    <dgm:cxn modelId="{249F66E8-64BD-A042-BD5B-6113577B5963}" type="presParOf" srcId="{28BB9574-3FC9-114C-964F-6F33AE129AFD}" destId="{4721237E-E8E6-904B-8867-F9AE9E74D537}" srcOrd="13" destOrd="0" presId="urn:microsoft.com/office/officeart/2005/8/layout/list1"/>
    <dgm:cxn modelId="{3515C9E2-DA03-4846-A583-B70732E8EDF2}" type="presParOf" srcId="{28BB9574-3FC9-114C-964F-6F33AE129AFD}" destId="{EF01AD0C-F01E-2847-A729-F134DDCCE38A}" srcOrd="14" destOrd="0" presId="urn:microsoft.com/office/officeart/2005/8/layout/list1"/>
    <dgm:cxn modelId="{6CA417B0-C719-F640-B643-812F375B6696}" type="presParOf" srcId="{28BB9574-3FC9-114C-964F-6F33AE129AFD}" destId="{396071D8-A0F5-A142-B8CF-5CDC7921C56C}" srcOrd="15" destOrd="0" presId="urn:microsoft.com/office/officeart/2005/8/layout/list1"/>
    <dgm:cxn modelId="{D7E39443-0CE3-7140-A040-1BD6C7C8F7A4}" type="presParOf" srcId="{28BB9574-3FC9-114C-964F-6F33AE129AFD}" destId="{57FAB95F-F9EC-EF4A-A86E-CDBDF7E16E69}" srcOrd="16" destOrd="0" presId="urn:microsoft.com/office/officeart/2005/8/layout/list1"/>
    <dgm:cxn modelId="{9C3DA3C5-BAAA-2040-8B61-339632062A81}" type="presParOf" srcId="{57FAB95F-F9EC-EF4A-A86E-CDBDF7E16E69}" destId="{EC7B2AF3-BD59-204E-82D1-588049F0DC3A}" srcOrd="0" destOrd="0" presId="urn:microsoft.com/office/officeart/2005/8/layout/list1"/>
    <dgm:cxn modelId="{BE74BD7F-3135-1441-ACC3-88982C495288}" type="presParOf" srcId="{57FAB95F-F9EC-EF4A-A86E-CDBDF7E16E69}" destId="{705B3D0C-C688-614D-A184-1CCAA3DFD425}" srcOrd="1" destOrd="0" presId="urn:microsoft.com/office/officeart/2005/8/layout/list1"/>
    <dgm:cxn modelId="{C46812C4-E70B-9D42-86C8-E690ACA02561}" type="presParOf" srcId="{28BB9574-3FC9-114C-964F-6F33AE129AFD}" destId="{1748925B-F84C-8D47-8272-B7EF7CDDC528}" srcOrd="17" destOrd="0" presId="urn:microsoft.com/office/officeart/2005/8/layout/list1"/>
    <dgm:cxn modelId="{FFC14F70-68C4-5A4C-A061-EF6E7A55BE41}" type="presParOf" srcId="{28BB9574-3FC9-114C-964F-6F33AE129AFD}" destId="{6099884E-8A2B-434D-A12E-14EFA790101C}" srcOrd="18" destOrd="0" presId="urn:microsoft.com/office/officeart/2005/8/layout/list1"/>
    <dgm:cxn modelId="{EE843835-1097-1744-82C1-CD095EA03321}" type="presParOf" srcId="{28BB9574-3FC9-114C-964F-6F33AE129AFD}" destId="{1DBDB615-2F5D-994B-8865-EAFDF0E008A1}" srcOrd="19" destOrd="0" presId="urn:microsoft.com/office/officeart/2005/8/layout/list1"/>
    <dgm:cxn modelId="{4A3BC6F6-E7F9-6047-B3E8-A33483B45773}" type="presParOf" srcId="{28BB9574-3FC9-114C-964F-6F33AE129AFD}" destId="{98502160-F44F-7E4B-AA42-A5BE864E957A}" srcOrd="20" destOrd="0" presId="urn:microsoft.com/office/officeart/2005/8/layout/list1"/>
    <dgm:cxn modelId="{A6C8F676-DB76-7346-8479-0D017613E63C}" type="presParOf" srcId="{98502160-F44F-7E4B-AA42-A5BE864E957A}" destId="{E56A3858-07F7-1C46-B936-6671FEC3FE3A}" srcOrd="0" destOrd="0" presId="urn:microsoft.com/office/officeart/2005/8/layout/list1"/>
    <dgm:cxn modelId="{32117F7C-793E-C443-BBFA-2139413A55D4}" type="presParOf" srcId="{98502160-F44F-7E4B-AA42-A5BE864E957A}" destId="{07F5A28E-911F-A14C-9A59-4EEA21F21339}" srcOrd="1" destOrd="0" presId="urn:microsoft.com/office/officeart/2005/8/layout/list1"/>
    <dgm:cxn modelId="{D3976A08-06D6-D34E-99D1-A6C0002E36E2}" type="presParOf" srcId="{28BB9574-3FC9-114C-964F-6F33AE129AFD}" destId="{823B2284-CAE8-6348-8FAA-DD01D14E50E4}" srcOrd="21" destOrd="0" presId="urn:microsoft.com/office/officeart/2005/8/layout/list1"/>
    <dgm:cxn modelId="{1DF45C6A-8AE9-8049-91B7-3AC92D9D7410}" type="presParOf" srcId="{28BB9574-3FC9-114C-964F-6F33AE129AFD}" destId="{C2E69AA7-0336-B948-B1EB-B7C7CE0A2F79}"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9117AD6-D263-4B20-85D5-0F27C2E98573}" type="doc">
      <dgm:prSet loTypeId="urn:microsoft.com/office/officeart/2005/8/layout/process5" loCatId="process" qsTypeId="urn:microsoft.com/office/officeart/2005/8/quickstyle/simple4" qsCatId="simple" csTypeId="urn:microsoft.com/office/officeart/2005/8/colors/colorful1" csCatId="colorful" phldr="1"/>
      <dgm:spPr/>
      <dgm:t>
        <a:bodyPr/>
        <a:lstStyle/>
        <a:p>
          <a:endParaRPr lang="en-US"/>
        </a:p>
      </dgm:t>
    </dgm:pt>
    <dgm:pt modelId="{F34C65D3-D040-4C2E-A2FE-D3C8F250C1CC}">
      <dgm:prSet/>
      <dgm:spPr/>
      <dgm:t>
        <a:bodyPr/>
        <a:lstStyle/>
        <a:p>
          <a:r>
            <a:rPr lang="en-GB"/>
            <a:t>Ensure there a similar number of participants within each cohort ensuring that a true representation is obtained. </a:t>
          </a:r>
          <a:endParaRPr lang="en-US"/>
        </a:p>
      </dgm:t>
    </dgm:pt>
    <dgm:pt modelId="{BCE2ED80-6BD5-4263-A31F-09BE31AE0943}" type="parTrans" cxnId="{4C0D4132-A0B0-426E-9911-B8D3014DBC22}">
      <dgm:prSet/>
      <dgm:spPr/>
      <dgm:t>
        <a:bodyPr/>
        <a:lstStyle/>
        <a:p>
          <a:endParaRPr lang="en-US"/>
        </a:p>
      </dgm:t>
    </dgm:pt>
    <dgm:pt modelId="{7A84E31F-3778-4E0B-8BA5-FE826F94E533}" type="sibTrans" cxnId="{4C0D4132-A0B0-426E-9911-B8D3014DBC22}">
      <dgm:prSet/>
      <dgm:spPr/>
      <dgm:t>
        <a:bodyPr/>
        <a:lstStyle/>
        <a:p>
          <a:endParaRPr lang="en-US"/>
        </a:p>
      </dgm:t>
    </dgm:pt>
    <dgm:pt modelId="{5E4BFBBF-52AF-4D00-BD96-D238DCC4668D}">
      <dgm:prSet/>
      <dgm:spPr/>
      <dgm:t>
        <a:bodyPr/>
        <a:lstStyle/>
        <a:p>
          <a:r>
            <a:rPr lang="en-GB" dirty="0"/>
            <a:t>A valid representation of society is required to show whether results are continual.</a:t>
          </a:r>
          <a:endParaRPr lang="en-US" dirty="0"/>
        </a:p>
      </dgm:t>
    </dgm:pt>
    <dgm:pt modelId="{1668A1B8-6DB9-46BC-AB80-85011F3D7FFF}" type="parTrans" cxnId="{F079A049-FCE0-49FD-B6CE-402DB54B3239}">
      <dgm:prSet/>
      <dgm:spPr/>
      <dgm:t>
        <a:bodyPr/>
        <a:lstStyle/>
        <a:p>
          <a:endParaRPr lang="en-US"/>
        </a:p>
      </dgm:t>
    </dgm:pt>
    <dgm:pt modelId="{BD486546-0916-449C-A213-ADAB469628FE}" type="sibTrans" cxnId="{F079A049-FCE0-49FD-B6CE-402DB54B3239}">
      <dgm:prSet/>
      <dgm:spPr/>
      <dgm:t>
        <a:bodyPr/>
        <a:lstStyle/>
        <a:p>
          <a:endParaRPr lang="en-US"/>
        </a:p>
      </dgm:t>
    </dgm:pt>
    <dgm:pt modelId="{28C51A0D-C572-4383-A47A-FE66D98E9357}">
      <dgm:prSet/>
      <dgm:spPr/>
      <dgm:t>
        <a:bodyPr/>
        <a:lstStyle/>
        <a:p>
          <a:r>
            <a:rPr lang="en-GB"/>
            <a:t>Include qualitative data, this would give participants the opportunity for a more detailed answer relating to individual questions and their individual attitudes that relate to certain questions.</a:t>
          </a:r>
          <a:endParaRPr lang="en-US"/>
        </a:p>
      </dgm:t>
    </dgm:pt>
    <dgm:pt modelId="{73F70DD5-09A0-47E1-A0C2-0072431BB80E}" type="parTrans" cxnId="{2B42CFFD-71B8-4375-894F-534D0A8CE791}">
      <dgm:prSet/>
      <dgm:spPr/>
      <dgm:t>
        <a:bodyPr/>
        <a:lstStyle/>
        <a:p>
          <a:endParaRPr lang="en-US"/>
        </a:p>
      </dgm:t>
    </dgm:pt>
    <dgm:pt modelId="{7A018E6C-65A7-4141-96C4-F58E3BBAB113}" type="sibTrans" cxnId="{2B42CFFD-71B8-4375-894F-534D0A8CE791}">
      <dgm:prSet/>
      <dgm:spPr/>
      <dgm:t>
        <a:bodyPr/>
        <a:lstStyle/>
        <a:p>
          <a:endParaRPr lang="en-US"/>
        </a:p>
      </dgm:t>
    </dgm:pt>
    <dgm:pt modelId="{39F68B1C-D0EC-492C-9E60-646F79AE10C0}">
      <dgm:prSet/>
      <dgm:spPr/>
      <dgm:t>
        <a:bodyPr/>
        <a:lstStyle/>
        <a:p>
          <a:r>
            <a:rPr lang="en-GB" dirty="0"/>
            <a:t>Focus group participation could be examined within future research as a variable.</a:t>
          </a:r>
          <a:endParaRPr lang="en-US" dirty="0"/>
        </a:p>
      </dgm:t>
    </dgm:pt>
    <dgm:pt modelId="{524EB108-A8CD-4F4E-906C-7CB8EE337970}" type="parTrans" cxnId="{0A4D04D1-FD35-4D76-9594-A3781331BDDE}">
      <dgm:prSet/>
      <dgm:spPr/>
      <dgm:t>
        <a:bodyPr/>
        <a:lstStyle/>
        <a:p>
          <a:endParaRPr lang="en-US"/>
        </a:p>
      </dgm:t>
    </dgm:pt>
    <dgm:pt modelId="{7279C4AA-4ABE-403B-B8E9-CCAB6990D031}" type="sibTrans" cxnId="{0A4D04D1-FD35-4D76-9594-A3781331BDDE}">
      <dgm:prSet/>
      <dgm:spPr/>
      <dgm:t>
        <a:bodyPr/>
        <a:lstStyle/>
        <a:p>
          <a:endParaRPr lang="en-US"/>
        </a:p>
      </dgm:t>
    </dgm:pt>
    <dgm:pt modelId="{23CCEDF7-5A5F-674B-B276-81F5F2B74554}">
      <dgm:prSet/>
      <dgm:spPr/>
      <dgm:t>
        <a:bodyPr/>
        <a:lstStyle/>
        <a:p>
          <a:r>
            <a:rPr lang="en-GB" dirty="0"/>
            <a:t>Interventions can be used which are based on empirical evidence.</a:t>
          </a:r>
        </a:p>
      </dgm:t>
    </dgm:pt>
    <dgm:pt modelId="{77DD9CA8-5B19-4B4C-9275-90C7703AB45C}" type="sibTrans" cxnId="{099D3397-294E-9348-9754-B02CCACFB33C}">
      <dgm:prSet/>
      <dgm:spPr/>
      <dgm:t>
        <a:bodyPr/>
        <a:lstStyle/>
        <a:p>
          <a:endParaRPr lang="en-GB"/>
        </a:p>
      </dgm:t>
    </dgm:pt>
    <dgm:pt modelId="{DB37A5CB-08A2-DF41-9A20-156F46364776}" type="parTrans" cxnId="{099D3397-294E-9348-9754-B02CCACFB33C}">
      <dgm:prSet/>
      <dgm:spPr/>
    </dgm:pt>
    <dgm:pt modelId="{10F470A2-C46C-E641-9FF4-209E5B5DA006}">
      <dgm:prSet/>
      <dgm:spPr/>
      <dgm:t>
        <a:bodyPr/>
        <a:lstStyle/>
        <a:p>
          <a:r>
            <a:rPr lang="en-GB" dirty="0"/>
            <a:t>Different descriptions used to identify the criminal behaviours of the portrayed offender.</a:t>
          </a:r>
        </a:p>
      </dgm:t>
    </dgm:pt>
    <dgm:pt modelId="{3F066A1C-8A38-5749-BEA5-BB33B07C3836}" type="parTrans" cxnId="{6EB7CBA9-E905-5046-A01C-6B3E66842115}">
      <dgm:prSet/>
      <dgm:spPr/>
    </dgm:pt>
    <dgm:pt modelId="{BF4BDD25-F4E7-9240-B762-135377D07708}" type="sibTrans" cxnId="{6EB7CBA9-E905-5046-A01C-6B3E66842115}">
      <dgm:prSet/>
      <dgm:spPr/>
    </dgm:pt>
    <dgm:pt modelId="{122CAAAA-419B-E742-91DD-F7AB2F742B04}" type="pres">
      <dgm:prSet presAssocID="{D9117AD6-D263-4B20-85D5-0F27C2E98573}" presName="diagram" presStyleCnt="0">
        <dgm:presLayoutVars>
          <dgm:dir/>
          <dgm:resizeHandles val="exact"/>
        </dgm:presLayoutVars>
      </dgm:prSet>
      <dgm:spPr/>
    </dgm:pt>
    <dgm:pt modelId="{9085D4A5-CACF-E942-B086-2CA1C332DEEF}" type="pres">
      <dgm:prSet presAssocID="{F34C65D3-D040-4C2E-A2FE-D3C8F250C1CC}" presName="node" presStyleLbl="node1" presStyleIdx="0" presStyleCnt="6">
        <dgm:presLayoutVars>
          <dgm:bulletEnabled val="1"/>
        </dgm:presLayoutVars>
      </dgm:prSet>
      <dgm:spPr/>
    </dgm:pt>
    <dgm:pt modelId="{E0611FB0-935E-B04E-BC78-7E8DF8427368}" type="pres">
      <dgm:prSet presAssocID="{7A84E31F-3778-4E0B-8BA5-FE826F94E533}" presName="sibTrans" presStyleLbl="sibTrans2D1" presStyleIdx="0" presStyleCnt="5"/>
      <dgm:spPr/>
    </dgm:pt>
    <dgm:pt modelId="{D439A75D-72F2-894D-B9DC-E457854DC935}" type="pres">
      <dgm:prSet presAssocID="{7A84E31F-3778-4E0B-8BA5-FE826F94E533}" presName="connectorText" presStyleLbl="sibTrans2D1" presStyleIdx="0" presStyleCnt="5"/>
      <dgm:spPr/>
    </dgm:pt>
    <dgm:pt modelId="{FC7A6D76-2B89-5243-90EF-698988757471}" type="pres">
      <dgm:prSet presAssocID="{5E4BFBBF-52AF-4D00-BD96-D238DCC4668D}" presName="node" presStyleLbl="node1" presStyleIdx="1" presStyleCnt="6">
        <dgm:presLayoutVars>
          <dgm:bulletEnabled val="1"/>
        </dgm:presLayoutVars>
      </dgm:prSet>
      <dgm:spPr/>
    </dgm:pt>
    <dgm:pt modelId="{4BC789F0-4E2C-0B4A-857A-4B7F6F04358D}" type="pres">
      <dgm:prSet presAssocID="{BD486546-0916-449C-A213-ADAB469628FE}" presName="sibTrans" presStyleLbl="sibTrans2D1" presStyleIdx="1" presStyleCnt="5"/>
      <dgm:spPr/>
    </dgm:pt>
    <dgm:pt modelId="{89EDF989-B9E0-9E42-9994-3D8896E63CD9}" type="pres">
      <dgm:prSet presAssocID="{BD486546-0916-449C-A213-ADAB469628FE}" presName="connectorText" presStyleLbl="sibTrans2D1" presStyleIdx="1" presStyleCnt="5"/>
      <dgm:spPr/>
    </dgm:pt>
    <dgm:pt modelId="{F83D63D1-0718-E246-B6C8-C9F8D827CC64}" type="pres">
      <dgm:prSet presAssocID="{28C51A0D-C572-4383-A47A-FE66D98E9357}" presName="node" presStyleLbl="node1" presStyleIdx="2" presStyleCnt="6">
        <dgm:presLayoutVars>
          <dgm:bulletEnabled val="1"/>
        </dgm:presLayoutVars>
      </dgm:prSet>
      <dgm:spPr/>
    </dgm:pt>
    <dgm:pt modelId="{B788B447-2111-6646-BDDE-63A006455FE4}" type="pres">
      <dgm:prSet presAssocID="{7A018E6C-65A7-4141-96C4-F58E3BBAB113}" presName="sibTrans" presStyleLbl="sibTrans2D1" presStyleIdx="2" presStyleCnt="5"/>
      <dgm:spPr/>
    </dgm:pt>
    <dgm:pt modelId="{3ED4290A-A935-5546-AB33-1C6710B4A324}" type="pres">
      <dgm:prSet presAssocID="{7A018E6C-65A7-4141-96C4-F58E3BBAB113}" presName="connectorText" presStyleLbl="sibTrans2D1" presStyleIdx="2" presStyleCnt="5"/>
      <dgm:spPr/>
    </dgm:pt>
    <dgm:pt modelId="{47751C61-2FF5-6D40-849C-9A286BDB4AB6}" type="pres">
      <dgm:prSet presAssocID="{39F68B1C-D0EC-492C-9E60-646F79AE10C0}" presName="node" presStyleLbl="node1" presStyleIdx="3" presStyleCnt="6">
        <dgm:presLayoutVars>
          <dgm:bulletEnabled val="1"/>
        </dgm:presLayoutVars>
      </dgm:prSet>
      <dgm:spPr/>
    </dgm:pt>
    <dgm:pt modelId="{BDCA6626-6698-2B42-80E9-DBB1CE961110}" type="pres">
      <dgm:prSet presAssocID="{7279C4AA-4ABE-403B-B8E9-CCAB6990D031}" presName="sibTrans" presStyleLbl="sibTrans2D1" presStyleIdx="3" presStyleCnt="5"/>
      <dgm:spPr/>
    </dgm:pt>
    <dgm:pt modelId="{5BA7DAEC-9E21-184B-85FF-CD0F5D090724}" type="pres">
      <dgm:prSet presAssocID="{7279C4AA-4ABE-403B-B8E9-CCAB6990D031}" presName="connectorText" presStyleLbl="sibTrans2D1" presStyleIdx="3" presStyleCnt="5"/>
      <dgm:spPr/>
    </dgm:pt>
    <dgm:pt modelId="{F6A11A4E-CEC0-744C-8CF2-A70F069F7216}" type="pres">
      <dgm:prSet presAssocID="{23CCEDF7-5A5F-674B-B276-81F5F2B74554}" presName="node" presStyleLbl="node1" presStyleIdx="4" presStyleCnt="6">
        <dgm:presLayoutVars>
          <dgm:bulletEnabled val="1"/>
        </dgm:presLayoutVars>
      </dgm:prSet>
      <dgm:spPr/>
    </dgm:pt>
    <dgm:pt modelId="{35933A92-4552-3E48-908C-512EAB6204EB}" type="pres">
      <dgm:prSet presAssocID="{77DD9CA8-5B19-4B4C-9275-90C7703AB45C}" presName="sibTrans" presStyleLbl="sibTrans2D1" presStyleIdx="4" presStyleCnt="5"/>
      <dgm:spPr/>
    </dgm:pt>
    <dgm:pt modelId="{E21BD9C0-1F63-3647-BC6D-E82C70F910BC}" type="pres">
      <dgm:prSet presAssocID="{77DD9CA8-5B19-4B4C-9275-90C7703AB45C}" presName="connectorText" presStyleLbl="sibTrans2D1" presStyleIdx="4" presStyleCnt="5"/>
      <dgm:spPr/>
    </dgm:pt>
    <dgm:pt modelId="{50510F60-D147-3747-BBA6-05C35F5D2E4D}" type="pres">
      <dgm:prSet presAssocID="{10F470A2-C46C-E641-9FF4-209E5B5DA006}" presName="node" presStyleLbl="node1" presStyleIdx="5" presStyleCnt="6">
        <dgm:presLayoutVars>
          <dgm:bulletEnabled val="1"/>
        </dgm:presLayoutVars>
      </dgm:prSet>
      <dgm:spPr/>
    </dgm:pt>
  </dgm:ptLst>
  <dgm:cxnLst>
    <dgm:cxn modelId="{E6E88F05-6D7D-5C44-AF3D-9B67CC0BC155}" type="presOf" srcId="{77DD9CA8-5B19-4B4C-9275-90C7703AB45C}" destId="{E21BD9C0-1F63-3647-BC6D-E82C70F910BC}" srcOrd="1" destOrd="0" presId="urn:microsoft.com/office/officeart/2005/8/layout/process5"/>
    <dgm:cxn modelId="{D253F523-05B4-2B41-8C3A-82ED7A7A10D5}" type="presOf" srcId="{BD486546-0916-449C-A213-ADAB469628FE}" destId="{89EDF989-B9E0-9E42-9994-3D8896E63CD9}" srcOrd="1" destOrd="0" presId="urn:microsoft.com/office/officeart/2005/8/layout/process5"/>
    <dgm:cxn modelId="{4C0D4132-A0B0-426E-9911-B8D3014DBC22}" srcId="{D9117AD6-D263-4B20-85D5-0F27C2E98573}" destId="{F34C65D3-D040-4C2E-A2FE-D3C8F250C1CC}" srcOrd="0" destOrd="0" parTransId="{BCE2ED80-6BD5-4263-A31F-09BE31AE0943}" sibTransId="{7A84E31F-3778-4E0B-8BA5-FE826F94E533}"/>
    <dgm:cxn modelId="{B36E123F-212A-F04C-960B-F45413B713A3}" type="presOf" srcId="{7279C4AA-4ABE-403B-B8E9-CCAB6990D031}" destId="{5BA7DAEC-9E21-184B-85FF-CD0F5D090724}" srcOrd="1" destOrd="0" presId="urn:microsoft.com/office/officeart/2005/8/layout/process5"/>
    <dgm:cxn modelId="{CF9B2344-F439-F54A-B9F8-B4B8A2DAB5C6}" type="presOf" srcId="{10F470A2-C46C-E641-9FF4-209E5B5DA006}" destId="{50510F60-D147-3747-BBA6-05C35F5D2E4D}" srcOrd="0" destOrd="0" presId="urn:microsoft.com/office/officeart/2005/8/layout/process5"/>
    <dgm:cxn modelId="{7ACB6446-DF74-BE40-9323-EFCE1CBC8688}" type="presOf" srcId="{28C51A0D-C572-4383-A47A-FE66D98E9357}" destId="{F83D63D1-0718-E246-B6C8-C9F8D827CC64}" srcOrd="0" destOrd="0" presId="urn:microsoft.com/office/officeart/2005/8/layout/process5"/>
    <dgm:cxn modelId="{F079A049-FCE0-49FD-B6CE-402DB54B3239}" srcId="{D9117AD6-D263-4B20-85D5-0F27C2E98573}" destId="{5E4BFBBF-52AF-4D00-BD96-D238DCC4668D}" srcOrd="1" destOrd="0" parTransId="{1668A1B8-6DB9-46BC-AB80-85011F3D7FFF}" sibTransId="{BD486546-0916-449C-A213-ADAB469628FE}"/>
    <dgm:cxn modelId="{A1626E4A-1CBD-224B-91F9-F16022424618}" type="presOf" srcId="{5E4BFBBF-52AF-4D00-BD96-D238DCC4668D}" destId="{FC7A6D76-2B89-5243-90EF-698988757471}" srcOrd="0" destOrd="0" presId="urn:microsoft.com/office/officeart/2005/8/layout/process5"/>
    <dgm:cxn modelId="{57C81268-CA03-9A43-9753-A46EE44E2433}" type="presOf" srcId="{23CCEDF7-5A5F-674B-B276-81F5F2B74554}" destId="{F6A11A4E-CEC0-744C-8CF2-A70F069F7216}" srcOrd="0" destOrd="0" presId="urn:microsoft.com/office/officeart/2005/8/layout/process5"/>
    <dgm:cxn modelId="{B8DCCE69-A93C-5841-8354-9A294F823917}" type="presOf" srcId="{7A018E6C-65A7-4141-96C4-F58E3BBAB113}" destId="{3ED4290A-A935-5546-AB33-1C6710B4A324}" srcOrd="1" destOrd="0" presId="urn:microsoft.com/office/officeart/2005/8/layout/process5"/>
    <dgm:cxn modelId="{E6616F6B-FFD0-CC4E-B7E1-27D477592EC6}" type="presOf" srcId="{77DD9CA8-5B19-4B4C-9275-90C7703AB45C}" destId="{35933A92-4552-3E48-908C-512EAB6204EB}" srcOrd="0" destOrd="0" presId="urn:microsoft.com/office/officeart/2005/8/layout/process5"/>
    <dgm:cxn modelId="{219AE379-4A7C-CC4B-9EE6-8CAB39667ECA}" type="presOf" srcId="{F34C65D3-D040-4C2E-A2FE-D3C8F250C1CC}" destId="{9085D4A5-CACF-E942-B086-2CA1C332DEEF}" srcOrd="0" destOrd="0" presId="urn:microsoft.com/office/officeart/2005/8/layout/process5"/>
    <dgm:cxn modelId="{099D3397-294E-9348-9754-B02CCACFB33C}" srcId="{D9117AD6-D263-4B20-85D5-0F27C2E98573}" destId="{23CCEDF7-5A5F-674B-B276-81F5F2B74554}" srcOrd="4" destOrd="0" parTransId="{DB37A5CB-08A2-DF41-9A20-156F46364776}" sibTransId="{77DD9CA8-5B19-4B4C-9275-90C7703AB45C}"/>
    <dgm:cxn modelId="{776055A1-E722-274A-8E2D-821F7FB38DA8}" type="presOf" srcId="{7279C4AA-4ABE-403B-B8E9-CCAB6990D031}" destId="{BDCA6626-6698-2B42-80E9-DBB1CE961110}" srcOrd="0" destOrd="0" presId="urn:microsoft.com/office/officeart/2005/8/layout/process5"/>
    <dgm:cxn modelId="{4C15EFA4-A030-9549-84E5-5335CD470C9D}" type="presOf" srcId="{D9117AD6-D263-4B20-85D5-0F27C2E98573}" destId="{122CAAAA-419B-E742-91DD-F7AB2F742B04}" srcOrd="0" destOrd="0" presId="urn:microsoft.com/office/officeart/2005/8/layout/process5"/>
    <dgm:cxn modelId="{6EB7CBA9-E905-5046-A01C-6B3E66842115}" srcId="{D9117AD6-D263-4B20-85D5-0F27C2E98573}" destId="{10F470A2-C46C-E641-9FF4-209E5B5DA006}" srcOrd="5" destOrd="0" parTransId="{3F066A1C-8A38-5749-BEA5-BB33B07C3836}" sibTransId="{BF4BDD25-F4E7-9240-B762-135377D07708}"/>
    <dgm:cxn modelId="{647409AA-33D4-464A-83CC-DE6C99E99FDE}" type="presOf" srcId="{BD486546-0916-449C-A213-ADAB469628FE}" destId="{4BC789F0-4E2C-0B4A-857A-4B7F6F04358D}" srcOrd="0" destOrd="0" presId="urn:microsoft.com/office/officeart/2005/8/layout/process5"/>
    <dgm:cxn modelId="{8D5D94B3-54F8-EE4B-8F5F-326436C208CA}" type="presOf" srcId="{7A84E31F-3778-4E0B-8BA5-FE826F94E533}" destId="{E0611FB0-935E-B04E-BC78-7E8DF8427368}" srcOrd="0" destOrd="0" presId="urn:microsoft.com/office/officeart/2005/8/layout/process5"/>
    <dgm:cxn modelId="{0A4D04D1-FD35-4D76-9594-A3781331BDDE}" srcId="{D9117AD6-D263-4B20-85D5-0F27C2E98573}" destId="{39F68B1C-D0EC-492C-9E60-646F79AE10C0}" srcOrd="3" destOrd="0" parTransId="{524EB108-A8CD-4F4E-906C-7CB8EE337970}" sibTransId="{7279C4AA-4ABE-403B-B8E9-CCAB6990D031}"/>
    <dgm:cxn modelId="{8E321BDB-5D2B-394A-9D00-6EF939AE7EF7}" type="presOf" srcId="{7A84E31F-3778-4E0B-8BA5-FE826F94E533}" destId="{D439A75D-72F2-894D-B9DC-E457854DC935}" srcOrd="1" destOrd="0" presId="urn:microsoft.com/office/officeart/2005/8/layout/process5"/>
    <dgm:cxn modelId="{294209E4-6F55-FC46-8473-9F88BD2877CE}" type="presOf" srcId="{7A018E6C-65A7-4141-96C4-F58E3BBAB113}" destId="{B788B447-2111-6646-BDDE-63A006455FE4}" srcOrd="0" destOrd="0" presId="urn:microsoft.com/office/officeart/2005/8/layout/process5"/>
    <dgm:cxn modelId="{09C7D8F6-C0C0-0E40-B77A-FC55FE534D73}" type="presOf" srcId="{39F68B1C-D0EC-492C-9E60-646F79AE10C0}" destId="{47751C61-2FF5-6D40-849C-9A286BDB4AB6}" srcOrd="0" destOrd="0" presId="urn:microsoft.com/office/officeart/2005/8/layout/process5"/>
    <dgm:cxn modelId="{2B42CFFD-71B8-4375-894F-534D0A8CE791}" srcId="{D9117AD6-D263-4B20-85D5-0F27C2E98573}" destId="{28C51A0D-C572-4383-A47A-FE66D98E9357}" srcOrd="2" destOrd="0" parTransId="{73F70DD5-09A0-47E1-A0C2-0072431BB80E}" sibTransId="{7A018E6C-65A7-4141-96C4-F58E3BBAB113}"/>
    <dgm:cxn modelId="{A5B7A1FF-26CC-6141-8A56-8782C338E7F8}" type="presParOf" srcId="{122CAAAA-419B-E742-91DD-F7AB2F742B04}" destId="{9085D4A5-CACF-E942-B086-2CA1C332DEEF}" srcOrd="0" destOrd="0" presId="urn:microsoft.com/office/officeart/2005/8/layout/process5"/>
    <dgm:cxn modelId="{E77D3EBB-1A93-E047-A75F-708EFEDF7772}" type="presParOf" srcId="{122CAAAA-419B-E742-91DD-F7AB2F742B04}" destId="{E0611FB0-935E-B04E-BC78-7E8DF8427368}" srcOrd="1" destOrd="0" presId="urn:microsoft.com/office/officeart/2005/8/layout/process5"/>
    <dgm:cxn modelId="{71C34E76-1AE1-4043-B235-5749DEED2D04}" type="presParOf" srcId="{E0611FB0-935E-B04E-BC78-7E8DF8427368}" destId="{D439A75D-72F2-894D-B9DC-E457854DC935}" srcOrd="0" destOrd="0" presId="urn:microsoft.com/office/officeart/2005/8/layout/process5"/>
    <dgm:cxn modelId="{E4DFC5D2-2B37-7B45-8A74-8C99F5B96C56}" type="presParOf" srcId="{122CAAAA-419B-E742-91DD-F7AB2F742B04}" destId="{FC7A6D76-2B89-5243-90EF-698988757471}" srcOrd="2" destOrd="0" presId="urn:microsoft.com/office/officeart/2005/8/layout/process5"/>
    <dgm:cxn modelId="{28429373-4DCF-884B-AD65-9B9B5801CEAE}" type="presParOf" srcId="{122CAAAA-419B-E742-91DD-F7AB2F742B04}" destId="{4BC789F0-4E2C-0B4A-857A-4B7F6F04358D}" srcOrd="3" destOrd="0" presId="urn:microsoft.com/office/officeart/2005/8/layout/process5"/>
    <dgm:cxn modelId="{058F5023-14FB-3B45-89FA-8A0C368357C9}" type="presParOf" srcId="{4BC789F0-4E2C-0B4A-857A-4B7F6F04358D}" destId="{89EDF989-B9E0-9E42-9994-3D8896E63CD9}" srcOrd="0" destOrd="0" presId="urn:microsoft.com/office/officeart/2005/8/layout/process5"/>
    <dgm:cxn modelId="{F0A12BD9-62F0-7E40-AFFA-AE7EA40CBD4A}" type="presParOf" srcId="{122CAAAA-419B-E742-91DD-F7AB2F742B04}" destId="{F83D63D1-0718-E246-B6C8-C9F8D827CC64}" srcOrd="4" destOrd="0" presId="urn:microsoft.com/office/officeart/2005/8/layout/process5"/>
    <dgm:cxn modelId="{184CC122-1A6C-8D48-B972-E6B23B77088D}" type="presParOf" srcId="{122CAAAA-419B-E742-91DD-F7AB2F742B04}" destId="{B788B447-2111-6646-BDDE-63A006455FE4}" srcOrd="5" destOrd="0" presId="urn:microsoft.com/office/officeart/2005/8/layout/process5"/>
    <dgm:cxn modelId="{E4F68419-0FB9-364C-B89F-5F6CA43CA305}" type="presParOf" srcId="{B788B447-2111-6646-BDDE-63A006455FE4}" destId="{3ED4290A-A935-5546-AB33-1C6710B4A324}" srcOrd="0" destOrd="0" presId="urn:microsoft.com/office/officeart/2005/8/layout/process5"/>
    <dgm:cxn modelId="{280530BA-825D-5D4B-AF69-B5F62667DA3E}" type="presParOf" srcId="{122CAAAA-419B-E742-91DD-F7AB2F742B04}" destId="{47751C61-2FF5-6D40-849C-9A286BDB4AB6}" srcOrd="6" destOrd="0" presId="urn:microsoft.com/office/officeart/2005/8/layout/process5"/>
    <dgm:cxn modelId="{07248B05-BD20-2844-B016-BD9349C47CCB}" type="presParOf" srcId="{122CAAAA-419B-E742-91DD-F7AB2F742B04}" destId="{BDCA6626-6698-2B42-80E9-DBB1CE961110}" srcOrd="7" destOrd="0" presId="urn:microsoft.com/office/officeart/2005/8/layout/process5"/>
    <dgm:cxn modelId="{11036139-8E52-664B-A14C-0EEC12B991DF}" type="presParOf" srcId="{BDCA6626-6698-2B42-80E9-DBB1CE961110}" destId="{5BA7DAEC-9E21-184B-85FF-CD0F5D090724}" srcOrd="0" destOrd="0" presId="urn:microsoft.com/office/officeart/2005/8/layout/process5"/>
    <dgm:cxn modelId="{21EDA358-6128-EE40-BBF2-96BDA11A7F1B}" type="presParOf" srcId="{122CAAAA-419B-E742-91DD-F7AB2F742B04}" destId="{F6A11A4E-CEC0-744C-8CF2-A70F069F7216}" srcOrd="8" destOrd="0" presId="urn:microsoft.com/office/officeart/2005/8/layout/process5"/>
    <dgm:cxn modelId="{262E5C18-B8A5-844D-A69E-827D974A925B}" type="presParOf" srcId="{122CAAAA-419B-E742-91DD-F7AB2F742B04}" destId="{35933A92-4552-3E48-908C-512EAB6204EB}" srcOrd="9" destOrd="0" presId="urn:microsoft.com/office/officeart/2005/8/layout/process5"/>
    <dgm:cxn modelId="{9E71A3BF-0386-9F41-9E1F-4553E23B1FC0}" type="presParOf" srcId="{35933A92-4552-3E48-908C-512EAB6204EB}" destId="{E21BD9C0-1F63-3647-BC6D-E82C70F910BC}" srcOrd="0" destOrd="0" presId="urn:microsoft.com/office/officeart/2005/8/layout/process5"/>
    <dgm:cxn modelId="{22B0B746-116D-0846-A84D-F0CCEFED38B2}" type="presParOf" srcId="{122CAAAA-419B-E742-91DD-F7AB2F742B04}" destId="{50510F60-D147-3747-BBA6-05C35F5D2E4D}" srcOrd="10"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857CE1-D9BA-B744-9A48-B69420F7D9F1}">
      <dsp:nvSpPr>
        <dsp:cNvPr id="0" name=""/>
        <dsp:cNvSpPr/>
      </dsp:nvSpPr>
      <dsp:spPr>
        <a:xfrm>
          <a:off x="0" y="539743"/>
          <a:ext cx="2786062" cy="1769149"/>
        </a:xfrm>
        <a:prstGeom prst="roundRect">
          <a:avLst>
            <a:gd name="adj" fmla="val 10000"/>
          </a:avLst>
        </a:prstGeom>
        <a:gradFill rotWithShape="0">
          <a:gsLst>
            <a:gs pos="0">
              <a:schemeClr val="accent1">
                <a:hueOff val="0"/>
                <a:satOff val="0"/>
                <a:lumOff val="0"/>
                <a:alphaOff val="0"/>
                <a:tint val="94000"/>
                <a:satMod val="105000"/>
                <a:lumMod val="102000"/>
              </a:schemeClr>
            </a:gs>
            <a:gs pos="100000">
              <a:schemeClr val="accent1">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58921A3-98F1-1D41-B425-176F0210A390}">
      <dsp:nvSpPr>
        <dsp:cNvPr id="0" name=""/>
        <dsp:cNvSpPr/>
      </dsp:nvSpPr>
      <dsp:spPr>
        <a:xfrm>
          <a:off x="309562" y="833827"/>
          <a:ext cx="2786062" cy="1769149"/>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To explore individual attitudes to offenders based on their gender and mental health status. </a:t>
          </a:r>
          <a:endParaRPr lang="en-US" sz="2300" kern="1200"/>
        </a:p>
      </dsp:txBody>
      <dsp:txXfrm>
        <a:off x="361379" y="885644"/>
        <a:ext cx="2682428" cy="1665515"/>
      </dsp:txXfrm>
    </dsp:sp>
    <dsp:sp modelId="{282F8126-B35B-CF46-940D-1BE318FBCA3B}">
      <dsp:nvSpPr>
        <dsp:cNvPr id="0" name=""/>
        <dsp:cNvSpPr/>
      </dsp:nvSpPr>
      <dsp:spPr>
        <a:xfrm>
          <a:off x="3405187" y="539743"/>
          <a:ext cx="2786062" cy="1769149"/>
        </a:xfrm>
        <a:prstGeom prst="roundRect">
          <a:avLst>
            <a:gd name="adj" fmla="val 10000"/>
          </a:avLst>
        </a:prstGeom>
        <a:gradFill rotWithShape="0">
          <a:gsLst>
            <a:gs pos="0">
              <a:schemeClr val="accent1">
                <a:hueOff val="0"/>
                <a:satOff val="0"/>
                <a:lumOff val="0"/>
                <a:alphaOff val="0"/>
                <a:tint val="94000"/>
                <a:satMod val="105000"/>
                <a:lumMod val="102000"/>
              </a:schemeClr>
            </a:gs>
            <a:gs pos="100000">
              <a:schemeClr val="accent1">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505C6F55-C98D-FE40-82EB-C601C3108AE7}">
      <dsp:nvSpPr>
        <dsp:cNvPr id="0" name=""/>
        <dsp:cNvSpPr/>
      </dsp:nvSpPr>
      <dsp:spPr>
        <a:xfrm>
          <a:off x="3714749" y="833827"/>
          <a:ext cx="2786062" cy="1769149"/>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Test the reliability and validity of the reviewed ATS-21 scale.</a:t>
          </a:r>
          <a:endParaRPr lang="en-US" sz="2300" kern="1200"/>
        </a:p>
      </dsp:txBody>
      <dsp:txXfrm>
        <a:off x="3766566" y="885644"/>
        <a:ext cx="2682428" cy="1665515"/>
      </dsp:txXfrm>
    </dsp:sp>
    <dsp:sp modelId="{FBB8BA45-A973-F94A-AE6C-1E4CFA0B1394}">
      <dsp:nvSpPr>
        <dsp:cNvPr id="0" name=""/>
        <dsp:cNvSpPr/>
      </dsp:nvSpPr>
      <dsp:spPr>
        <a:xfrm>
          <a:off x="6810375" y="539743"/>
          <a:ext cx="2786062" cy="1769149"/>
        </a:xfrm>
        <a:prstGeom prst="roundRect">
          <a:avLst>
            <a:gd name="adj" fmla="val 10000"/>
          </a:avLst>
        </a:prstGeom>
        <a:gradFill rotWithShape="0">
          <a:gsLst>
            <a:gs pos="0">
              <a:schemeClr val="accent1">
                <a:hueOff val="0"/>
                <a:satOff val="0"/>
                <a:lumOff val="0"/>
                <a:alphaOff val="0"/>
                <a:tint val="94000"/>
                <a:satMod val="105000"/>
                <a:lumMod val="102000"/>
              </a:schemeClr>
            </a:gs>
            <a:gs pos="100000">
              <a:schemeClr val="accent1">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040056D1-7DE1-704C-8267-E6683C33F859}">
      <dsp:nvSpPr>
        <dsp:cNvPr id="0" name=""/>
        <dsp:cNvSpPr/>
      </dsp:nvSpPr>
      <dsp:spPr>
        <a:xfrm>
          <a:off x="7119937" y="833827"/>
          <a:ext cx="2786062" cy="1769149"/>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To investigate the differences between the 3 variables.</a:t>
          </a:r>
          <a:endParaRPr lang="en-US" sz="2300" kern="1200"/>
        </a:p>
      </dsp:txBody>
      <dsp:txXfrm>
        <a:off x="7171754" y="885644"/>
        <a:ext cx="2682428" cy="16655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D1DA07-B300-7542-BA97-7E3A979DE89D}">
      <dsp:nvSpPr>
        <dsp:cNvPr id="0" name=""/>
        <dsp:cNvSpPr/>
      </dsp:nvSpPr>
      <dsp:spPr>
        <a:xfrm>
          <a:off x="2902" y="295883"/>
          <a:ext cx="2302370" cy="1381422"/>
        </a:xfrm>
        <a:prstGeom prst="rect">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Ethical consent was gained prior to research being carried out.</a:t>
          </a:r>
        </a:p>
      </dsp:txBody>
      <dsp:txXfrm>
        <a:off x="2902" y="295883"/>
        <a:ext cx="2302370" cy="1381422"/>
      </dsp:txXfrm>
    </dsp:sp>
    <dsp:sp modelId="{C0FB1E0F-A46D-6242-B769-E57549DFD9B7}">
      <dsp:nvSpPr>
        <dsp:cNvPr id="0" name=""/>
        <dsp:cNvSpPr/>
      </dsp:nvSpPr>
      <dsp:spPr>
        <a:xfrm>
          <a:off x="2535510" y="295883"/>
          <a:ext cx="2302370" cy="1381422"/>
        </a:xfrm>
        <a:prstGeom prst="rect">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Volunteer sample consisted of student population. </a:t>
          </a:r>
        </a:p>
      </dsp:txBody>
      <dsp:txXfrm>
        <a:off x="2535510" y="295883"/>
        <a:ext cx="2302370" cy="1381422"/>
      </dsp:txXfrm>
    </dsp:sp>
    <dsp:sp modelId="{36B96CA9-6611-324A-A7E5-1AAA99FC350C}">
      <dsp:nvSpPr>
        <dsp:cNvPr id="0" name=""/>
        <dsp:cNvSpPr/>
      </dsp:nvSpPr>
      <dsp:spPr>
        <a:xfrm>
          <a:off x="5068118" y="295883"/>
          <a:ext cx="2302370" cy="1381422"/>
        </a:xfrm>
        <a:prstGeom prst="rect">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Information sheet and consent form.</a:t>
          </a:r>
        </a:p>
      </dsp:txBody>
      <dsp:txXfrm>
        <a:off x="5068118" y="295883"/>
        <a:ext cx="2302370" cy="1381422"/>
      </dsp:txXfrm>
    </dsp:sp>
    <dsp:sp modelId="{EDAEA2C6-F298-7F44-A828-52E5F34403AB}">
      <dsp:nvSpPr>
        <dsp:cNvPr id="0" name=""/>
        <dsp:cNvSpPr/>
      </dsp:nvSpPr>
      <dsp:spPr>
        <a:xfrm>
          <a:off x="7600725" y="295883"/>
          <a:ext cx="2302370" cy="1381422"/>
        </a:xfrm>
        <a:prstGeom prst="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Online link to Qualtrics presented.</a:t>
          </a:r>
        </a:p>
      </dsp:txBody>
      <dsp:txXfrm>
        <a:off x="7600725" y="295883"/>
        <a:ext cx="2302370" cy="1381422"/>
      </dsp:txXfrm>
    </dsp:sp>
    <dsp:sp modelId="{769EEA1C-E6E9-5943-81B5-768D10F9EB21}">
      <dsp:nvSpPr>
        <dsp:cNvPr id="0" name=""/>
        <dsp:cNvSpPr/>
      </dsp:nvSpPr>
      <dsp:spPr>
        <a:xfrm>
          <a:off x="2902" y="1907543"/>
          <a:ext cx="2302370" cy="1381422"/>
        </a:xfrm>
        <a:prstGeom prst="rect">
          <a:avLst/>
        </a:prstGeom>
        <a:gradFill rotWithShape="0">
          <a:gsLst>
            <a:gs pos="0">
              <a:schemeClr val="accent6">
                <a:hueOff val="0"/>
                <a:satOff val="0"/>
                <a:lumOff val="0"/>
                <a:alphaOff val="0"/>
                <a:tint val="94000"/>
                <a:satMod val="105000"/>
                <a:lumMod val="102000"/>
              </a:schemeClr>
            </a:gs>
            <a:gs pos="100000">
              <a:schemeClr val="accent6">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Demographic information obtained.</a:t>
          </a:r>
        </a:p>
      </dsp:txBody>
      <dsp:txXfrm>
        <a:off x="2902" y="1907543"/>
        <a:ext cx="2302370" cy="1381422"/>
      </dsp:txXfrm>
    </dsp:sp>
    <dsp:sp modelId="{893A351E-3968-7148-97C5-D97C77E3E9FE}">
      <dsp:nvSpPr>
        <dsp:cNvPr id="0" name=""/>
        <dsp:cNvSpPr/>
      </dsp:nvSpPr>
      <dsp:spPr>
        <a:xfrm>
          <a:off x="2535510" y="1907543"/>
          <a:ext cx="2302370" cy="1381422"/>
        </a:xfrm>
        <a:prstGeom prst="rect">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Completion of 63 questions.</a:t>
          </a:r>
        </a:p>
      </dsp:txBody>
      <dsp:txXfrm>
        <a:off x="2535510" y="1907543"/>
        <a:ext cx="2302370" cy="1381422"/>
      </dsp:txXfrm>
    </dsp:sp>
    <dsp:sp modelId="{207A47CC-87AD-BA4C-8F57-40F2B979F0FD}">
      <dsp:nvSpPr>
        <dsp:cNvPr id="0" name=""/>
        <dsp:cNvSpPr/>
      </dsp:nvSpPr>
      <dsp:spPr>
        <a:xfrm>
          <a:off x="5068118" y="1907543"/>
          <a:ext cx="2302370" cy="1381422"/>
        </a:xfrm>
        <a:prstGeom prst="rect">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De-brief sheet provided with a final opportunity to withdraw from the research.</a:t>
          </a:r>
        </a:p>
      </dsp:txBody>
      <dsp:txXfrm>
        <a:off x="5068118" y="1907543"/>
        <a:ext cx="2302370" cy="1381422"/>
      </dsp:txXfrm>
    </dsp:sp>
    <dsp:sp modelId="{2B6FF6D4-5038-9547-9CDC-1F75B830E7C3}">
      <dsp:nvSpPr>
        <dsp:cNvPr id="0" name=""/>
        <dsp:cNvSpPr/>
      </dsp:nvSpPr>
      <dsp:spPr>
        <a:xfrm>
          <a:off x="7600725" y="1907543"/>
          <a:ext cx="2302370" cy="1381422"/>
        </a:xfrm>
        <a:prstGeom prst="rect">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Analysis of data began.</a:t>
          </a:r>
        </a:p>
      </dsp:txBody>
      <dsp:txXfrm>
        <a:off x="7600725" y="1907543"/>
        <a:ext cx="2302370" cy="13814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72CDC7-A8B4-644B-B8E2-CD3EE1C4BC04}">
      <dsp:nvSpPr>
        <dsp:cNvPr id="0" name=""/>
        <dsp:cNvSpPr/>
      </dsp:nvSpPr>
      <dsp:spPr>
        <a:xfrm>
          <a:off x="0" y="0"/>
          <a:ext cx="7924800" cy="779176"/>
        </a:xfrm>
        <a:prstGeom prst="roundRect">
          <a:avLst>
            <a:gd name="adj" fmla="val 10000"/>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A</a:t>
          </a:r>
          <a:r>
            <a:rPr lang="en-GB" sz="2200" kern="1200" dirty="0"/>
            <a:t> between subjects 3 x 2 ANOVA statistical analysis was utilised within the current study.</a:t>
          </a:r>
          <a:endParaRPr lang="en-US" sz="2200" kern="1200" dirty="0"/>
        </a:p>
      </dsp:txBody>
      <dsp:txXfrm>
        <a:off x="22821" y="22821"/>
        <a:ext cx="7018167" cy="733534"/>
      </dsp:txXfrm>
    </dsp:sp>
    <dsp:sp modelId="{6A6D3BAD-3AFF-C940-96A2-5E2E7EDD7F2C}">
      <dsp:nvSpPr>
        <dsp:cNvPr id="0" name=""/>
        <dsp:cNvSpPr/>
      </dsp:nvSpPr>
      <dsp:spPr>
        <a:xfrm>
          <a:off x="663701" y="920845"/>
          <a:ext cx="7924800" cy="779176"/>
        </a:xfrm>
        <a:prstGeom prst="roundRect">
          <a:avLst>
            <a:gd name="adj" fmla="val 10000"/>
          </a:avLst>
        </a:prstGeom>
        <a:solidFill>
          <a:schemeClr val="accent3">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A mixed ANOVA was conducted and repeated for each subscale (trust, social distance and intent.) </a:t>
          </a:r>
          <a:endParaRPr lang="en-US" sz="2200" kern="1200" dirty="0"/>
        </a:p>
      </dsp:txBody>
      <dsp:txXfrm>
        <a:off x="686522" y="943666"/>
        <a:ext cx="6708991" cy="733534"/>
      </dsp:txXfrm>
    </dsp:sp>
    <dsp:sp modelId="{87D31777-E3BE-6342-ADE2-2E41BB7DB0C5}">
      <dsp:nvSpPr>
        <dsp:cNvPr id="0" name=""/>
        <dsp:cNvSpPr/>
      </dsp:nvSpPr>
      <dsp:spPr>
        <a:xfrm>
          <a:off x="1179764" y="1841690"/>
          <a:ext cx="8200266" cy="779176"/>
        </a:xfrm>
        <a:prstGeom prst="roundRect">
          <a:avLst>
            <a:gd name="adj" fmla="val 10000"/>
          </a:avLst>
        </a:prstGeom>
        <a:solidFill>
          <a:schemeClr val="accent4">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The assumption of equality of covariance was not violated.</a:t>
          </a:r>
          <a:endParaRPr lang="en-US" sz="2200" kern="1200" dirty="0"/>
        </a:p>
      </dsp:txBody>
      <dsp:txXfrm>
        <a:off x="1202585" y="1864511"/>
        <a:ext cx="6954032" cy="733534"/>
      </dsp:txXfrm>
    </dsp:sp>
    <dsp:sp modelId="{C400DAF2-240A-CF4A-B311-C73B24891CB6}">
      <dsp:nvSpPr>
        <dsp:cNvPr id="0" name=""/>
        <dsp:cNvSpPr/>
      </dsp:nvSpPr>
      <dsp:spPr>
        <a:xfrm>
          <a:off x="1981200" y="2762535"/>
          <a:ext cx="7924800" cy="779176"/>
        </a:xfrm>
        <a:prstGeom prst="roundRect">
          <a:avLst>
            <a:gd name="adj" fmla="val 10000"/>
          </a:avLst>
        </a:prstGeom>
        <a:solidFill>
          <a:schemeClr val="accent5">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A Mauchly’s Test of Sphericity showed a result of .193 </a:t>
          </a:r>
          <a:endParaRPr lang="en-US" sz="2200" kern="1200" dirty="0"/>
        </a:p>
      </dsp:txBody>
      <dsp:txXfrm>
        <a:off x="2004021" y="2785356"/>
        <a:ext cx="6708991" cy="733534"/>
      </dsp:txXfrm>
    </dsp:sp>
    <dsp:sp modelId="{5562E1F9-9D28-EF40-8F64-DA240F28F142}">
      <dsp:nvSpPr>
        <dsp:cNvPr id="0" name=""/>
        <dsp:cNvSpPr/>
      </dsp:nvSpPr>
      <dsp:spPr>
        <a:xfrm>
          <a:off x="7418335" y="596778"/>
          <a:ext cx="506464" cy="506464"/>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532289" y="596778"/>
        <a:ext cx="278556" cy="381114"/>
      </dsp:txXfrm>
    </dsp:sp>
    <dsp:sp modelId="{EB1A279E-4299-D546-993F-68F52646456D}">
      <dsp:nvSpPr>
        <dsp:cNvPr id="0" name=""/>
        <dsp:cNvSpPr/>
      </dsp:nvSpPr>
      <dsp:spPr>
        <a:xfrm>
          <a:off x="8082037" y="1517623"/>
          <a:ext cx="506464" cy="506464"/>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195991" y="1517623"/>
        <a:ext cx="278556" cy="381114"/>
      </dsp:txXfrm>
    </dsp:sp>
    <dsp:sp modelId="{BE0DB6E3-61A3-6B4A-83AD-837AFD9B2762}">
      <dsp:nvSpPr>
        <dsp:cNvPr id="0" name=""/>
        <dsp:cNvSpPr/>
      </dsp:nvSpPr>
      <dsp:spPr>
        <a:xfrm>
          <a:off x="8735833" y="2438468"/>
          <a:ext cx="506464" cy="506464"/>
        </a:xfrm>
        <a:prstGeom prst="downArrow">
          <a:avLst>
            <a:gd name="adj1" fmla="val 55000"/>
            <a:gd name="adj2" fmla="val 45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849787" y="2438468"/>
        <a:ext cx="278556" cy="3811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589D61-20DC-F249-B661-99ED1DF7EBF7}">
      <dsp:nvSpPr>
        <dsp:cNvPr id="0" name=""/>
        <dsp:cNvSpPr/>
      </dsp:nvSpPr>
      <dsp:spPr>
        <a:xfrm>
          <a:off x="0" y="228795"/>
          <a:ext cx="9906000" cy="327600"/>
        </a:xfrm>
        <a:prstGeom prst="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65B02A-4977-A840-A4DE-D7DF81DC6FE9}">
      <dsp:nvSpPr>
        <dsp:cNvPr id="0" name=""/>
        <dsp:cNvSpPr/>
      </dsp:nvSpPr>
      <dsp:spPr>
        <a:xfrm>
          <a:off x="495300" y="36915"/>
          <a:ext cx="6934200" cy="383760"/>
        </a:xfrm>
        <a:prstGeom prst="roundRect">
          <a:avLst/>
        </a:prstGeom>
        <a:solidFill>
          <a:schemeClr val="accent5">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2096" tIns="0" rIns="262096" bIns="0" numCol="1" spcCol="1270" anchor="ctr" anchorCtr="0">
          <a:noAutofit/>
        </a:bodyPr>
        <a:lstStyle/>
        <a:p>
          <a:pPr marL="0" lvl="0" indent="0" algn="l" defTabSz="577850">
            <a:lnSpc>
              <a:spcPct val="90000"/>
            </a:lnSpc>
            <a:spcBef>
              <a:spcPct val="0"/>
            </a:spcBef>
            <a:spcAft>
              <a:spcPct val="35000"/>
            </a:spcAft>
            <a:buNone/>
          </a:pPr>
          <a:r>
            <a:rPr lang="en-US" sz="1300" kern="1200" dirty="0"/>
            <a:t>Limited sample opportunity which solely consisted of a student population.</a:t>
          </a:r>
        </a:p>
      </dsp:txBody>
      <dsp:txXfrm>
        <a:off x="514034" y="55649"/>
        <a:ext cx="6896732" cy="346292"/>
      </dsp:txXfrm>
    </dsp:sp>
    <dsp:sp modelId="{DA5DEA5E-DB31-CD43-A690-F55BD12E57FB}">
      <dsp:nvSpPr>
        <dsp:cNvPr id="0" name=""/>
        <dsp:cNvSpPr/>
      </dsp:nvSpPr>
      <dsp:spPr>
        <a:xfrm>
          <a:off x="0" y="818475"/>
          <a:ext cx="9906000" cy="327600"/>
        </a:xfrm>
        <a:prstGeom prst="rect">
          <a:avLst/>
        </a:prstGeom>
        <a:solidFill>
          <a:schemeClr val="lt1">
            <a:alpha val="90000"/>
            <a:hueOff val="0"/>
            <a:satOff val="0"/>
            <a:lumOff val="0"/>
            <a:alphaOff val="0"/>
          </a:schemeClr>
        </a:solidFill>
        <a:ln w="15875" cap="flat" cmpd="sng" algn="ctr">
          <a:solidFill>
            <a:schemeClr val="accent5">
              <a:hueOff val="-661711"/>
              <a:satOff val="-3554"/>
              <a:lumOff val="1216"/>
              <a:alphaOff val="0"/>
            </a:schemeClr>
          </a:solidFill>
          <a:prstDash val="solid"/>
        </a:ln>
        <a:effectLst/>
      </dsp:spPr>
      <dsp:style>
        <a:lnRef idx="2">
          <a:scrgbClr r="0" g="0" b="0"/>
        </a:lnRef>
        <a:fillRef idx="1">
          <a:scrgbClr r="0" g="0" b="0"/>
        </a:fillRef>
        <a:effectRef idx="0">
          <a:scrgbClr r="0" g="0" b="0"/>
        </a:effectRef>
        <a:fontRef idx="minor"/>
      </dsp:style>
    </dsp:sp>
    <dsp:sp modelId="{69576AD7-9DD5-7045-91B8-6064AF5C2704}">
      <dsp:nvSpPr>
        <dsp:cNvPr id="0" name=""/>
        <dsp:cNvSpPr/>
      </dsp:nvSpPr>
      <dsp:spPr>
        <a:xfrm>
          <a:off x="495300" y="626595"/>
          <a:ext cx="6934200" cy="383760"/>
        </a:xfrm>
        <a:prstGeom prst="roundRect">
          <a:avLst/>
        </a:prstGeom>
        <a:solidFill>
          <a:schemeClr val="accent5">
            <a:hueOff val="-661711"/>
            <a:satOff val="-3554"/>
            <a:lumOff val="1216"/>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2096" tIns="0" rIns="262096" bIns="0" numCol="1" spcCol="1270" anchor="ctr" anchorCtr="0">
          <a:noAutofit/>
        </a:bodyPr>
        <a:lstStyle/>
        <a:p>
          <a:pPr marL="0" lvl="0" indent="0" algn="l" defTabSz="577850">
            <a:lnSpc>
              <a:spcPct val="90000"/>
            </a:lnSpc>
            <a:spcBef>
              <a:spcPct val="0"/>
            </a:spcBef>
            <a:spcAft>
              <a:spcPct val="35000"/>
            </a:spcAft>
            <a:buNone/>
          </a:pPr>
          <a:r>
            <a:rPr lang="en-US" sz="1300" kern="1200" dirty="0"/>
            <a:t>Gender bias throughout the research project (69% females, 31% males.)</a:t>
          </a:r>
        </a:p>
      </dsp:txBody>
      <dsp:txXfrm>
        <a:off x="514034" y="645329"/>
        <a:ext cx="6896732" cy="346292"/>
      </dsp:txXfrm>
    </dsp:sp>
    <dsp:sp modelId="{476BF34E-FF8B-AE4F-8D96-A8598FC95F07}">
      <dsp:nvSpPr>
        <dsp:cNvPr id="0" name=""/>
        <dsp:cNvSpPr/>
      </dsp:nvSpPr>
      <dsp:spPr>
        <a:xfrm>
          <a:off x="0" y="1408156"/>
          <a:ext cx="9906000" cy="327600"/>
        </a:xfrm>
        <a:prstGeom prst="rect">
          <a:avLst/>
        </a:prstGeom>
        <a:solidFill>
          <a:schemeClr val="lt1">
            <a:alpha val="90000"/>
            <a:hueOff val="0"/>
            <a:satOff val="0"/>
            <a:lumOff val="0"/>
            <a:alphaOff val="0"/>
          </a:schemeClr>
        </a:solidFill>
        <a:ln w="15875" cap="flat" cmpd="sng" algn="ctr">
          <a:solidFill>
            <a:schemeClr val="accent5">
              <a:hueOff val="-1323423"/>
              <a:satOff val="-7108"/>
              <a:lumOff val="2431"/>
              <a:alphaOff val="0"/>
            </a:schemeClr>
          </a:solidFill>
          <a:prstDash val="solid"/>
        </a:ln>
        <a:effectLst/>
      </dsp:spPr>
      <dsp:style>
        <a:lnRef idx="2">
          <a:scrgbClr r="0" g="0" b="0"/>
        </a:lnRef>
        <a:fillRef idx="1">
          <a:scrgbClr r="0" g="0" b="0"/>
        </a:fillRef>
        <a:effectRef idx="0">
          <a:scrgbClr r="0" g="0" b="0"/>
        </a:effectRef>
        <a:fontRef idx="minor"/>
      </dsp:style>
    </dsp:sp>
    <dsp:sp modelId="{3BB21ED1-7353-0B40-B033-D7CB9EEE6E9C}">
      <dsp:nvSpPr>
        <dsp:cNvPr id="0" name=""/>
        <dsp:cNvSpPr/>
      </dsp:nvSpPr>
      <dsp:spPr>
        <a:xfrm>
          <a:off x="495300" y="1216276"/>
          <a:ext cx="6934200" cy="383760"/>
        </a:xfrm>
        <a:prstGeom prst="roundRect">
          <a:avLst/>
        </a:prstGeom>
        <a:solidFill>
          <a:schemeClr val="accent5">
            <a:hueOff val="-1323423"/>
            <a:satOff val="-7108"/>
            <a:lumOff val="2431"/>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2096" tIns="0" rIns="262096" bIns="0" numCol="1" spcCol="1270" anchor="ctr" anchorCtr="0">
          <a:noAutofit/>
        </a:bodyPr>
        <a:lstStyle/>
        <a:p>
          <a:pPr marL="0" lvl="0" indent="0" algn="l" defTabSz="577850">
            <a:lnSpc>
              <a:spcPct val="90000"/>
            </a:lnSpc>
            <a:spcBef>
              <a:spcPct val="0"/>
            </a:spcBef>
            <a:spcAft>
              <a:spcPct val="35000"/>
            </a:spcAft>
            <a:buNone/>
          </a:pPr>
          <a:r>
            <a:rPr lang="en-US" sz="1300" kern="1200"/>
            <a:t>No definition of type of offending.</a:t>
          </a:r>
        </a:p>
      </dsp:txBody>
      <dsp:txXfrm>
        <a:off x="514034" y="1235010"/>
        <a:ext cx="6896732" cy="346292"/>
      </dsp:txXfrm>
    </dsp:sp>
    <dsp:sp modelId="{EF01AD0C-F01E-2847-A729-F134DDCCE38A}">
      <dsp:nvSpPr>
        <dsp:cNvPr id="0" name=""/>
        <dsp:cNvSpPr/>
      </dsp:nvSpPr>
      <dsp:spPr>
        <a:xfrm>
          <a:off x="0" y="1997836"/>
          <a:ext cx="9906000" cy="327600"/>
        </a:xfrm>
        <a:prstGeom prst="rect">
          <a:avLst/>
        </a:prstGeom>
        <a:solidFill>
          <a:schemeClr val="lt1">
            <a:alpha val="90000"/>
            <a:hueOff val="0"/>
            <a:satOff val="0"/>
            <a:lumOff val="0"/>
            <a:alphaOff val="0"/>
          </a:schemeClr>
        </a:solidFill>
        <a:ln w="15875" cap="flat" cmpd="sng" algn="ctr">
          <a:solidFill>
            <a:schemeClr val="accent5">
              <a:hueOff val="-1985134"/>
              <a:satOff val="-10662"/>
              <a:lumOff val="3647"/>
              <a:alphaOff val="0"/>
            </a:schemeClr>
          </a:solidFill>
          <a:prstDash val="solid"/>
        </a:ln>
        <a:effectLst/>
      </dsp:spPr>
      <dsp:style>
        <a:lnRef idx="2">
          <a:scrgbClr r="0" g="0" b="0"/>
        </a:lnRef>
        <a:fillRef idx="1">
          <a:scrgbClr r="0" g="0" b="0"/>
        </a:fillRef>
        <a:effectRef idx="0">
          <a:scrgbClr r="0" g="0" b="0"/>
        </a:effectRef>
        <a:fontRef idx="minor"/>
      </dsp:style>
    </dsp:sp>
    <dsp:sp modelId="{CCE846FF-5ADC-9D49-8D04-9520FF0CFC18}">
      <dsp:nvSpPr>
        <dsp:cNvPr id="0" name=""/>
        <dsp:cNvSpPr/>
      </dsp:nvSpPr>
      <dsp:spPr>
        <a:xfrm>
          <a:off x="495300" y="1805956"/>
          <a:ext cx="6934200" cy="383760"/>
        </a:xfrm>
        <a:prstGeom prst="roundRect">
          <a:avLst/>
        </a:prstGeom>
        <a:solidFill>
          <a:schemeClr val="accent5">
            <a:hueOff val="-1985134"/>
            <a:satOff val="-10662"/>
            <a:lumOff val="3647"/>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2096" tIns="0" rIns="262096" bIns="0" numCol="1" spcCol="1270" anchor="ctr" anchorCtr="0">
          <a:noAutofit/>
        </a:bodyPr>
        <a:lstStyle/>
        <a:p>
          <a:pPr marL="0" lvl="0" indent="0" algn="l" defTabSz="577850">
            <a:lnSpc>
              <a:spcPct val="90000"/>
            </a:lnSpc>
            <a:spcBef>
              <a:spcPct val="0"/>
            </a:spcBef>
            <a:spcAft>
              <a:spcPct val="35000"/>
            </a:spcAft>
            <a:buNone/>
          </a:pPr>
          <a:r>
            <a:rPr lang="en-US" sz="1300" kern="1200" dirty="0"/>
            <a:t>Uneven gender bias and size within variable cohorts.</a:t>
          </a:r>
        </a:p>
      </dsp:txBody>
      <dsp:txXfrm>
        <a:off x="514034" y="1824690"/>
        <a:ext cx="6896732" cy="346292"/>
      </dsp:txXfrm>
    </dsp:sp>
    <dsp:sp modelId="{6099884E-8A2B-434D-A12E-14EFA790101C}">
      <dsp:nvSpPr>
        <dsp:cNvPr id="0" name=""/>
        <dsp:cNvSpPr/>
      </dsp:nvSpPr>
      <dsp:spPr>
        <a:xfrm>
          <a:off x="0" y="2587516"/>
          <a:ext cx="9906000" cy="327600"/>
        </a:xfrm>
        <a:prstGeom prst="rect">
          <a:avLst/>
        </a:prstGeom>
        <a:solidFill>
          <a:schemeClr val="lt1">
            <a:alpha val="90000"/>
            <a:hueOff val="0"/>
            <a:satOff val="0"/>
            <a:lumOff val="0"/>
            <a:alphaOff val="0"/>
          </a:schemeClr>
        </a:solidFill>
        <a:ln w="15875" cap="flat" cmpd="sng" algn="ctr">
          <a:solidFill>
            <a:schemeClr val="accent5">
              <a:hueOff val="-2646845"/>
              <a:satOff val="-14216"/>
              <a:lumOff val="4862"/>
              <a:alphaOff val="0"/>
            </a:schemeClr>
          </a:solidFill>
          <a:prstDash val="solid"/>
        </a:ln>
        <a:effectLst/>
      </dsp:spPr>
      <dsp:style>
        <a:lnRef idx="2">
          <a:scrgbClr r="0" g="0" b="0"/>
        </a:lnRef>
        <a:fillRef idx="1">
          <a:scrgbClr r="0" g="0" b="0"/>
        </a:fillRef>
        <a:effectRef idx="0">
          <a:scrgbClr r="0" g="0" b="0"/>
        </a:effectRef>
        <a:fontRef idx="minor"/>
      </dsp:style>
    </dsp:sp>
    <dsp:sp modelId="{705B3D0C-C688-614D-A184-1CCAA3DFD425}">
      <dsp:nvSpPr>
        <dsp:cNvPr id="0" name=""/>
        <dsp:cNvSpPr/>
      </dsp:nvSpPr>
      <dsp:spPr>
        <a:xfrm>
          <a:off x="495300" y="2395636"/>
          <a:ext cx="6934200" cy="383760"/>
        </a:xfrm>
        <a:prstGeom prst="roundRect">
          <a:avLst/>
        </a:prstGeom>
        <a:solidFill>
          <a:schemeClr val="accent5">
            <a:hueOff val="-2646845"/>
            <a:satOff val="-14216"/>
            <a:lumOff val="4862"/>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2096" tIns="0" rIns="262096" bIns="0" numCol="1" spcCol="1270" anchor="ctr" anchorCtr="0">
          <a:noAutofit/>
        </a:bodyPr>
        <a:lstStyle/>
        <a:p>
          <a:pPr marL="0" lvl="0" indent="0" algn="l" defTabSz="577850">
            <a:lnSpc>
              <a:spcPct val="90000"/>
            </a:lnSpc>
            <a:spcBef>
              <a:spcPct val="0"/>
            </a:spcBef>
            <a:spcAft>
              <a:spcPct val="35000"/>
            </a:spcAft>
            <a:buNone/>
          </a:pPr>
          <a:r>
            <a:rPr lang="en-US" sz="1300" kern="1200"/>
            <a:t>Short time scale to collet and analyze data.</a:t>
          </a:r>
        </a:p>
      </dsp:txBody>
      <dsp:txXfrm>
        <a:off x="514034" y="2414370"/>
        <a:ext cx="6896732" cy="346292"/>
      </dsp:txXfrm>
    </dsp:sp>
    <dsp:sp modelId="{C2E69AA7-0336-B948-B1EB-B7C7CE0A2F79}">
      <dsp:nvSpPr>
        <dsp:cNvPr id="0" name=""/>
        <dsp:cNvSpPr/>
      </dsp:nvSpPr>
      <dsp:spPr>
        <a:xfrm>
          <a:off x="0" y="3177196"/>
          <a:ext cx="9906000" cy="327600"/>
        </a:xfrm>
        <a:prstGeom prst="rect">
          <a:avLst/>
        </a:prstGeom>
        <a:solidFill>
          <a:schemeClr val="lt1">
            <a:alpha val="90000"/>
            <a:hueOff val="0"/>
            <a:satOff val="0"/>
            <a:lumOff val="0"/>
            <a:alphaOff val="0"/>
          </a:schemeClr>
        </a:solidFill>
        <a:ln w="15875" cap="flat" cmpd="sng" algn="ctr">
          <a:solidFill>
            <a:schemeClr val="accent5">
              <a:hueOff val="-3308557"/>
              <a:satOff val="-17770"/>
              <a:lumOff val="6078"/>
              <a:alphaOff val="0"/>
            </a:schemeClr>
          </a:solidFill>
          <a:prstDash val="solid"/>
        </a:ln>
        <a:effectLst/>
      </dsp:spPr>
      <dsp:style>
        <a:lnRef idx="2">
          <a:scrgbClr r="0" g="0" b="0"/>
        </a:lnRef>
        <a:fillRef idx="1">
          <a:scrgbClr r="0" g="0" b="0"/>
        </a:fillRef>
        <a:effectRef idx="0">
          <a:scrgbClr r="0" g="0" b="0"/>
        </a:effectRef>
        <a:fontRef idx="minor"/>
      </dsp:style>
    </dsp:sp>
    <dsp:sp modelId="{07F5A28E-911F-A14C-9A59-4EEA21F21339}">
      <dsp:nvSpPr>
        <dsp:cNvPr id="0" name=""/>
        <dsp:cNvSpPr/>
      </dsp:nvSpPr>
      <dsp:spPr>
        <a:xfrm>
          <a:off x="495300" y="2985316"/>
          <a:ext cx="6934200" cy="383760"/>
        </a:xfrm>
        <a:prstGeom prst="roundRect">
          <a:avLst/>
        </a:prstGeom>
        <a:solidFill>
          <a:schemeClr val="accent5">
            <a:hueOff val="-3308557"/>
            <a:satOff val="-17770"/>
            <a:lumOff val="6078"/>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2096" tIns="0" rIns="262096" bIns="0" numCol="1" spcCol="1270" anchor="ctr" anchorCtr="0">
          <a:noAutofit/>
        </a:bodyPr>
        <a:lstStyle/>
        <a:p>
          <a:pPr marL="0" lvl="0" indent="0" algn="l" defTabSz="577850">
            <a:lnSpc>
              <a:spcPct val="90000"/>
            </a:lnSpc>
            <a:spcBef>
              <a:spcPct val="0"/>
            </a:spcBef>
            <a:spcAft>
              <a:spcPct val="35000"/>
            </a:spcAft>
            <a:buNone/>
          </a:pPr>
          <a:r>
            <a:rPr lang="en-US" sz="1300" kern="1200"/>
            <a:t>63 questions- long questionnaire.</a:t>
          </a:r>
        </a:p>
      </dsp:txBody>
      <dsp:txXfrm>
        <a:off x="514034" y="3004050"/>
        <a:ext cx="6896732" cy="3462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85D4A5-CACF-E942-B086-2CA1C332DEEF}">
      <dsp:nvSpPr>
        <dsp:cNvPr id="0" name=""/>
        <dsp:cNvSpPr/>
      </dsp:nvSpPr>
      <dsp:spPr>
        <a:xfrm>
          <a:off x="697966" y="832"/>
          <a:ext cx="2239490" cy="1343694"/>
        </a:xfrm>
        <a:prstGeom prst="roundRect">
          <a:avLst>
            <a:gd name="adj" fmla="val 10000"/>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Ensure there a similar number of participants within each cohort ensuring that a true representation is obtained. </a:t>
          </a:r>
          <a:endParaRPr lang="en-US" sz="1300" kern="1200"/>
        </a:p>
      </dsp:txBody>
      <dsp:txXfrm>
        <a:off x="737321" y="40187"/>
        <a:ext cx="2160780" cy="1264984"/>
      </dsp:txXfrm>
    </dsp:sp>
    <dsp:sp modelId="{E0611FB0-935E-B04E-BC78-7E8DF8427368}">
      <dsp:nvSpPr>
        <dsp:cNvPr id="0" name=""/>
        <dsp:cNvSpPr/>
      </dsp:nvSpPr>
      <dsp:spPr>
        <a:xfrm>
          <a:off x="3134532" y="394982"/>
          <a:ext cx="474772" cy="555393"/>
        </a:xfrm>
        <a:prstGeom prst="rightArrow">
          <a:avLst>
            <a:gd name="adj1" fmla="val 60000"/>
            <a:gd name="adj2" fmla="val 50000"/>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134532" y="506061"/>
        <a:ext cx="332340" cy="333235"/>
      </dsp:txXfrm>
    </dsp:sp>
    <dsp:sp modelId="{FC7A6D76-2B89-5243-90EF-698988757471}">
      <dsp:nvSpPr>
        <dsp:cNvPr id="0" name=""/>
        <dsp:cNvSpPr/>
      </dsp:nvSpPr>
      <dsp:spPr>
        <a:xfrm>
          <a:off x="3833254" y="832"/>
          <a:ext cx="2239490" cy="1343694"/>
        </a:xfrm>
        <a:prstGeom prst="roundRect">
          <a:avLst>
            <a:gd name="adj" fmla="val 10000"/>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 valid representation of society is required to show whether results are continual.</a:t>
          </a:r>
          <a:endParaRPr lang="en-US" sz="1300" kern="1200" dirty="0"/>
        </a:p>
      </dsp:txBody>
      <dsp:txXfrm>
        <a:off x="3872609" y="40187"/>
        <a:ext cx="2160780" cy="1264984"/>
      </dsp:txXfrm>
    </dsp:sp>
    <dsp:sp modelId="{4BC789F0-4E2C-0B4A-857A-4B7F6F04358D}">
      <dsp:nvSpPr>
        <dsp:cNvPr id="0" name=""/>
        <dsp:cNvSpPr/>
      </dsp:nvSpPr>
      <dsp:spPr>
        <a:xfrm>
          <a:off x="6269820" y="394982"/>
          <a:ext cx="474772" cy="555393"/>
        </a:xfrm>
        <a:prstGeom prst="rightArrow">
          <a:avLst>
            <a:gd name="adj1" fmla="val 60000"/>
            <a:gd name="adj2" fmla="val 50000"/>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6269820" y="506061"/>
        <a:ext cx="332340" cy="333235"/>
      </dsp:txXfrm>
    </dsp:sp>
    <dsp:sp modelId="{F83D63D1-0718-E246-B6C8-C9F8D827CC64}">
      <dsp:nvSpPr>
        <dsp:cNvPr id="0" name=""/>
        <dsp:cNvSpPr/>
      </dsp:nvSpPr>
      <dsp:spPr>
        <a:xfrm>
          <a:off x="6968541" y="832"/>
          <a:ext cx="2239490" cy="1343694"/>
        </a:xfrm>
        <a:prstGeom prst="roundRect">
          <a:avLst>
            <a:gd name="adj" fmla="val 10000"/>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Include qualitative data, this would give participants the opportunity for a more detailed answer relating to individual questions and their individual attitudes that relate to certain questions.</a:t>
          </a:r>
          <a:endParaRPr lang="en-US" sz="1300" kern="1200"/>
        </a:p>
      </dsp:txBody>
      <dsp:txXfrm>
        <a:off x="7007896" y="40187"/>
        <a:ext cx="2160780" cy="1264984"/>
      </dsp:txXfrm>
    </dsp:sp>
    <dsp:sp modelId="{B788B447-2111-6646-BDDE-63A006455FE4}">
      <dsp:nvSpPr>
        <dsp:cNvPr id="0" name=""/>
        <dsp:cNvSpPr/>
      </dsp:nvSpPr>
      <dsp:spPr>
        <a:xfrm rot="5400000">
          <a:off x="7850900" y="1501291"/>
          <a:ext cx="474772" cy="555393"/>
        </a:xfrm>
        <a:prstGeom prst="rightArrow">
          <a:avLst>
            <a:gd name="adj1" fmla="val 60000"/>
            <a:gd name="adj2" fmla="val 50000"/>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7921669" y="1541601"/>
        <a:ext cx="333235" cy="332340"/>
      </dsp:txXfrm>
    </dsp:sp>
    <dsp:sp modelId="{47751C61-2FF5-6D40-849C-9A286BDB4AB6}">
      <dsp:nvSpPr>
        <dsp:cNvPr id="0" name=""/>
        <dsp:cNvSpPr/>
      </dsp:nvSpPr>
      <dsp:spPr>
        <a:xfrm>
          <a:off x="6968541" y="2240323"/>
          <a:ext cx="2239490" cy="1343694"/>
        </a:xfrm>
        <a:prstGeom prst="roundRect">
          <a:avLst>
            <a:gd name="adj" fmla="val 10000"/>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Focus group participation could be examined within future research as a variable.</a:t>
          </a:r>
          <a:endParaRPr lang="en-US" sz="1300" kern="1200" dirty="0"/>
        </a:p>
      </dsp:txBody>
      <dsp:txXfrm>
        <a:off x="7007896" y="2279678"/>
        <a:ext cx="2160780" cy="1264984"/>
      </dsp:txXfrm>
    </dsp:sp>
    <dsp:sp modelId="{BDCA6626-6698-2B42-80E9-DBB1CE961110}">
      <dsp:nvSpPr>
        <dsp:cNvPr id="0" name=""/>
        <dsp:cNvSpPr/>
      </dsp:nvSpPr>
      <dsp:spPr>
        <a:xfrm rot="10800000">
          <a:off x="6296694" y="2634473"/>
          <a:ext cx="474772" cy="555393"/>
        </a:xfrm>
        <a:prstGeom prst="rightArrow">
          <a:avLst>
            <a:gd name="adj1" fmla="val 60000"/>
            <a:gd name="adj2" fmla="val 50000"/>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6439126" y="2745552"/>
        <a:ext cx="332340" cy="333235"/>
      </dsp:txXfrm>
    </dsp:sp>
    <dsp:sp modelId="{F6A11A4E-CEC0-744C-8CF2-A70F069F7216}">
      <dsp:nvSpPr>
        <dsp:cNvPr id="0" name=""/>
        <dsp:cNvSpPr/>
      </dsp:nvSpPr>
      <dsp:spPr>
        <a:xfrm>
          <a:off x="3833254" y="2240323"/>
          <a:ext cx="2239490" cy="1343694"/>
        </a:xfrm>
        <a:prstGeom prst="roundRect">
          <a:avLst>
            <a:gd name="adj" fmla="val 10000"/>
          </a:avLst>
        </a:prstGeom>
        <a:gradFill rotWithShape="0">
          <a:gsLst>
            <a:gs pos="0">
              <a:schemeClr val="accent6">
                <a:hueOff val="0"/>
                <a:satOff val="0"/>
                <a:lumOff val="0"/>
                <a:alphaOff val="0"/>
                <a:tint val="94000"/>
                <a:satMod val="105000"/>
                <a:lumMod val="102000"/>
              </a:schemeClr>
            </a:gs>
            <a:gs pos="100000">
              <a:schemeClr val="accent6">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Interventions can be used which are based on empirical evidence.</a:t>
          </a:r>
        </a:p>
      </dsp:txBody>
      <dsp:txXfrm>
        <a:off x="3872609" y="2279678"/>
        <a:ext cx="2160780" cy="1264984"/>
      </dsp:txXfrm>
    </dsp:sp>
    <dsp:sp modelId="{35933A92-4552-3E48-908C-512EAB6204EB}">
      <dsp:nvSpPr>
        <dsp:cNvPr id="0" name=""/>
        <dsp:cNvSpPr/>
      </dsp:nvSpPr>
      <dsp:spPr>
        <a:xfrm rot="10800000">
          <a:off x="3161406" y="2634473"/>
          <a:ext cx="474772" cy="555393"/>
        </a:xfrm>
        <a:prstGeom prst="rightArrow">
          <a:avLst>
            <a:gd name="adj1" fmla="val 60000"/>
            <a:gd name="adj2" fmla="val 50000"/>
          </a:avLst>
        </a:prstGeom>
        <a:gradFill rotWithShape="0">
          <a:gsLst>
            <a:gs pos="0">
              <a:schemeClr val="accent6">
                <a:hueOff val="0"/>
                <a:satOff val="0"/>
                <a:lumOff val="0"/>
                <a:alphaOff val="0"/>
                <a:tint val="94000"/>
                <a:satMod val="105000"/>
                <a:lumMod val="102000"/>
              </a:schemeClr>
            </a:gs>
            <a:gs pos="100000">
              <a:schemeClr val="accent6">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3303838" y="2745552"/>
        <a:ext cx="332340" cy="333235"/>
      </dsp:txXfrm>
    </dsp:sp>
    <dsp:sp modelId="{50510F60-D147-3747-BBA6-05C35F5D2E4D}">
      <dsp:nvSpPr>
        <dsp:cNvPr id="0" name=""/>
        <dsp:cNvSpPr/>
      </dsp:nvSpPr>
      <dsp:spPr>
        <a:xfrm>
          <a:off x="697966" y="2240323"/>
          <a:ext cx="2239490" cy="1343694"/>
        </a:xfrm>
        <a:prstGeom prst="roundRect">
          <a:avLst>
            <a:gd name="adj" fmla="val 10000"/>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Different descriptions used to identify the criminal behaviours of the portrayed offender.</a:t>
          </a:r>
        </a:p>
      </dsp:txBody>
      <dsp:txXfrm>
        <a:off x="737321" y="2279678"/>
        <a:ext cx="2160780" cy="126498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E071BDA7-E972-9947-8511-A91DEBD7F03D}" type="datetimeFigureOut">
              <a:rPr lang="en-US" smtClean="0"/>
              <a:t>5/18/20</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1FAEFE80-869C-024F-86FA-BE01402E0AD6}" type="slidenum">
              <a:rPr lang="en-US" smtClean="0"/>
              <a:t>‹#›</a:t>
            </a:fld>
            <a:endParaRPr lang="en-US"/>
          </a:p>
        </p:txBody>
      </p:sp>
    </p:spTree>
    <p:extLst>
      <p:ext uri="{BB962C8B-B14F-4D97-AF65-F5344CB8AC3E}">
        <p14:creationId xmlns:p14="http://schemas.microsoft.com/office/powerpoint/2010/main" val="2841440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71BDA7-E972-9947-8511-A91DEBD7F03D}" type="datetimeFigureOut">
              <a:rPr lang="en-US" smtClean="0"/>
              <a:t>5/18/20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AEFE80-869C-024F-86FA-BE01402E0AD6}" type="slidenum">
              <a:rPr lang="en-US" smtClean="0"/>
              <a:t>‹#›</a:t>
            </a:fld>
            <a:endParaRPr lang="en-US"/>
          </a:p>
        </p:txBody>
      </p:sp>
    </p:spTree>
    <p:extLst>
      <p:ext uri="{BB962C8B-B14F-4D97-AF65-F5344CB8AC3E}">
        <p14:creationId xmlns:p14="http://schemas.microsoft.com/office/powerpoint/2010/main" val="3900290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071BDA7-E972-9947-8511-A91DEBD7F03D}" type="datetimeFigureOut">
              <a:rPr lang="en-US" smtClean="0"/>
              <a:t>5/18/20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AEFE80-869C-024F-86FA-BE01402E0AD6}" type="slidenum">
              <a:rPr lang="en-US" smtClean="0"/>
              <a:t>‹#›</a:t>
            </a:fld>
            <a:endParaRPr lang="en-US"/>
          </a:p>
        </p:txBody>
      </p:sp>
    </p:spTree>
    <p:extLst>
      <p:ext uri="{BB962C8B-B14F-4D97-AF65-F5344CB8AC3E}">
        <p14:creationId xmlns:p14="http://schemas.microsoft.com/office/powerpoint/2010/main" val="3558500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071BDA7-E972-9947-8511-A91DEBD7F03D}" type="datetimeFigureOut">
              <a:rPr lang="en-US" smtClean="0"/>
              <a:t>5/18/20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AEFE80-869C-024F-86FA-BE01402E0AD6}" type="slidenum">
              <a:rPr lang="en-US" smtClean="0"/>
              <a:t>‹#›</a:t>
            </a:fld>
            <a:endParaRPr lang="en-US"/>
          </a:p>
        </p:txBody>
      </p:sp>
    </p:spTree>
    <p:extLst>
      <p:ext uri="{BB962C8B-B14F-4D97-AF65-F5344CB8AC3E}">
        <p14:creationId xmlns:p14="http://schemas.microsoft.com/office/powerpoint/2010/main" val="1735688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071BDA7-E972-9947-8511-A91DEBD7F03D}" type="datetimeFigureOut">
              <a:rPr lang="en-US" smtClean="0"/>
              <a:t>5/18/20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FAEFE80-869C-024F-86FA-BE01402E0AD6}" type="slidenum">
              <a:rPr lang="en-US" smtClean="0"/>
              <a:t>‹#›</a:t>
            </a:fld>
            <a:endParaRPr lang="en-US"/>
          </a:p>
        </p:txBody>
      </p:sp>
    </p:spTree>
    <p:extLst>
      <p:ext uri="{BB962C8B-B14F-4D97-AF65-F5344CB8AC3E}">
        <p14:creationId xmlns:p14="http://schemas.microsoft.com/office/powerpoint/2010/main" val="27722125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071BDA7-E972-9947-8511-A91DEBD7F03D}" type="datetimeFigureOut">
              <a:rPr lang="en-US" smtClean="0"/>
              <a:t>5/18/20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FAEFE80-869C-024F-86FA-BE01402E0AD6}" type="slidenum">
              <a:rPr lang="en-US" smtClean="0"/>
              <a:t>‹#›</a:t>
            </a:fld>
            <a:endParaRPr lang="en-US"/>
          </a:p>
        </p:txBody>
      </p:sp>
    </p:spTree>
    <p:extLst>
      <p:ext uri="{BB962C8B-B14F-4D97-AF65-F5344CB8AC3E}">
        <p14:creationId xmlns:p14="http://schemas.microsoft.com/office/powerpoint/2010/main" val="3876950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71BDA7-E972-9947-8511-A91DEBD7F03D}" type="datetimeFigureOut">
              <a:rPr lang="en-US" smtClean="0"/>
              <a:t>5/18/20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FAEFE80-869C-024F-86FA-BE01402E0AD6}" type="slidenum">
              <a:rPr lang="en-US" smtClean="0"/>
              <a:t>‹#›</a:t>
            </a:fld>
            <a:endParaRPr lang="en-US"/>
          </a:p>
        </p:txBody>
      </p:sp>
    </p:spTree>
    <p:extLst>
      <p:ext uri="{BB962C8B-B14F-4D97-AF65-F5344CB8AC3E}">
        <p14:creationId xmlns:p14="http://schemas.microsoft.com/office/powerpoint/2010/main" val="243727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71BDA7-E972-9947-8511-A91DEBD7F03D}" type="datetimeFigureOut">
              <a:rPr lang="en-US" smtClean="0"/>
              <a:t>5/18/20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AEFE80-869C-024F-86FA-BE01402E0AD6}" type="slidenum">
              <a:rPr lang="en-US" smtClean="0"/>
              <a:t>‹#›</a:t>
            </a:fld>
            <a:endParaRPr lang="en-US"/>
          </a:p>
        </p:txBody>
      </p:sp>
    </p:spTree>
    <p:extLst>
      <p:ext uri="{BB962C8B-B14F-4D97-AF65-F5344CB8AC3E}">
        <p14:creationId xmlns:p14="http://schemas.microsoft.com/office/powerpoint/2010/main" val="3252404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71BDA7-E972-9947-8511-A91DEBD7F03D}" type="datetimeFigureOut">
              <a:rPr lang="en-US" smtClean="0"/>
              <a:t>5/18/20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AEFE80-869C-024F-86FA-BE01402E0AD6}" type="slidenum">
              <a:rPr lang="en-US" smtClean="0"/>
              <a:t>‹#›</a:t>
            </a:fld>
            <a:endParaRPr lang="en-US"/>
          </a:p>
        </p:txBody>
      </p:sp>
    </p:spTree>
    <p:extLst>
      <p:ext uri="{BB962C8B-B14F-4D97-AF65-F5344CB8AC3E}">
        <p14:creationId xmlns:p14="http://schemas.microsoft.com/office/powerpoint/2010/main" val="2238130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71BDA7-E972-9947-8511-A91DEBD7F03D}" type="datetimeFigureOut">
              <a:rPr lang="en-US" smtClean="0"/>
              <a:t>5/18/20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AEFE80-869C-024F-86FA-BE01402E0AD6}" type="slidenum">
              <a:rPr lang="en-US" smtClean="0"/>
              <a:t>‹#›</a:t>
            </a:fld>
            <a:endParaRPr lang="en-US"/>
          </a:p>
        </p:txBody>
      </p:sp>
    </p:spTree>
    <p:extLst>
      <p:ext uri="{BB962C8B-B14F-4D97-AF65-F5344CB8AC3E}">
        <p14:creationId xmlns:p14="http://schemas.microsoft.com/office/powerpoint/2010/main" val="26456990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71BDA7-E972-9947-8511-A91DEBD7F03D}" type="datetimeFigureOut">
              <a:rPr lang="en-US" smtClean="0"/>
              <a:t>5/18/20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AEFE80-869C-024F-86FA-BE01402E0AD6}" type="slidenum">
              <a:rPr lang="en-US" smtClean="0"/>
              <a:t>‹#›</a:t>
            </a:fld>
            <a:endParaRPr lang="en-US"/>
          </a:p>
        </p:txBody>
      </p:sp>
    </p:spTree>
    <p:extLst>
      <p:ext uri="{BB962C8B-B14F-4D97-AF65-F5344CB8AC3E}">
        <p14:creationId xmlns:p14="http://schemas.microsoft.com/office/powerpoint/2010/main" val="42685411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71BDA7-E972-9947-8511-A91DEBD7F03D}" type="datetimeFigureOut">
              <a:rPr lang="en-US" smtClean="0"/>
              <a:t>5/18/20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AEFE80-869C-024F-86FA-BE01402E0AD6}"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6298731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71BDA7-E972-9947-8511-A91DEBD7F03D}" type="datetimeFigureOut">
              <a:rPr lang="en-US" smtClean="0"/>
              <a:t>5/18/20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AEFE80-869C-024F-86FA-BE01402E0AD6}" type="slidenum">
              <a:rPr lang="en-US" smtClean="0"/>
              <a:t>‹#›</a:t>
            </a:fld>
            <a:endParaRPr lang="en-US"/>
          </a:p>
        </p:txBody>
      </p:sp>
    </p:spTree>
    <p:extLst>
      <p:ext uri="{BB962C8B-B14F-4D97-AF65-F5344CB8AC3E}">
        <p14:creationId xmlns:p14="http://schemas.microsoft.com/office/powerpoint/2010/main" val="10251604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071BDA7-E972-9947-8511-A91DEBD7F03D}" type="datetimeFigureOut">
              <a:rPr lang="en-US" smtClean="0"/>
              <a:t>5/18/20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FAEFE80-869C-024F-86FA-BE01402E0AD6}" type="slidenum">
              <a:rPr lang="en-US" smtClean="0"/>
              <a:t>‹#›</a:t>
            </a:fld>
            <a:endParaRPr lang="en-US"/>
          </a:p>
        </p:txBody>
      </p:sp>
    </p:spTree>
    <p:extLst>
      <p:ext uri="{BB962C8B-B14F-4D97-AF65-F5344CB8AC3E}">
        <p14:creationId xmlns:p14="http://schemas.microsoft.com/office/powerpoint/2010/main" val="41624297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071BDA7-E972-9947-8511-A91DEBD7F03D}" type="datetimeFigureOut">
              <a:rPr lang="en-US" smtClean="0"/>
              <a:t>5/18/20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FAEFE80-869C-024F-86FA-BE01402E0AD6}" type="slidenum">
              <a:rPr lang="en-US" smtClean="0"/>
              <a:t>‹#›</a:t>
            </a:fld>
            <a:endParaRPr lang="en-US"/>
          </a:p>
        </p:txBody>
      </p:sp>
    </p:spTree>
    <p:extLst>
      <p:ext uri="{BB962C8B-B14F-4D97-AF65-F5344CB8AC3E}">
        <p14:creationId xmlns:p14="http://schemas.microsoft.com/office/powerpoint/2010/main" val="38243886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71BDA7-E972-9947-8511-A91DEBD7F03D}" type="datetimeFigureOut">
              <a:rPr lang="en-US" smtClean="0"/>
              <a:t>5/18/20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AEFE80-869C-024F-86FA-BE01402E0AD6}" type="slidenum">
              <a:rPr lang="en-US" smtClean="0"/>
              <a:t>‹#›</a:t>
            </a:fld>
            <a:endParaRPr lang="en-US"/>
          </a:p>
        </p:txBody>
      </p:sp>
    </p:spTree>
    <p:extLst>
      <p:ext uri="{BB962C8B-B14F-4D97-AF65-F5344CB8AC3E}">
        <p14:creationId xmlns:p14="http://schemas.microsoft.com/office/powerpoint/2010/main" val="28846041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71BDA7-E972-9947-8511-A91DEBD7F03D}" type="datetimeFigureOut">
              <a:rPr lang="en-US" smtClean="0"/>
              <a:t>5/18/20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AEFE80-869C-024F-86FA-BE01402E0AD6}" type="slidenum">
              <a:rPr lang="en-US" smtClean="0"/>
              <a:t>‹#›</a:t>
            </a:fld>
            <a:endParaRPr lang="en-US"/>
          </a:p>
        </p:txBody>
      </p:sp>
    </p:spTree>
    <p:extLst>
      <p:ext uri="{BB962C8B-B14F-4D97-AF65-F5344CB8AC3E}">
        <p14:creationId xmlns:p14="http://schemas.microsoft.com/office/powerpoint/2010/main" val="4019421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071BDA7-E972-9947-8511-A91DEBD7F03D}" type="datetimeFigureOut">
              <a:rPr lang="en-US" smtClean="0"/>
              <a:t>5/18/20</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FAEFE80-869C-024F-86FA-BE01402E0AD6}" type="slidenum">
              <a:rPr lang="en-US" smtClean="0"/>
              <a:t>‹#›</a:t>
            </a:fld>
            <a:endParaRPr lang="en-US"/>
          </a:p>
        </p:txBody>
      </p:sp>
    </p:spTree>
    <p:extLst>
      <p:ext uri="{BB962C8B-B14F-4D97-AF65-F5344CB8AC3E}">
        <p14:creationId xmlns:p14="http://schemas.microsoft.com/office/powerpoint/2010/main" val="368575328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23836-12F2-7F40-9C5A-549B02D69A5E}"/>
              </a:ext>
            </a:extLst>
          </p:cNvPr>
          <p:cNvSpPr>
            <a:spLocks noGrp="1"/>
          </p:cNvSpPr>
          <p:nvPr>
            <p:ph type="ctrTitle"/>
          </p:nvPr>
        </p:nvSpPr>
        <p:spPr/>
        <p:txBody>
          <a:bodyPr>
            <a:normAutofit fontScale="90000"/>
          </a:bodyPr>
          <a:lstStyle/>
          <a:p>
            <a:r>
              <a:rPr lang="en-GB" sz="3600" dirty="0"/>
              <a:t>Investigation into public attitudes towards male offenders, female offenders and offenders with mental health conditions.</a:t>
            </a:r>
            <a:br>
              <a:rPr lang="en-GB" sz="3600" dirty="0"/>
            </a:br>
            <a:endParaRPr lang="en-US" sz="3600" dirty="0"/>
          </a:p>
        </p:txBody>
      </p:sp>
      <p:sp>
        <p:nvSpPr>
          <p:cNvPr id="3" name="Subtitle 2">
            <a:extLst>
              <a:ext uri="{FF2B5EF4-FFF2-40B4-BE49-F238E27FC236}">
                <a16:creationId xmlns:a16="http://schemas.microsoft.com/office/drawing/2014/main" id="{FC5DD6D2-62D2-944C-A52F-3062C97158C0}"/>
              </a:ext>
            </a:extLst>
          </p:cNvPr>
          <p:cNvSpPr>
            <a:spLocks noGrp="1"/>
          </p:cNvSpPr>
          <p:nvPr>
            <p:ph type="subTitle" idx="1"/>
          </p:nvPr>
        </p:nvSpPr>
        <p:spPr/>
        <p:txBody>
          <a:bodyPr/>
          <a:lstStyle/>
          <a:p>
            <a:endParaRPr lang="en-US"/>
          </a:p>
          <a:p>
            <a:endParaRPr lang="en-US"/>
          </a:p>
          <a:p>
            <a:r>
              <a:rPr lang="en-US"/>
              <a:t>                                                          Created by Stacy Waldman (1701928)</a:t>
            </a:r>
            <a:endParaRPr lang="en-US" dirty="0"/>
          </a:p>
        </p:txBody>
      </p:sp>
    </p:spTree>
    <p:extLst>
      <p:ext uri="{BB962C8B-B14F-4D97-AF65-F5344CB8AC3E}">
        <p14:creationId xmlns:p14="http://schemas.microsoft.com/office/powerpoint/2010/main" val="1328967588"/>
      </p:ext>
    </p:extLst>
  </p:cSld>
  <p:clrMapOvr>
    <a:masterClrMapping/>
  </p:clrMapOvr>
  <mc:AlternateContent xmlns:mc="http://schemas.openxmlformats.org/markup-compatibility/2006" xmlns:p14="http://schemas.microsoft.com/office/powerpoint/2010/main">
    <mc:Choice Requires="p14">
      <p:transition spd="slow" p14:dur="2000" advTm="21055"/>
    </mc:Choice>
    <mc:Fallback xmlns="">
      <p:transition spd="slow" advTm="2105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B639F9D-95BE-2E45-9F42-64461FD9E80E}"/>
              </a:ext>
            </a:extLst>
          </p:cNvPr>
          <p:cNvSpPr>
            <a:spLocks noGrp="1"/>
          </p:cNvSpPr>
          <p:nvPr>
            <p:ph type="title"/>
          </p:nvPr>
        </p:nvSpPr>
        <p:spPr/>
        <p:txBody>
          <a:bodyPr/>
          <a:lstStyle/>
          <a:p>
            <a:r>
              <a:rPr lang="en-US"/>
              <a:t>Review of the Literature:</a:t>
            </a:r>
            <a:endParaRPr lang="en-US" dirty="0"/>
          </a:p>
        </p:txBody>
      </p:sp>
      <p:sp>
        <p:nvSpPr>
          <p:cNvPr id="5" name="Content Placeholder 4">
            <a:extLst>
              <a:ext uri="{FF2B5EF4-FFF2-40B4-BE49-F238E27FC236}">
                <a16:creationId xmlns:a16="http://schemas.microsoft.com/office/drawing/2014/main" id="{7FD13B80-D501-6742-85FC-214785FA7BB5}"/>
              </a:ext>
            </a:extLst>
          </p:cNvPr>
          <p:cNvSpPr>
            <a:spLocks noGrp="1"/>
          </p:cNvSpPr>
          <p:nvPr>
            <p:ph sz="half" idx="1"/>
          </p:nvPr>
        </p:nvSpPr>
        <p:spPr/>
        <p:txBody>
          <a:bodyPr>
            <a:normAutofit fontScale="92500" lnSpcReduction="10000"/>
          </a:bodyPr>
          <a:lstStyle/>
          <a:p>
            <a:r>
              <a:rPr lang="en-GB" dirty="0"/>
              <a:t>Effects of negative labelling from others due to their previous offending behaviour (Pager,2003.) </a:t>
            </a:r>
          </a:p>
          <a:p>
            <a:r>
              <a:rPr lang="en-GB" dirty="0"/>
              <a:t>Stereo typing against offenders/ex-offenders has negative effects on rehabilitation</a:t>
            </a:r>
            <a:r>
              <a:rPr lang="en-GB" dirty="0">
                <a:effectLst/>
              </a:rPr>
              <a:t> (</a:t>
            </a:r>
            <a:r>
              <a:rPr lang="en-GB" dirty="0" err="1"/>
              <a:t>LeBel</a:t>
            </a:r>
            <a:r>
              <a:rPr lang="en-GB" dirty="0"/>
              <a:t>, 2012</a:t>
            </a:r>
            <a:r>
              <a:rPr lang="en-GB" dirty="0">
                <a:effectLst/>
              </a:rPr>
              <a:t> ).</a:t>
            </a:r>
          </a:p>
          <a:p>
            <a:endParaRPr lang="en-US" dirty="0"/>
          </a:p>
        </p:txBody>
      </p:sp>
      <p:sp>
        <p:nvSpPr>
          <p:cNvPr id="6" name="Content Placeholder 5">
            <a:extLst>
              <a:ext uri="{FF2B5EF4-FFF2-40B4-BE49-F238E27FC236}">
                <a16:creationId xmlns:a16="http://schemas.microsoft.com/office/drawing/2014/main" id="{75B41FD4-3FDF-B643-81B6-EDB2A69266F1}"/>
              </a:ext>
            </a:extLst>
          </p:cNvPr>
          <p:cNvSpPr>
            <a:spLocks noGrp="1"/>
          </p:cNvSpPr>
          <p:nvPr>
            <p:ph sz="half" idx="2"/>
          </p:nvPr>
        </p:nvSpPr>
        <p:spPr/>
        <p:txBody>
          <a:bodyPr>
            <a:normAutofit fontScale="92500" lnSpcReduction="10000"/>
          </a:bodyPr>
          <a:lstStyle/>
          <a:p>
            <a:r>
              <a:rPr lang="en-GB" dirty="0"/>
              <a:t>Hirschfield and Piquero (2010) showed that ex-offender’s attitudes are affected by their fellow community members.</a:t>
            </a:r>
          </a:p>
          <a:p>
            <a:r>
              <a:rPr lang="en-GB" dirty="0"/>
              <a:t>Various studies have shown the general public hold negative attitudes towards ex-offenders (Hirschfield &amp; Piquero, 2010; </a:t>
            </a:r>
            <a:r>
              <a:rPr lang="en-GB" dirty="0" err="1"/>
              <a:t>Leverentz</a:t>
            </a:r>
            <a:r>
              <a:rPr lang="en-GB" dirty="0"/>
              <a:t>, 2011; </a:t>
            </a:r>
            <a:r>
              <a:rPr lang="en-GB" dirty="0" err="1"/>
              <a:t>Manza</a:t>
            </a:r>
            <a:r>
              <a:rPr lang="en-GB" dirty="0"/>
              <a:t>, Brooks, &amp; </a:t>
            </a:r>
            <a:r>
              <a:rPr lang="en-GB" dirty="0" err="1"/>
              <a:t>Uggen</a:t>
            </a:r>
            <a:r>
              <a:rPr lang="en-GB" dirty="0"/>
              <a:t>, 2004; S. Park, 2009).</a:t>
            </a:r>
            <a:r>
              <a:rPr lang="en-GB" dirty="0">
                <a:effectLst/>
              </a:rPr>
              <a:t> </a:t>
            </a:r>
            <a:endParaRPr lang="en-US" dirty="0"/>
          </a:p>
        </p:txBody>
      </p:sp>
    </p:spTree>
    <p:extLst>
      <p:ext uri="{BB962C8B-B14F-4D97-AF65-F5344CB8AC3E}">
        <p14:creationId xmlns:p14="http://schemas.microsoft.com/office/powerpoint/2010/main" val="636452303"/>
      </p:ext>
    </p:extLst>
  </p:cSld>
  <p:clrMapOvr>
    <a:masterClrMapping/>
  </p:clrMapOvr>
  <mc:AlternateContent xmlns:mc="http://schemas.openxmlformats.org/markup-compatibility/2006" xmlns:p14="http://schemas.microsoft.com/office/powerpoint/2010/main">
    <mc:Choice Requires="p14">
      <p:transition spd="slow" p14:dur="2000" advTm="96719"/>
    </mc:Choice>
    <mc:Fallback xmlns="">
      <p:transition spd="slow" advTm="96719"/>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B111D-5270-AA48-9E47-5AA0F02434B8}"/>
              </a:ext>
            </a:extLst>
          </p:cNvPr>
          <p:cNvSpPr>
            <a:spLocks noGrp="1"/>
          </p:cNvSpPr>
          <p:nvPr>
            <p:ph type="title"/>
          </p:nvPr>
        </p:nvSpPr>
        <p:spPr>
          <a:xfrm>
            <a:off x="1141413" y="618518"/>
            <a:ext cx="9905998" cy="1478570"/>
          </a:xfrm>
        </p:spPr>
        <p:txBody>
          <a:bodyPr>
            <a:normAutofit/>
          </a:bodyPr>
          <a:lstStyle/>
          <a:p>
            <a:r>
              <a:rPr lang="en-US"/>
              <a:t>Aims:</a:t>
            </a:r>
            <a:endParaRPr lang="en-US" dirty="0"/>
          </a:p>
        </p:txBody>
      </p:sp>
      <p:graphicFrame>
        <p:nvGraphicFramePr>
          <p:cNvPr id="5" name="Content Placeholder 2">
            <a:extLst>
              <a:ext uri="{FF2B5EF4-FFF2-40B4-BE49-F238E27FC236}">
                <a16:creationId xmlns:a16="http://schemas.microsoft.com/office/drawing/2014/main" id="{3FC30C72-9D81-4D21-A86D-F472181C95E1}"/>
              </a:ext>
            </a:extLst>
          </p:cNvPr>
          <p:cNvGraphicFramePr>
            <a:graphicFrameLocks noGrp="1"/>
          </p:cNvGraphicFramePr>
          <p:nvPr>
            <p:ph idx="1"/>
            <p:extLst>
              <p:ext uri="{D42A27DB-BD31-4B8C-83A1-F6EECF244321}">
                <p14:modId xmlns:p14="http://schemas.microsoft.com/office/powerpoint/2010/main" val="114765279"/>
              </p:ext>
            </p:extLst>
          </p:nvPr>
        </p:nvGraphicFramePr>
        <p:xfrm>
          <a:off x="1141413" y="2418820"/>
          <a:ext cx="9906000" cy="31427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5547437"/>
      </p:ext>
    </p:extLst>
  </p:cSld>
  <p:clrMapOvr>
    <a:masterClrMapping/>
  </p:clrMapOvr>
  <mc:AlternateContent xmlns:mc="http://schemas.openxmlformats.org/markup-compatibility/2006" xmlns:p14="http://schemas.microsoft.com/office/powerpoint/2010/main">
    <mc:Choice Requires="p14">
      <p:transition spd="slow" p14:dur="2000" advTm="22261"/>
    </mc:Choice>
    <mc:Fallback xmlns="">
      <p:transition spd="slow" advTm="22261"/>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46AF7-88FD-1C4A-9B0F-1FED87FE399B}"/>
              </a:ext>
            </a:extLst>
          </p:cNvPr>
          <p:cNvSpPr>
            <a:spLocks noGrp="1"/>
          </p:cNvSpPr>
          <p:nvPr>
            <p:ph type="title"/>
          </p:nvPr>
        </p:nvSpPr>
        <p:spPr/>
        <p:txBody>
          <a:bodyPr/>
          <a:lstStyle/>
          <a:p>
            <a:r>
              <a:rPr lang="en-US"/>
              <a:t>Methodology- Materials</a:t>
            </a:r>
            <a:endParaRPr lang="en-US" dirty="0"/>
          </a:p>
        </p:txBody>
      </p:sp>
      <p:sp>
        <p:nvSpPr>
          <p:cNvPr id="3" name="Content Placeholder 2">
            <a:extLst>
              <a:ext uri="{FF2B5EF4-FFF2-40B4-BE49-F238E27FC236}">
                <a16:creationId xmlns:a16="http://schemas.microsoft.com/office/drawing/2014/main" id="{05AA35D3-6008-A745-BC34-C4E60853F1D8}"/>
              </a:ext>
            </a:extLst>
          </p:cNvPr>
          <p:cNvSpPr>
            <a:spLocks noGrp="1"/>
          </p:cNvSpPr>
          <p:nvPr>
            <p:ph idx="1"/>
          </p:nvPr>
        </p:nvSpPr>
        <p:spPr>
          <a:xfrm>
            <a:off x="838200" y="1825625"/>
            <a:ext cx="4277497" cy="4351338"/>
          </a:xfrm>
        </p:spPr>
        <p:txBody>
          <a:bodyPr>
            <a:normAutofit fontScale="92500"/>
          </a:bodyPr>
          <a:lstStyle/>
          <a:p>
            <a:r>
              <a:rPr lang="en-US" dirty="0"/>
              <a:t>Research Proposal</a:t>
            </a:r>
          </a:p>
          <a:p>
            <a:r>
              <a:rPr lang="en-US" dirty="0"/>
              <a:t>Ethics proposal</a:t>
            </a:r>
          </a:p>
          <a:p>
            <a:r>
              <a:rPr lang="en-US" dirty="0"/>
              <a:t>Information sheet</a:t>
            </a:r>
          </a:p>
          <a:p>
            <a:r>
              <a:rPr lang="en-US" dirty="0"/>
              <a:t>Consent form</a:t>
            </a:r>
          </a:p>
          <a:p>
            <a:r>
              <a:rPr lang="en-US" dirty="0"/>
              <a:t>Online questionnaire</a:t>
            </a:r>
          </a:p>
          <a:p>
            <a:r>
              <a:rPr lang="en-US" dirty="0"/>
              <a:t>Software- Qualtrics</a:t>
            </a:r>
          </a:p>
          <a:p>
            <a:r>
              <a:rPr lang="en-US" dirty="0"/>
              <a:t>Debrief form</a:t>
            </a:r>
          </a:p>
          <a:p>
            <a:r>
              <a:rPr lang="en-US" dirty="0"/>
              <a:t>3 x 2 ANOVA statistical analysis.</a:t>
            </a:r>
          </a:p>
        </p:txBody>
      </p:sp>
      <p:sp>
        <p:nvSpPr>
          <p:cNvPr id="4" name="TextBox 3">
            <a:extLst>
              <a:ext uri="{FF2B5EF4-FFF2-40B4-BE49-F238E27FC236}">
                <a16:creationId xmlns:a16="http://schemas.microsoft.com/office/drawing/2014/main" id="{A2539543-5F4B-C04E-82B9-90334D9CCB7A}"/>
              </a:ext>
            </a:extLst>
          </p:cNvPr>
          <p:cNvSpPr txBox="1"/>
          <p:nvPr/>
        </p:nvSpPr>
        <p:spPr>
          <a:xfrm>
            <a:off x="6722076" y="1136822"/>
            <a:ext cx="4992129" cy="1754326"/>
          </a:xfrm>
          <a:prstGeom prst="rect">
            <a:avLst/>
          </a:prstGeom>
          <a:noFill/>
        </p:spPr>
        <p:txBody>
          <a:bodyPr wrap="square" rtlCol="0">
            <a:spAutoFit/>
          </a:bodyPr>
          <a:lstStyle/>
          <a:p>
            <a:r>
              <a:rPr lang="en-US" dirty="0"/>
              <a:t>Online questionnaire based on the ATS-21 (Hogue and Harper 2019). There were two independent variables age and gender. Questionnaire was based on a 5-point LIKERT scale. Higher scores indicated a more positive attitude. Sample consisted of a student population. Data collection lasted 6 weeks. </a:t>
            </a:r>
          </a:p>
        </p:txBody>
      </p:sp>
    </p:spTree>
    <p:extLst>
      <p:ext uri="{BB962C8B-B14F-4D97-AF65-F5344CB8AC3E}">
        <p14:creationId xmlns:p14="http://schemas.microsoft.com/office/powerpoint/2010/main" val="2293497467"/>
      </p:ext>
    </p:extLst>
  </p:cSld>
  <p:clrMapOvr>
    <a:masterClrMapping/>
  </p:clrMapOvr>
  <mc:AlternateContent xmlns:mc="http://schemas.openxmlformats.org/markup-compatibility/2006" xmlns:p14="http://schemas.microsoft.com/office/powerpoint/2010/main">
    <mc:Choice Requires="p14">
      <p:transition spd="slow" p14:dur="2000" advTm="64143"/>
    </mc:Choice>
    <mc:Fallback xmlns="">
      <p:transition spd="slow" advTm="64143"/>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EF4763-EB4A-4A35-89EB-AD2763B48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18CBF0C9-5629-B943-A29F-F11219CFD589}"/>
              </a:ext>
            </a:extLst>
          </p:cNvPr>
          <p:cNvSpPr>
            <a:spLocks noGrp="1"/>
          </p:cNvSpPr>
          <p:nvPr>
            <p:ph type="title"/>
          </p:nvPr>
        </p:nvSpPr>
        <p:spPr>
          <a:xfrm>
            <a:off x="1141413" y="618518"/>
            <a:ext cx="9905998" cy="1478570"/>
          </a:xfrm>
        </p:spPr>
        <p:txBody>
          <a:bodyPr>
            <a:normAutofit/>
          </a:bodyPr>
          <a:lstStyle/>
          <a:p>
            <a:r>
              <a:rPr lang="en-US"/>
              <a:t>Methodology:- Procedure</a:t>
            </a:r>
            <a:endParaRPr lang="en-US" dirty="0"/>
          </a:p>
        </p:txBody>
      </p:sp>
      <p:graphicFrame>
        <p:nvGraphicFramePr>
          <p:cNvPr id="7" name="Content Placeholder 4">
            <a:extLst>
              <a:ext uri="{FF2B5EF4-FFF2-40B4-BE49-F238E27FC236}">
                <a16:creationId xmlns:a16="http://schemas.microsoft.com/office/drawing/2014/main" id="{76700169-9FDC-49BA-A5C0-5C1561128E65}"/>
              </a:ext>
            </a:extLst>
          </p:cNvPr>
          <p:cNvGraphicFramePr>
            <a:graphicFrameLocks noGrp="1"/>
          </p:cNvGraphicFramePr>
          <p:nvPr>
            <p:ph idx="1"/>
            <p:extLst>
              <p:ext uri="{D42A27DB-BD31-4B8C-83A1-F6EECF244321}">
                <p14:modId xmlns:p14="http://schemas.microsoft.com/office/powerpoint/2010/main" val="4037636069"/>
              </p:ext>
            </p:extLst>
          </p:nvPr>
        </p:nvGraphicFramePr>
        <p:xfrm>
          <a:off x="1141411" y="2440771"/>
          <a:ext cx="9905999" cy="3584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9596323"/>
      </p:ext>
    </p:extLst>
  </p:cSld>
  <p:clrMapOvr>
    <a:masterClrMapping/>
  </p:clrMapOvr>
  <mc:AlternateContent xmlns:mc="http://schemas.openxmlformats.org/markup-compatibility/2006" xmlns:p14="http://schemas.microsoft.com/office/powerpoint/2010/main">
    <mc:Choice Requires="p14">
      <p:transition spd="slow" p14:dur="2000" advTm="73603"/>
    </mc:Choice>
    <mc:Fallback xmlns="">
      <p:transition spd="slow" advTm="73603"/>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1E3E1-1996-624B-82D9-989A04C351A4}"/>
              </a:ext>
            </a:extLst>
          </p:cNvPr>
          <p:cNvSpPr>
            <a:spLocks noGrp="1"/>
          </p:cNvSpPr>
          <p:nvPr>
            <p:ph type="title"/>
          </p:nvPr>
        </p:nvSpPr>
        <p:spPr/>
        <p:txBody>
          <a:bodyPr/>
          <a:lstStyle/>
          <a:p>
            <a:r>
              <a:rPr lang="en-US" dirty="0"/>
              <a:t>Results- mean scores</a:t>
            </a:r>
          </a:p>
        </p:txBody>
      </p:sp>
      <p:sp>
        <p:nvSpPr>
          <p:cNvPr id="6" name="Content Placeholder 5">
            <a:extLst>
              <a:ext uri="{FF2B5EF4-FFF2-40B4-BE49-F238E27FC236}">
                <a16:creationId xmlns:a16="http://schemas.microsoft.com/office/drawing/2014/main" id="{4F9C9C26-A1F4-3A4E-BB59-FA957C959FAF}"/>
              </a:ext>
            </a:extLst>
          </p:cNvPr>
          <p:cNvSpPr>
            <a:spLocks noGrp="1"/>
          </p:cNvSpPr>
          <p:nvPr>
            <p:ph sz="half" idx="1"/>
          </p:nvPr>
        </p:nvSpPr>
        <p:spPr/>
        <p:txBody>
          <a:bodyPr/>
          <a:lstStyle/>
          <a:p>
            <a:r>
              <a:rPr lang="en-US" dirty="0"/>
              <a:t>A </a:t>
            </a:r>
            <a:r>
              <a:rPr lang="en-GB" dirty="0"/>
              <a:t>between subjects 3 (age groups - 18-25, 26-39, 40 plus) x 2 (gender groups – male and female) ANOVA was conducted on the total attitude score from combining the subscales (trust, social distance and intent).</a:t>
            </a:r>
            <a:r>
              <a:rPr lang="en-GB" dirty="0">
                <a:effectLst/>
              </a:rPr>
              <a:t> </a:t>
            </a:r>
            <a:endParaRPr lang="en-US" dirty="0"/>
          </a:p>
        </p:txBody>
      </p:sp>
      <p:graphicFrame>
        <p:nvGraphicFramePr>
          <p:cNvPr id="8" name="Content Placeholder 3">
            <a:extLst>
              <a:ext uri="{FF2B5EF4-FFF2-40B4-BE49-F238E27FC236}">
                <a16:creationId xmlns:a16="http://schemas.microsoft.com/office/drawing/2014/main" id="{1CF5A44B-482C-9B4F-90A4-9B84442E61B2}"/>
              </a:ext>
            </a:extLst>
          </p:cNvPr>
          <p:cNvGraphicFramePr>
            <a:graphicFrameLocks noGrp="1"/>
          </p:cNvGraphicFramePr>
          <p:nvPr>
            <p:ph sz="half" idx="2"/>
            <p:extLst>
              <p:ext uri="{D42A27DB-BD31-4B8C-83A1-F6EECF244321}">
                <p14:modId xmlns:p14="http://schemas.microsoft.com/office/powerpoint/2010/main" val="3081300510"/>
              </p:ext>
            </p:extLst>
          </p:nvPr>
        </p:nvGraphicFramePr>
        <p:xfrm>
          <a:off x="6172200" y="2249488"/>
          <a:ext cx="4875213" cy="3541712"/>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3424066"/>
      </p:ext>
    </p:extLst>
  </p:cSld>
  <p:clrMapOvr>
    <a:masterClrMapping/>
  </p:clrMapOvr>
  <mc:AlternateContent xmlns:mc="http://schemas.openxmlformats.org/markup-compatibility/2006" xmlns:p14="http://schemas.microsoft.com/office/powerpoint/2010/main">
    <mc:Choice Requires="p14">
      <p:transition spd="slow" p14:dur="2000" advTm="33324"/>
    </mc:Choice>
    <mc:Fallback xmlns="">
      <p:transition spd="slow" advTm="33324"/>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270675-9512-4978-8583-36659256E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7C5781-61C8-A043-B282-C49ADE580B7C}"/>
              </a:ext>
            </a:extLst>
          </p:cNvPr>
          <p:cNvSpPr>
            <a:spLocks noGrp="1"/>
          </p:cNvSpPr>
          <p:nvPr>
            <p:ph type="title"/>
          </p:nvPr>
        </p:nvSpPr>
        <p:spPr>
          <a:xfrm>
            <a:off x="1141413" y="618518"/>
            <a:ext cx="9905998" cy="1478570"/>
          </a:xfrm>
        </p:spPr>
        <p:txBody>
          <a:bodyPr>
            <a:normAutofit/>
          </a:bodyPr>
          <a:lstStyle/>
          <a:p>
            <a:r>
              <a:rPr lang="en-US" dirty="0"/>
              <a:t>Results: Factor Analysis</a:t>
            </a:r>
          </a:p>
        </p:txBody>
      </p:sp>
      <p:graphicFrame>
        <p:nvGraphicFramePr>
          <p:cNvPr id="5" name="Content Placeholder 2">
            <a:extLst>
              <a:ext uri="{FF2B5EF4-FFF2-40B4-BE49-F238E27FC236}">
                <a16:creationId xmlns:a16="http://schemas.microsoft.com/office/drawing/2014/main" id="{888B38DF-7667-4D9C-9E33-7CCCF3907274}"/>
              </a:ext>
            </a:extLst>
          </p:cNvPr>
          <p:cNvGraphicFramePr>
            <a:graphicFrameLocks noGrp="1"/>
          </p:cNvGraphicFramePr>
          <p:nvPr>
            <p:ph idx="1"/>
            <p:extLst>
              <p:ext uri="{D42A27DB-BD31-4B8C-83A1-F6EECF244321}">
                <p14:modId xmlns:p14="http://schemas.microsoft.com/office/powerpoint/2010/main" val="3556866567"/>
              </p:ext>
            </p:extLst>
          </p:nvPr>
        </p:nvGraphicFramePr>
        <p:xfrm>
          <a:off x="1141413" y="2249488"/>
          <a:ext cx="9906000" cy="3541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7470002"/>
      </p:ext>
    </p:extLst>
  </p:cSld>
  <p:clrMapOvr>
    <a:masterClrMapping/>
  </p:clrMapOvr>
  <mc:AlternateContent xmlns:mc="http://schemas.openxmlformats.org/markup-compatibility/2006" xmlns:p14="http://schemas.microsoft.com/office/powerpoint/2010/main">
    <mc:Choice Requires="p14">
      <p:transition spd="slow" p14:dur="2000" advTm="25932"/>
    </mc:Choice>
    <mc:Fallback xmlns="">
      <p:transition spd="slow" advTm="2593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3"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4"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5"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30"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8"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9"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2" name="Title 1">
            <a:extLst>
              <a:ext uri="{FF2B5EF4-FFF2-40B4-BE49-F238E27FC236}">
                <a16:creationId xmlns:a16="http://schemas.microsoft.com/office/drawing/2014/main" id="{DE9C8D72-AA25-9645-B813-FC783467E0F5}"/>
              </a:ext>
            </a:extLst>
          </p:cNvPr>
          <p:cNvSpPr>
            <a:spLocks noGrp="1"/>
          </p:cNvSpPr>
          <p:nvPr>
            <p:ph type="title"/>
          </p:nvPr>
        </p:nvSpPr>
        <p:spPr>
          <a:xfrm>
            <a:off x="1019015" y="1093787"/>
            <a:ext cx="3059969" cy="4697413"/>
          </a:xfrm>
        </p:spPr>
        <p:txBody>
          <a:bodyPr>
            <a:normAutofit/>
          </a:bodyPr>
          <a:lstStyle/>
          <a:p>
            <a:r>
              <a:rPr lang="en-US" dirty="0"/>
              <a:t>Results of </a:t>
            </a:r>
            <a:r>
              <a:rPr lang="en-GB" dirty="0"/>
              <a:t>a between subjects 3 x 2 ANOVA statistical analysis:</a:t>
            </a:r>
            <a:endParaRPr lang="en-US" dirty="0"/>
          </a:p>
        </p:txBody>
      </p:sp>
      <p:sp useBgFill="1">
        <p:nvSpPr>
          <p:cNvPr id="41"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aphicFrame>
        <p:nvGraphicFramePr>
          <p:cNvPr id="3" name="Chart 2">
            <a:extLst>
              <a:ext uri="{FF2B5EF4-FFF2-40B4-BE49-F238E27FC236}">
                <a16:creationId xmlns:a16="http://schemas.microsoft.com/office/drawing/2014/main" id="{BDEBBDFD-8A1D-7448-A356-80ADD74BE6AE}"/>
              </a:ext>
            </a:extLst>
          </p:cNvPr>
          <p:cNvGraphicFramePr/>
          <p:nvPr>
            <p:extLst>
              <p:ext uri="{D42A27DB-BD31-4B8C-83A1-F6EECF244321}">
                <p14:modId xmlns:p14="http://schemas.microsoft.com/office/powerpoint/2010/main" val="1513601256"/>
              </p:ext>
            </p:extLst>
          </p:nvPr>
        </p:nvGraphicFramePr>
        <p:xfrm>
          <a:off x="4767959" y="817033"/>
          <a:ext cx="7138292" cy="5418667"/>
        </p:xfrm>
        <a:graphic>
          <a:graphicData uri="http://schemas.openxmlformats.org/drawingml/2006/chart">
            <c:chart xmlns:c="http://schemas.openxmlformats.org/drawingml/2006/chart" xmlns:r="http://schemas.openxmlformats.org/officeDocument/2006/relationships" r:id="rId2"/>
          </a:graphicData>
        </a:graphic>
      </p:graphicFrame>
      <p:sp>
        <p:nvSpPr>
          <p:cNvPr id="5" name="Content Placeholder 4">
            <a:extLst>
              <a:ext uri="{FF2B5EF4-FFF2-40B4-BE49-F238E27FC236}">
                <a16:creationId xmlns:a16="http://schemas.microsoft.com/office/drawing/2014/main" id="{5B76EDAA-374A-C844-BB68-F61A343E06F6}"/>
              </a:ext>
            </a:extLst>
          </p:cNvPr>
          <p:cNvSpPr>
            <a:spLocks noGrp="1"/>
          </p:cNvSpPr>
          <p:nvPr>
            <p:ph idx="1"/>
          </p:nvPr>
        </p:nvSpPr>
        <p:spPr>
          <a:xfrm>
            <a:off x="2252664" y="1420017"/>
            <a:ext cx="9905999" cy="3541714"/>
          </a:xfrm>
        </p:spPr>
        <p:txBody>
          <a:bodyPr/>
          <a:lstStyle/>
          <a:p>
            <a:endParaRPr lang="en-US" dirty="0"/>
          </a:p>
        </p:txBody>
      </p:sp>
    </p:spTree>
    <p:extLst>
      <p:ext uri="{BB962C8B-B14F-4D97-AF65-F5344CB8AC3E}">
        <p14:creationId xmlns:p14="http://schemas.microsoft.com/office/powerpoint/2010/main" val="3230475807"/>
      </p:ext>
    </p:extLst>
  </p:cSld>
  <p:clrMapOvr>
    <a:masterClrMapping/>
  </p:clrMapOvr>
  <mc:AlternateContent xmlns:mc="http://schemas.openxmlformats.org/markup-compatibility/2006" xmlns:p14="http://schemas.microsoft.com/office/powerpoint/2010/main">
    <mc:Choice Requires="p14">
      <p:transition spd="slow" p14:dur="2000" advTm="35605"/>
    </mc:Choice>
    <mc:Fallback xmlns="">
      <p:transition spd="slow" advTm="35605"/>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1375F2-60B1-44ED-B60A-019C4BD5A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alpha val="60000"/>
                </a:schemeClr>
              </a:gs>
              <a:gs pos="100000">
                <a:schemeClr val="bg2">
                  <a:lumMod val="60000"/>
                  <a:lumOff val="40000"/>
                  <a:alpha val="80000"/>
                </a:schemeClr>
              </a:gs>
            </a:gsLst>
            <a:lin ang="5400000" scaled="0"/>
            <a:tileRect/>
          </a:gra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2" name="Title 1">
            <a:extLst>
              <a:ext uri="{FF2B5EF4-FFF2-40B4-BE49-F238E27FC236}">
                <a16:creationId xmlns:a16="http://schemas.microsoft.com/office/drawing/2014/main" id="{4B9B187E-18C0-1242-BEB2-163D75B15157}"/>
              </a:ext>
            </a:extLst>
          </p:cNvPr>
          <p:cNvSpPr>
            <a:spLocks noGrp="1"/>
          </p:cNvSpPr>
          <p:nvPr>
            <p:ph type="title"/>
          </p:nvPr>
        </p:nvSpPr>
        <p:spPr>
          <a:xfrm>
            <a:off x="1141413" y="618518"/>
            <a:ext cx="9905998" cy="1478570"/>
          </a:xfrm>
        </p:spPr>
        <p:txBody>
          <a:bodyPr>
            <a:normAutofit/>
          </a:bodyPr>
          <a:lstStyle/>
          <a:p>
            <a:r>
              <a:rPr lang="en-US"/>
              <a:t>Discussion-  Implications</a:t>
            </a:r>
            <a:endParaRPr lang="en-US" dirty="0"/>
          </a:p>
        </p:txBody>
      </p:sp>
      <p:sp>
        <p:nvSpPr>
          <p:cNvPr id="3" name="Content Placeholder 2">
            <a:extLst>
              <a:ext uri="{FF2B5EF4-FFF2-40B4-BE49-F238E27FC236}">
                <a16:creationId xmlns:a16="http://schemas.microsoft.com/office/drawing/2014/main" id="{FA262092-43E0-EC4C-B4E0-A4D33F06363B}"/>
              </a:ext>
            </a:extLst>
          </p:cNvPr>
          <p:cNvSpPr>
            <a:spLocks noGrp="1"/>
          </p:cNvSpPr>
          <p:nvPr>
            <p:ph idx="1"/>
          </p:nvPr>
        </p:nvSpPr>
        <p:spPr>
          <a:xfrm>
            <a:off x="1141412" y="2249487"/>
            <a:ext cx="9905999" cy="3541714"/>
          </a:xfrm>
        </p:spPr>
        <p:txBody>
          <a:bodyPr>
            <a:normAutofit fontScale="85000" lnSpcReduction="20000"/>
          </a:bodyPr>
          <a:lstStyle/>
          <a:p>
            <a:r>
              <a:rPr lang="en-US" dirty="0"/>
              <a:t>Results of the between subject's ANOVA test showed that there were statistical differences between each relevant group relating to their age and gender. </a:t>
            </a:r>
          </a:p>
          <a:p>
            <a:r>
              <a:rPr lang="en-US" dirty="0"/>
              <a:t>Overall results showed that male offenders were </a:t>
            </a:r>
            <a:r>
              <a:rPr lang="en-GB" dirty="0"/>
              <a:t>viewed less positively than female offenders and offenders with mental health conditions.</a:t>
            </a:r>
          </a:p>
          <a:p>
            <a:r>
              <a:rPr lang="en-GB" dirty="0"/>
              <a:t>This study has shown that male offenders may experience more stigma and labelling effects due to being an offender (</a:t>
            </a:r>
            <a:r>
              <a:rPr lang="en-GB" dirty="0" err="1"/>
              <a:t>Leverentz</a:t>
            </a:r>
            <a:r>
              <a:rPr lang="en-GB" dirty="0"/>
              <a:t>, 2011).</a:t>
            </a:r>
            <a:r>
              <a:rPr lang="en-GB" dirty="0">
                <a:effectLst/>
              </a:rPr>
              <a:t>  </a:t>
            </a:r>
          </a:p>
          <a:p>
            <a:r>
              <a:rPr lang="en-GB" dirty="0"/>
              <a:t>Female mean subscale scores were the lowest overall, portraying that females viewed offenders more negatively compared to their fellow male peers, unless the offender had a mental health condition then the overall female mean scores were higher than the male participants. </a:t>
            </a:r>
            <a:endParaRPr lang="en-US" dirty="0"/>
          </a:p>
        </p:txBody>
      </p:sp>
      <p:grpSp>
        <p:nvGrpSpPr>
          <p:cNvPr id="39" name="Group 38">
            <a:extLst>
              <a:ext uri="{FF2B5EF4-FFF2-40B4-BE49-F238E27FC236}">
                <a16:creationId xmlns:a16="http://schemas.microsoft.com/office/drawing/2014/main" id="{B485B3F6-654D-4842-A2DE-677D12FED4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60000"/>
                </a:schemeClr>
              </a:gs>
              <a:gs pos="100000">
                <a:schemeClr val="bg2">
                  <a:lumMod val="60000"/>
                  <a:lumOff val="40000"/>
                  <a:alpha val="60000"/>
                </a:schemeClr>
              </a:gs>
            </a:gsLst>
            <a:lin ang="5400000" scaled="0"/>
            <a:tileRect/>
          </a:gradFill>
        </p:grpSpPr>
        <p:sp>
          <p:nvSpPr>
            <p:cNvPr id="40" name="Freeform 32">
              <a:extLst>
                <a:ext uri="{FF2B5EF4-FFF2-40B4-BE49-F238E27FC236}">
                  <a16:creationId xmlns:a16="http://schemas.microsoft.com/office/drawing/2014/main" id="{BF4365F4-C63C-4FC2-907B-1F7D414B9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1" name="Freeform 33">
              <a:extLst>
                <a:ext uri="{FF2B5EF4-FFF2-40B4-BE49-F238E27FC236}">
                  <a16:creationId xmlns:a16="http://schemas.microsoft.com/office/drawing/2014/main" id="{B0538225-01AB-41C4-9A02-FE1BD81D62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2" name="Freeform 34">
              <a:extLst>
                <a:ext uri="{FF2B5EF4-FFF2-40B4-BE49-F238E27FC236}">
                  <a16:creationId xmlns:a16="http://schemas.microsoft.com/office/drawing/2014/main" id="{66942F07-D7CC-49EB-BF73-8B94D5F4FC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3" name="Freeform 35">
              <a:extLst>
                <a:ext uri="{FF2B5EF4-FFF2-40B4-BE49-F238E27FC236}">
                  <a16:creationId xmlns:a16="http://schemas.microsoft.com/office/drawing/2014/main" id="{4D3CACE0-3AC7-4A9F-9A3F-1694ACCD47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4" name="Freeform 36">
              <a:extLst>
                <a:ext uri="{FF2B5EF4-FFF2-40B4-BE49-F238E27FC236}">
                  <a16:creationId xmlns:a16="http://schemas.microsoft.com/office/drawing/2014/main" id="{19063B47-FBFB-4EA1-A3FB-BECE005F48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5" name="Freeform 37">
              <a:extLst>
                <a:ext uri="{FF2B5EF4-FFF2-40B4-BE49-F238E27FC236}">
                  <a16:creationId xmlns:a16="http://schemas.microsoft.com/office/drawing/2014/main" id="{B856863B-C809-4C31-94D0-659A91851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6" name="Freeform 38">
              <a:extLst>
                <a:ext uri="{FF2B5EF4-FFF2-40B4-BE49-F238E27FC236}">
                  <a16:creationId xmlns:a16="http://schemas.microsoft.com/office/drawing/2014/main" id="{298CB3D7-7373-4AC6-9E2C-4AFDDE2802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7" name="Freeform 39">
              <a:extLst>
                <a:ext uri="{FF2B5EF4-FFF2-40B4-BE49-F238E27FC236}">
                  <a16:creationId xmlns:a16="http://schemas.microsoft.com/office/drawing/2014/main" id="{7DE09F1B-2326-4ED3-B63B-A30815DDEC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8" name="Freeform 40">
              <a:extLst>
                <a:ext uri="{FF2B5EF4-FFF2-40B4-BE49-F238E27FC236}">
                  <a16:creationId xmlns:a16="http://schemas.microsoft.com/office/drawing/2014/main" id="{2498F244-3CE6-4D90-B5CF-5189DB17D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9" name="Rectangle 41">
              <a:extLst>
                <a:ext uri="{FF2B5EF4-FFF2-40B4-BE49-F238E27FC236}">
                  <a16:creationId xmlns:a16="http://schemas.microsoft.com/office/drawing/2014/main" id="{9A30DD13-FA10-4B9F-8B4D-97B7287B82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spTree>
    <p:extLst>
      <p:ext uri="{BB962C8B-B14F-4D97-AF65-F5344CB8AC3E}">
        <p14:creationId xmlns:p14="http://schemas.microsoft.com/office/powerpoint/2010/main" val="816884909"/>
      </p:ext>
    </p:extLst>
  </p:cSld>
  <p:clrMapOvr>
    <a:masterClrMapping/>
  </p:clrMapOvr>
  <mc:AlternateContent xmlns:mc="http://schemas.openxmlformats.org/markup-compatibility/2006" xmlns:p14="http://schemas.microsoft.com/office/powerpoint/2010/main">
    <mc:Choice Requires="p14">
      <p:transition spd="slow" p14:dur="2000" advTm="56049"/>
    </mc:Choice>
    <mc:Fallback xmlns="">
      <p:transition spd="slow" advTm="56049"/>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270675-9512-4978-8583-36659256E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2425F1-7260-D245-848C-52DFF4906492}"/>
              </a:ext>
            </a:extLst>
          </p:cNvPr>
          <p:cNvSpPr>
            <a:spLocks noGrp="1"/>
          </p:cNvSpPr>
          <p:nvPr>
            <p:ph type="title"/>
          </p:nvPr>
        </p:nvSpPr>
        <p:spPr>
          <a:xfrm>
            <a:off x="1141413" y="618518"/>
            <a:ext cx="9905998" cy="1478570"/>
          </a:xfrm>
        </p:spPr>
        <p:txBody>
          <a:bodyPr>
            <a:normAutofit/>
          </a:bodyPr>
          <a:lstStyle/>
          <a:p>
            <a:r>
              <a:rPr lang="en-US" dirty="0"/>
              <a:t>Limitations</a:t>
            </a:r>
          </a:p>
        </p:txBody>
      </p:sp>
      <p:graphicFrame>
        <p:nvGraphicFramePr>
          <p:cNvPr id="5" name="Content Placeholder 2">
            <a:extLst>
              <a:ext uri="{FF2B5EF4-FFF2-40B4-BE49-F238E27FC236}">
                <a16:creationId xmlns:a16="http://schemas.microsoft.com/office/drawing/2014/main" id="{F78AD441-E905-4D3D-89FA-018469BC5BEF}"/>
              </a:ext>
            </a:extLst>
          </p:cNvPr>
          <p:cNvGraphicFramePr>
            <a:graphicFrameLocks noGrp="1"/>
          </p:cNvGraphicFramePr>
          <p:nvPr>
            <p:ph idx="1"/>
            <p:extLst>
              <p:ext uri="{D42A27DB-BD31-4B8C-83A1-F6EECF244321}">
                <p14:modId xmlns:p14="http://schemas.microsoft.com/office/powerpoint/2010/main" val="560111472"/>
              </p:ext>
            </p:extLst>
          </p:nvPr>
        </p:nvGraphicFramePr>
        <p:xfrm>
          <a:off x="1141413" y="2249488"/>
          <a:ext cx="9906000" cy="3541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4086928"/>
      </p:ext>
    </p:extLst>
  </p:cSld>
  <p:clrMapOvr>
    <a:masterClrMapping/>
  </p:clrMapOvr>
  <mc:AlternateContent xmlns:mc="http://schemas.openxmlformats.org/markup-compatibility/2006" xmlns:p14="http://schemas.microsoft.com/office/powerpoint/2010/main">
    <mc:Choice Requires="p14">
      <p:transition spd="slow" p14:dur="2000" advTm="97095"/>
    </mc:Choice>
    <mc:Fallback xmlns="">
      <p:transition spd="slow" advTm="97095"/>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EF4763-EB4A-4A35-89EB-AD2763B48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B883D6-1C98-F94B-A5C1-DD9465E4C715}"/>
              </a:ext>
            </a:extLst>
          </p:cNvPr>
          <p:cNvSpPr>
            <a:spLocks noGrp="1"/>
          </p:cNvSpPr>
          <p:nvPr>
            <p:ph type="title"/>
          </p:nvPr>
        </p:nvSpPr>
        <p:spPr>
          <a:xfrm>
            <a:off x="1141413" y="618518"/>
            <a:ext cx="9905998" cy="1478570"/>
          </a:xfrm>
        </p:spPr>
        <p:txBody>
          <a:bodyPr>
            <a:normAutofit/>
          </a:bodyPr>
          <a:lstStyle/>
          <a:p>
            <a:r>
              <a:rPr lang="en-US" dirty="0"/>
              <a:t>Future research</a:t>
            </a:r>
          </a:p>
        </p:txBody>
      </p:sp>
      <p:graphicFrame>
        <p:nvGraphicFramePr>
          <p:cNvPr id="5" name="Content Placeholder 2">
            <a:extLst>
              <a:ext uri="{FF2B5EF4-FFF2-40B4-BE49-F238E27FC236}">
                <a16:creationId xmlns:a16="http://schemas.microsoft.com/office/drawing/2014/main" id="{FF8EE508-DEF3-41BF-83F1-93EBC0226255}"/>
              </a:ext>
            </a:extLst>
          </p:cNvPr>
          <p:cNvGraphicFramePr>
            <a:graphicFrameLocks noGrp="1"/>
          </p:cNvGraphicFramePr>
          <p:nvPr>
            <p:ph idx="1"/>
            <p:extLst>
              <p:ext uri="{D42A27DB-BD31-4B8C-83A1-F6EECF244321}">
                <p14:modId xmlns:p14="http://schemas.microsoft.com/office/powerpoint/2010/main" val="3535643706"/>
              </p:ext>
            </p:extLst>
          </p:nvPr>
        </p:nvGraphicFramePr>
        <p:xfrm>
          <a:off x="1141411" y="2440771"/>
          <a:ext cx="9905999" cy="3584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3332517"/>
      </p:ext>
    </p:extLst>
  </p:cSld>
  <p:clrMapOvr>
    <a:masterClrMapping/>
  </p:clrMapOvr>
  <mc:AlternateContent xmlns:mc="http://schemas.openxmlformats.org/markup-compatibility/2006" xmlns:p14="http://schemas.microsoft.com/office/powerpoint/2010/main">
    <mc:Choice Requires="p14">
      <p:transition spd="slow" p14:dur="2000" advTm="84100"/>
    </mc:Choice>
    <mc:Fallback xmlns="">
      <p:transition spd="slow" advTm="8410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295E2-111C-A043-B0A1-8FDB650E0FE8}"/>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253910AB-C528-8F4A-A11C-26105862D6E1}"/>
              </a:ext>
            </a:extLst>
          </p:cNvPr>
          <p:cNvSpPr>
            <a:spLocks noGrp="1"/>
          </p:cNvSpPr>
          <p:nvPr>
            <p:ph idx="1"/>
          </p:nvPr>
        </p:nvSpPr>
        <p:spPr/>
        <p:txBody>
          <a:bodyPr>
            <a:normAutofit fontScale="92500" lnSpcReduction="10000"/>
          </a:bodyPr>
          <a:lstStyle/>
          <a:p>
            <a:r>
              <a:rPr lang="en-US" dirty="0"/>
              <a:t>To conclude this study has supported previous research which has shown there are negative attitudes held towards offenders by the public.</a:t>
            </a:r>
          </a:p>
          <a:p>
            <a:r>
              <a:rPr lang="en-US" dirty="0"/>
              <a:t> These negative attitudes can hinder the offender/ex-offender’s opportunities within their society and can ultimately cause them to relate back to their previous offending behaviours. </a:t>
            </a:r>
          </a:p>
          <a:p>
            <a:r>
              <a:rPr lang="en-US" dirty="0"/>
              <a:t>Future research is required within this topic area to determine whether more interventions based on empirical evidence can alter the negative effects portrayed towards offenders/ex-offenders within society. </a:t>
            </a:r>
          </a:p>
          <a:p>
            <a:endParaRPr lang="en-US" dirty="0"/>
          </a:p>
        </p:txBody>
      </p:sp>
    </p:spTree>
    <p:extLst>
      <p:ext uri="{BB962C8B-B14F-4D97-AF65-F5344CB8AC3E}">
        <p14:creationId xmlns:p14="http://schemas.microsoft.com/office/powerpoint/2010/main" val="692605189"/>
      </p:ext>
    </p:extLst>
  </p:cSld>
  <p:clrMapOvr>
    <a:masterClrMapping/>
  </p:clrMapOvr>
  <mc:AlternateContent xmlns:mc="http://schemas.openxmlformats.org/markup-compatibility/2006" xmlns:p14="http://schemas.microsoft.com/office/powerpoint/2010/main">
    <mc:Choice Requires="p14">
      <p:transition spd="slow" p14:dur="2000" advTm="32998"/>
    </mc:Choice>
    <mc:Fallback xmlns="">
      <p:transition spd="slow" advTm="32998"/>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BE198-71CB-C843-A098-79A4EB2E2BAF}"/>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81A946F-7FC7-2845-8C92-85078A3FC327}"/>
              </a:ext>
            </a:extLst>
          </p:cNvPr>
          <p:cNvSpPr>
            <a:spLocks noGrp="1"/>
          </p:cNvSpPr>
          <p:nvPr>
            <p:ph idx="1"/>
          </p:nvPr>
        </p:nvSpPr>
        <p:spPr/>
        <p:txBody>
          <a:bodyPr>
            <a:normAutofit fontScale="55000" lnSpcReduction="20000"/>
          </a:bodyPr>
          <a:lstStyle/>
          <a:p>
            <a:r>
              <a:rPr lang="en-GB" dirty="0"/>
              <a:t>Hirschfield, P. J., &amp; Piquero, A. R. (2010). Normalization and legitimation: Modelling stigmatizing attitudes toward ex- offenders. </a:t>
            </a:r>
            <a:r>
              <a:rPr lang="en-GB" i="1" dirty="0"/>
              <a:t>Criminology</a:t>
            </a:r>
            <a:r>
              <a:rPr lang="en-GB" dirty="0"/>
              <a:t>, </a:t>
            </a:r>
            <a:r>
              <a:rPr lang="en-GB" i="1" dirty="0"/>
              <a:t>48</a:t>
            </a:r>
            <a:r>
              <a:rPr lang="en-GB" dirty="0"/>
              <a:t>, 27-55.  </a:t>
            </a:r>
          </a:p>
          <a:p>
            <a:r>
              <a:rPr lang="en-GB" dirty="0"/>
              <a:t>Hogue, T. E., &amp; Harper, C. A. (2019). Development of a 21-item short form of the attitudes to sexual Offenders (ATS) Scale. </a:t>
            </a:r>
            <a:r>
              <a:rPr lang="en-GB" i="1" dirty="0"/>
              <a:t>Law and human behaviour</a:t>
            </a:r>
            <a:r>
              <a:rPr lang="en-GB" dirty="0"/>
              <a:t>, 43(1), 117. </a:t>
            </a:r>
          </a:p>
          <a:p>
            <a:r>
              <a:rPr lang="en-GB" dirty="0" err="1"/>
              <a:t>LeBel</a:t>
            </a:r>
            <a:r>
              <a:rPr lang="en-GB" dirty="0"/>
              <a:t>, T. P. (2012). If one doesn’t get you another one will: Formerly incarcerated persons’ perceptions of discrimination. </a:t>
            </a:r>
            <a:r>
              <a:rPr lang="en-GB" i="1" dirty="0"/>
              <a:t>The Prison Journal</a:t>
            </a:r>
            <a:r>
              <a:rPr lang="en-GB" dirty="0"/>
              <a:t>, </a:t>
            </a:r>
            <a:r>
              <a:rPr lang="en-GB" i="1" dirty="0"/>
              <a:t>92</a:t>
            </a:r>
            <a:r>
              <a:rPr lang="en-GB" dirty="0"/>
              <a:t>, 63-87.  </a:t>
            </a:r>
          </a:p>
          <a:p>
            <a:r>
              <a:rPr lang="en-GB" dirty="0" err="1"/>
              <a:t>Leverentz</a:t>
            </a:r>
            <a:r>
              <a:rPr lang="en-GB" dirty="0"/>
              <a:t>, A. (2011). </a:t>
            </a:r>
            <a:r>
              <a:rPr lang="en-GB" dirty="0" err="1"/>
              <a:t>Neighborhood</a:t>
            </a:r>
            <a:r>
              <a:rPr lang="en-GB" dirty="0"/>
              <a:t> context of attitudes toward crime and </a:t>
            </a:r>
            <a:r>
              <a:rPr lang="en-GB" dirty="0" err="1"/>
              <a:t>reentry</a:t>
            </a:r>
            <a:r>
              <a:rPr lang="en-GB" dirty="0"/>
              <a:t>. </a:t>
            </a:r>
            <a:r>
              <a:rPr lang="en-GB" i="1" dirty="0"/>
              <a:t>Punishment &amp; Society</a:t>
            </a:r>
            <a:r>
              <a:rPr lang="en-GB" dirty="0"/>
              <a:t>, </a:t>
            </a:r>
            <a:r>
              <a:rPr lang="en-GB" i="1" dirty="0"/>
              <a:t>13</a:t>
            </a:r>
            <a:r>
              <a:rPr lang="en-GB" dirty="0"/>
              <a:t>, 64-92.  </a:t>
            </a:r>
          </a:p>
          <a:p>
            <a:r>
              <a:rPr lang="en-GB" dirty="0"/>
              <a:t>Likert, R. (1932). A technique for the measurement of attitudes. </a:t>
            </a:r>
            <a:r>
              <a:rPr lang="en-GB" i="1" dirty="0"/>
              <a:t>Archives of Psychology</a:t>
            </a:r>
            <a:r>
              <a:rPr lang="en-GB" dirty="0"/>
              <a:t>, 140, 5-53. </a:t>
            </a:r>
          </a:p>
          <a:p>
            <a:r>
              <a:rPr lang="en-GB" dirty="0" err="1"/>
              <a:t>Manza</a:t>
            </a:r>
            <a:r>
              <a:rPr lang="en-GB" dirty="0"/>
              <a:t>, Brooks, &amp; </a:t>
            </a:r>
            <a:r>
              <a:rPr lang="en-GB" dirty="0" err="1"/>
              <a:t>Uggen</a:t>
            </a:r>
            <a:r>
              <a:rPr lang="en-GB" dirty="0"/>
              <a:t>, 2004 </a:t>
            </a:r>
          </a:p>
          <a:p>
            <a:r>
              <a:rPr lang="en-GB" dirty="0"/>
              <a:t>Park, S. (2009). </a:t>
            </a:r>
            <a:r>
              <a:rPr lang="en-GB" i="1" dirty="0"/>
              <a:t>College students’ attitudes toward prisoners and prisoner </a:t>
            </a:r>
            <a:r>
              <a:rPr lang="en-GB" i="1" dirty="0" err="1"/>
              <a:t>reentry</a:t>
            </a:r>
            <a:r>
              <a:rPr lang="en-GB" i="1" dirty="0"/>
              <a:t> </a:t>
            </a:r>
            <a:r>
              <a:rPr lang="en-GB" dirty="0"/>
              <a:t>(Unpublished doctoral dissertation). Indiana University of Pennsylvania. </a:t>
            </a:r>
          </a:p>
          <a:p>
            <a:r>
              <a:rPr lang="en-GB" dirty="0"/>
              <a:t>Pager, D. (2003). The mark of a criminal record. </a:t>
            </a:r>
            <a:r>
              <a:rPr lang="en-GB" i="1" dirty="0"/>
              <a:t>American Journal of Sociology</a:t>
            </a:r>
            <a:r>
              <a:rPr lang="en-GB" dirty="0"/>
              <a:t>, </a:t>
            </a:r>
            <a:r>
              <a:rPr lang="en-GB" i="1" dirty="0"/>
              <a:t>108</a:t>
            </a:r>
            <a:r>
              <a:rPr lang="en-GB" dirty="0"/>
              <a:t>, 937-975.  </a:t>
            </a:r>
          </a:p>
          <a:p>
            <a:pPr marL="0" indent="0">
              <a:buNone/>
            </a:pPr>
            <a:endParaRPr lang="en-GB" dirty="0"/>
          </a:p>
          <a:p>
            <a:endParaRPr lang="en-US" dirty="0"/>
          </a:p>
        </p:txBody>
      </p:sp>
    </p:spTree>
    <p:extLst>
      <p:ext uri="{BB962C8B-B14F-4D97-AF65-F5344CB8AC3E}">
        <p14:creationId xmlns:p14="http://schemas.microsoft.com/office/powerpoint/2010/main" val="1947722117"/>
      </p:ext>
    </p:extLst>
  </p:cSld>
  <p:clrMapOvr>
    <a:masterClrMapping/>
  </p:clrMapOvr>
  <mc:AlternateContent xmlns:mc="http://schemas.openxmlformats.org/markup-compatibility/2006" xmlns:p14="http://schemas.microsoft.com/office/powerpoint/2010/main">
    <mc:Choice Requires="p14">
      <p:transition spd="slow" p14:dur="2000" advTm="3976"/>
    </mc:Choice>
    <mc:Fallback xmlns="">
      <p:transition spd="slow" advTm="3976"/>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3F285-26D9-7146-AF00-75FEB3C929A1}"/>
              </a:ext>
            </a:extLst>
          </p:cNvPr>
          <p:cNvSpPr>
            <a:spLocks noGrp="1"/>
          </p:cNvSpPr>
          <p:nvPr>
            <p:ph type="title"/>
          </p:nvPr>
        </p:nvSpPr>
        <p:spPr/>
        <p:txBody>
          <a:bodyPr/>
          <a:lstStyle/>
          <a:p>
            <a:r>
              <a:rPr lang="en-US" dirty="0"/>
              <a:t>Notes:</a:t>
            </a:r>
          </a:p>
        </p:txBody>
      </p:sp>
      <p:sp>
        <p:nvSpPr>
          <p:cNvPr id="3" name="Content Placeholder 2">
            <a:extLst>
              <a:ext uri="{FF2B5EF4-FFF2-40B4-BE49-F238E27FC236}">
                <a16:creationId xmlns:a16="http://schemas.microsoft.com/office/drawing/2014/main" id="{3B584DE0-1820-8C4D-91C7-DD06F43A26C4}"/>
              </a:ext>
            </a:extLst>
          </p:cNvPr>
          <p:cNvSpPr>
            <a:spLocks noGrp="1"/>
          </p:cNvSpPr>
          <p:nvPr>
            <p:ph idx="1"/>
          </p:nvPr>
        </p:nvSpPr>
        <p:spPr>
          <a:xfrm>
            <a:off x="1141413" y="2453594"/>
            <a:ext cx="9905999" cy="3541714"/>
          </a:xfrm>
        </p:spPr>
        <p:txBody>
          <a:bodyPr>
            <a:normAutofit fontScale="32500" lnSpcReduction="20000"/>
          </a:bodyPr>
          <a:lstStyle/>
          <a:p>
            <a:r>
              <a:rPr lang="en-GB" dirty="0"/>
              <a:t>Review of the Literature-  Previous literature has repeatedly shown that there are negative consequences relating to an individual participating within offending behaviours in society, these negative effects can create a ripple effect throughout their lives and can ultimately affect their future opportunities.  </a:t>
            </a:r>
          </a:p>
          <a:p>
            <a:r>
              <a:rPr lang="en-GB" dirty="0"/>
              <a:t>Aims-  There were 3 aims within this research project, firstly to explore individual attitudes to offenders based on the offender’s gender and mental health status, secondly to test the reliability and validity of the reviewed ATS-21 scale that was adapted by the principle researcher for this investigation and lastly, to examine whether there was a significant difference between the variables presented. </a:t>
            </a:r>
          </a:p>
          <a:p>
            <a:r>
              <a:rPr lang="en-GB" dirty="0"/>
              <a:t>Methodology- A research proposal was completed by the principle researcher, an ethics proposal was then completed with ethics being granted so that participants could volunteer to take part. Once participants were recruited a relevant time slot was arranged for participants to complete the questionnaire (ATS-21, Hogue and Harper 2019.) An information sheet and consent form were given to participants prior to the Qualtrics link being presented to them. Once participants completed the 63 questions a debrief form was given to them. Once all data had been collected a 3x2 ANOVA statistical analysis was conducted via SPSS software. </a:t>
            </a:r>
          </a:p>
          <a:p>
            <a:r>
              <a:rPr lang="en-GB" dirty="0"/>
              <a:t> Results- As you can see these are the results of a between subjects 3 (age groups - 18-25, 26-39, 40 plus) x 2 (gender groups – male and female) ANOVA was conducted on the total attitude score from combining the subscales (trust, social distance and intent). The results show that Male offenders were viewed least positively overall, followed by offenders with a mental health condition and female offenders were viewed most positively overall by participants.  </a:t>
            </a:r>
          </a:p>
          <a:p>
            <a:r>
              <a:rPr lang="en-GB" dirty="0"/>
              <a:t>Factor Analysis-  </a:t>
            </a:r>
            <a:r>
              <a:rPr lang="en-US" dirty="0"/>
              <a:t>A</a:t>
            </a:r>
            <a:r>
              <a:rPr lang="en-GB" dirty="0"/>
              <a:t> between subjects 3 x 2 ANOVA statistical analysis was utilised within the current study. A mixed ANOVA was conducted and repeated for each subscale (trust, social distance and intent.)  The assumption of equality of covariance was not violated. A Mauchly’s Test of Sphericity showed a result of .193 </a:t>
            </a:r>
          </a:p>
          <a:p>
            <a:r>
              <a:rPr lang="en-GB" dirty="0"/>
              <a:t>Future research-  By ensuring an equal number of participants are recruited within each cohort this will ensure there is a true representation of society is acquired.  By including qualitative data this will give participants the opportunity to give a more detailed answer to the questions they are asked, this could create a more in-depth examination of attitudes towards male offenders, female offenders and offenders with mental health issues. Focus group participation may create different results linked to each offending cohort. Interventions can be used which are based on empirical evidence to test whether attitudes change when interventions are promoted within a study. Different descriptions could be used to identify the criminal behaviours of the portrayed offender, this may alter the provided results due to the level of criminal behaviour defined. </a:t>
            </a:r>
          </a:p>
          <a:p>
            <a:r>
              <a:rPr lang="en-GB" dirty="0"/>
              <a:t> Conclusion- </a:t>
            </a:r>
            <a:r>
              <a:rPr lang="en-US" dirty="0"/>
              <a:t>To conclude this study has supported previous research which has shown there are negative attitudes held towards offenders by the public. </a:t>
            </a:r>
            <a:r>
              <a:rPr lang="en-GB" dirty="0"/>
              <a:t> </a:t>
            </a:r>
            <a:r>
              <a:rPr lang="en-US" dirty="0"/>
              <a:t>These negative attitudes can hinder the offender/ex-offender’s opportunities within their society and can ultimately cause them to relate back to their previous offending behaviours. Future research is required within this topic area to determine whether more interventions based on empirical evidence can alter the negative effects portrayed towards offenders/ex-offenders within society. </a:t>
            </a:r>
            <a:endParaRPr lang="en-GB" dirty="0"/>
          </a:p>
          <a:p>
            <a:endParaRPr lang="en-US" dirty="0"/>
          </a:p>
        </p:txBody>
      </p:sp>
    </p:spTree>
    <p:extLst>
      <p:ext uri="{BB962C8B-B14F-4D97-AF65-F5344CB8AC3E}">
        <p14:creationId xmlns:p14="http://schemas.microsoft.com/office/powerpoint/2010/main" val="17188360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otalTime>343</TotalTime>
  <Words>1560</Words>
  <Application>Microsoft Macintosh PowerPoint</Application>
  <PresentationFormat>Widescreen</PresentationFormat>
  <Paragraphs>82</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Tw Cen MT</vt:lpstr>
      <vt:lpstr>Circuit</vt:lpstr>
      <vt:lpstr>Investigation into public attitudes towards male offenders, female offenders and offenders with mental health conditions. </vt:lpstr>
      <vt:lpstr>Review of the Literature:</vt:lpstr>
      <vt:lpstr>Aims:</vt:lpstr>
      <vt:lpstr>Methodology- Materials</vt:lpstr>
      <vt:lpstr>Methodology:- Procedure</vt:lpstr>
      <vt:lpstr>Results- mean scores</vt:lpstr>
      <vt:lpstr>Results: Factor Analysis</vt:lpstr>
      <vt:lpstr>Results of a between subjects 3 x 2 ANOVA statistical analysis:</vt:lpstr>
      <vt:lpstr>Discussion-  Implications</vt:lpstr>
      <vt:lpstr>Limitations</vt:lpstr>
      <vt:lpstr>Future research</vt:lpstr>
      <vt:lpstr>Conclusion-</vt:lpstr>
      <vt:lpstr>References:</vt:lpstr>
      <vt:lpstr>Notes: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Investigation into public attitude towards male offenders, female offenders and offenders with mental health conditions. </dc:title>
  <dc:creator>Stacy Waldman (1701928)</dc:creator>
  <cp:lastModifiedBy>Stacy Waldman (1701928)</cp:lastModifiedBy>
  <cp:revision>2</cp:revision>
  <dcterms:created xsi:type="dcterms:W3CDTF">2020-05-18T04:15:29Z</dcterms:created>
  <dcterms:modified xsi:type="dcterms:W3CDTF">2020-05-18T21:23:45Z</dcterms:modified>
</cp:coreProperties>
</file>