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78" r:id="rId3"/>
    <p:sldId id="257" r:id="rId4"/>
    <p:sldId id="271" r:id="rId5"/>
    <p:sldId id="264" r:id="rId6"/>
    <p:sldId id="272" r:id="rId7"/>
    <p:sldId id="262" r:id="rId8"/>
    <p:sldId id="273" r:id="rId9"/>
    <p:sldId id="274" r:id="rId10"/>
    <p:sldId id="261" r:id="rId11"/>
    <p:sldId id="269" r:id="rId12"/>
    <p:sldId id="270" r:id="rId13"/>
    <p:sldId id="275" r:id="rId14"/>
    <p:sldId id="258" r:id="rId15"/>
    <p:sldId id="279" r:id="rId16"/>
    <p:sldId id="260" r:id="rId17"/>
    <p:sldId id="259" r:id="rId18"/>
    <p:sldId id="266" r:id="rId19"/>
    <p:sldId id="268" r:id="rId20"/>
    <p:sldId id="267" r:id="rId21"/>
    <p:sldId id="276" r:id="rId22"/>
    <p:sldId id="28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 " initials="" lastIdx="1" clrIdx="0">
    <p:extLst>
      <p:ext uri="{19B8F6BF-5375-455C-9EA6-DF929625EA0E}">
        <p15:presenceInfo xmlns:p15="http://schemas.microsoft.com/office/powerpoint/2012/main" userId="e6a0667a95ee3ec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966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49" autoAdjust="0"/>
  </p:normalViewPr>
  <p:slideViewPr>
    <p:cSldViewPr snapToGrid="0">
      <p:cViewPr varScale="1">
        <p:scale>
          <a:sx n="40" d="100"/>
          <a:sy n="40" d="100"/>
        </p:scale>
        <p:origin x="72"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2-10T12:00:49.779" idx="1">
    <p:pos x="10" y="10"/>
    <p:text/>
    <p:extLst>
      <p:ext uri="{C676402C-5697-4E1C-873F-D02D1690AC5C}">
        <p15:threadingInfo xmlns:p15="http://schemas.microsoft.com/office/powerpoint/2012/main" timeZoneBias="0"/>
      </p:ext>
    </p:extLst>
  </p:cm>
</p:cmLst>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pn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81819B-9768-488F-ADE1-BDF235D3125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09ADD80-1CE5-44C5-9D3B-580B7EE71535}">
      <dgm:prSet custT="1"/>
      <dgm:spPr/>
      <dgm:t>
        <a:bodyPr/>
        <a:lstStyle/>
        <a:p>
          <a:r>
            <a:rPr lang="en-GB" sz="1800" b="1" baseline="0" dirty="0">
              <a:latin typeface="Arial" panose="020B0604020202020204" pitchFamily="34" charset="0"/>
              <a:cs typeface="Arial" panose="020B0604020202020204" pitchFamily="34" charset="0"/>
            </a:rPr>
            <a:t>Kentucky Fried Chicken was created by Harland Sanders. In 1929, by opening a gas station in Corbin Kentucky where he often cooked for his family and friends along with the </a:t>
          </a:r>
          <a:r>
            <a:rPr lang="en-GB" sz="1800" b="1" baseline="0" dirty="0" err="1">
              <a:latin typeface="Arial" panose="020B0604020202020204" pitchFamily="34" charset="0"/>
              <a:cs typeface="Arial" panose="020B0604020202020204" pitchFamily="34" charset="0"/>
            </a:rPr>
            <a:t>ccasional</a:t>
          </a:r>
          <a:r>
            <a:rPr lang="en-GB" sz="1800" b="1" baseline="0" dirty="0">
              <a:latin typeface="Arial" panose="020B0604020202020204" pitchFamily="34" charset="0"/>
              <a:cs typeface="Arial" panose="020B0604020202020204" pitchFamily="34" charset="0"/>
            </a:rPr>
            <a:t> customer. The news of his exceptional cooking skills soon spread which opened to way to him opening a 142 –seat  diner and motel, called “the Harland Sanders Court and Café” nearby his gas station in 1937. </a:t>
          </a:r>
          <a:endParaRPr lang="en-GB" sz="1800" b="1" dirty="0">
            <a:latin typeface="Arial" panose="020B0604020202020204" pitchFamily="34" charset="0"/>
            <a:cs typeface="Arial" panose="020B0604020202020204" pitchFamily="34" charset="0"/>
          </a:endParaRPr>
        </a:p>
      </dgm:t>
    </dgm:pt>
    <dgm:pt modelId="{25A2BFAF-27B2-4968-A108-4E7E34C4B9AE}" type="parTrans" cxnId="{8986AC21-11CC-4BEB-8608-20147770418F}">
      <dgm:prSet/>
      <dgm:spPr/>
      <dgm:t>
        <a:bodyPr/>
        <a:lstStyle/>
        <a:p>
          <a:endParaRPr lang="en-GB"/>
        </a:p>
      </dgm:t>
    </dgm:pt>
    <dgm:pt modelId="{125F4290-FDCA-4B05-9867-E07BE7DAE227}" type="sibTrans" cxnId="{8986AC21-11CC-4BEB-8608-20147770418F}">
      <dgm:prSet/>
      <dgm:spPr/>
      <dgm:t>
        <a:bodyPr/>
        <a:lstStyle/>
        <a:p>
          <a:endParaRPr lang="en-GB"/>
        </a:p>
      </dgm:t>
    </dgm:pt>
    <dgm:pt modelId="{7A518AC5-AA61-4473-8DE7-9D81B23787F7}">
      <dgm:prSet custT="1"/>
      <dgm:spPr/>
      <dgm:t>
        <a:bodyPr/>
        <a:lstStyle/>
        <a:p>
          <a:r>
            <a:rPr lang="en-GB" sz="1800" b="1" baseline="0" dirty="0">
              <a:latin typeface="Arial" panose="020B0604020202020204" pitchFamily="34" charset="0"/>
              <a:cs typeface="Arial" panose="020B0604020202020204" pitchFamily="34" charset="0"/>
            </a:rPr>
            <a:t>In 1939, Sanders gained prominence after utilizing a new device along with his secret recipe, known as the “Original Recipe” to perfect his friend chicken. Through the next decade, the restaurant continued to grow so much so that in 1950, the governor of the state of Kentucky, Lawrence Wetherby, gave Sanders the name colonel. This is the highest title of honour given by the state. • In the 1952, the first KFC franchise was opened in Salt Lake City Utah after Sanders successfully franchised his recipe to Pete Harmen who was the owner of the largest restaurant in Salt Lake City. </a:t>
          </a:r>
          <a:endParaRPr lang="en-GB" sz="1800" b="1" dirty="0">
            <a:latin typeface="Arial" panose="020B0604020202020204" pitchFamily="34" charset="0"/>
            <a:cs typeface="Arial" panose="020B0604020202020204" pitchFamily="34" charset="0"/>
          </a:endParaRPr>
        </a:p>
      </dgm:t>
    </dgm:pt>
    <dgm:pt modelId="{3EE86021-DC9E-4A20-A114-77409387E397}" type="parTrans" cxnId="{CAA8E1A1-74D8-4FEA-A0EF-5D35B2A1F077}">
      <dgm:prSet/>
      <dgm:spPr/>
      <dgm:t>
        <a:bodyPr/>
        <a:lstStyle/>
        <a:p>
          <a:endParaRPr lang="en-GB"/>
        </a:p>
      </dgm:t>
    </dgm:pt>
    <dgm:pt modelId="{9A95AF4C-BB51-4D18-9C86-8CB49092C7C6}" type="sibTrans" cxnId="{CAA8E1A1-74D8-4FEA-A0EF-5D35B2A1F077}">
      <dgm:prSet/>
      <dgm:spPr/>
      <dgm:t>
        <a:bodyPr/>
        <a:lstStyle/>
        <a:p>
          <a:endParaRPr lang="en-GB"/>
        </a:p>
      </dgm:t>
    </dgm:pt>
    <dgm:pt modelId="{1F2C6C56-9B49-4445-ABDF-415F57578479}" type="pres">
      <dgm:prSet presAssocID="{6F81819B-9768-488F-ADE1-BDF235D3125F}" presName="linear" presStyleCnt="0">
        <dgm:presLayoutVars>
          <dgm:animLvl val="lvl"/>
          <dgm:resizeHandles val="exact"/>
        </dgm:presLayoutVars>
      </dgm:prSet>
      <dgm:spPr/>
    </dgm:pt>
    <dgm:pt modelId="{4107CF35-DC45-4A48-A337-E607C29C031D}" type="pres">
      <dgm:prSet presAssocID="{C09ADD80-1CE5-44C5-9D3B-580B7EE71535}" presName="parentText" presStyleLbl="node1" presStyleIdx="0" presStyleCnt="2" custScaleY="61164" custLinFactY="-12911" custLinFactNeighborX="-10015" custLinFactNeighborY="-100000">
        <dgm:presLayoutVars>
          <dgm:chMax val="0"/>
          <dgm:bulletEnabled val="1"/>
        </dgm:presLayoutVars>
      </dgm:prSet>
      <dgm:spPr/>
    </dgm:pt>
    <dgm:pt modelId="{F114DDAA-A167-4F17-A218-05ABA7484377}" type="pres">
      <dgm:prSet presAssocID="{125F4290-FDCA-4B05-9867-E07BE7DAE227}" presName="spacer" presStyleCnt="0"/>
      <dgm:spPr/>
    </dgm:pt>
    <dgm:pt modelId="{CEB99C83-B48D-41E1-A76C-F1A9E114592A}" type="pres">
      <dgm:prSet presAssocID="{7A518AC5-AA61-4473-8DE7-9D81B23787F7}" presName="parentText" presStyleLbl="node1" presStyleIdx="1" presStyleCnt="2">
        <dgm:presLayoutVars>
          <dgm:chMax val="0"/>
          <dgm:bulletEnabled val="1"/>
        </dgm:presLayoutVars>
      </dgm:prSet>
      <dgm:spPr/>
    </dgm:pt>
  </dgm:ptLst>
  <dgm:cxnLst>
    <dgm:cxn modelId="{C7B65812-F93F-4CC8-AA17-37AACDD3852C}" type="presOf" srcId="{6F81819B-9768-488F-ADE1-BDF235D3125F}" destId="{1F2C6C56-9B49-4445-ABDF-415F57578479}" srcOrd="0" destOrd="0" presId="urn:microsoft.com/office/officeart/2005/8/layout/vList2"/>
    <dgm:cxn modelId="{8986AC21-11CC-4BEB-8608-20147770418F}" srcId="{6F81819B-9768-488F-ADE1-BDF235D3125F}" destId="{C09ADD80-1CE5-44C5-9D3B-580B7EE71535}" srcOrd="0" destOrd="0" parTransId="{25A2BFAF-27B2-4968-A108-4E7E34C4B9AE}" sibTransId="{125F4290-FDCA-4B05-9867-E07BE7DAE227}"/>
    <dgm:cxn modelId="{CAA8E1A1-74D8-4FEA-A0EF-5D35B2A1F077}" srcId="{6F81819B-9768-488F-ADE1-BDF235D3125F}" destId="{7A518AC5-AA61-4473-8DE7-9D81B23787F7}" srcOrd="1" destOrd="0" parTransId="{3EE86021-DC9E-4A20-A114-77409387E397}" sibTransId="{9A95AF4C-BB51-4D18-9C86-8CB49092C7C6}"/>
    <dgm:cxn modelId="{F9E636C8-26F2-43C6-86C5-620B83B610E2}" type="presOf" srcId="{7A518AC5-AA61-4473-8DE7-9D81B23787F7}" destId="{CEB99C83-B48D-41E1-A76C-F1A9E114592A}" srcOrd="0" destOrd="0" presId="urn:microsoft.com/office/officeart/2005/8/layout/vList2"/>
    <dgm:cxn modelId="{6FEDB0EF-6498-4286-87D2-3989FE8D0399}" type="presOf" srcId="{C09ADD80-1CE5-44C5-9D3B-580B7EE71535}" destId="{4107CF35-DC45-4A48-A337-E607C29C031D}" srcOrd="0" destOrd="0" presId="urn:microsoft.com/office/officeart/2005/8/layout/vList2"/>
    <dgm:cxn modelId="{86F51ECD-EA03-44FC-9515-9E6DD5BC7CB4}" type="presParOf" srcId="{1F2C6C56-9B49-4445-ABDF-415F57578479}" destId="{4107CF35-DC45-4A48-A337-E607C29C031D}" srcOrd="0" destOrd="0" presId="urn:microsoft.com/office/officeart/2005/8/layout/vList2"/>
    <dgm:cxn modelId="{AC78A4E3-AC21-4289-9490-8DC1757CE5D0}" type="presParOf" srcId="{1F2C6C56-9B49-4445-ABDF-415F57578479}" destId="{F114DDAA-A167-4F17-A218-05ABA7484377}" srcOrd="1" destOrd="0" presId="urn:microsoft.com/office/officeart/2005/8/layout/vList2"/>
    <dgm:cxn modelId="{0AC0A447-A96D-4F08-BAF5-879DF28D72BE}" type="presParOf" srcId="{1F2C6C56-9B49-4445-ABDF-415F57578479}" destId="{CEB99C83-B48D-41E1-A76C-F1A9E114592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9B2491-260D-49D2-8F83-CBBECAF60C28}" type="doc">
      <dgm:prSet loTypeId="urn:microsoft.com/office/officeart/2018/5/layout/IconCircleLabelList" loCatId="icon" qsTypeId="urn:microsoft.com/office/officeart/2005/8/quickstyle/simple4" qsCatId="simple" csTypeId="urn:microsoft.com/office/officeart/2005/8/colors/accent1_2" csCatId="accent1" phldr="1"/>
      <dgm:spPr/>
      <dgm:t>
        <a:bodyPr/>
        <a:lstStyle/>
        <a:p>
          <a:endParaRPr lang="en-US"/>
        </a:p>
      </dgm:t>
    </dgm:pt>
    <dgm:pt modelId="{2E09DFAC-6703-46B9-B69F-4B4B88C49B6E}">
      <dgm:prSet custT="1"/>
      <dgm:spPr/>
      <dgm:t>
        <a:bodyPr/>
        <a:lstStyle/>
        <a:p>
          <a:pPr>
            <a:lnSpc>
              <a:spcPct val="100000"/>
            </a:lnSpc>
            <a:defRPr cap="all"/>
          </a:pPr>
          <a:r>
            <a:rPr lang="en-GB" sz="1400" b="1" dirty="0">
              <a:latin typeface="Arial" panose="020B0604020202020204" pitchFamily="34" charset="0"/>
              <a:cs typeface="Arial" panose="020B0604020202020204" pitchFamily="34" charset="0"/>
            </a:rPr>
            <a:t>The aims and objectives of KFC are to sell good chicken whilst obtaining a steady profit </a:t>
          </a:r>
          <a:endParaRPr lang="en-US" sz="1400" b="1" dirty="0">
            <a:latin typeface="Arial" panose="020B0604020202020204" pitchFamily="34" charset="0"/>
            <a:cs typeface="Arial" panose="020B0604020202020204" pitchFamily="34" charset="0"/>
          </a:endParaRPr>
        </a:p>
      </dgm:t>
    </dgm:pt>
    <dgm:pt modelId="{A32DC539-705E-4C27-B7F4-E3005E34D8F8}" type="parTrans" cxnId="{9F6E63AD-2CFC-43DE-8425-A7C95315A0EE}">
      <dgm:prSet/>
      <dgm:spPr/>
      <dgm:t>
        <a:bodyPr/>
        <a:lstStyle/>
        <a:p>
          <a:endParaRPr lang="en-US" sz="1400" b="1">
            <a:latin typeface="Arial" panose="020B0604020202020204" pitchFamily="34" charset="0"/>
            <a:cs typeface="Arial" panose="020B0604020202020204" pitchFamily="34" charset="0"/>
          </a:endParaRPr>
        </a:p>
      </dgm:t>
    </dgm:pt>
    <dgm:pt modelId="{69863CB1-146C-4870-9156-F86F7885731D}" type="sibTrans" cxnId="{9F6E63AD-2CFC-43DE-8425-A7C95315A0EE}">
      <dgm:prSet/>
      <dgm:spPr/>
      <dgm:t>
        <a:bodyPr/>
        <a:lstStyle/>
        <a:p>
          <a:endParaRPr lang="en-US" sz="1400" b="1">
            <a:latin typeface="Arial" panose="020B0604020202020204" pitchFamily="34" charset="0"/>
            <a:cs typeface="Arial" panose="020B0604020202020204" pitchFamily="34" charset="0"/>
          </a:endParaRPr>
        </a:p>
      </dgm:t>
    </dgm:pt>
    <dgm:pt modelId="{CB24251D-136D-4450-BBDD-A92F78D7FB4C}">
      <dgm:prSet custT="1"/>
      <dgm:spPr/>
      <dgm:t>
        <a:bodyPr/>
        <a:lstStyle/>
        <a:p>
          <a:pPr>
            <a:lnSpc>
              <a:spcPct val="100000"/>
            </a:lnSpc>
            <a:defRPr cap="all"/>
          </a:pPr>
          <a:r>
            <a:rPr lang="en-GB" sz="1400" b="1" dirty="0">
              <a:latin typeface="Arial" panose="020B0604020202020204" pitchFamily="34" charset="0"/>
              <a:cs typeface="Arial" panose="020B0604020202020204" pitchFamily="34" charset="0"/>
            </a:rPr>
            <a:t>To grow and develop as a business internationally.</a:t>
          </a:r>
          <a:endParaRPr lang="en-US" sz="1400" b="1" dirty="0">
            <a:latin typeface="Arial" panose="020B0604020202020204" pitchFamily="34" charset="0"/>
            <a:cs typeface="Arial" panose="020B0604020202020204" pitchFamily="34" charset="0"/>
          </a:endParaRPr>
        </a:p>
      </dgm:t>
    </dgm:pt>
    <dgm:pt modelId="{0FEB8A3B-B11D-4CDF-8A02-737216A98298}" type="parTrans" cxnId="{999DA9D5-553E-4D9C-AFEE-BE90026B50FD}">
      <dgm:prSet/>
      <dgm:spPr/>
      <dgm:t>
        <a:bodyPr/>
        <a:lstStyle/>
        <a:p>
          <a:endParaRPr lang="en-US" sz="1400" b="1">
            <a:latin typeface="Arial" panose="020B0604020202020204" pitchFamily="34" charset="0"/>
            <a:cs typeface="Arial" panose="020B0604020202020204" pitchFamily="34" charset="0"/>
          </a:endParaRPr>
        </a:p>
      </dgm:t>
    </dgm:pt>
    <dgm:pt modelId="{5AC51AEF-8461-42F4-86FB-FFAA1855DDC8}" type="sibTrans" cxnId="{999DA9D5-553E-4D9C-AFEE-BE90026B50FD}">
      <dgm:prSet/>
      <dgm:spPr/>
      <dgm:t>
        <a:bodyPr/>
        <a:lstStyle/>
        <a:p>
          <a:endParaRPr lang="en-US" sz="1400" b="1">
            <a:latin typeface="Arial" panose="020B0604020202020204" pitchFamily="34" charset="0"/>
            <a:cs typeface="Arial" panose="020B0604020202020204" pitchFamily="34" charset="0"/>
          </a:endParaRPr>
        </a:p>
      </dgm:t>
    </dgm:pt>
    <dgm:pt modelId="{CBF76E73-4DBF-4690-8A01-ACCE36E1D4AA}">
      <dgm:prSet custT="1"/>
      <dgm:spPr/>
      <dgm:t>
        <a:bodyPr/>
        <a:lstStyle/>
        <a:p>
          <a:pPr>
            <a:lnSpc>
              <a:spcPct val="100000"/>
            </a:lnSpc>
            <a:defRPr cap="all"/>
          </a:pPr>
          <a:r>
            <a:rPr lang="en-GB" sz="1400" b="1" dirty="0">
              <a:latin typeface="Arial" panose="020B0604020202020204" pitchFamily="34" charset="0"/>
              <a:cs typeface="Arial" panose="020B0604020202020204" pitchFamily="34" charset="0"/>
            </a:rPr>
            <a:t>To rival competitors  like  McDonalds, burger king and pizza hut</a:t>
          </a:r>
          <a:endParaRPr lang="en-US" sz="1400" b="1" dirty="0">
            <a:latin typeface="Arial" panose="020B0604020202020204" pitchFamily="34" charset="0"/>
            <a:cs typeface="Arial" panose="020B0604020202020204" pitchFamily="34" charset="0"/>
          </a:endParaRPr>
        </a:p>
      </dgm:t>
    </dgm:pt>
    <dgm:pt modelId="{52E14CA0-78CE-44F3-9889-B1750292CEC3}" type="parTrans" cxnId="{455916F9-91B3-4839-AF9F-78FFC6FACAF2}">
      <dgm:prSet/>
      <dgm:spPr/>
      <dgm:t>
        <a:bodyPr/>
        <a:lstStyle/>
        <a:p>
          <a:endParaRPr lang="en-US" sz="1400" b="1">
            <a:latin typeface="Arial" panose="020B0604020202020204" pitchFamily="34" charset="0"/>
            <a:cs typeface="Arial" panose="020B0604020202020204" pitchFamily="34" charset="0"/>
          </a:endParaRPr>
        </a:p>
      </dgm:t>
    </dgm:pt>
    <dgm:pt modelId="{877DAD8F-D612-4708-8ED3-19783EA96453}" type="sibTrans" cxnId="{455916F9-91B3-4839-AF9F-78FFC6FACAF2}">
      <dgm:prSet/>
      <dgm:spPr/>
      <dgm:t>
        <a:bodyPr/>
        <a:lstStyle/>
        <a:p>
          <a:endParaRPr lang="en-US" sz="1400" b="1">
            <a:latin typeface="Arial" panose="020B0604020202020204" pitchFamily="34" charset="0"/>
            <a:cs typeface="Arial" panose="020B0604020202020204" pitchFamily="34" charset="0"/>
          </a:endParaRPr>
        </a:p>
      </dgm:t>
    </dgm:pt>
    <dgm:pt modelId="{3B1A5E58-2221-4BE2-BC6A-382B7D08760E}" type="pres">
      <dgm:prSet presAssocID="{139B2491-260D-49D2-8F83-CBBECAF60C28}" presName="root" presStyleCnt="0">
        <dgm:presLayoutVars>
          <dgm:dir/>
          <dgm:resizeHandles val="exact"/>
        </dgm:presLayoutVars>
      </dgm:prSet>
      <dgm:spPr/>
    </dgm:pt>
    <dgm:pt modelId="{4E8F9300-912D-457D-BB8E-51252ED6951C}" type="pres">
      <dgm:prSet presAssocID="{2E09DFAC-6703-46B9-B69F-4B4B88C49B6E}" presName="compNode" presStyleCnt="0"/>
      <dgm:spPr/>
    </dgm:pt>
    <dgm:pt modelId="{C8DB023F-2F6A-4262-9CED-4689A80A6572}" type="pres">
      <dgm:prSet presAssocID="{2E09DFAC-6703-46B9-B69F-4B4B88C49B6E}" presName="iconBgRect" presStyleLbl="bgShp" presStyleIdx="0" presStyleCnt="3"/>
      <dgm:spPr/>
    </dgm:pt>
    <dgm:pt modelId="{3DA3CC7B-9D75-4F28-9599-A5801162ADC6}" type="pres">
      <dgm:prSet presAssocID="{2E09DFAC-6703-46B9-B69F-4B4B88C49B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und"/>
        </a:ext>
      </dgm:extLst>
    </dgm:pt>
    <dgm:pt modelId="{DBDA22B4-BC48-47F9-A384-8EF835BDBBEF}" type="pres">
      <dgm:prSet presAssocID="{2E09DFAC-6703-46B9-B69F-4B4B88C49B6E}" presName="spaceRect" presStyleCnt="0"/>
      <dgm:spPr/>
    </dgm:pt>
    <dgm:pt modelId="{16FB2080-1718-44F1-8240-69C284DA87C6}" type="pres">
      <dgm:prSet presAssocID="{2E09DFAC-6703-46B9-B69F-4B4B88C49B6E}" presName="textRect" presStyleLbl="revTx" presStyleIdx="0" presStyleCnt="3" custScaleY="122578">
        <dgm:presLayoutVars>
          <dgm:chMax val="1"/>
          <dgm:chPref val="1"/>
        </dgm:presLayoutVars>
      </dgm:prSet>
      <dgm:spPr/>
    </dgm:pt>
    <dgm:pt modelId="{0F819B41-17AA-42B4-A11B-B47848948394}" type="pres">
      <dgm:prSet presAssocID="{69863CB1-146C-4870-9156-F86F7885731D}" presName="sibTrans" presStyleCnt="0"/>
      <dgm:spPr/>
    </dgm:pt>
    <dgm:pt modelId="{259477B7-32FA-4085-B127-12396E88DE4E}" type="pres">
      <dgm:prSet presAssocID="{CB24251D-136D-4450-BBDD-A92F78D7FB4C}" presName="compNode" presStyleCnt="0"/>
      <dgm:spPr/>
    </dgm:pt>
    <dgm:pt modelId="{B55C0700-83D4-4794-BE14-EADD8A82D5C7}" type="pres">
      <dgm:prSet presAssocID="{CB24251D-136D-4450-BBDD-A92F78D7FB4C}" presName="iconBgRect" presStyleLbl="bgShp" presStyleIdx="1" presStyleCnt="3"/>
      <dgm:spPr/>
    </dgm:pt>
    <dgm:pt modelId="{A754FA43-9C0C-43E4-B287-B24E28F47287}" type="pres">
      <dgm:prSet presAssocID="{CB24251D-136D-4450-BBDD-A92F78D7FB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itcoin"/>
        </a:ext>
      </dgm:extLst>
    </dgm:pt>
    <dgm:pt modelId="{21B5A5AA-331A-4861-BA6E-3FF692118F82}" type="pres">
      <dgm:prSet presAssocID="{CB24251D-136D-4450-BBDD-A92F78D7FB4C}" presName="spaceRect" presStyleCnt="0"/>
      <dgm:spPr/>
    </dgm:pt>
    <dgm:pt modelId="{021DEACD-0722-4F52-A4C3-5F425FC8E996}" type="pres">
      <dgm:prSet presAssocID="{CB24251D-136D-4450-BBDD-A92F78D7FB4C}" presName="textRect" presStyleLbl="revTx" presStyleIdx="1" presStyleCnt="3">
        <dgm:presLayoutVars>
          <dgm:chMax val="1"/>
          <dgm:chPref val="1"/>
        </dgm:presLayoutVars>
      </dgm:prSet>
      <dgm:spPr/>
    </dgm:pt>
    <dgm:pt modelId="{28B59EFF-18B2-46AB-9C6C-2EDDFAD16408}" type="pres">
      <dgm:prSet presAssocID="{5AC51AEF-8461-42F4-86FB-FFAA1855DDC8}" presName="sibTrans" presStyleCnt="0"/>
      <dgm:spPr/>
    </dgm:pt>
    <dgm:pt modelId="{F696BBA2-8475-441F-948B-B8D4053EE397}" type="pres">
      <dgm:prSet presAssocID="{CBF76E73-4DBF-4690-8A01-ACCE36E1D4AA}" presName="compNode" presStyleCnt="0"/>
      <dgm:spPr/>
    </dgm:pt>
    <dgm:pt modelId="{96619F45-6615-4585-B5AD-8125E29F91FB}" type="pres">
      <dgm:prSet presAssocID="{CBF76E73-4DBF-4690-8A01-ACCE36E1D4AA}" presName="iconBgRect" presStyleLbl="bgShp" presStyleIdx="2" presStyleCnt="3"/>
      <dgm:spPr/>
    </dgm:pt>
    <dgm:pt modelId="{2D002DF1-721F-4774-94DA-EF995032888E}" type="pres">
      <dgm:prSet presAssocID="{CBF76E73-4DBF-4690-8A01-ACCE36E1D4A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izza"/>
        </a:ext>
      </dgm:extLst>
    </dgm:pt>
    <dgm:pt modelId="{CF52D2F8-7F5F-462B-9511-0BED98A10843}" type="pres">
      <dgm:prSet presAssocID="{CBF76E73-4DBF-4690-8A01-ACCE36E1D4AA}" presName="spaceRect" presStyleCnt="0"/>
      <dgm:spPr/>
    </dgm:pt>
    <dgm:pt modelId="{6E9FD3A4-2D7E-4394-9B0A-DDD056675FA5}" type="pres">
      <dgm:prSet presAssocID="{CBF76E73-4DBF-4690-8A01-ACCE36E1D4AA}" presName="textRect" presStyleLbl="revTx" presStyleIdx="2" presStyleCnt="3">
        <dgm:presLayoutVars>
          <dgm:chMax val="1"/>
          <dgm:chPref val="1"/>
        </dgm:presLayoutVars>
      </dgm:prSet>
      <dgm:spPr/>
    </dgm:pt>
  </dgm:ptLst>
  <dgm:cxnLst>
    <dgm:cxn modelId="{C07B9818-FFD0-4E1E-BE12-67C20A8FD153}" type="presOf" srcId="{CBF76E73-4DBF-4690-8A01-ACCE36E1D4AA}" destId="{6E9FD3A4-2D7E-4394-9B0A-DDD056675FA5}" srcOrd="0" destOrd="0" presId="urn:microsoft.com/office/officeart/2018/5/layout/IconCircleLabelList"/>
    <dgm:cxn modelId="{C355B721-57EA-4873-B28F-7726831207B0}" type="presOf" srcId="{139B2491-260D-49D2-8F83-CBBECAF60C28}" destId="{3B1A5E58-2221-4BE2-BC6A-382B7D08760E}" srcOrd="0" destOrd="0" presId="urn:microsoft.com/office/officeart/2018/5/layout/IconCircleLabelList"/>
    <dgm:cxn modelId="{6D72DC41-2296-40BE-9180-CE6BBFF2104E}" type="presOf" srcId="{2E09DFAC-6703-46B9-B69F-4B4B88C49B6E}" destId="{16FB2080-1718-44F1-8240-69C284DA87C6}" srcOrd="0" destOrd="0" presId="urn:microsoft.com/office/officeart/2018/5/layout/IconCircleLabelList"/>
    <dgm:cxn modelId="{9F6E63AD-2CFC-43DE-8425-A7C95315A0EE}" srcId="{139B2491-260D-49D2-8F83-CBBECAF60C28}" destId="{2E09DFAC-6703-46B9-B69F-4B4B88C49B6E}" srcOrd="0" destOrd="0" parTransId="{A32DC539-705E-4C27-B7F4-E3005E34D8F8}" sibTransId="{69863CB1-146C-4870-9156-F86F7885731D}"/>
    <dgm:cxn modelId="{999DA9D5-553E-4D9C-AFEE-BE90026B50FD}" srcId="{139B2491-260D-49D2-8F83-CBBECAF60C28}" destId="{CB24251D-136D-4450-BBDD-A92F78D7FB4C}" srcOrd="1" destOrd="0" parTransId="{0FEB8A3B-B11D-4CDF-8A02-737216A98298}" sibTransId="{5AC51AEF-8461-42F4-86FB-FFAA1855DDC8}"/>
    <dgm:cxn modelId="{626E6FF6-B0E1-43D4-8AE9-268118993776}" type="presOf" srcId="{CB24251D-136D-4450-BBDD-A92F78D7FB4C}" destId="{021DEACD-0722-4F52-A4C3-5F425FC8E996}" srcOrd="0" destOrd="0" presId="urn:microsoft.com/office/officeart/2018/5/layout/IconCircleLabelList"/>
    <dgm:cxn modelId="{455916F9-91B3-4839-AF9F-78FFC6FACAF2}" srcId="{139B2491-260D-49D2-8F83-CBBECAF60C28}" destId="{CBF76E73-4DBF-4690-8A01-ACCE36E1D4AA}" srcOrd="2" destOrd="0" parTransId="{52E14CA0-78CE-44F3-9889-B1750292CEC3}" sibTransId="{877DAD8F-D612-4708-8ED3-19783EA96453}"/>
    <dgm:cxn modelId="{530C993F-BD15-4FC9-8DE3-1558B2CAED27}" type="presParOf" srcId="{3B1A5E58-2221-4BE2-BC6A-382B7D08760E}" destId="{4E8F9300-912D-457D-BB8E-51252ED6951C}" srcOrd="0" destOrd="0" presId="urn:microsoft.com/office/officeart/2018/5/layout/IconCircleLabelList"/>
    <dgm:cxn modelId="{8C5D5DAD-1F32-4250-9178-0599BF10BAA5}" type="presParOf" srcId="{4E8F9300-912D-457D-BB8E-51252ED6951C}" destId="{C8DB023F-2F6A-4262-9CED-4689A80A6572}" srcOrd="0" destOrd="0" presId="urn:microsoft.com/office/officeart/2018/5/layout/IconCircleLabelList"/>
    <dgm:cxn modelId="{EA2F5F21-9837-4C43-834B-201BBD19A52F}" type="presParOf" srcId="{4E8F9300-912D-457D-BB8E-51252ED6951C}" destId="{3DA3CC7B-9D75-4F28-9599-A5801162ADC6}" srcOrd="1" destOrd="0" presId="urn:microsoft.com/office/officeart/2018/5/layout/IconCircleLabelList"/>
    <dgm:cxn modelId="{F528169C-F4CC-4016-8CAF-EFC6FFF50066}" type="presParOf" srcId="{4E8F9300-912D-457D-BB8E-51252ED6951C}" destId="{DBDA22B4-BC48-47F9-A384-8EF835BDBBEF}" srcOrd="2" destOrd="0" presId="urn:microsoft.com/office/officeart/2018/5/layout/IconCircleLabelList"/>
    <dgm:cxn modelId="{CAF2ED0A-F734-41CF-A98E-2EFEA0E5E754}" type="presParOf" srcId="{4E8F9300-912D-457D-BB8E-51252ED6951C}" destId="{16FB2080-1718-44F1-8240-69C284DA87C6}" srcOrd="3" destOrd="0" presId="urn:microsoft.com/office/officeart/2018/5/layout/IconCircleLabelList"/>
    <dgm:cxn modelId="{D4274BC8-A662-48D0-B94F-FA7FAE93E5F5}" type="presParOf" srcId="{3B1A5E58-2221-4BE2-BC6A-382B7D08760E}" destId="{0F819B41-17AA-42B4-A11B-B47848948394}" srcOrd="1" destOrd="0" presId="urn:microsoft.com/office/officeart/2018/5/layout/IconCircleLabelList"/>
    <dgm:cxn modelId="{AEB436F3-6EE0-4D92-B197-14B6FB6FAD57}" type="presParOf" srcId="{3B1A5E58-2221-4BE2-BC6A-382B7D08760E}" destId="{259477B7-32FA-4085-B127-12396E88DE4E}" srcOrd="2" destOrd="0" presId="urn:microsoft.com/office/officeart/2018/5/layout/IconCircleLabelList"/>
    <dgm:cxn modelId="{8294C8DF-493D-4966-B18B-5F9FF9D1C786}" type="presParOf" srcId="{259477B7-32FA-4085-B127-12396E88DE4E}" destId="{B55C0700-83D4-4794-BE14-EADD8A82D5C7}" srcOrd="0" destOrd="0" presId="urn:microsoft.com/office/officeart/2018/5/layout/IconCircleLabelList"/>
    <dgm:cxn modelId="{261A7453-F7FF-45EA-8488-06A87B5997BD}" type="presParOf" srcId="{259477B7-32FA-4085-B127-12396E88DE4E}" destId="{A754FA43-9C0C-43E4-B287-B24E28F47287}" srcOrd="1" destOrd="0" presId="urn:microsoft.com/office/officeart/2018/5/layout/IconCircleLabelList"/>
    <dgm:cxn modelId="{168BCD97-8753-49CE-8F28-BA575FF1FBF0}" type="presParOf" srcId="{259477B7-32FA-4085-B127-12396E88DE4E}" destId="{21B5A5AA-331A-4861-BA6E-3FF692118F82}" srcOrd="2" destOrd="0" presId="urn:microsoft.com/office/officeart/2018/5/layout/IconCircleLabelList"/>
    <dgm:cxn modelId="{D6F171F7-A2BE-49B3-B0B0-04924179E427}" type="presParOf" srcId="{259477B7-32FA-4085-B127-12396E88DE4E}" destId="{021DEACD-0722-4F52-A4C3-5F425FC8E996}" srcOrd="3" destOrd="0" presId="urn:microsoft.com/office/officeart/2018/5/layout/IconCircleLabelList"/>
    <dgm:cxn modelId="{A5A65733-926F-4A08-BE12-A2692EA9DD03}" type="presParOf" srcId="{3B1A5E58-2221-4BE2-BC6A-382B7D08760E}" destId="{28B59EFF-18B2-46AB-9C6C-2EDDFAD16408}" srcOrd="3" destOrd="0" presId="urn:microsoft.com/office/officeart/2018/5/layout/IconCircleLabelList"/>
    <dgm:cxn modelId="{F327F234-723E-4D5D-9192-9DDD772AD336}" type="presParOf" srcId="{3B1A5E58-2221-4BE2-BC6A-382B7D08760E}" destId="{F696BBA2-8475-441F-948B-B8D4053EE397}" srcOrd="4" destOrd="0" presId="urn:microsoft.com/office/officeart/2018/5/layout/IconCircleLabelList"/>
    <dgm:cxn modelId="{D034B4E7-C5B6-41D6-AAFA-3570949FC601}" type="presParOf" srcId="{F696BBA2-8475-441F-948B-B8D4053EE397}" destId="{96619F45-6615-4585-B5AD-8125E29F91FB}" srcOrd="0" destOrd="0" presId="urn:microsoft.com/office/officeart/2018/5/layout/IconCircleLabelList"/>
    <dgm:cxn modelId="{4D377F19-A78C-4FF1-9402-CE23F22B038C}" type="presParOf" srcId="{F696BBA2-8475-441F-948B-B8D4053EE397}" destId="{2D002DF1-721F-4774-94DA-EF995032888E}" srcOrd="1" destOrd="0" presId="urn:microsoft.com/office/officeart/2018/5/layout/IconCircleLabelList"/>
    <dgm:cxn modelId="{E47D1459-652C-4D34-9201-06A2E97CC9DD}" type="presParOf" srcId="{F696BBA2-8475-441F-948B-B8D4053EE397}" destId="{CF52D2F8-7F5F-462B-9511-0BED98A10843}" srcOrd="2" destOrd="0" presId="urn:microsoft.com/office/officeart/2018/5/layout/IconCircleLabelList"/>
    <dgm:cxn modelId="{2FDE171E-8BF6-424B-B4F9-94610F08428F}" type="presParOf" srcId="{F696BBA2-8475-441F-948B-B8D4053EE397}" destId="{6E9FD3A4-2D7E-4394-9B0A-DDD056675FA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9B2491-260D-49D2-8F83-CBBECAF60C2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E09DFAC-6703-46B9-B69F-4B4B88C49B6E}">
      <dgm:prSet/>
      <dgm:spPr/>
      <dgm:t>
        <a:bodyPr/>
        <a:lstStyle/>
        <a:p>
          <a:r>
            <a:rPr lang="en-GB" b="1" dirty="0">
              <a:solidFill>
                <a:schemeClr val="tx1"/>
              </a:solidFill>
              <a:latin typeface="Arial" panose="020B0604020202020204" pitchFamily="34" charset="0"/>
              <a:cs typeface="Arial" panose="020B0604020202020204" pitchFamily="34" charset="0"/>
            </a:rPr>
            <a:t>To sell food in a fast, efficient and friendly environment that appeals to pride conscious, health minded consumers</a:t>
          </a:r>
          <a:endParaRPr lang="en-US" dirty="0">
            <a:solidFill>
              <a:schemeClr val="tx1"/>
            </a:solidFill>
            <a:latin typeface="Arial" panose="020B0604020202020204" pitchFamily="34" charset="0"/>
            <a:cs typeface="Arial" panose="020B0604020202020204" pitchFamily="34" charset="0"/>
          </a:endParaRPr>
        </a:p>
      </dgm:t>
    </dgm:pt>
    <dgm:pt modelId="{A32DC539-705E-4C27-B7F4-E3005E34D8F8}" type="parTrans" cxnId="{9F6E63AD-2CFC-43DE-8425-A7C95315A0EE}">
      <dgm:prSet/>
      <dgm:spPr/>
      <dgm:t>
        <a:bodyPr/>
        <a:lstStyle/>
        <a:p>
          <a:endParaRPr lang="en-US"/>
        </a:p>
      </dgm:t>
    </dgm:pt>
    <dgm:pt modelId="{69863CB1-146C-4870-9156-F86F7885731D}" type="sibTrans" cxnId="{9F6E63AD-2CFC-43DE-8425-A7C95315A0EE}">
      <dgm:prSet/>
      <dgm:spPr/>
      <dgm:t>
        <a:bodyPr/>
        <a:lstStyle/>
        <a:p>
          <a:endParaRPr lang="en-US"/>
        </a:p>
      </dgm:t>
    </dgm:pt>
    <dgm:pt modelId="{DFD7970B-D0C0-4791-9202-EB1612352D1D}" type="pres">
      <dgm:prSet presAssocID="{139B2491-260D-49D2-8F83-CBBECAF60C28}" presName="root" presStyleCnt="0">
        <dgm:presLayoutVars>
          <dgm:dir/>
          <dgm:resizeHandles val="exact"/>
        </dgm:presLayoutVars>
      </dgm:prSet>
      <dgm:spPr/>
    </dgm:pt>
    <dgm:pt modelId="{CBF37EE4-2425-4D50-94DE-58DE24EFD6C3}" type="pres">
      <dgm:prSet presAssocID="{2E09DFAC-6703-46B9-B69F-4B4B88C49B6E}" presName="compNode" presStyleCnt="0"/>
      <dgm:spPr/>
    </dgm:pt>
    <dgm:pt modelId="{43F41E2B-2451-4F36-8235-B2DE2CD75B3C}" type="pres">
      <dgm:prSet presAssocID="{2E09DFAC-6703-46B9-B69F-4B4B88C49B6E}" presName="bgRect" presStyleLbl="bgShp" presStyleIdx="0" presStyleCnt="1"/>
      <dgm:spPr/>
    </dgm:pt>
    <dgm:pt modelId="{76637ACC-239A-4BFA-B3ED-54ACE2BA2480}" type="pres">
      <dgm:prSet presAssocID="{2E09DFAC-6703-46B9-B69F-4B4B88C49B6E}"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und"/>
        </a:ext>
      </dgm:extLst>
    </dgm:pt>
    <dgm:pt modelId="{249EB674-7F5B-4D23-930E-3CB8D5EBAD30}" type="pres">
      <dgm:prSet presAssocID="{2E09DFAC-6703-46B9-B69F-4B4B88C49B6E}" presName="spaceRect" presStyleCnt="0"/>
      <dgm:spPr/>
    </dgm:pt>
    <dgm:pt modelId="{2F0D1AB6-4C40-42B1-B867-F43BEA2999D2}" type="pres">
      <dgm:prSet presAssocID="{2E09DFAC-6703-46B9-B69F-4B4B88C49B6E}" presName="parTx" presStyleLbl="revTx" presStyleIdx="0" presStyleCnt="1">
        <dgm:presLayoutVars>
          <dgm:chMax val="0"/>
          <dgm:chPref val="0"/>
        </dgm:presLayoutVars>
      </dgm:prSet>
      <dgm:spPr/>
    </dgm:pt>
  </dgm:ptLst>
  <dgm:cxnLst>
    <dgm:cxn modelId="{4A916546-1425-413E-8281-73FD95D30BFD}" type="presOf" srcId="{2E09DFAC-6703-46B9-B69F-4B4B88C49B6E}" destId="{2F0D1AB6-4C40-42B1-B867-F43BEA2999D2}" srcOrd="0" destOrd="0" presId="urn:microsoft.com/office/officeart/2018/2/layout/IconVerticalSolidList"/>
    <dgm:cxn modelId="{9F6E63AD-2CFC-43DE-8425-A7C95315A0EE}" srcId="{139B2491-260D-49D2-8F83-CBBECAF60C28}" destId="{2E09DFAC-6703-46B9-B69F-4B4B88C49B6E}" srcOrd="0" destOrd="0" parTransId="{A32DC539-705E-4C27-B7F4-E3005E34D8F8}" sibTransId="{69863CB1-146C-4870-9156-F86F7885731D}"/>
    <dgm:cxn modelId="{BC73E6D0-D910-4258-9FAC-8B00DD705380}" type="presOf" srcId="{139B2491-260D-49D2-8F83-CBBECAF60C28}" destId="{DFD7970B-D0C0-4791-9202-EB1612352D1D}" srcOrd="0" destOrd="0" presId="urn:microsoft.com/office/officeart/2018/2/layout/IconVerticalSolidList"/>
    <dgm:cxn modelId="{8ACA83EA-A28A-4506-825E-BFD5A96E2682}" type="presParOf" srcId="{DFD7970B-D0C0-4791-9202-EB1612352D1D}" destId="{CBF37EE4-2425-4D50-94DE-58DE24EFD6C3}" srcOrd="0" destOrd="0" presId="urn:microsoft.com/office/officeart/2018/2/layout/IconVerticalSolidList"/>
    <dgm:cxn modelId="{7E3AF516-5EF1-4CED-9CF2-9BC5B4A01B88}" type="presParOf" srcId="{CBF37EE4-2425-4D50-94DE-58DE24EFD6C3}" destId="{43F41E2B-2451-4F36-8235-B2DE2CD75B3C}" srcOrd="0" destOrd="0" presId="urn:microsoft.com/office/officeart/2018/2/layout/IconVerticalSolidList"/>
    <dgm:cxn modelId="{BF11A8D4-50CC-4424-8953-571866494738}" type="presParOf" srcId="{CBF37EE4-2425-4D50-94DE-58DE24EFD6C3}" destId="{76637ACC-239A-4BFA-B3ED-54ACE2BA2480}" srcOrd="1" destOrd="0" presId="urn:microsoft.com/office/officeart/2018/2/layout/IconVerticalSolidList"/>
    <dgm:cxn modelId="{D4847B4F-E716-49C5-A3E6-00254CDF71EE}" type="presParOf" srcId="{CBF37EE4-2425-4D50-94DE-58DE24EFD6C3}" destId="{249EB674-7F5B-4D23-930E-3CB8D5EBAD30}" srcOrd="2" destOrd="0" presId="urn:microsoft.com/office/officeart/2018/2/layout/IconVerticalSolidList"/>
    <dgm:cxn modelId="{EAA87901-3EE1-45D9-A133-C70BC412A5C5}" type="presParOf" srcId="{CBF37EE4-2425-4D50-94DE-58DE24EFD6C3}" destId="{2F0D1AB6-4C40-42B1-B867-F43BEA2999D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C769CA-C67E-44A2-84E6-D134550497E0}" type="doc">
      <dgm:prSet loTypeId="urn:microsoft.com/office/officeart/2018/2/layout/IconVerticalSolidList" loCatId="icon" qsTypeId="urn:microsoft.com/office/officeart/2005/8/quickstyle/simple1" qsCatId="simple" csTypeId="urn:microsoft.com/office/officeart/2005/8/colors/accent1_5" csCatId="accent1" phldr="1"/>
      <dgm:spPr/>
      <dgm:t>
        <a:bodyPr/>
        <a:lstStyle/>
        <a:p>
          <a:endParaRPr lang="en-US"/>
        </a:p>
      </dgm:t>
    </dgm:pt>
    <dgm:pt modelId="{284782DB-C9A4-4DC6-8F89-090FC48F07E4}">
      <dgm:prSet custT="1"/>
      <dgm:spPr/>
      <dgm:t>
        <a:bodyPr/>
        <a:lstStyle/>
        <a:p>
          <a:pPr>
            <a:lnSpc>
              <a:spcPct val="100000"/>
            </a:lnSpc>
          </a:pPr>
          <a:r>
            <a:rPr lang="en-GB" sz="2000" b="1" baseline="0" dirty="0">
              <a:latin typeface="Arial" panose="020B0604020202020204" pitchFamily="34" charset="0"/>
              <a:cs typeface="Arial" panose="020B0604020202020204" pitchFamily="34" charset="0"/>
            </a:rPr>
            <a:t>In the early stages of the development of KFC, Sanders made use of the latest technology at the time. </a:t>
          </a:r>
          <a:endParaRPr lang="en-US" sz="2000" b="1" dirty="0">
            <a:latin typeface="Arial" panose="020B0604020202020204" pitchFamily="34" charset="0"/>
            <a:cs typeface="Arial" panose="020B0604020202020204" pitchFamily="34" charset="0"/>
          </a:endParaRPr>
        </a:p>
      </dgm:t>
    </dgm:pt>
    <dgm:pt modelId="{888E079F-1C5B-44B2-99CB-ED0E503E239D}" type="parTrans" cxnId="{614D486A-783E-458F-909A-977198F0B49F}">
      <dgm:prSet/>
      <dgm:spPr/>
      <dgm:t>
        <a:bodyPr/>
        <a:lstStyle/>
        <a:p>
          <a:endParaRPr lang="en-US"/>
        </a:p>
      </dgm:t>
    </dgm:pt>
    <dgm:pt modelId="{B62AE61F-D5CE-4346-AEFD-3F5AFE5B142A}" type="sibTrans" cxnId="{614D486A-783E-458F-909A-977198F0B49F}">
      <dgm:prSet/>
      <dgm:spPr/>
      <dgm:t>
        <a:bodyPr/>
        <a:lstStyle/>
        <a:p>
          <a:endParaRPr lang="en-US"/>
        </a:p>
      </dgm:t>
    </dgm:pt>
    <dgm:pt modelId="{8625AD82-F374-48AA-8905-1895B53BB239}">
      <dgm:prSet custT="1"/>
      <dgm:spPr/>
      <dgm:t>
        <a:bodyPr/>
        <a:lstStyle/>
        <a:p>
          <a:pPr>
            <a:lnSpc>
              <a:spcPct val="100000"/>
            </a:lnSpc>
          </a:pPr>
          <a:r>
            <a:rPr lang="en-GB" sz="2000" b="1" baseline="0" dirty="0">
              <a:latin typeface="Arial" panose="020B0604020202020204" pitchFamily="34" charset="0"/>
              <a:cs typeface="Arial" panose="020B0604020202020204" pitchFamily="34" charset="0"/>
            </a:rPr>
            <a:t>Sanders innovatively modified a commercial pressure cooker in pressure fryer.</a:t>
          </a:r>
          <a:endParaRPr lang="en-US" sz="2000" b="1" dirty="0">
            <a:latin typeface="Arial" panose="020B0604020202020204" pitchFamily="34" charset="0"/>
            <a:cs typeface="Arial" panose="020B0604020202020204" pitchFamily="34" charset="0"/>
          </a:endParaRPr>
        </a:p>
      </dgm:t>
    </dgm:pt>
    <dgm:pt modelId="{667678BA-FFCC-4B48-AAA1-8154DA5C29B5}" type="parTrans" cxnId="{1DBBBEA8-3ECC-40C4-BE0E-A1551BDB4DE8}">
      <dgm:prSet/>
      <dgm:spPr/>
      <dgm:t>
        <a:bodyPr/>
        <a:lstStyle/>
        <a:p>
          <a:endParaRPr lang="en-US"/>
        </a:p>
      </dgm:t>
    </dgm:pt>
    <dgm:pt modelId="{7526B87C-505D-46D7-9D80-F7B30AAB225E}" type="sibTrans" cxnId="{1DBBBEA8-3ECC-40C4-BE0E-A1551BDB4DE8}">
      <dgm:prSet/>
      <dgm:spPr/>
      <dgm:t>
        <a:bodyPr/>
        <a:lstStyle/>
        <a:p>
          <a:endParaRPr lang="en-US"/>
        </a:p>
      </dgm:t>
    </dgm:pt>
    <dgm:pt modelId="{4EBA5E21-BA40-4C48-A054-453003889060}">
      <dgm:prSet custT="1"/>
      <dgm:spPr/>
      <dgm:t>
        <a:bodyPr/>
        <a:lstStyle/>
        <a:p>
          <a:pPr>
            <a:lnSpc>
              <a:spcPct val="100000"/>
            </a:lnSpc>
          </a:pPr>
          <a:r>
            <a:rPr lang="en-GB" sz="1600" b="1" baseline="0" dirty="0">
              <a:latin typeface="Arial" panose="020B0604020202020204" pitchFamily="34" charset="0"/>
              <a:cs typeface="Arial" panose="020B0604020202020204" pitchFamily="34" charset="0"/>
            </a:rPr>
            <a:t>This pressure cooker sped up the original cooking process of his famous fried chicken which took up to 35 minutes, while maintaining the same texture as frying in an iron frying pan.</a:t>
          </a:r>
          <a:endParaRPr lang="en-US" sz="1600" b="1" dirty="0">
            <a:latin typeface="Arial" panose="020B0604020202020204" pitchFamily="34" charset="0"/>
            <a:cs typeface="Arial" panose="020B0604020202020204" pitchFamily="34" charset="0"/>
          </a:endParaRPr>
        </a:p>
      </dgm:t>
    </dgm:pt>
    <dgm:pt modelId="{513B14CF-E8AE-4DF6-90A4-861501F8A767}" type="parTrans" cxnId="{8E341E07-387B-4D54-85B8-88AEBD41DA21}">
      <dgm:prSet/>
      <dgm:spPr/>
      <dgm:t>
        <a:bodyPr/>
        <a:lstStyle/>
        <a:p>
          <a:endParaRPr lang="en-US"/>
        </a:p>
      </dgm:t>
    </dgm:pt>
    <dgm:pt modelId="{4293F624-3023-4116-A962-6EEEF079D319}" type="sibTrans" cxnId="{8E341E07-387B-4D54-85B8-88AEBD41DA21}">
      <dgm:prSet/>
      <dgm:spPr/>
      <dgm:t>
        <a:bodyPr/>
        <a:lstStyle/>
        <a:p>
          <a:endParaRPr lang="en-US"/>
        </a:p>
      </dgm:t>
    </dgm:pt>
    <dgm:pt modelId="{B122C12F-C93D-457A-98F7-4FCFC76F155B}" type="pres">
      <dgm:prSet presAssocID="{7CC769CA-C67E-44A2-84E6-D134550497E0}" presName="root" presStyleCnt="0">
        <dgm:presLayoutVars>
          <dgm:dir/>
          <dgm:resizeHandles val="exact"/>
        </dgm:presLayoutVars>
      </dgm:prSet>
      <dgm:spPr/>
    </dgm:pt>
    <dgm:pt modelId="{E2AF18B7-A33A-4FE1-9017-C9B58CEA765C}" type="pres">
      <dgm:prSet presAssocID="{284782DB-C9A4-4DC6-8F89-090FC48F07E4}" presName="compNode" presStyleCnt="0"/>
      <dgm:spPr/>
    </dgm:pt>
    <dgm:pt modelId="{2063CF30-D3ED-4CAC-969C-59084356EE07}" type="pres">
      <dgm:prSet presAssocID="{284782DB-C9A4-4DC6-8F89-090FC48F07E4}" presName="bgRect" presStyleLbl="bgShp" presStyleIdx="0" presStyleCnt="3"/>
      <dgm:spPr/>
    </dgm:pt>
    <dgm:pt modelId="{F705A3DD-00FA-4978-96F9-FFA1B2C6D035}" type="pres">
      <dgm:prSet presAssocID="{284782DB-C9A4-4DC6-8F89-090FC48F07E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472C245E-1BB1-4200-B481-2C815C2ABEC9}" type="pres">
      <dgm:prSet presAssocID="{284782DB-C9A4-4DC6-8F89-090FC48F07E4}" presName="spaceRect" presStyleCnt="0"/>
      <dgm:spPr/>
    </dgm:pt>
    <dgm:pt modelId="{4FDDB97E-5292-44B1-9C1B-05D0DF3769AE}" type="pres">
      <dgm:prSet presAssocID="{284782DB-C9A4-4DC6-8F89-090FC48F07E4}" presName="parTx" presStyleLbl="revTx" presStyleIdx="0" presStyleCnt="3">
        <dgm:presLayoutVars>
          <dgm:chMax val="0"/>
          <dgm:chPref val="0"/>
        </dgm:presLayoutVars>
      </dgm:prSet>
      <dgm:spPr/>
    </dgm:pt>
    <dgm:pt modelId="{E0C5D587-EA15-431C-8C2D-F11D5C0FBE1F}" type="pres">
      <dgm:prSet presAssocID="{B62AE61F-D5CE-4346-AEFD-3F5AFE5B142A}" presName="sibTrans" presStyleCnt="0"/>
      <dgm:spPr/>
    </dgm:pt>
    <dgm:pt modelId="{355BC29D-D21D-4387-94DB-656901CFBA05}" type="pres">
      <dgm:prSet presAssocID="{8625AD82-F374-48AA-8905-1895B53BB239}" presName="compNode" presStyleCnt="0"/>
      <dgm:spPr/>
    </dgm:pt>
    <dgm:pt modelId="{8C2F6424-8258-4F7E-965C-F389E81B8FD5}" type="pres">
      <dgm:prSet presAssocID="{8625AD82-F374-48AA-8905-1895B53BB239}" presName="bgRect" presStyleLbl="bgShp" presStyleIdx="1" presStyleCnt="3"/>
      <dgm:spPr/>
    </dgm:pt>
    <dgm:pt modelId="{7D53146D-5660-4935-A502-BF43EE184000}" type="pres">
      <dgm:prSet presAssocID="{8625AD82-F374-48AA-8905-1895B53BB23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0E5A7C83-7DDD-4C6A-ADC2-223691AFD14C}" type="pres">
      <dgm:prSet presAssocID="{8625AD82-F374-48AA-8905-1895B53BB239}" presName="spaceRect" presStyleCnt="0"/>
      <dgm:spPr/>
    </dgm:pt>
    <dgm:pt modelId="{102BD8A6-E098-41EF-839B-A9AC319E65CC}" type="pres">
      <dgm:prSet presAssocID="{8625AD82-F374-48AA-8905-1895B53BB239}" presName="parTx" presStyleLbl="revTx" presStyleIdx="1" presStyleCnt="3">
        <dgm:presLayoutVars>
          <dgm:chMax val="0"/>
          <dgm:chPref val="0"/>
        </dgm:presLayoutVars>
      </dgm:prSet>
      <dgm:spPr/>
    </dgm:pt>
    <dgm:pt modelId="{ECAF781B-1F17-4AE1-9217-8EE5E882DFAD}" type="pres">
      <dgm:prSet presAssocID="{7526B87C-505D-46D7-9D80-F7B30AAB225E}" presName="sibTrans" presStyleCnt="0"/>
      <dgm:spPr/>
    </dgm:pt>
    <dgm:pt modelId="{4C975BFD-DBD1-4A44-8CA6-53B0E98D80A5}" type="pres">
      <dgm:prSet presAssocID="{4EBA5E21-BA40-4C48-A054-453003889060}" presName="compNode" presStyleCnt="0"/>
      <dgm:spPr/>
    </dgm:pt>
    <dgm:pt modelId="{2F7C933F-B719-4D99-927B-85CD874DD601}" type="pres">
      <dgm:prSet presAssocID="{4EBA5E21-BA40-4C48-A054-453003889060}" presName="bgRect" presStyleLbl="bgShp" presStyleIdx="2" presStyleCnt="3"/>
      <dgm:spPr/>
    </dgm:pt>
    <dgm:pt modelId="{A90E2EBE-8146-49CC-B339-6C1A45EEB903}" type="pres">
      <dgm:prSet presAssocID="{4EBA5E21-BA40-4C48-A054-4530038890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f"/>
        </a:ext>
      </dgm:extLst>
    </dgm:pt>
    <dgm:pt modelId="{EC77CFF3-3D6C-45A9-A742-C4D0FC891018}" type="pres">
      <dgm:prSet presAssocID="{4EBA5E21-BA40-4C48-A054-453003889060}" presName="spaceRect" presStyleCnt="0"/>
      <dgm:spPr/>
    </dgm:pt>
    <dgm:pt modelId="{20E9DEBD-9E08-4704-8453-EB01ED24ABC7}" type="pres">
      <dgm:prSet presAssocID="{4EBA5E21-BA40-4C48-A054-453003889060}" presName="parTx" presStyleLbl="revTx" presStyleIdx="2" presStyleCnt="3">
        <dgm:presLayoutVars>
          <dgm:chMax val="0"/>
          <dgm:chPref val="0"/>
        </dgm:presLayoutVars>
      </dgm:prSet>
      <dgm:spPr/>
    </dgm:pt>
  </dgm:ptLst>
  <dgm:cxnLst>
    <dgm:cxn modelId="{43DB8905-368E-4ADA-8527-BD89A54F66BA}" type="presOf" srcId="{284782DB-C9A4-4DC6-8F89-090FC48F07E4}" destId="{4FDDB97E-5292-44B1-9C1B-05D0DF3769AE}" srcOrd="0" destOrd="0" presId="urn:microsoft.com/office/officeart/2018/2/layout/IconVerticalSolidList"/>
    <dgm:cxn modelId="{8E341E07-387B-4D54-85B8-88AEBD41DA21}" srcId="{7CC769CA-C67E-44A2-84E6-D134550497E0}" destId="{4EBA5E21-BA40-4C48-A054-453003889060}" srcOrd="2" destOrd="0" parTransId="{513B14CF-E8AE-4DF6-90A4-861501F8A767}" sibTransId="{4293F624-3023-4116-A962-6EEEF079D319}"/>
    <dgm:cxn modelId="{614D486A-783E-458F-909A-977198F0B49F}" srcId="{7CC769CA-C67E-44A2-84E6-D134550497E0}" destId="{284782DB-C9A4-4DC6-8F89-090FC48F07E4}" srcOrd="0" destOrd="0" parTransId="{888E079F-1C5B-44B2-99CB-ED0E503E239D}" sibTransId="{B62AE61F-D5CE-4346-AEFD-3F5AFE5B142A}"/>
    <dgm:cxn modelId="{16C64F4C-90D0-4E47-B7AF-5689EA57F88D}" type="presOf" srcId="{7CC769CA-C67E-44A2-84E6-D134550497E0}" destId="{B122C12F-C93D-457A-98F7-4FCFC76F155B}" srcOrd="0" destOrd="0" presId="urn:microsoft.com/office/officeart/2018/2/layout/IconVerticalSolidList"/>
    <dgm:cxn modelId="{5595CEA3-502F-4BB3-8585-B040CE8CA220}" type="presOf" srcId="{4EBA5E21-BA40-4C48-A054-453003889060}" destId="{20E9DEBD-9E08-4704-8453-EB01ED24ABC7}" srcOrd="0" destOrd="0" presId="urn:microsoft.com/office/officeart/2018/2/layout/IconVerticalSolidList"/>
    <dgm:cxn modelId="{1DBBBEA8-3ECC-40C4-BE0E-A1551BDB4DE8}" srcId="{7CC769CA-C67E-44A2-84E6-D134550497E0}" destId="{8625AD82-F374-48AA-8905-1895B53BB239}" srcOrd="1" destOrd="0" parTransId="{667678BA-FFCC-4B48-AAA1-8154DA5C29B5}" sibTransId="{7526B87C-505D-46D7-9D80-F7B30AAB225E}"/>
    <dgm:cxn modelId="{874B68B9-AEB2-40E1-8A3B-1413218A8521}" type="presOf" srcId="{8625AD82-F374-48AA-8905-1895B53BB239}" destId="{102BD8A6-E098-41EF-839B-A9AC319E65CC}" srcOrd="0" destOrd="0" presId="urn:microsoft.com/office/officeart/2018/2/layout/IconVerticalSolidList"/>
    <dgm:cxn modelId="{D17BC8F4-EEA2-4E46-91B4-70E4F16C782B}" type="presParOf" srcId="{B122C12F-C93D-457A-98F7-4FCFC76F155B}" destId="{E2AF18B7-A33A-4FE1-9017-C9B58CEA765C}" srcOrd="0" destOrd="0" presId="urn:microsoft.com/office/officeart/2018/2/layout/IconVerticalSolidList"/>
    <dgm:cxn modelId="{F7692A8A-CBFD-40F2-882E-AF300B474A0D}" type="presParOf" srcId="{E2AF18B7-A33A-4FE1-9017-C9B58CEA765C}" destId="{2063CF30-D3ED-4CAC-969C-59084356EE07}" srcOrd="0" destOrd="0" presId="urn:microsoft.com/office/officeart/2018/2/layout/IconVerticalSolidList"/>
    <dgm:cxn modelId="{283A8BC0-7265-4441-B49E-9D22B36FC8DE}" type="presParOf" srcId="{E2AF18B7-A33A-4FE1-9017-C9B58CEA765C}" destId="{F705A3DD-00FA-4978-96F9-FFA1B2C6D035}" srcOrd="1" destOrd="0" presId="urn:microsoft.com/office/officeart/2018/2/layout/IconVerticalSolidList"/>
    <dgm:cxn modelId="{F151E258-E8A7-4FAB-B88A-C368BAC1595B}" type="presParOf" srcId="{E2AF18B7-A33A-4FE1-9017-C9B58CEA765C}" destId="{472C245E-1BB1-4200-B481-2C815C2ABEC9}" srcOrd="2" destOrd="0" presId="urn:microsoft.com/office/officeart/2018/2/layout/IconVerticalSolidList"/>
    <dgm:cxn modelId="{FBA6F13D-5587-42D5-A2FE-5C79E96A3682}" type="presParOf" srcId="{E2AF18B7-A33A-4FE1-9017-C9B58CEA765C}" destId="{4FDDB97E-5292-44B1-9C1B-05D0DF3769AE}" srcOrd="3" destOrd="0" presId="urn:microsoft.com/office/officeart/2018/2/layout/IconVerticalSolidList"/>
    <dgm:cxn modelId="{0207E176-D811-4AFB-9889-319E7E307E43}" type="presParOf" srcId="{B122C12F-C93D-457A-98F7-4FCFC76F155B}" destId="{E0C5D587-EA15-431C-8C2D-F11D5C0FBE1F}" srcOrd="1" destOrd="0" presId="urn:microsoft.com/office/officeart/2018/2/layout/IconVerticalSolidList"/>
    <dgm:cxn modelId="{37CF4C1A-03D9-4589-9E01-4B1216E251D1}" type="presParOf" srcId="{B122C12F-C93D-457A-98F7-4FCFC76F155B}" destId="{355BC29D-D21D-4387-94DB-656901CFBA05}" srcOrd="2" destOrd="0" presId="urn:microsoft.com/office/officeart/2018/2/layout/IconVerticalSolidList"/>
    <dgm:cxn modelId="{7328CF5B-319A-4CFD-9C6D-FFDDB57673AB}" type="presParOf" srcId="{355BC29D-D21D-4387-94DB-656901CFBA05}" destId="{8C2F6424-8258-4F7E-965C-F389E81B8FD5}" srcOrd="0" destOrd="0" presId="urn:microsoft.com/office/officeart/2018/2/layout/IconVerticalSolidList"/>
    <dgm:cxn modelId="{ADE64669-11D3-4747-8E78-B966B11B7844}" type="presParOf" srcId="{355BC29D-D21D-4387-94DB-656901CFBA05}" destId="{7D53146D-5660-4935-A502-BF43EE184000}" srcOrd="1" destOrd="0" presId="urn:microsoft.com/office/officeart/2018/2/layout/IconVerticalSolidList"/>
    <dgm:cxn modelId="{1066F085-07E7-4EB0-854C-F06E0A54DE90}" type="presParOf" srcId="{355BC29D-D21D-4387-94DB-656901CFBA05}" destId="{0E5A7C83-7DDD-4C6A-ADC2-223691AFD14C}" srcOrd="2" destOrd="0" presId="urn:microsoft.com/office/officeart/2018/2/layout/IconVerticalSolidList"/>
    <dgm:cxn modelId="{2A085469-DC37-4ED0-9272-23FF3CDD9162}" type="presParOf" srcId="{355BC29D-D21D-4387-94DB-656901CFBA05}" destId="{102BD8A6-E098-41EF-839B-A9AC319E65CC}" srcOrd="3" destOrd="0" presId="urn:microsoft.com/office/officeart/2018/2/layout/IconVerticalSolidList"/>
    <dgm:cxn modelId="{D89E7802-609A-444F-BB32-BC4558A40FF0}" type="presParOf" srcId="{B122C12F-C93D-457A-98F7-4FCFC76F155B}" destId="{ECAF781B-1F17-4AE1-9217-8EE5E882DFAD}" srcOrd="3" destOrd="0" presId="urn:microsoft.com/office/officeart/2018/2/layout/IconVerticalSolidList"/>
    <dgm:cxn modelId="{B2B8F8EB-50C3-435D-A0CE-7DD8F5076257}" type="presParOf" srcId="{B122C12F-C93D-457A-98F7-4FCFC76F155B}" destId="{4C975BFD-DBD1-4A44-8CA6-53B0E98D80A5}" srcOrd="4" destOrd="0" presId="urn:microsoft.com/office/officeart/2018/2/layout/IconVerticalSolidList"/>
    <dgm:cxn modelId="{1A92DE49-6250-46BE-B045-8B74A87A7F32}" type="presParOf" srcId="{4C975BFD-DBD1-4A44-8CA6-53B0E98D80A5}" destId="{2F7C933F-B719-4D99-927B-85CD874DD601}" srcOrd="0" destOrd="0" presId="urn:microsoft.com/office/officeart/2018/2/layout/IconVerticalSolidList"/>
    <dgm:cxn modelId="{BB83AA55-F642-4F51-B1E6-418C58F9FBD2}" type="presParOf" srcId="{4C975BFD-DBD1-4A44-8CA6-53B0E98D80A5}" destId="{A90E2EBE-8146-49CC-B339-6C1A45EEB903}" srcOrd="1" destOrd="0" presId="urn:microsoft.com/office/officeart/2018/2/layout/IconVerticalSolidList"/>
    <dgm:cxn modelId="{0883D6B9-3565-425F-BA63-114443A81D16}" type="presParOf" srcId="{4C975BFD-DBD1-4A44-8CA6-53B0E98D80A5}" destId="{EC77CFF3-3D6C-45A9-A742-C4D0FC891018}" srcOrd="2" destOrd="0" presId="urn:microsoft.com/office/officeart/2018/2/layout/IconVerticalSolidList"/>
    <dgm:cxn modelId="{423CD9C4-12B7-4550-B823-851CC7E820EB}" type="presParOf" srcId="{4C975BFD-DBD1-4A44-8CA6-53B0E98D80A5}" destId="{20E9DEBD-9E08-4704-8453-EB01ED24ABC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187DE8-179E-44D4-9FFB-8B7F8D9B5047}"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A783E964-9303-4D78-BA22-012AE16E1A31}">
      <dgm:prSet custT="1"/>
      <dgm:spPr/>
      <dgm:t>
        <a:bodyPr/>
        <a:lstStyle/>
        <a:p>
          <a:r>
            <a:rPr lang="en-GB" sz="2000" b="1" baseline="0" dirty="0">
              <a:latin typeface="Arial" panose="020B0604020202020204" pitchFamily="34" charset="0"/>
              <a:cs typeface="Arial" panose="020B0604020202020204" pitchFamily="34" charset="0"/>
            </a:rPr>
            <a:t>Kentucky has continued to used more modern technology to meet the needs of consumers. Consumers are able to take advantage of online ordering services that offer delivery and takeaway in various locations. </a:t>
          </a:r>
          <a:endParaRPr lang="en-US" sz="2000" b="1" dirty="0">
            <a:latin typeface="Arial" panose="020B0604020202020204" pitchFamily="34" charset="0"/>
            <a:cs typeface="Arial" panose="020B0604020202020204" pitchFamily="34" charset="0"/>
          </a:endParaRPr>
        </a:p>
      </dgm:t>
    </dgm:pt>
    <dgm:pt modelId="{6758A3F7-6F75-4127-A8E4-2C7AEF928EDE}" type="parTrans" cxnId="{EC5304CC-2019-496E-BC84-677DAAA3F1AC}">
      <dgm:prSet/>
      <dgm:spPr/>
      <dgm:t>
        <a:bodyPr/>
        <a:lstStyle/>
        <a:p>
          <a:endParaRPr lang="en-US"/>
        </a:p>
      </dgm:t>
    </dgm:pt>
    <dgm:pt modelId="{19E57679-1B87-4B8D-BC3F-157D7AE3E98B}" type="sibTrans" cxnId="{EC5304CC-2019-496E-BC84-677DAAA3F1AC}">
      <dgm:prSet/>
      <dgm:spPr/>
      <dgm:t>
        <a:bodyPr/>
        <a:lstStyle/>
        <a:p>
          <a:endParaRPr lang="en-US"/>
        </a:p>
      </dgm:t>
    </dgm:pt>
    <dgm:pt modelId="{1DD2A436-46C3-4F1D-9120-E98F17964C4B}">
      <dgm:prSet custT="1"/>
      <dgm:spPr/>
      <dgm:t>
        <a:bodyPr/>
        <a:lstStyle/>
        <a:p>
          <a:r>
            <a:rPr lang="en-GB" sz="2000" b="1" baseline="0" dirty="0">
              <a:latin typeface="Arial" panose="020B0604020202020204" pitchFamily="34" charset="0"/>
              <a:cs typeface="Arial" panose="020B0604020202020204" pitchFamily="34" charset="0"/>
            </a:rPr>
            <a:t>The implementation a Point-of-Sale system in its restaurants has helped with business management to calculate daily and even hourly sales, inflow and outflow of cash, quantities, products, popularity. This of this kind of technology saves time, energy and efforts of the staff (Fortune, D 2018).</a:t>
          </a:r>
          <a:endParaRPr lang="en-US" sz="2000" b="1" dirty="0">
            <a:latin typeface="Arial" panose="020B0604020202020204" pitchFamily="34" charset="0"/>
            <a:cs typeface="Arial" panose="020B0604020202020204" pitchFamily="34" charset="0"/>
          </a:endParaRPr>
        </a:p>
      </dgm:t>
    </dgm:pt>
    <dgm:pt modelId="{1C8C0236-BF77-48F1-A7AE-8BF9B546FDA8}" type="parTrans" cxnId="{4D246568-037A-4F37-8C9A-93E208348025}">
      <dgm:prSet/>
      <dgm:spPr/>
      <dgm:t>
        <a:bodyPr/>
        <a:lstStyle/>
        <a:p>
          <a:endParaRPr lang="en-US"/>
        </a:p>
      </dgm:t>
    </dgm:pt>
    <dgm:pt modelId="{732413D7-6F3A-4F07-AF1B-A637F6B4C5ED}" type="sibTrans" cxnId="{4D246568-037A-4F37-8C9A-93E208348025}">
      <dgm:prSet/>
      <dgm:spPr/>
      <dgm:t>
        <a:bodyPr/>
        <a:lstStyle/>
        <a:p>
          <a:endParaRPr lang="en-US"/>
        </a:p>
      </dgm:t>
    </dgm:pt>
    <dgm:pt modelId="{2DC5E750-23C7-4E10-A0BD-0568E3653F48}" type="pres">
      <dgm:prSet presAssocID="{1F187DE8-179E-44D4-9FFB-8B7F8D9B5047}" presName="hierChild1" presStyleCnt="0">
        <dgm:presLayoutVars>
          <dgm:chPref val="1"/>
          <dgm:dir/>
          <dgm:animOne val="branch"/>
          <dgm:animLvl val="lvl"/>
          <dgm:resizeHandles/>
        </dgm:presLayoutVars>
      </dgm:prSet>
      <dgm:spPr/>
    </dgm:pt>
    <dgm:pt modelId="{488DB9DD-30D6-46BC-8385-4A50C2DC5955}" type="pres">
      <dgm:prSet presAssocID="{A783E964-9303-4D78-BA22-012AE16E1A31}" presName="hierRoot1" presStyleCnt="0"/>
      <dgm:spPr/>
    </dgm:pt>
    <dgm:pt modelId="{F1772334-F4D7-49F6-9DAC-565A40B9D203}" type="pres">
      <dgm:prSet presAssocID="{A783E964-9303-4D78-BA22-012AE16E1A31}" presName="composite" presStyleCnt="0"/>
      <dgm:spPr/>
    </dgm:pt>
    <dgm:pt modelId="{F9FDE478-792D-4834-9F6D-3F83599110BD}" type="pres">
      <dgm:prSet presAssocID="{A783E964-9303-4D78-BA22-012AE16E1A31}" presName="background" presStyleLbl="node0" presStyleIdx="0" presStyleCnt="2"/>
      <dgm:spPr/>
    </dgm:pt>
    <dgm:pt modelId="{8528C47F-FA7D-4D3F-87EA-6C5FC5E9524D}" type="pres">
      <dgm:prSet presAssocID="{A783E964-9303-4D78-BA22-012AE16E1A31}" presName="text" presStyleLbl="fgAcc0" presStyleIdx="0" presStyleCnt="2">
        <dgm:presLayoutVars>
          <dgm:chPref val="3"/>
        </dgm:presLayoutVars>
      </dgm:prSet>
      <dgm:spPr/>
    </dgm:pt>
    <dgm:pt modelId="{92CE7170-B069-4876-95AF-19835DDDABB0}" type="pres">
      <dgm:prSet presAssocID="{A783E964-9303-4D78-BA22-012AE16E1A31}" presName="hierChild2" presStyleCnt="0"/>
      <dgm:spPr/>
    </dgm:pt>
    <dgm:pt modelId="{F5F52452-2D7A-4403-860D-865C18C01494}" type="pres">
      <dgm:prSet presAssocID="{1DD2A436-46C3-4F1D-9120-E98F17964C4B}" presName="hierRoot1" presStyleCnt="0"/>
      <dgm:spPr/>
    </dgm:pt>
    <dgm:pt modelId="{DBABEF31-4763-43FA-B61A-E8D51554EE9E}" type="pres">
      <dgm:prSet presAssocID="{1DD2A436-46C3-4F1D-9120-E98F17964C4B}" presName="composite" presStyleCnt="0"/>
      <dgm:spPr/>
    </dgm:pt>
    <dgm:pt modelId="{B35FD3D5-728C-4582-AD39-C75ACC70F6C4}" type="pres">
      <dgm:prSet presAssocID="{1DD2A436-46C3-4F1D-9120-E98F17964C4B}" presName="background" presStyleLbl="node0" presStyleIdx="1" presStyleCnt="2"/>
      <dgm:spPr/>
    </dgm:pt>
    <dgm:pt modelId="{1A39DE6A-9F3F-4441-8E3B-F5D4B50F4AF8}" type="pres">
      <dgm:prSet presAssocID="{1DD2A436-46C3-4F1D-9120-E98F17964C4B}" presName="text" presStyleLbl="fgAcc0" presStyleIdx="1" presStyleCnt="2">
        <dgm:presLayoutVars>
          <dgm:chPref val="3"/>
        </dgm:presLayoutVars>
      </dgm:prSet>
      <dgm:spPr/>
    </dgm:pt>
    <dgm:pt modelId="{BE1C5AF9-13C3-4AEA-894C-BD4DC6E1A87B}" type="pres">
      <dgm:prSet presAssocID="{1DD2A436-46C3-4F1D-9120-E98F17964C4B}" presName="hierChild2" presStyleCnt="0"/>
      <dgm:spPr/>
    </dgm:pt>
  </dgm:ptLst>
  <dgm:cxnLst>
    <dgm:cxn modelId="{AE728A04-8955-480E-BFC6-F570C490ADFA}" type="presOf" srcId="{1F187DE8-179E-44D4-9FFB-8B7F8D9B5047}" destId="{2DC5E750-23C7-4E10-A0BD-0568E3653F48}" srcOrd="0" destOrd="0" presId="urn:microsoft.com/office/officeart/2005/8/layout/hierarchy1"/>
    <dgm:cxn modelId="{4D246568-037A-4F37-8C9A-93E208348025}" srcId="{1F187DE8-179E-44D4-9FFB-8B7F8D9B5047}" destId="{1DD2A436-46C3-4F1D-9120-E98F17964C4B}" srcOrd="1" destOrd="0" parTransId="{1C8C0236-BF77-48F1-A7AE-8BF9B546FDA8}" sibTransId="{732413D7-6F3A-4F07-AF1B-A637F6B4C5ED}"/>
    <dgm:cxn modelId="{9EEBB898-8866-46E0-9A96-4179ED3BE4B7}" type="presOf" srcId="{A783E964-9303-4D78-BA22-012AE16E1A31}" destId="{8528C47F-FA7D-4D3F-87EA-6C5FC5E9524D}" srcOrd="0" destOrd="0" presId="urn:microsoft.com/office/officeart/2005/8/layout/hierarchy1"/>
    <dgm:cxn modelId="{EC5304CC-2019-496E-BC84-677DAAA3F1AC}" srcId="{1F187DE8-179E-44D4-9FFB-8B7F8D9B5047}" destId="{A783E964-9303-4D78-BA22-012AE16E1A31}" srcOrd="0" destOrd="0" parTransId="{6758A3F7-6F75-4127-A8E4-2C7AEF928EDE}" sibTransId="{19E57679-1B87-4B8D-BC3F-157D7AE3E98B}"/>
    <dgm:cxn modelId="{65AFFFF2-FDE9-47FE-83CA-1F1230E5C674}" type="presOf" srcId="{1DD2A436-46C3-4F1D-9120-E98F17964C4B}" destId="{1A39DE6A-9F3F-4441-8E3B-F5D4B50F4AF8}" srcOrd="0" destOrd="0" presId="urn:microsoft.com/office/officeart/2005/8/layout/hierarchy1"/>
    <dgm:cxn modelId="{4B939570-6BE6-4052-A4B7-C18FEED8E077}" type="presParOf" srcId="{2DC5E750-23C7-4E10-A0BD-0568E3653F48}" destId="{488DB9DD-30D6-46BC-8385-4A50C2DC5955}" srcOrd="0" destOrd="0" presId="urn:microsoft.com/office/officeart/2005/8/layout/hierarchy1"/>
    <dgm:cxn modelId="{010F8942-81FA-46E6-A12F-45F3DC2442C6}" type="presParOf" srcId="{488DB9DD-30D6-46BC-8385-4A50C2DC5955}" destId="{F1772334-F4D7-49F6-9DAC-565A40B9D203}" srcOrd="0" destOrd="0" presId="urn:microsoft.com/office/officeart/2005/8/layout/hierarchy1"/>
    <dgm:cxn modelId="{035E74D4-14EF-4300-BD33-2092F2A33ADA}" type="presParOf" srcId="{F1772334-F4D7-49F6-9DAC-565A40B9D203}" destId="{F9FDE478-792D-4834-9F6D-3F83599110BD}" srcOrd="0" destOrd="0" presId="urn:microsoft.com/office/officeart/2005/8/layout/hierarchy1"/>
    <dgm:cxn modelId="{4ACCE098-0057-4F4F-B966-6611CFF34E9B}" type="presParOf" srcId="{F1772334-F4D7-49F6-9DAC-565A40B9D203}" destId="{8528C47F-FA7D-4D3F-87EA-6C5FC5E9524D}" srcOrd="1" destOrd="0" presId="urn:microsoft.com/office/officeart/2005/8/layout/hierarchy1"/>
    <dgm:cxn modelId="{710C8F41-FDC5-4387-B84A-F1C4804BBA21}" type="presParOf" srcId="{488DB9DD-30D6-46BC-8385-4A50C2DC5955}" destId="{92CE7170-B069-4876-95AF-19835DDDABB0}" srcOrd="1" destOrd="0" presId="urn:microsoft.com/office/officeart/2005/8/layout/hierarchy1"/>
    <dgm:cxn modelId="{CB0B7E85-DC37-4D67-AFFA-7EADE29DD886}" type="presParOf" srcId="{2DC5E750-23C7-4E10-A0BD-0568E3653F48}" destId="{F5F52452-2D7A-4403-860D-865C18C01494}" srcOrd="1" destOrd="0" presId="urn:microsoft.com/office/officeart/2005/8/layout/hierarchy1"/>
    <dgm:cxn modelId="{C90238B6-3BFD-4782-805C-36AA48188EDD}" type="presParOf" srcId="{F5F52452-2D7A-4403-860D-865C18C01494}" destId="{DBABEF31-4763-43FA-B61A-E8D51554EE9E}" srcOrd="0" destOrd="0" presId="urn:microsoft.com/office/officeart/2005/8/layout/hierarchy1"/>
    <dgm:cxn modelId="{96195A7B-E209-4CF3-935B-175F7FCDA89C}" type="presParOf" srcId="{DBABEF31-4763-43FA-B61A-E8D51554EE9E}" destId="{B35FD3D5-728C-4582-AD39-C75ACC70F6C4}" srcOrd="0" destOrd="0" presId="urn:microsoft.com/office/officeart/2005/8/layout/hierarchy1"/>
    <dgm:cxn modelId="{C8674A97-ED7E-407E-A27D-63268841FDBA}" type="presParOf" srcId="{DBABEF31-4763-43FA-B61A-E8D51554EE9E}" destId="{1A39DE6A-9F3F-4441-8E3B-F5D4B50F4AF8}" srcOrd="1" destOrd="0" presId="urn:microsoft.com/office/officeart/2005/8/layout/hierarchy1"/>
    <dgm:cxn modelId="{57B89732-65DD-4FC4-AF9E-F01265B842B8}" type="presParOf" srcId="{F5F52452-2D7A-4403-860D-865C18C01494}" destId="{BE1C5AF9-13C3-4AEA-894C-BD4DC6E1A87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9B2491-260D-49D2-8F83-CBBECAF60C28}" type="doc">
      <dgm:prSet loTypeId="urn:microsoft.com/office/officeart/2018/2/layout/IconVerticalSolidList" loCatId="icon" qsTypeId="urn:microsoft.com/office/officeart/2005/8/quickstyle/simple1" qsCatId="simple" csTypeId="urn:microsoft.com/office/officeart/2005/8/colors/accent1_5" csCatId="accent1" phldr="1"/>
      <dgm:spPr/>
      <dgm:t>
        <a:bodyPr/>
        <a:lstStyle/>
        <a:p>
          <a:endParaRPr lang="en-US"/>
        </a:p>
      </dgm:t>
    </dgm:pt>
    <dgm:pt modelId="{2E09DFAC-6703-46B9-B69F-4B4B88C49B6E}">
      <dgm:prSet/>
      <dgm:spPr/>
      <dgm:t>
        <a:bodyPr/>
        <a:lstStyle/>
        <a:p>
          <a:pPr>
            <a:lnSpc>
              <a:spcPct val="100000"/>
            </a:lnSpc>
          </a:pPr>
          <a:r>
            <a:rPr lang="en-US" b="1" dirty="0">
              <a:latin typeface="Arial" panose="020B0604020202020204" pitchFamily="34" charset="0"/>
              <a:cs typeface="Arial" panose="020B0604020202020204" pitchFamily="34" charset="0"/>
            </a:rPr>
            <a:t>KFC has been using technology to broadcast their products to reach a wide range of customers.</a:t>
          </a:r>
        </a:p>
      </dgm:t>
    </dgm:pt>
    <dgm:pt modelId="{69863CB1-146C-4870-9156-F86F7885731D}" type="sibTrans" cxnId="{9F6E63AD-2CFC-43DE-8425-A7C95315A0EE}">
      <dgm:prSet/>
      <dgm:spPr/>
      <dgm:t>
        <a:bodyPr/>
        <a:lstStyle/>
        <a:p>
          <a:endParaRPr lang="en-US"/>
        </a:p>
      </dgm:t>
    </dgm:pt>
    <dgm:pt modelId="{A32DC539-705E-4C27-B7F4-E3005E34D8F8}" type="parTrans" cxnId="{9F6E63AD-2CFC-43DE-8425-A7C95315A0EE}">
      <dgm:prSet/>
      <dgm:spPr/>
      <dgm:t>
        <a:bodyPr/>
        <a:lstStyle/>
        <a:p>
          <a:endParaRPr lang="en-US"/>
        </a:p>
      </dgm:t>
    </dgm:pt>
    <dgm:pt modelId="{1C7A0E38-FE81-44C8-A4F6-A084CEDE1510}">
      <dgm:prSet/>
      <dgm:spPr/>
      <dgm:t>
        <a:bodyPr/>
        <a:lstStyle/>
        <a:p>
          <a:pPr>
            <a:lnSpc>
              <a:spcPct val="100000"/>
            </a:lnSpc>
          </a:pPr>
          <a:r>
            <a:rPr lang="en-US" b="1" dirty="0">
              <a:latin typeface="Arial" panose="020B0604020202020204" pitchFamily="34" charset="0"/>
              <a:cs typeface="Arial" panose="020B0604020202020204" pitchFamily="34" charset="0"/>
            </a:rPr>
            <a:t>KFC has also used technology to improve customer service. One way is to use facial recognition to serve customers.</a:t>
          </a:r>
        </a:p>
      </dgm:t>
    </dgm:pt>
    <dgm:pt modelId="{C99E1347-FA84-48A8-BF2B-4E873FB2D4EA}" type="parTrans" cxnId="{C5DD2495-35C4-4129-AFD3-6D9783C55BAF}">
      <dgm:prSet/>
      <dgm:spPr/>
      <dgm:t>
        <a:bodyPr/>
        <a:lstStyle/>
        <a:p>
          <a:endParaRPr lang="en-GB"/>
        </a:p>
      </dgm:t>
    </dgm:pt>
    <dgm:pt modelId="{16ADF06B-1403-48AE-8401-DEE4EF51FFAF}" type="sibTrans" cxnId="{C5DD2495-35C4-4129-AFD3-6D9783C55BAF}">
      <dgm:prSet/>
      <dgm:spPr/>
      <dgm:t>
        <a:bodyPr/>
        <a:lstStyle/>
        <a:p>
          <a:endParaRPr lang="en-GB"/>
        </a:p>
      </dgm:t>
    </dgm:pt>
    <dgm:pt modelId="{1653011B-10D0-4CC2-B787-47C9510240E2}">
      <dgm:prSet/>
      <dgm:spPr/>
      <dgm:t>
        <a:bodyPr/>
        <a:lstStyle/>
        <a:p>
          <a:pPr>
            <a:lnSpc>
              <a:spcPct val="100000"/>
            </a:lnSpc>
          </a:pPr>
          <a:r>
            <a:rPr lang="en-US" b="1" dirty="0">
              <a:latin typeface="Arial" panose="020B0604020202020204" pitchFamily="34" charset="0"/>
              <a:cs typeface="Arial" panose="020B0604020202020204" pitchFamily="34" charset="0"/>
            </a:rPr>
            <a:t>Customers can also use self serve in stores with user friendly machines and buy online via APPS on smartphone from the comfort of their homes.</a:t>
          </a:r>
        </a:p>
      </dgm:t>
    </dgm:pt>
    <dgm:pt modelId="{F90C10E8-EC0A-4B73-8402-D4275B349B3A}" type="parTrans" cxnId="{69072EAC-7D0D-459C-B2CC-BF87EACB9F2B}">
      <dgm:prSet/>
      <dgm:spPr/>
      <dgm:t>
        <a:bodyPr/>
        <a:lstStyle/>
        <a:p>
          <a:endParaRPr lang="en-GB"/>
        </a:p>
      </dgm:t>
    </dgm:pt>
    <dgm:pt modelId="{AD8010CB-4A31-43A3-84B3-D64BCFD70205}" type="sibTrans" cxnId="{69072EAC-7D0D-459C-B2CC-BF87EACB9F2B}">
      <dgm:prSet/>
      <dgm:spPr/>
      <dgm:t>
        <a:bodyPr/>
        <a:lstStyle/>
        <a:p>
          <a:endParaRPr lang="en-GB"/>
        </a:p>
      </dgm:t>
    </dgm:pt>
    <dgm:pt modelId="{DFD7970B-D0C0-4791-9202-EB1612352D1D}" type="pres">
      <dgm:prSet presAssocID="{139B2491-260D-49D2-8F83-CBBECAF60C28}" presName="root" presStyleCnt="0">
        <dgm:presLayoutVars>
          <dgm:dir/>
          <dgm:resizeHandles val="exact"/>
        </dgm:presLayoutVars>
      </dgm:prSet>
      <dgm:spPr/>
    </dgm:pt>
    <dgm:pt modelId="{CBF37EE4-2425-4D50-94DE-58DE24EFD6C3}" type="pres">
      <dgm:prSet presAssocID="{2E09DFAC-6703-46B9-B69F-4B4B88C49B6E}" presName="compNode" presStyleCnt="0"/>
      <dgm:spPr/>
    </dgm:pt>
    <dgm:pt modelId="{43F41E2B-2451-4F36-8235-B2DE2CD75B3C}" type="pres">
      <dgm:prSet presAssocID="{2E09DFAC-6703-46B9-B69F-4B4B88C49B6E}" presName="bgRect" presStyleLbl="bgShp" presStyleIdx="0" presStyleCnt="3"/>
      <dgm:spPr/>
    </dgm:pt>
    <dgm:pt modelId="{76637ACC-239A-4BFA-B3ED-54ACE2BA2480}" type="pres">
      <dgm:prSet presAssocID="{2E09DFAC-6703-46B9-B69F-4B4B88C49B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249EB674-7F5B-4D23-930E-3CB8D5EBAD30}" type="pres">
      <dgm:prSet presAssocID="{2E09DFAC-6703-46B9-B69F-4B4B88C49B6E}" presName="spaceRect" presStyleCnt="0"/>
      <dgm:spPr/>
    </dgm:pt>
    <dgm:pt modelId="{2F0D1AB6-4C40-42B1-B867-F43BEA2999D2}" type="pres">
      <dgm:prSet presAssocID="{2E09DFAC-6703-46B9-B69F-4B4B88C49B6E}" presName="parTx" presStyleLbl="revTx" presStyleIdx="0" presStyleCnt="3">
        <dgm:presLayoutVars>
          <dgm:chMax val="0"/>
          <dgm:chPref val="0"/>
        </dgm:presLayoutVars>
      </dgm:prSet>
      <dgm:spPr/>
    </dgm:pt>
    <dgm:pt modelId="{D6467757-E308-43B5-B14C-A5BD810A1DCB}" type="pres">
      <dgm:prSet presAssocID="{69863CB1-146C-4870-9156-F86F7885731D}" presName="sibTrans" presStyleCnt="0"/>
      <dgm:spPr/>
    </dgm:pt>
    <dgm:pt modelId="{B0A9A85D-7648-4BA8-833F-3DF174E2D3C6}" type="pres">
      <dgm:prSet presAssocID="{1C7A0E38-FE81-44C8-A4F6-A084CEDE1510}" presName="compNode" presStyleCnt="0"/>
      <dgm:spPr/>
    </dgm:pt>
    <dgm:pt modelId="{4675ECF1-D964-42E3-8D66-D67022BE672C}" type="pres">
      <dgm:prSet presAssocID="{1C7A0E38-FE81-44C8-A4F6-A084CEDE1510}" presName="bgRect" presStyleLbl="bgShp" presStyleIdx="1" presStyleCnt="3"/>
      <dgm:spPr/>
    </dgm:pt>
    <dgm:pt modelId="{2BE2248E-3A1A-4808-BA44-8858D6A61804}" type="pres">
      <dgm:prSet presAssocID="{1C7A0E38-FE81-44C8-A4F6-A084CEDE15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70B81307-C7F2-4BE1-9EF7-15235772674F}" type="pres">
      <dgm:prSet presAssocID="{1C7A0E38-FE81-44C8-A4F6-A084CEDE1510}" presName="spaceRect" presStyleCnt="0"/>
      <dgm:spPr/>
    </dgm:pt>
    <dgm:pt modelId="{B3DBB6BD-9424-4FE8-9349-418F6E1BBCA7}" type="pres">
      <dgm:prSet presAssocID="{1C7A0E38-FE81-44C8-A4F6-A084CEDE1510}" presName="parTx" presStyleLbl="revTx" presStyleIdx="1" presStyleCnt="3">
        <dgm:presLayoutVars>
          <dgm:chMax val="0"/>
          <dgm:chPref val="0"/>
        </dgm:presLayoutVars>
      </dgm:prSet>
      <dgm:spPr/>
    </dgm:pt>
    <dgm:pt modelId="{E246A4C4-9E08-44BA-BFA7-0A4109D593DE}" type="pres">
      <dgm:prSet presAssocID="{16ADF06B-1403-48AE-8401-DEE4EF51FFAF}" presName="sibTrans" presStyleCnt="0"/>
      <dgm:spPr/>
    </dgm:pt>
    <dgm:pt modelId="{9D7B1E10-CD41-4F86-B214-4EF1530DB02F}" type="pres">
      <dgm:prSet presAssocID="{1653011B-10D0-4CC2-B787-47C9510240E2}" presName="compNode" presStyleCnt="0"/>
      <dgm:spPr/>
    </dgm:pt>
    <dgm:pt modelId="{B15D666B-8EA1-4470-8BC4-0DDE66AE2162}" type="pres">
      <dgm:prSet presAssocID="{1653011B-10D0-4CC2-B787-47C9510240E2}" presName="bgRect" presStyleLbl="bgShp" presStyleIdx="2" presStyleCnt="3"/>
      <dgm:spPr/>
    </dgm:pt>
    <dgm:pt modelId="{B3A14132-1557-4B11-BE50-DFB333818CAD}" type="pres">
      <dgm:prSet presAssocID="{1653011B-10D0-4CC2-B787-47C9510240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236B69C8-7831-4C0A-8E25-948635530A8E}" type="pres">
      <dgm:prSet presAssocID="{1653011B-10D0-4CC2-B787-47C9510240E2}" presName="spaceRect" presStyleCnt="0"/>
      <dgm:spPr/>
    </dgm:pt>
    <dgm:pt modelId="{E9878811-921C-4BE3-991B-1A948DA1A5FB}" type="pres">
      <dgm:prSet presAssocID="{1653011B-10D0-4CC2-B787-47C9510240E2}" presName="parTx" presStyleLbl="revTx" presStyleIdx="2" presStyleCnt="3">
        <dgm:presLayoutVars>
          <dgm:chMax val="0"/>
          <dgm:chPref val="0"/>
        </dgm:presLayoutVars>
      </dgm:prSet>
      <dgm:spPr/>
    </dgm:pt>
  </dgm:ptLst>
  <dgm:cxnLst>
    <dgm:cxn modelId="{4A916546-1425-413E-8281-73FD95D30BFD}" type="presOf" srcId="{2E09DFAC-6703-46B9-B69F-4B4B88C49B6E}" destId="{2F0D1AB6-4C40-42B1-B867-F43BEA2999D2}" srcOrd="0" destOrd="0" presId="urn:microsoft.com/office/officeart/2018/2/layout/IconVerticalSolidList"/>
    <dgm:cxn modelId="{C5DD2495-35C4-4129-AFD3-6D9783C55BAF}" srcId="{139B2491-260D-49D2-8F83-CBBECAF60C28}" destId="{1C7A0E38-FE81-44C8-A4F6-A084CEDE1510}" srcOrd="1" destOrd="0" parTransId="{C99E1347-FA84-48A8-BF2B-4E873FB2D4EA}" sibTransId="{16ADF06B-1403-48AE-8401-DEE4EF51FFAF}"/>
    <dgm:cxn modelId="{69072EAC-7D0D-459C-B2CC-BF87EACB9F2B}" srcId="{139B2491-260D-49D2-8F83-CBBECAF60C28}" destId="{1653011B-10D0-4CC2-B787-47C9510240E2}" srcOrd="2" destOrd="0" parTransId="{F90C10E8-EC0A-4B73-8402-D4275B349B3A}" sibTransId="{AD8010CB-4A31-43A3-84B3-D64BCFD70205}"/>
    <dgm:cxn modelId="{9F6E63AD-2CFC-43DE-8425-A7C95315A0EE}" srcId="{139B2491-260D-49D2-8F83-CBBECAF60C28}" destId="{2E09DFAC-6703-46B9-B69F-4B4B88C49B6E}" srcOrd="0" destOrd="0" parTransId="{A32DC539-705E-4C27-B7F4-E3005E34D8F8}" sibTransId="{69863CB1-146C-4870-9156-F86F7885731D}"/>
    <dgm:cxn modelId="{815E7CC2-672E-49FE-9202-6B2E86E266C4}" type="presOf" srcId="{1653011B-10D0-4CC2-B787-47C9510240E2}" destId="{E9878811-921C-4BE3-991B-1A948DA1A5FB}" srcOrd="0" destOrd="0" presId="urn:microsoft.com/office/officeart/2018/2/layout/IconVerticalSolidList"/>
    <dgm:cxn modelId="{BC73E6D0-D910-4258-9FAC-8B00DD705380}" type="presOf" srcId="{139B2491-260D-49D2-8F83-CBBECAF60C28}" destId="{DFD7970B-D0C0-4791-9202-EB1612352D1D}" srcOrd="0" destOrd="0" presId="urn:microsoft.com/office/officeart/2018/2/layout/IconVerticalSolidList"/>
    <dgm:cxn modelId="{C8BD0BE9-9752-421D-B4FF-DE86EE341B64}" type="presOf" srcId="{1C7A0E38-FE81-44C8-A4F6-A084CEDE1510}" destId="{B3DBB6BD-9424-4FE8-9349-418F6E1BBCA7}" srcOrd="0" destOrd="0" presId="urn:microsoft.com/office/officeart/2018/2/layout/IconVerticalSolidList"/>
    <dgm:cxn modelId="{8ACA83EA-A28A-4506-825E-BFD5A96E2682}" type="presParOf" srcId="{DFD7970B-D0C0-4791-9202-EB1612352D1D}" destId="{CBF37EE4-2425-4D50-94DE-58DE24EFD6C3}" srcOrd="0" destOrd="0" presId="urn:microsoft.com/office/officeart/2018/2/layout/IconVerticalSolidList"/>
    <dgm:cxn modelId="{7E3AF516-5EF1-4CED-9CF2-9BC5B4A01B88}" type="presParOf" srcId="{CBF37EE4-2425-4D50-94DE-58DE24EFD6C3}" destId="{43F41E2B-2451-4F36-8235-B2DE2CD75B3C}" srcOrd="0" destOrd="0" presId="urn:microsoft.com/office/officeart/2018/2/layout/IconVerticalSolidList"/>
    <dgm:cxn modelId="{BF11A8D4-50CC-4424-8953-571866494738}" type="presParOf" srcId="{CBF37EE4-2425-4D50-94DE-58DE24EFD6C3}" destId="{76637ACC-239A-4BFA-B3ED-54ACE2BA2480}" srcOrd="1" destOrd="0" presId="urn:microsoft.com/office/officeart/2018/2/layout/IconVerticalSolidList"/>
    <dgm:cxn modelId="{D4847B4F-E716-49C5-A3E6-00254CDF71EE}" type="presParOf" srcId="{CBF37EE4-2425-4D50-94DE-58DE24EFD6C3}" destId="{249EB674-7F5B-4D23-930E-3CB8D5EBAD30}" srcOrd="2" destOrd="0" presId="urn:microsoft.com/office/officeart/2018/2/layout/IconVerticalSolidList"/>
    <dgm:cxn modelId="{EAA87901-3EE1-45D9-A133-C70BC412A5C5}" type="presParOf" srcId="{CBF37EE4-2425-4D50-94DE-58DE24EFD6C3}" destId="{2F0D1AB6-4C40-42B1-B867-F43BEA2999D2}" srcOrd="3" destOrd="0" presId="urn:microsoft.com/office/officeart/2018/2/layout/IconVerticalSolidList"/>
    <dgm:cxn modelId="{F6647ED8-3998-461B-9438-B7FCE2E24CA3}" type="presParOf" srcId="{DFD7970B-D0C0-4791-9202-EB1612352D1D}" destId="{D6467757-E308-43B5-B14C-A5BD810A1DCB}" srcOrd="1" destOrd="0" presId="urn:microsoft.com/office/officeart/2018/2/layout/IconVerticalSolidList"/>
    <dgm:cxn modelId="{AE173DE9-B222-4338-814E-C0EF6DA807CB}" type="presParOf" srcId="{DFD7970B-D0C0-4791-9202-EB1612352D1D}" destId="{B0A9A85D-7648-4BA8-833F-3DF174E2D3C6}" srcOrd="2" destOrd="0" presId="urn:microsoft.com/office/officeart/2018/2/layout/IconVerticalSolidList"/>
    <dgm:cxn modelId="{8F7918C9-B7DA-4080-ACE2-F6F522E1C2EE}" type="presParOf" srcId="{B0A9A85D-7648-4BA8-833F-3DF174E2D3C6}" destId="{4675ECF1-D964-42E3-8D66-D67022BE672C}" srcOrd="0" destOrd="0" presId="urn:microsoft.com/office/officeart/2018/2/layout/IconVerticalSolidList"/>
    <dgm:cxn modelId="{02C5B7D3-01E3-450E-9ED6-8FD1D8221C0C}" type="presParOf" srcId="{B0A9A85D-7648-4BA8-833F-3DF174E2D3C6}" destId="{2BE2248E-3A1A-4808-BA44-8858D6A61804}" srcOrd="1" destOrd="0" presId="urn:microsoft.com/office/officeart/2018/2/layout/IconVerticalSolidList"/>
    <dgm:cxn modelId="{FD73D066-51A2-4FD4-9295-B67086944955}" type="presParOf" srcId="{B0A9A85D-7648-4BA8-833F-3DF174E2D3C6}" destId="{70B81307-C7F2-4BE1-9EF7-15235772674F}" srcOrd="2" destOrd="0" presId="urn:microsoft.com/office/officeart/2018/2/layout/IconVerticalSolidList"/>
    <dgm:cxn modelId="{20E70A05-D628-41C0-ABA6-11C3219E0A5D}" type="presParOf" srcId="{B0A9A85D-7648-4BA8-833F-3DF174E2D3C6}" destId="{B3DBB6BD-9424-4FE8-9349-418F6E1BBCA7}" srcOrd="3" destOrd="0" presId="urn:microsoft.com/office/officeart/2018/2/layout/IconVerticalSolidList"/>
    <dgm:cxn modelId="{12D7EB54-F668-4C13-AA95-CA1A0C7FB89C}" type="presParOf" srcId="{DFD7970B-D0C0-4791-9202-EB1612352D1D}" destId="{E246A4C4-9E08-44BA-BFA7-0A4109D593DE}" srcOrd="3" destOrd="0" presId="urn:microsoft.com/office/officeart/2018/2/layout/IconVerticalSolidList"/>
    <dgm:cxn modelId="{755F758B-192F-48BC-BE69-AD8FA4C74536}" type="presParOf" srcId="{DFD7970B-D0C0-4791-9202-EB1612352D1D}" destId="{9D7B1E10-CD41-4F86-B214-4EF1530DB02F}" srcOrd="4" destOrd="0" presId="urn:microsoft.com/office/officeart/2018/2/layout/IconVerticalSolidList"/>
    <dgm:cxn modelId="{C9D91486-A91A-4BB8-B7C0-66AEDDF88E66}" type="presParOf" srcId="{9D7B1E10-CD41-4F86-B214-4EF1530DB02F}" destId="{B15D666B-8EA1-4470-8BC4-0DDE66AE2162}" srcOrd="0" destOrd="0" presId="urn:microsoft.com/office/officeart/2018/2/layout/IconVerticalSolidList"/>
    <dgm:cxn modelId="{FCBCC5D6-C9C3-4006-9CF8-511669570B79}" type="presParOf" srcId="{9D7B1E10-CD41-4F86-B214-4EF1530DB02F}" destId="{B3A14132-1557-4B11-BE50-DFB333818CAD}" srcOrd="1" destOrd="0" presId="urn:microsoft.com/office/officeart/2018/2/layout/IconVerticalSolidList"/>
    <dgm:cxn modelId="{666320A7-BBD1-4638-83D1-5CEB74899137}" type="presParOf" srcId="{9D7B1E10-CD41-4F86-B214-4EF1530DB02F}" destId="{236B69C8-7831-4C0A-8E25-948635530A8E}" srcOrd="2" destOrd="0" presId="urn:microsoft.com/office/officeart/2018/2/layout/IconVerticalSolidList"/>
    <dgm:cxn modelId="{777091C2-9CD4-4A66-B150-48D7EF5B5714}" type="presParOf" srcId="{9D7B1E10-CD41-4F86-B214-4EF1530DB02F}" destId="{E9878811-921C-4BE3-991B-1A948DA1A5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7CF35-DC45-4A48-A337-E607C29C031D}">
      <dsp:nvSpPr>
        <dsp:cNvPr id="0" name=""/>
        <dsp:cNvSpPr/>
      </dsp:nvSpPr>
      <dsp:spPr>
        <a:xfrm>
          <a:off x="0" y="0"/>
          <a:ext cx="10394707" cy="111636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baseline="0" dirty="0">
              <a:latin typeface="Arial" panose="020B0604020202020204" pitchFamily="34" charset="0"/>
              <a:cs typeface="Arial" panose="020B0604020202020204" pitchFamily="34" charset="0"/>
            </a:rPr>
            <a:t>Kentucky Fried Chicken was created by Harland Sanders. In 1929, by opening a gas station in Corbin Kentucky where he often cooked for his family and friends along with the </a:t>
          </a:r>
          <a:r>
            <a:rPr lang="en-GB" sz="1800" b="1" kern="1200" baseline="0" dirty="0" err="1">
              <a:latin typeface="Arial" panose="020B0604020202020204" pitchFamily="34" charset="0"/>
              <a:cs typeface="Arial" panose="020B0604020202020204" pitchFamily="34" charset="0"/>
            </a:rPr>
            <a:t>ccasional</a:t>
          </a:r>
          <a:r>
            <a:rPr lang="en-GB" sz="1800" b="1" kern="1200" baseline="0" dirty="0">
              <a:latin typeface="Arial" panose="020B0604020202020204" pitchFamily="34" charset="0"/>
              <a:cs typeface="Arial" panose="020B0604020202020204" pitchFamily="34" charset="0"/>
            </a:rPr>
            <a:t> customer. The news of his exceptional cooking skills soon spread which opened to way to him opening a 142 –seat  diner and motel, called “the Harland Sanders Court and Café” nearby his gas station in 1937. </a:t>
          </a:r>
          <a:endParaRPr lang="en-GB" sz="1800" b="1" kern="1200" dirty="0">
            <a:latin typeface="Arial" panose="020B0604020202020204" pitchFamily="34" charset="0"/>
            <a:cs typeface="Arial" panose="020B0604020202020204" pitchFamily="34" charset="0"/>
          </a:endParaRPr>
        </a:p>
      </dsp:txBody>
      <dsp:txXfrm>
        <a:off x="54496" y="54496"/>
        <a:ext cx="10285715" cy="1007373"/>
      </dsp:txXfrm>
    </dsp:sp>
    <dsp:sp modelId="{CEB99C83-B48D-41E1-A76C-F1A9E114592A}">
      <dsp:nvSpPr>
        <dsp:cNvPr id="0" name=""/>
        <dsp:cNvSpPr/>
      </dsp:nvSpPr>
      <dsp:spPr>
        <a:xfrm>
          <a:off x="0" y="1244018"/>
          <a:ext cx="10394707" cy="18252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baseline="0" dirty="0">
              <a:latin typeface="Arial" panose="020B0604020202020204" pitchFamily="34" charset="0"/>
              <a:cs typeface="Arial" panose="020B0604020202020204" pitchFamily="34" charset="0"/>
            </a:rPr>
            <a:t>In 1939, Sanders gained prominence after utilizing a new device along with his secret recipe, known as the “Original Recipe” to perfect his friend chicken. Through the next decade, the restaurant continued to grow so much so that in 1950, the governor of the state of Kentucky, Lawrence Wetherby, gave Sanders the name colonel. This is the highest title of honour given by the state. • In the 1952, the first KFC franchise was opened in Salt Lake City Utah after Sanders successfully franchised his recipe to Pete Harmen who was the owner of the largest restaurant in Salt Lake City. </a:t>
          </a:r>
          <a:endParaRPr lang="en-GB" sz="1800" b="1" kern="1200" dirty="0">
            <a:latin typeface="Arial" panose="020B0604020202020204" pitchFamily="34" charset="0"/>
            <a:cs typeface="Arial" panose="020B0604020202020204" pitchFamily="34" charset="0"/>
          </a:endParaRPr>
        </a:p>
      </dsp:txBody>
      <dsp:txXfrm>
        <a:off x="89099" y="1333117"/>
        <a:ext cx="10216509" cy="1647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DB023F-2F6A-4262-9CED-4689A80A6572}">
      <dsp:nvSpPr>
        <dsp:cNvPr id="0" name=""/>
        <dsp:cNvSpPr/>
      </dsp:nvSpPr>
      <dsp:spPr>
        <a:xfrm>
          <a:off x="785225" y="22"/>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DA3CC7B-9D75-4F28-9599-A5801162ADC6}">
      <dsp:nvSpPr>
        <dsp:cNvPr id="0" name=""/>
        <dsp:cNvSpPr/>
      </dsp:nvSpPr>
      <dsp:spPr>
        <a:xfrm>
          <a:off x="1172787" y="387584"/>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6FB2080-1718-44F1-8240-69C284DA87C6}">
      <dsp:nvSpPr>
        <dsp:cNvPr id="0" name=""/>
        <dsp:cNvSpPr/>
      </dsp:nvSpPr>
      <dsp:spPr>
        <a:xfrm>
          <a:off x="203881" y="2291041"/>
          <a:ext cx="2981250" cy="10204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latin typeface="Arial" panose="020B0604020202020204" pitchFamily="34" charset="0"/>
              <a:cs typeface="Arial" panose="020B0604020202020204" pitchFamily="34" charset="0"/>
            </a:rPr>
            <a:t>The aims and objectives of KFC are to sell good chicken whilst obtaining a steady profit </a:t>
          </a:r>
          <a:endParaRPr lang="en-US" sz="1400" b="1" kern="1200" dirty="0">
            <a:latin typeface="Arial" panose="020B0604020202020204" pitchFamily="34" charset="0"/>
            <a:cs typeface="Arial" panose="020B0604020202020204" pitchFamily="34" charset="0"/>
          </a:endParaRPr>
        </a:p>
      </dsp:txBody>
      <dsp:txXfrm>
        <a:off x="203881" y="2291041"/>
        <a:ext cx="2981250" cy="1020461"/>
      </dsp:txXfrm>
    </dsp:sp>
    <dsp:sp modelId="{B55C0700-83D4-4794-BE14-EADD8A82D5C7}">
      <dsp:nvSpPr>
        <dsp:cNvPr id="0" name=""/>
        <dsp:cNvSpPr/>
      </dsp:nvSpPr>
      <dsp:spPr>
        <a:xfrm>
          <a:off x="4288193" y="47012"/>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754FA43-9C0C-43E4-B287-B24E28F47287}">
      <dsp:nvSpPr>
        <dsp:cNvPr id="0" name=""/>
        <dsp:cNvSpPr/>
      </dsp:nvSpPr>
      <dsp:spPr>
        <a:xfrm>
          <a:off x="4675756" y="434574"/>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21DEACD-0722-4F52-A4C3-5F425FC8E996}">
      <dsp:nvSpPr>
        <dsp:cNvPr id="0" name=""/>
        <dsp:cNvSpPr/>
      </dsp:nvSpPr>
      <dsp:spPr>
        <a:xfrm>
          <a:off x="3706850" y="2432012"/>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latin typeface="Arial" panose="020B0604020202020204" pitchFamily="34" charset="0"/>
              <a:cs typeface="Arial" panose="020B0604020202020204" pitchFamily="34" charset="0"/>
            </a:rPr>
            <a:t>To grow and develop as a business internationally.</a:t>
          </a:r>
          <a:endParaRPr lang="en-US" sz="1400" b="1" kern="1200" dirty="0">
            <a:latin typeface="Arial" panose="020B0604020202020204" pitchFamily="34" charset="0"/>
            <a:cs typeface="Arial" panose="020B0604020202020204" pitchFamily="34" charset="0"/>
          </a:endParaRPr>
        </a:p>
      </dsp:txBody>
      <dsp:txXfrm>
        <a:off x="3706850" y="2432012"/>
        <a:ext cx="2981250" cy="832500"/>
      </dsp:txXfrm>
    </dsp:sp>
    <dsp:sp modelId="{96619F45-6615-4585-B5AD-8125E29F91FB}">
      <dsp:nvSpPr>
        <dsp:cNvPr id="0" name=""/>
        <dsp:cNvSpPr/>
      </dsp:nvSpPr>
      <dsp:spPr>
        <a:xfrm>
          <a:off x="7791162" y="47012"/>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D002DF1-721F-4774-94DA-EF995032888E}">
      <dsp:nvSpPr>
        <dsp:cNvPr id="0" name=""/>
        <dsp:cNvSpPr/>
      </dsp:nvSpPr>
      <dsp:spPr>
        <a:xfrm>
          <a:off x="8178725" y="434574"/>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E9FD3A4-2D7E-4394-9B0A-DDD056675FA5}">
      <dsp:nvSpPr>
        <dsp:cNvPr id="0" name=""/>
        <dsp:cNvSpPr/>
      </dsp:nvSpPr>
      <dsp:spPr>
        <a:xfrm>
          <a:off x="7209818" y="2432012"/>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latin typeface="Arial" panose="020B0604020202020204" pitchFamily="34" charset="0"/>
              <a:cs typeface="Arial" panose="020B0604020202020204" pitchFamily="34" charset="0"/>
            </a:rPr>
            <a:t>To rival competitors  like  McDonalds, burger king and pizza hut</a:t>
          </a:r>
          <a:endParaRPr lang="en-US" sz="1400" b="1" kern="1200" dirty="0">
            <a:latin typeface="Arial" panose="020B0604020202020204" pitchFamily="34" charset="0"/>
            <a:cs typeface="Arial" panose="020B0604020202020204" pitchFamily="34" charset="0"/>
          </a:endParaRPr>
        </a:p>
      </dsp:txBody>
      <dsp:txXfrm>
        <a:off x="7209818" y="2432012"/>
        <a:ext cx="2981250" cy="83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41E2B-2451-4F36-8235-B2DE2CD75B3C}">
      <dsp:nvSpPr>
        <dsp:cNvPr id="0" name=""/>
        <dsp:cNvSpPr/>
      </dsp:nvSpPr>
      <dsp:spPr>
        <a:xfrm>
          <a:off x="0" y="1188270"/>
          <a:ext cx="9613860" cy="10185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37ACC-239A-4BFA-B3ED-54ACE2BA2480}">
      <dsp:nvSpPr>
        <dsp:cNvPr id="0" name=""/>
        <dsp:cNvSpPr/>
      </dsp:nvSpPr>
      <dsp:spPr>
        <a:xfrm>
          <a:off x="308101" y="1417437"/>
          <a:ext cx="560184" cy="560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0D1AB6-4C40-42B1-B867-F43BEA2999D2}">
      <dsp:nvSpPr>
        <dsp:cNvPr id="0" name=""/>
        <dsp:cNvSpPr/>
      </dsp:nvSpPr>
      <dsp:spPr>
        <a:xfrm>
          <a:off x="1176388" y="1188270"/>
          <a:ext cx="8437472" cy="1018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793" tIns="107793" rIns="107793" bIns="107793"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To sell food in a fast, efficient and friendly environment that appeals to pride conscious, health minded consumers</a:t>
          </a:r>
          <a:endParaRPr lang="en-US" sz="2300" kern="1200" dirty="0">
            <a:solidFill>
              <a:schemeClr val="tx1"/>
            </a:solidFill>
            <a:latin typeface="Arial" panose="020B0604020202020204" pitchFamily="34" charset="0"/>
            <a:cs typeface="Arial" panose="020B0604020202020204" pitchFamily="34" charset="0"/>
          </a:endParaRPr>
        </a:p>
      </dsp:txBody>
      <dsp:txXfrm>
        <a:off x="1176388" y="1188270"/>
        <a:ext cx="8437472" cy="10185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3CF30-D3ED-4CAC-969C-59084356EE07}">
      <dsp:nvSpPr>
        <dsp:cNvPr id="0" name=""/>
        <dsp:cNvSpPr/>
      </dsp:nvSpPr>
      <dsp:spPr>
        <a:xfrm>
          <a:off x="0" y="4398"/>
          <a:ext cx="5759656" cy="13869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05A3DD-00FA-4978-96F9-FFA1B2C6D035}">
      <dsp:nvSpPr>
        <dsp:cNvPr id="0" name=""/>
        <dsp:cNvSpPr/>
      </dsp:nvSpPr>
      <dsp:spPr>
        <a:xfrm>
          <a:off x="419564" y="316470"/>
          <a:ext cx="763589" cy="7628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DDB97E-5292-44B1-9C1B-05D0DF3769AE}">
      <dsp:nvSpPr>
        <dsp:cNvPr id="0" name=""/>
        <dsp:cNvSpPr/>
      </dsp:nvSpPr>
      <dsp:spPr>
        <a:xfrm>
          <a:off x="1602717" y="4398"/>
          <a:ext cx="4094144" cy="1388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933" tIns="146933" rIns="146933" bIns="146933" numCol="1" spcCol="1270" anchor="ctr" anchorCtr="0">
          <a:noAutofit/>
        </a:bodyPr>
        <a:lstStyle/>
        <a:p>
          <a:pPr marL="0" lvl="0" indent="0" algn="l" defTabSz="889000">
            <a:lnSpc>
              <a:spcPct val="100000"/>
            </a:lnSpc>
            <a:spcBef>
              <a:spcPct val="0"/>
            </a:spcBef>
            <a:spcAft>
              <a:spcPct val="35000"/>
            </a:spcAft>
            <a:buNone/>
          </a:pPr>
          <a:r>
            <a:rPr lang="en-GB" sz="2000" b="1" kern="1200" baseline="0" dirty="0">
              <a:latin typeface="Arial" panose="020B0604020202020204" pitchFamily="34" charset="0"/>
              <a:cs typeface="Arial" panose="020B0604020202020204" pitchFamily="34" charset="0"/>
            </a:rPr>
            <a:t>In the early stages of the development of KFC, Sanders made use of the latest technology at the time. </a:t>
          </a:r>
          <a:endParaRPr lang="en-US" sz="2000" b="1" kern="1200" dirty="0">
            <a:latin typeface="Arial" panose="020B0604020202020204" pitchFamily="34" charset="0"/>
            <a:cs typeface="Arial" panose="020B0604020202020204" pitchFamily="34" charset="0"/>
          </a:endParaRPr>
        </a:p>
      </dsp:txBody>
      <dsp:txXfrm>
        <a:off x="1602717" y="4398"/>
        <a:ext cx="4094144" cy="1388344"/>
      </dsp:txXfrm>
    </dsp:sp>
    <dsp:sp modelId="{8C2F6424-8258-4F7E-965C-F389E81B8FD5}">
      <dsp:nvSpPr>
        <dsp:cNvPr id="0" name=""/>
        <dsp:cNvSpPr/>
      </dsp:nvSpPr>
      <dsp:spPr>
        <a:xfrm>
          <a:off x="0" y="1729311"/>
          <a:ext cx="5759656" cy="13869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3146D-5660-4935-A502-BF43EE184000}">
      <dsp:nvSpPr>
        <dsp:cNvPr id="0" name=""/>
        <dsp:cNvSpPr/>
      </dsp:nvSpPr>
      <dsp:spPr>
        <a:xfrm>
          <a:off x="419564" y="2041383"/>
          <a:ext cx="763589" cy="7628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2BD8A6-E098-41EF-839B-A9AC319E65CC}">
      <dsp:nvSpPr>
        <dsp:cNvPr id="0" name=""/>
        <dsp:cNvSpPr/>
      </dsp:nvSpPr>
      <dsp:spPr>
        <a:xfrm>
          <a:off x="1602717" y="1729311"/>
          <a:ext cx="4094144" cy="1388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933" tIns="146933" rIns="146933" bIns="146933" numCol="1" spcCol="1270" anchor="ctr" anchorCtr="0">
          <a:noAutofit/>
        </a:bodyPr>
        <a:lstStyle/>
        <a:p>
          <a:pPr marL="0" lvl="0" indent="0" algn="l" defTabSz="889000">
            <a:lnSpc>
              <a:spcPct val="100000"/>
            </a:lnSpc>
            <a:spcBef>
              <a:spcPct val="0"/>
            </a:spcBef>
            <a:spcAft>
              <a:spcPct val="35000"/>
            </a:spcAft>
            <a:buNone/>
          </a:pPr>
          <a:r>
            <a:rPr lang="en-GB" sz="2000" b="1" kern="1200" baseline="0" dirty="0">
              <a:latin typeface="Arial" panose="020B0604020202020204" pitchFamily="34" charset="0"/>
              <a:cs typeface="Arial" panose="020B0604020202020204" pitchFamily="34" charset="0"/>
            </a:rPr>
            <a:t>Sanders innovatively modified a commercial pressure cooker in pressure fryer.</a:t>
          </a:r>
          <a:endParaRPr lang="en-US" sz="2000" b="1" kern="1200" dirty="0">
            <a:latin typeface="Arial" panose="020B0604020202020204" pitchFamily="34" charset="0"/>
            <a:cs typeface="Arial" panose="020B0604020202020204" pitchFamily="34" charset="0"/>
          </a:endParaRPr>
        </a:p>
      </dsp:txBody>
      <dsp:txXfrm>
        <a:off x="1602717" y="1729311"/>
        <a:ext cx="4094144" cy="1388344"/>
      </dsp:txXfrm>
    </dsp:sp>
    <dsp:sp modelId="{2F7C933F-B719-4D99-927B-85CD874DD601}">
      <dsp:nvSpPr>
        <dsp:cNvPr id="0" name=""/>
        <dsp:cNvSpPr/>
      </dsp:nvSpPr>
      <dsp:spPr>
        <a:xfrm>
          <a:off x="0" y="3454224"/>
          <a:ext cx="5759656" cy="13869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E2EBE-8146-49CC-B339-6C1A45EEB903}">
      <dsp:nvSpPr>
        <dsp:cNvPr id="0" name=""/>
        <dsp:cNvSpPr/>
      </dsp:nvSpPr>
      <dsp:spPr>
        <a:xfrm>
          <a:off x="419564" y="3766296"/>
          <a:ext cx="763589" cy="7628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E9DEBD-9E08-4704-8453-EB01ED24ABC7}">
      <dsp:nvSpPr>
        <dsp:cNvPr id="0" name=""/>
        <dsp:cNvSpPr/>
      </dsp:nvSpPr>
      <dsp:spPr>
        <a:xfrm>
          <a:off x="1602717" y="3454224"/>
          <a:ext cx="4094144" cy="1388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933" tIns="146933" rIns="146933" bIns="146933" numCol="1" spcCol="1270" anchor="ctr" anchorCtr="0">
          <a:noAutofit/>
        </a:bodyPr>
        <a:lstStyle/>
        <a:p>
          <a:pPr marL="0" lvl="0" indent="0" algn="l" defTabSz="711200">
            <a:lnSpc>
              <a:spcPct val="100000"/>
            </a:lnSpc>
            <a:spcBef>
              <a:spcPct val="0"/>
            </a:spcBef>
            <a:spcAft>
              <a:spcPct val="35000"/>
            </a:spcAft>
            <a:buNone/>
          </a:pPr>
          <a:r>
            <a:rPr lang="en-GB" sz="1600" b="1" kern="1200" baseline="0" dirty="0">
              <a:latin typeface="Arial" panose="020B0604020202020204" pitchFamily="34" charset="0"/>
              <a:cs typeface="Arial" panose="020B0604020202020204" pitchFamily="34" charset="0"/>
            </a:rPr>
            <a:t>This pressure cooker sped up the original cooking process of his famous fried chicken which took up to 35 minutes, while maintaining the same texture as frying in an iron frying pan.</a:t>
          </a:r>
          <a:endParaRPr lang="en-US" sz="1600" b="1" kern="1200" dirty="0">
            <a:latin typeface="Arial" panose="020B0604020202020204" pitchFamily="34" charset="0"/>
            <a:cs typeface="Arial" panose="020B0604020202020204" pitchFamily="34" charset="0"/>
          </a:endParaRPr>
        </a:p>
      </dsp:txBody>
      <dsp:txXfrm>
        <a:off x="1602717" y="3454224"/>
        <a:ext cx="4094144" cy="13883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DE478-792D-4834-9F6D-3F83599110BD}">
      <dsp:nvSpPr>
        <dsp:cNvPr id="0" name=""/>
        <dsp:cNvSpPr/>
      </dsp:nvSpPr>
      <dsp:spPr>
        <a:xfrm>
          <a:off x="1317" y="241818"/>
          <a:ext cx="4624619" cy="2936633"/>
        </a:xfrm>
        <a:prstGeom prst="roundRect">
          <a:avLst>
            <a:gd name="adj" fmla="val 10000"/>
          </a:avLst>
        </a:prstGeom>
        <a:blipFill>
          <a:blip xmlns:r="http://schemas.openxmlformats.org/officeDocument/2006/relationships" r:embed="rId1">
            <a:duotone>
              <a:schemeClr val="accent1">
                <a:hueOff val="0"/>
                <a:satOff val="0"/>
                <a:lumOff val="0"/>
                <a:alphaOff val="0"/>
                <a:shade val="88000"/>
                <a:lumMod val="88000"/>
              </a:schemeClr>
              <a:schemeClr val="accent1">
                <a:hueOff val="0"/>
                <a:satOff val="0"/>
                <a:lumOff val="0"/>
                <a:alphaOff val="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8528C47F-FA7D-4D3F-87EA-6C5FC5E9524D}">
      <dsp:nvSpPr>
        <dsp:cNvPr id="0" name=""/>
        <dsp:cNvSpPr/>
      </dsp:nvSpPr>
      <dsp:spPr>
        <a:xfrm>
          <a:off x="515164" y="729973"/>
          <a:ext cx="4624619" cy="2936633"/>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baseline="0" dirty="0">
              <a:latin typeface="Arial" panose="020B0604020202020204" pitchFamily="34" charset="0"/>
              <a:cs typeface="Arial" panose="020B0604020202020204" pitchFamily="34" charset="0"/>
            </a:rPr>
            <a:t>Kentucky has continued to used more modern technology to meet the needs of consumers. Consumers are able to take advantage of online ordering services that offer delivery and takeaway in various locations. </a:t>
          </a:r>
          <a:endParaRPr lang="en-US" sz="2000" b="1" kern="1200" dirty="0">
            <a:latin typeface="Arial" panose="020B0604020202020204" pitchFamily="34" charset="0"/>
            <a:cs typeface="Arial" panose="020B0604020202020204" pitchFamily="34" charset="0"/>
          </a:endParaRPr>
        </a:p>
      </dsp:txBody>
      <dsp:txXfrm>
        <a:off x="601175" y="815984"/>
        <a:ext cx="4452597" cy="2764611"/>
      </dsp:txXfrm>
    </dsp:sp>
    <dsp:sp modelId="{B35FD3D5-728C-4582-AD39-C75ACC70F6C4}">
      <dsp:nvSpPr>
        <dsp:cNvPr id="0" name=""/>
        <dsp:cNvSpPr/>
      </dsp:nvSpPr>
      <dsp:spPr>
        <a:xfrm>
          <a:off x="5653629" y="241818"/>
          <a:ext cx="4624619" cy="2936633"/>
        </a:xfrm>
        <a:prstGeom prst="roundRect">
          <a:avLst>
            <a:gd name="adj" fmla="val 10000"/>
          </a:avLst>
        </a:prstGeom>
        <a:blipFill>
          <a:blip xmlns:r="http://schemas.openxmlformats.org/officeDocument/2006/relationships" r:embed="rId1">
            <a:duotone>
              <a:schemeClr val="accent1">
                <a:hueOff val="0"/>
                <a:satOff val="0"/>
                <a:lumOff val="0"/>
                <a:alphaOff val="0"/>
                <a:shade val="88000"/>
                <a:lumMod val="88000"/>
              </a:schemeClr>
              <a:schemeClr val="accent1">
                <a:hueOff val="0"/>
                <a:satOff val="0"/>
                <a:lumOff val="0"/>
                <a:alphaOff val="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1A39DE6A-9F3F-4441-8E3B-F5D4B50F4AF8}">
      <dsp:nvSpPr>
        <dsp:cNvPr id="0" name=""/>
        <dsp:cNvSpPr/>
      </dsp:nvSpPr>
      <dsp:spPr>
        <a:xfrm>
          <a:off x="6167476" y="729973"/>
          <a:ext cx="4624619" cy="2936633"/>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baseline="0" dirty="0">
              <a:latin typeface="Arial" panose="020B0604020202020204" pitchFamily="34" charset="0"/>
              <a:cs typeface="Arial" panose="020B0604020202020204" pitchFamily="34" charset="0"/>
            </a:rPr>
            <a:t>The implementation a Point-of-Sale system in its restaurants has helped with business management to calculate daily and even hourly sales, inflow and outflow of cash, quantities, products, popularity. This of this kind of technology saves time, energy and efforts of the staff (Fortune, D 2018).</a:t>
          </a:r>
          <a:endParaRPr lang="en-US" sz="2000" b="1" kern="1200" dirty="0">
            <a:latin typeface="Arial" panose="020B0604020202020204" pitchFamily="34" charset="0"/>
            <a:cs typeface="Arial" panose="020B0604020202020204" pitchFamily="34" charset="0"/>
          </a:endParaRPr>
        </a:p>
      </dsp:txBody>
      <dsp:txXfrm>
        <a:off x="6253487" y="815984"/>
        <a:ext cx="4452597" cy="27646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41E2B-2451-4F36-8235-B2DE2CD75B3C}">
      <dsp:nvSpPr>
        <dsp:cNvPr id="0" name=""/>
        <dsp:cNvSpPr/>
      </dsp:nvSpPr>
      <dsp:spPr>
        <a:xfrm>
          <a:off x="0" y="414"/>
          <a:ext cx="9613860" cy="9697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37ACC-239A-4BFA-B3ED-54ACE2BA2480}">
      <dsp:nvSpPr>
        <dsp:cNvPr id="0" name=""/>
        <dsp:cNvSpPr/>
      </dsp:nvSpPr>
      <dsp:spPr>
        <a:xfrm>
          <a:off x="293358" y="218615"/>
          <a:ext cx="533379" cy="5333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0D1AB6-4C40-42B1-B867-F43BEA2999D2}">
      <dsp:nvSpPr>
        <dsp:cNvPr id="0" name=""/>
        <dsp:cNvSpPr/>
      </dsp:nvSpPr>
      <dsp:spPr>
        <a:xfrm>
          <a:off x="1120096" y="414"/>
          <a:ext cx="8493764" cy="96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635" tIns="102635" rIns="102635" bIns="102635" numCol="1" spcCol="1270" anchor="ctr" anchorCtr="0">
          <a:noAutofit/>
        </a:bodyPr>
        <a:lstStyle/>
        <a:p>
          <a:pPr marL="0" lvl="0" indent="0" algn="l" defTabSz="800100">
            <a:lnSpc>
              <a:spcPct val="100000"/>
            </a:lnSpc>
            <a:spcBef>
              <a:spcPct val="0"/>
            </a:spcBef>
            <a:spcAft>
              <a:spcPct val="35000"/>
            </a:spcAft>
            <a:buNone/>
          </a:pPr>
          <a:r>
            <a:rPr lang="en-US" sz="1800" b="1" kern="1200" dirty="0">
              <a:latin typeface="Arial" panose="020B0604020202020204" pitchFamily="34" charset="0"/>
              <a:cs typeface="Arial" panose="020B0604020202020204" pitchFamily="34" charset="0"/>
            </a:rPr>
            <a:t>KFC has been using technology to broadcast their products to reach a wide range of customers.</a:t>
          </a:r>
        </a:p>
      </dsp:txBody>
      <dsp:txXfrm>
        <a:off x="1120096" y="414"/>
        <a:ext cx="8493764" cy="969780"/>
      </dsp:txXfrm>
    </dsp:sp>
    <dsp:sp modelId="{4675ECF1-D964-42E3-8D66-D67022BE672C}">
      <dsp:nvSpPr>
        <dsp:cNvPr id="0" name=""/>
        <dsp:cNvSpPr/>
      </dsp:nvSpPr>
      <dsp:spPr>
        <a:xfrm>
          <a:off x="0" y="1212639"/>
          <a:ext cx="9613860" cy="9697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E2248E-3A1A-4808-BA44-8858D6A61804}">
      <dsp:nvSpPr>
        <dsp:cNvPr id="0" name=""/>
        <dsp:cNvSpPr/>
      </dsp:nvSpPr>
      <dsp:spPr>
        <a:xfrm>
          <a:off x="293358" y="1430840"/>
          <a:ext cx="533379" cy="5333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DBB6BD-9424-4FE8-9349-418F6E1BBCA7}">
      <dsp:nvSpPr>
        <dsp:cNvPr id="0" name=""/>
        <dsp:cNvSpPr/>
      </dsp:nvSpPr>
      <dsp:spPr>
        <a:xfrm>
          <a:off x="1120096" y="1212639"/>
          <a:ext cx="8493764" cy="96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635" tIns="102635" rIns="102635" bIns="102635" numCol="1" spcCol="1270" anchor="ctr" anchorCtr="0">
          <a:noAutofit/>
        </a:bodyPr>
        <a:lstStyle/>
        <a:p>
          <a:pPr marL="0" lvl="0" indent="0" algn="l" defTabSz="800100">
            <a:lnSpc>
              <a:spcPct val="100000"/>
            </a:lnSpc>
            <a:spcBef>
              <a:spcPct val="0"/>
            </a:spcBef>
            <a:spcAft>
              <a:spcPct val="35000"/>
            </a:spcAft>
            <a:buNone/>
          </a:pPr>
          <a:r>
            <a:rPr lang="en-US" sz="1800" b="1" kern="1200" dirty="0">
              <a:latin typeface="Arial" panose="020B0604020202020204" pitchFamily="34" charset="0"/>
              <a:cs typeface="Arial" panose="020B0604020202020204" pitchFamily="34" charset="0"/>
            </a:rPr>
            <a:t>KFC has also used technology to improve customer service. One way is to use facial recognition to serve customers.</a:t>
          </a:r>
        </a:p>
      </dsp:txBody>
      <dsp:txXfrm>
        <a:off x="1120096" y="1212639"/>
        <a:ext cx="8493764" cy="969780"/>
      </dsp:txXfrm>
    </dsp:sp>
    <dsp:sp modelId="{B15D666B-8EA1-4470-8BC4-0DDE66AE2162}">
      <dsp:nvSpPr>
        <dsp:cNvPr id="0" name=""/>
        <dsp:cNvSpPr/>
      </dsp:nvSpPr>
      <dsp:spPr>
        <a:xfrm>
          <a:off x="0" y="2424865"/>
          <a:ext cx="9613860" cy="9697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A14132-1557-4B11-BE50-DFB333818CAD}">
      <dsp:nvSpPr>
        <dsp:cNvPr id="0" name=""/>
        <dsp:cNvSpPr/>
      </dsp:nvSpPr>
      <dsp:spPr>
        <a:xfrm>
          <a:off x="293358" y="2643065"/>
          <a:ext cx="533379" cy="5333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878811-921C-4BE3-991B-1A948DA1A5FB}">
      <dsp:nvSpPr>
        <dsp:cNvPr id="0" name=""/>
        <dsp:cNvSpPr/>
      </dsp:nvSpPr>
      <dsp:spPr>
        <a:xfrm>
          <a:off x="1120096" y="2424865"/>
          <a:ext cx="8493764" cy="96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635" tIns="102635" rIns="102635" bIns="102635" numCol="1" spcCol="1270" anchor="ctr" anchorCtr="0">
          <a:noAutofit/>
        </a:bodyPr>
        <a:lstStyle/>
        <a:p>
          <a:pPr marL="0" lvl="0" indent="0" algn="l" defTabSz="800100">
            <a:lnSpc>
              <a:spcPct val="100000"/>
            </a:lnSpc>
            <a:spcBef>
              <a:spcPct val="0"/>
            </a:spcBef>
            <a:spcAft>
              <a:spcPct val="35000"/>
            </a:spcAft>
            <a:buNone/>
          </a:pPr>
          <a:r>
            <a:rPr lang="en-US" sz="1800" b="1" kern="1200" dirty="0">
              <a:latin typeface="Arial" panose="020B0604020202020204" pitchFamily="34" charset="0"/>
              <a:cs typeface="Arial" panose="020B0604020202020204" pitchFamily="34" charset="0"/>
            </a:rPr>
            <a:t>Customers can also use self serve in stores with user friendly machines and buy online via APPS on smartphone from the comfort of their homes.</a:t>
          </a:r>
        </a:p>
      </dsp:txBody>
      <dsp:txXfrm>
        <a:off x="1120096" y="2424865"/>
        <a:ext cx="8493764" cy="9697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FB8144-EB23-42B9-B922-4FA56F4DA04F}" type="datetimeFigureOut">
              <a:rPr lang="en-GB" smtClean="0"/>
              <a:t>18/12/2019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5BD72-CA0A-4837-88B7-8DBCEFF995C5}" type="slidenum">
              <a:rPr lang="en-GB" smtClean="0"/>
              <a:t>‹#›</a:t>
            </a:fld>
            <a:endParaRPr lang="en-GB"/>
          </a:p>
        </p:txBody>
      </p:sp>
    </p:spTree>
    <p:extLst>
      <p:ext uri="{BB962C8B-B14F-4D97-AF65-F5344CB8AC3E}">
        <p14:creationId xmlns:p14="http://schemas.microsoft.com/office/powerpoint/2010/main" val="1681568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F15BC-4AA1-41C4-8C26-91A7E3BB93DC}" type="slidenum">
              <a:rPr lang="en-US" smtClean="0"/>
              <a:t>4</a:t>
            </a:fld>
            <a:endParaRPr lang="en-US" dirty="0"/>
          </a:p>
        </p:txBody>
      </p:sp>
    </p:spTree>
    <p:extLst>
      <p:ext uri="{BB962C8B-B14F-4D97-AF65-F5344CB8AC3E}">
        <p14:creationId xmlns:p14="http://schemas.microsoft.com/office/powerpoint/2010/main" val="3573156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F15BC-4AA1-41C4-8C26-91A7E3BB93DC}" type="slidenum">
              <a:rPr lang="en-US" smtClean="0"/>
              <a:t>6</a:t>
            </a:fld>
            <a:endParaRPr lang="en-US" dirty="0"/>
          </a:p>
        </p:txBody>
      </p:sp>
    </p:spTree>
    <p:extLst>
      <p:ext uri="{BB962C8B-B14F-4D97-AF65-F5344CB8AC3E}">
        <p14:creationId xmlns:p14="http://schemas.microsoft.com/office/powerpoint/2010/main" val="1738381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F15BC-4AA1-41C4-8C26-91A7E3BB93DC}" type="slidenum">
              <a:rPr lang="en-US" smtClean="0"/>
              <a:t>8</a:t>
            </a:fld>
            <a:endParaRPr lang="en-US" dirty="0"/>
          </a:p>
        </p:txBody>
      </p:sp>
    </p:spTree>
    <p:extLst>
      <p:ext uri="{BB962C8B-B14F-4D97-AF65-F5344CB8AC3E}">
        <p14:creationId xmlns:p14="http://schemas.microsoft.com/office/powerpoint/2010/main" val="1667354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F15BC-4AA1-41C4-8C26-91A7E3BB93DC}" type="slidenum">
              <a:rPr lang="en-US" smtClean="0"/>
              <a:t>9</a:t>
            </a:fld>
            <a:endParaRPr lang="en-US" dirty="0"/>
          </a:p>
        </p:txBody>
      </p:sp>
    </p:spTree>
    <p:extLst>
      <p:ext uri="{BB962C8B-B14F-4D97-AF65-F5344CB8AC3E}">
        <p14:creationId xmlns:p14="http://schemas.microsoft.com/office/powerpoint/2010/main" val="2721856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F15BC-4AA1-41C4-8C26-91A7E3BB93DC}" type="slidenum">
              <a:rPr lang="en-US" smtClean="0"/>
              <a:t>13</a:t>
            </a:fld>
            <a:endParaRPr lang="en-US" dirty="0"/>
          </a:p>
        </p:txBody>
      </p:sp>
    </p:spTree>
    <p:extLst>
      <p:ext uri="{BB962C8B-B14F-4D97-AF65-F5344CB8AC3E}">
        <p14:creationId xmlns:p14="http://schemas.microsoft.com/office/powerpoint/2010/main" val="2028449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D3F15BC-4AA1-41C4-8C26-91A7E3BB93DC}" type="slidenum">
              <a:rPr lang="en-US" smtClean="0"/>
              <a:t>21</a:t>
            </a:fld>
            <a:endParaRPr lang="en-US" dirty="0"/>
          </a:p>
        </p:txBody>
      </p:sp>
    </p:spTree>
    <p:extLst>
      <p:ext uri="{BB962C8B-B14F-4D97-AF65-F5344CB8AC3E}">
        <p14:creationId xmlns:p14="http://schemas.microsoft.com/office/powerpoint/2010/main" val="31220644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12/18/2019</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12/18/2019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12/18/2019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12/18/2019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12/18/2019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12/18/2019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33469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3486360"/>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jp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12/18/2019</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669" r:id="rId18"/>
    <p:sldLayoutId id="2147483670" r:id="rId19"/>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9.xml"/><Relationship Id="rId5" Type="http://schemas.openxmlformats.org/officeDocument/2006/relationships/image" Target="../media/image8.gif"/><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jpg"/><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g"/><Relationship Id="rId7" Type="http://schemas.openxmlformats.org/officeDocument/2006/relationships/diagramColors" Target="../diagrams/colors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30.jpeg"/></Relationships>
</file>

<file path=ppt/slides/_rels/slide22.xml.rels><?xml version="1.0" encoding="UTF-8" standalone="yes"?>
<Relationships xmlns="http://schemas.openxmlformats.org/package/2006/relationships"><Relationship Id="rId3" Type="http://schemas.openxmlformats.org/officeDocument/2006/relationships/hyperlink" Target="https://www.forbes.com/sites/aliciakelso/2019/01/24/kfc-announcesmajor-plastics-pledge-achievement-of-antibiotics-goal/#584080514b72" TargetMode="External"/><Relationship Id="rId7" Type="http://schemas.openxmlformats.org/officeDocument/2006/relationships/hyperlink" Target="http://archive.wattis.org/exhibitions/americana-kentucky" TargetMode="External"/><Relationship Id="rId2" Type="http://schemas.openxmlformats.org/officeDocument/2006/relationships/hyperlink" Target="https://interestingengineering.com/the-history-of-kfc-their-past-and-the-tech-building-their-future" TargetMode="External"/><Relationship Id="rId1" Type="http://schemas.openxmlformats.org/officeDocument/2006/relationships/slideLayout" Target="../slideLayouts/slideLayout2.xml"/><Relationship Id="rId6" Type="http://schemas.openxmlformats.org/officeDocument/2006/relationships/hyperlink" Target="http://heartofcodes.com/kfc-marketing-strategy/" TargetMode="External"/><Relationship Id="rId5" Type="http://schemas.openxmlformats.org/officeDocument/2006/relationships/hyperlink" Target="https://www.thetravel.com/25-of-the-most-unique-kfc-menu-items-from-around-the-world/" TargetMode="External"/><Relationship Id="rId4" Type="http://schemas.openxmlformats.org/officeDocument/2006/relationships/hyperlink" Target="https://www.kfc.ca/our-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122FA-E656-4111-8CBC-9FFC5C8836F7}"/>
              </a:ext>
            </a:extLst>
          </p:cNvPr>
          <p:cNvSpPr>
            <a:spLocks noGrp="1"/>
          </p:cNvSpPr>
          <p:nvPr>
            <p:ph type="ctrTitle"/>
          </p:nvPr>
        </p:nvSpPr>
        <p:spPr>
          <a:xfrm rot="21420000">
            <a:off x="562263" y="655592"/>
            <a:ext cx="5428489" cy="3278684"/>
          </a:xfrm>
        </p:spPr>
        <p:txBody>
          <a:bodyPr>
            <a:normAutofit fontScale="90000"/>
          </a:bodyPr>
          <a:lstStyle/>
          <a:p>
            <a:r>
              <a:rPr lang="en-GB" sz="6800" dirty="0"/>
              <a:t>Digital skills and research methods</a:t>
            </a:r>
            <a:br>
              <a:rPr lang="en-GB" sz="6800" dirty="0"/>
            </a:br>
            <a:r>
              <a:rPr lang="en-GB" sz="6800" dirty="0"/>
              <a:t>group d</a:t>
            </a:r>
          </a:p>
        </p:txBody>
      </p:sp>
      <p:sp>
        <p:nvSpPr>
          <p:cNvPr id="3" name="Subtitle 2">
            <a:extLst>
              <a:ext uri="{FF2B5EF4-FFF2-40B4-BE49-F238E27FC236}">
                <a16:creationId xmlns:a16="http://schemas.microsoft.com/office/drawing/2014/main" id="{CF599AF2-24BB-4E24-97F0-D1B852C9261C}"/>
              </a:ext>
            </a:extLst>
          </p:cNvPr>
          <p:cNvSpPr>
            <a:spLocks noGrp="1"/>
          </p:cNvSpPr>
          <p:nvPr>
            <p:ph type="subTitle" idx="1"/>
          </p:nvPr>
        </p:nvSpPr>
        <p:spPr>
          <a:xfrm rot="21420000">
            <a:off x="666685" y="3933534"/>
            <a:ext cx="5424749" cy="621792"/>
          </a:xfrm>
        </p:spPr>
        <p:txBody>
          <a:bodyPr>
            <a:normAutofit fontScale="47500" lnSpcReduction="20000"/>
          </a:bodyPr>
          <a:lstStyle/>
          <a:p>
            <a:r>
              <a:rPr lang="en-GB" dirty="0"/>
              <a:t>BMSW4003</a:t>
            </a:r>
          </a:p>
          <a:p>
            <a:r>
              <a:rPr lang="en-GB" dirty="0"/>
              <a:t>LECTURER – AMITAVE BANIK   </a:t>
            </a:r>
          </a:p>
        </p:txBody>
      </p:sp>
      <p:pic>
        <p:nvPicPr>
          <p:cNvPr id="7" name="Picture 6" descr="A drawing of a cartoon character&#10;&#10;Description automatically generated">
            <a:extLst>
              <a:ext uri="{FF2B5EF4-FFF2-40B4-BE49-F238E27FC236}">
                <a16:creationId xmlns:a16="http://schemas.microsoft.com/office/drawing/2014/main" id="{E7488A60-79DD-4CEC-AA28-9C4E6192167B}"/>
              </a:ext>
            </a:extLst>
          </p:cNvPr>
          <p:cNvPicPr>
            <a:picLocks noChangeAspect="1"/>
          </p:cNvPicPr>
          <p:nvPr/>
        </p:nvPicPr>
        <p:blipFill rotWithShape="1">
          <a:blip r:embed="rId3"/>
          <a:srcRect l="13394" r="16563"/>
          <a:stretch/>
        </p:blipFill>
        <p:spPr>
          <a:xfrm rot="21420000">
            <a:off x="6434380" y="-4410"/>
            <a:ext cx="4672896" cy="4425352"/>
          </a:xfrm>
          <a:custGeom>
            <a:avLst/>
            <a:gdLst>
              <a:gd name="connsiteX0" fmla="*/ 2262547 w 4672896"/>
              <a:gd name="connsiteY0" fmla="*/ 0 h 4425352"/>
              <a:gd name="connsiteX1" fmla="*/ 4672895 w 4672896"/>
              <a:gd name="connsiteY1" fmla="*/ 126321 h 4425352"/>
              <a:gd name="connsiteX2" fmla="*/ 4672896 w 4672896"/>
              <a:gd name="connsiteY2" fmla="*/ 4425352 h 4425352"/>
              <a:gd name="connsiteX3" fmla="*/ 0 w 4672896"/>
              <a:gd name="connsiteY3" fmla="*/ 4425352 h 4425352"/>
              <a:gd name="connsiteX4" fmla="*/ 0 w 4672896"/>
              <a:gd name="connsiteY4" fmla="*/ 0 h 44253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2896" h="4425352">
                <a:moveTo>
                  <a:pt x="2262547" y="0"/>
                </a:moveTo>
                <a:lnTo>
                  <a:pt x="4672895" y="126321"/>
                </a:lnTo>
                <a:lnTo>
                  <a:pt x="4672896" y="4425352"/>
                </a:lnTo>
                <a:lnTo>
                  <a:pt x="0" y="4425352"/>
                </a:lnTo>
                <a:lnTo>
                  <a:pt x="0" y="0"/>
                </a:lnTo>
                <a:close/>
              </a:path>
            </a:pathLst>
          </a:custGeom>
        </p:spPr>
      </p:pic>
    </p:spTree>
    <p:extLst>
      <p:ext uri="{BB962C8B-B14F-4D97-AF65-F5344CB8AC3E}">
        <p14:creationId xmlns:p14="http://schemas.microsoft.com/office/powerpoint/2010/main" val="7669841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C4E00-42F6-4F3E-B6D5-B2FC1AF47AAA}"/>
              </a:ext>
            </a:extLst>
          </p:cNvPr>
          <p:cNvSpPr>
            <a:spLocks noGrp="1"/>
          </p:cNvSpPr>
          <p:nvPr>
            <p:ph type="ctrTitle"/>
          </p:nvPr>
        </p:nvSpPr>
        <p:spPr>
          <a:xfrm rot="21420000">
            <a:off x="916684" y="661988"/>
            <a:ext cx="9755187" cy="3740377"/>
          </a:xfrm>
        </p:spPr>
        <p:txBody>
          <a:bodyPr>
            <a:normAutofit/>
          </a:bodyPr>
          <a:lstStyle/>
          <a:p>
            <a:pPr algn="ctr"/>
            <a:r>
              <a:rPr lang="en-GB" sz="8800" dirty="0">
                <a:latin typeface="+mn-lt"/>
              </a:rPr>
              <a:t>WELCOME TO OUR PRESENTATION </a:t>
            </a:r>
            <a:br>
              <a:rPr lang="en-GB" sz="8800" dirty="0">
                <a:latin typeface="+mn-lt"/>
              </a:rPr>
            </a:br>
            <a:r>
              <a:rPr lang="en-GB" sz="2000" dirty="0">
                <a:latin typeface="+mn-lt"/>
              </a:rPr>
              <a:t>ANNESA JOHNSON / BONITA BROOKES / MOHAMED </a:t>
            </a:r>
            <a:endParaRPr lang="en-GB" sz="8800" dirty="0">
              <a:latin typeface="+mn-lt"/>
            </a:endParaRPr>
          </a:p>
        </p:txBody>
      </p:sp>
    </p:spTree>
    <p:extLst>
      <p:ext uri="{BB962C8B-B14F-4D97-AF65-F5344CB8AC3E}">
        <p14:creationId xmlns:p14="http://schemas.microsoft.com/office/powerpoint/2010/main" val="2052463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45E61-CD39-45EC-9974-3BC672EC4357}"/>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87C52B67-6AE5-4B06-80C5-2C1DD9448597}"/>
              </a:ext>
            </a:extLst>
          </p:cNvPr>
          <p:cNvSpPr>
            <a:spLocks noGrp="1"/>
          </p:cNvSpPr>
          <p:nvPr>
            <p:ph sz="quarter" idx="13"/>
          </p:nvPr>
        </p:nvSpPr>
        <p:spPr/>
        <p:txBody>
          <a:bodyPr/>
          <a:lstStyle/>
          <a:p>
            <a:r>
              <a:rPr lang="en-GB" b="1" dirty="0">
                <a:latin typeface="Arial" panose="020B0604020202020204" pitchFamily="34" charset="0"/>
                <a:cs typeface="Arial" panose="020B0604020202020204" pitchFamily="34" charset="0"/>
              </a:rPr>
              <a:t>Introduction</a:t>
            </a:r>
          </a:p>
          <a:p>
            <a:r>
              <a:rPr lang="en-GB" b="1" dirty="0">
                <a:latin typeface="Arial" panose="020B0604020202020204" pitchFamily="34" charset="0"/>
                <a:cs typeface="Arial" panose="020B0604020202020204" pitchFamily="34" charset="0"/>
              </a:rPr>
              <a:t>Background of organisation – KFC</a:t>
            </a:r>
          </a:p>
          <a:p>
            <a:r>
              <a:rPr lang="en-GB" b="1" dirty="0">
                <a:latin typeface="Arial" panose="020B0604020202020204" pitchFamily="34" charset="0"/>
                <a:cs typeface="Arial" panose="020B0604020202020204" pitchFamily="34" charset="0"/>
              </a:rPr>
              <a:t>Challenges before introducing modern technology </a:t>
            </a:r>
          </a:p>
          <a:p>
            <a:r>
              <a:rPr lang="en-GB" b="1" dirty="0">
                <a:latin typeface="Arial" panose="020B0604020202020204" pitchFamily="34" charset="0"/>
                <a:cs typeface="Arial" panose="020B0604020202020204" pitchFamily="34" charset="0"/>
              </a:rPr>
              <a:t>Insights of modern technology / Impacts of modern technology</a:t>
            </a:r>
          </a:p>
          <a:p>
            <a:r>
              <a:rPr lang="en-GB" b="1" dirty="0">
                <a:latin typeface="Arial" panose="020B0604020202020204" pitchFamily="34" charset="0"/>
                <a:cs typeface="Arial" panose="020B0604020202020204" pitchFamily="34" charset="0"/>
              </a:rPr>
              <a:t>Conclusion – Lessons learnt throughout our case study </a:t>
            </a:r>
          </a:p>
          <a:p>
            <a:endParaRPr lang="en-GB" dirty="0"/>
          </a:p>
          <a:p>
            <a:endParaRPr lang="en-GB" dirty="0"/>
          </a:p>
        </p:txBody>
      </p:sp>
    </p:spTree>
    <p:extLst>
      <p:ext uri="{BB962C8B-B14F-4D97-AF65-F5344CB8AC3E}">
        <p14:creationId xmlns:p14="http://schemas.microsoft.com/office/powerpoint/2010/main" val="4157619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54915C5-707B-4B29-9E6B-116367F84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0191" cy="6858000"/>
          </a:xfrm>
          <a:custGeom>
            <a:avLst/>
            <a:gdLst>
              <a:gd name="connsiteX0" fmla="*/ 1 w 4061802"/>
              <a:gd name="connsiteY0" fmla="*/ 0 h 6858000"/>
              <a:gd name="connsiteX1" fmla="*/ 4059081 w 4061802"/>
              <a:gd name="connsiteY1" fmla="*/ 0 h 6858000"/>
              <a:gd name="connsiteX2" fmla="*/ 4059081 w 4061802"/>
              <a:gd name="connsiteY2" fmla="*/ 2339825 h 6858000"/>
              <a:gd name="connsiteX3" fmla="*/ 4061802 w 4061802"/>
              <a:gd name="connsiteY3" fmla="*/ 2339683 h 6858000"/>
              <a:gd name="connsiteX4" fmla="*/ 4061802 w 4061802"/>
              <a:gd name="connsiteY4" fmla="*/ 3776054 h 6858000"/>
              <a:gd name="connsiteX5" fmla="*/ 4059081 w 4061802"/>
              <a:gd name="connsiteY5" fmla="*/ 3776199 h 6858000"/>
              <a:gd name="connsiteX6" fmla="*/ 4059081 w 4061802"/>
              <a:gd name="connsiteY6" fmla="*/ 6858000 h 6858000"/>
              <a:gd name="connsiteX7" fmla="*/ 1 w 4061802"/>
              <a:gd name="connsiteY7" fmla="*/ 6858000 h 6858000"/>
              <a:gd name="connsiteX8" fmla="*/ 1 w 4061802"/>
              <a:gd name="connsiteY8" fmla="*/ 3992604 h 6858000"/>
              <a:gd name="connsiteX9" fmla="*/ 0 w 4061802"/>
              <a:gd name="connsiteY9" fmla="*/ 3992604 h 6858000"/>
              <a:gd name="connsiteX10" fmla="*/ 0 w 4061802"/>
              <a:gd name="connsiteY10" fmla="*/ 2552279 h 6858000"/>
              <a:gd name="connsiteX11" fmla="*/ 1 w 4061802"/>
              <a:gd name="connsiteY11" fmla="*/ 2552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61802" h="6858000">
                <a:moveTo>
                  <a:pt x="1" y="0"/>
                </a:moveTo>
                <a:lnTo>
                  <a:pt x="4059081" y="0"/>
                </a:lnTo>
                <a:lnTo>
                  <a:pt x="4059081" y="2339825"/>
                </a:lnTo>
                <a:lnTo>
                  <a:pt x="4061802" y="2339683"/>
                </a:lnTo>
                <a:lnTo>
                  <a:pt x="4061802" y="3776054"/>
                </a:lnTo>
                <a:lnTo>
                  <a:pt x="4059081" y="3776199"/>
                </a:lnTo>
                <a:lnTo>
                  <a:pt x="4059081" y="6858000"/>
                </a:lnTo>
                <a:lnTo>
                  <a:pt x="1" y="6858000"/>
                </a:lnTo>
                <a:lnTo>
                  <a:pt x="1" y="3992604"/>
                </a:lnTo>
                <a:lnTo>
                  <a:pt x="0" y="3992604"/>
                </a:lnTo>
                <a:lnTo>
                  <a:pt x="0" y="2552279"/>
                </a:lnTo>
                <a:lnTo>
                  <a:pt x="1" y="2552279"/>
                </a:lnTo>
                <a:close/>
              </a:path>
            </a:pathLst>
          </a:custGeom>
          <a:gradFill flip="none" rotWithShape="1">
            <a:gsLst>
              <a:gs pos="34000">
                <a:schemeClr val="accent1"/>
              </a:gs>
              <a:gs pos="100000">
                <a:schemeClr val="accent1">
                  <a:lumMod val="50000"/>
                </a:schemeClr>
              </a:gs>
            </a:gsLst>
            <a:lin ang="3600000" scaled="0"/>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643467" y="1226122"/>
            <a:ext cx="3054268" cy="4405756"/>
          </a:xfrm>
        </p:spPr>
        <p:txBody>
          <a:bodyPr anchor="ctr">
            <a:normAutofit/>
          </a:bodyPr>
          <a:lstStyle/>
          <a:p>
            <a:r>
              <a:rPr lang="en-US" sz="3600" dirty="0">
                <a:solidFill>
                  <a:srgbClr val="FFFFFF"/>
                </a:solidFill>
              </a:rPr>
              <a:t>Introduction</a:t>
            </a:r>
          </a:p>
        </p:txBody>
      </p:sp>
      <p:sp>
        <p:nvSpPr>
          <p:cNvPr id="12" name="Rectangle 11">
            <a:extLst>
              <a:ext uri="{FF2B5EF4-FFF2-40B4-BE49-F238E27FC236}">
                <a16:creationId xmlns:a16="http://schemas.microsoft.com/office/drawing/2014/main" id="{26B8E032-9914-4C00-B51A-C2DA16271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1733" cy="6858000"/>
          </a:xfrm>
          <a:prstGeom prst="rect">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802" y="1"/>
            <a:ext cx="8130198" cy="6857999"/>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a:extLst>
              <a:ext uri="{FF2B5EF4-FFF2-40B4-BE49-F238E27FC236}">
                <a16:creationId xmlns:a16="http://schemas.microsoft.com/office/drawing/2014/main" id="{CC89FD62-4FF6-4FE3-90B7-01A346B44135}"/>
              </a:ext>
            </a:extLst>
          </p:cNvPr>
          <p:cNvSpPr>
            <a:spLocks noGrp="1"/>
          </p:cNvSpPr>
          <p:nvPr>
            <p:ph idx="1"/>
          </p:nvPr>
        </p:nvSpPr>
        <p:spPr>
          <a:xfrm>
            <a:off x="4554461" y="1226122"/>
            <a:ext cx="6526045" cy="4405756"/>
          </a:xfrm>
        </p:spPr>
        <p:txBody>
          <a:bodyPr anchor="ctr">
            <a:noAutofit/>
          </a:bodyPr>
          <a:lstStyle/>
          <a:p>
            <a:r>
              <a:rPr lang="en-GB" sz="2400" b="1" dirty="0">
                <a:solidFill>
                  <a:schemeClr val="tx1">
                    <a:lumMod val="95000"/>
                    <a:lumOff val="5000"/>
                  </a:schemeClr>
                </a:solidFill>
                <a:latin typeface="Arial" panose="020B0604020202020204" pitchFamily="34" charset="0"/>
                <a:cs typeface="Arial" panose="020B0604020202020204" pitchFamily="34" charset="0"/>
              </a:rPr>
              <a:t>OUR presentation is ABOUT KFC (Kentucky Fried Chicken)</a:t>
            </a:r>
          </a:p>
          <a:p>
            <a:r>
              <a:rPr lang="en-GB" sz="2400" b="1" dirty="0">
                <a:solidFill>
                  <a:schemeClr val="tx1">
                    <a:lumMod val="95000"/>
                    <a:lumOff val="5000"/>
                  </a:schemeClr>
                </a:solidFill>
                <a:latin typeface="Arial" panose="020B0604020202020204" pitchFamily="34" charset="0"/>
                <a:cs typeface="Arial" panose="020B0604020202020204" pitchFamily="34" charset="0"/>
              </a:rPr>
              <a:t>We will speak to you about the:</a:t>
            </a:r>
          </a:p>
          <a:p>
            <a:pPr lvl="1"/>
            <a:r>
              <a:rPr lang="en-GB" sz="2400" b="1" dirty="0">
                <a:solidFill>
                  <a:schemeClr val="tx1">
                    <a:lumMod val="95000"/>
                    <a:lumOff val="5000"/>
                  </a:schemeClr>
                </a:solidFill>
                <a:latin typeface="Arial" panose="020B0604020202020204" pitchFamily="34" charset="0"/>
                <a:cs typeface="Arial" panose="020B0604020202020204" pitchFamily="34" charset="0"/>
              </a:rPr>
              <a:t>background</a:t>
            </a:r>
          </a:p>
          <a:p>
            <a:pPr lvl="1"/>
            <a:r>
              <a:rPr lang="en-GB" sz="2400" b="1" dirty="0">
                <a:solidFill>
                  <a:schemeClr val="tx1">
                    <a:lumMod val="95000"/>
                    <a:lumOff val="5000"/>
                  </a:schemeClr>
                </a:solidFill>
                <a:latin typeface="Arial" panose="020B0604020202020204" pitchFamily="34" charset="0"/>
                <a:cs typeface="Arial" panose="020B0604020202020204" pitchFamily="34" charset="0"/>
              </a:rPr>
              <a:t> Aim </a:t>
            </a:r>
          </a:p>
          <a:p>
            <a:pPr lvl="1"/>
            <a:r>
              <a:rPr lang="en-GB" sz="2400" b="1" dirty="0">
                <a:solidFill>
                  <a:schemeClr val="tx1">
                    <a:lumMod val="95000"/>
                    <a:lumOff val="5000"/>
                  </a:schemeClr>
                </a:solidFill>
                <a:latin typeface="Arial" panose="020B0604020202020204" pitchFamily="34" charset="0"/>
                <a:cs typeface="Arial" panose="020B0604020202020204" pitchFamily="34" charset="0"/>
              </a:rPr>
              <a:t>Scope</a:t>
            </a:r>
          </a:p>
          <a:p>
            <a:pPr lvl="1"/>
            <a:r>
              <a:rPr lang="en-GB" sz="2400" b="1" dirty="0">
                <a:solidFill>
                  <a:schemeClr val="tx1">
                    <a:lumMod val="95000"/>
                    <a:lumOff val="5000"/>
                  </a:schemeClr>
                </a:solidFill>
                <a:latin typeface="Arial" panose="020B0604020202020204" pitchFamily="34" charset="0"/>
                <a:cs typeface="Arial" panose="020B0604020202020204" pitchFamily="34" charset="0"/>
              </a:rPr>
              <a:t>Mission </a:t>
            </a:r>
          </a:p>
          <a:p>
            <a:pPr lvl="1"/>
            <a:r>
              <a:rPr lang="en-GB" sz="2400" b="1" dirty="0">
                <a:solidFill>
                  <a:schemeClr val="tx1">
                    <a:lumMod val="95000"/>
                    <a:lumOff val="5000"/>
                  </a:schemeClr>
                </a:solidFill>
                <a:latin typeface="Arial" panose="020B0604020202020204" pitchFamily="34" charset="0"/>
                <a:cs typeface="Arial" panose="020B0604020202020204" pitchFamily="34" charset="0"/>
              </a:rPr>
              <a:t>Vision</a:t>
            </a:r>
          </a:p>
          <a:p>
            <a:pPr marL="457200" lvl="1" indent="0">
              <a:buNone/>
            </a:pPr>
            <a:r>
              <a:rPr lang="en-GB" sz="2400" dirty="0">
                <a:solidFill>
                  <a:schemeClr val="tx1">
                    <a:lumMod val="95000"/>
                    <a:lumOff val="5000"/>
                  </a:schemeClr>
                </a:solidFill>
              </a:rPr>
              <a:t> </a:t>
            </a:r>
          </a:p>
        </p:txBody>
      </p:sp>
    </p:spTree>
    <p:extLst>
      <p:ext uri="{BB962C8B-B14F-4D97-AF65-F5344CB8AC3E}">
        <p14:creationId xmlns:p14="http://schemas.microsoft.com/office/powerpoint/2010/main" val="170334259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84AAE-BD7D-4FE2-835D-FD96809D9775}"/>
              </a:ext>
            </a:extLst>
          </p:cNvPr>
          <p:cNvSpPr>
            <a:spLocks noGrp="1"/>
          </p:cNvSpPr>
          <p:nvPr>
            <p:ph type="title"/>
          </p:nvPr>
        </p:nvSpPr>
        <p:spPr>
          <a:xfrm>
            <a:off x="685801" y="685801"/>
            <a:ext cx="10394707" cy="1072662"/>
          </a:xfrm>
        </p:spPr>
        <p:txBody>
          <a:bodyPr/>
          <a:lstStyle/>
          <a:p>
            <a:r>
              <a:rPr lang="en-GB" dirty="0"/>
              <a:t>Interesting facts  </a:t>
            </a:r>
          </a:p>
        </p:txBody>
      </p:sp>
      <p:sp>
        <p:nvSpPr>
          <p:cNvPr id="3" name="Text Placeholder 2">
            <a:extLst>
              <a:ext uri="{FF2B5EF4-FFF2-40B4-BE49-F238E27FC236}">
                <a16:creationId xmlns:a16="http://schemas.microsoft.com/office/drawing/2014/main" id="{0190DC94-54F8-4E5F-9A25-45E7C8399EA8}"/>
              </a:ext>
            </a:extLst>
          </p:cNvPr>
          <p:cNvSpPr>
            <a:spLocks noGrp="1"/>
          </p:cNvSpPr>
          <p:nvPr>
            <p:ph type="body" idx="1"/>
          </p:nvPr>
        </p:nvSpPr>
        <p:spPr>
          <a:xfrm>
            <a:off x="685801" y="1941342"/>
            <a:ext cx="10394707" cy="3440539"/>
          </a:xfrm>
        </p:spPr>
        <p:txBody>
          <a:bodyPr>
            <a:normAutofit/>
          </a:bodyPr>
          <a:lstStyle/>
          <a:p>
            <a:pPr marL="342900" indent="-342900">
              <a:buFont typeface="Arial" panose="020B0604020202020204" pitchFamily="34" charset="0"/>
              <a:buChar char="•"/>
            </a:pPr>
            <a:r>
              <a:rPr lang="en-GB" dirty="0">
                <a:solidFill>
                  <a:schemeClr val="tx1"/>
                </a:solidFill>
              </a:rPr>
              <a:t> </a:t>
            </a:r>
            <a:r>
              <a:rPr lang="en-GB" b="1" dirty="0">
                <a:solidFill>
                  <a:schemeClr val="tx1"/>
                </a:solidFill>
                <a:latin typeface="Arial" panose="020B0604020202020204" pitchFamily="34" charset="0"/>
                <a:cs typeface="Arial" panose="020B0604020202020204" pitchFamily="34" charset="0"/>
              </a:rPr>
              <a:t>Kentucky Fried Chicken ALSO known as KFC, is a FRANCHISE of fast food restaurants owned by parent company YUM! </a:t>
            </a:r>
          </a:p>
          <a:p>
            <a:pPr marL="342900" indent="-342900">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THE KFC ORIGINAL FRIED CHICKEN RECIPE IS FAMOUS GLOBALLY. </a:t>
            </a:r>
          </a:p>
          <a:p>
            <a:pPr marL="342900" indent="-342900">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DURING 2018, there were 22,621 KFC restaurants worldwide. (Statista.com). </a:t>
            </a:r>
          </a:p>
          <a:p>
            <a:pPr marL="342900" indent="-342900">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Over the past 70 years, the fast food giant has seen significant growth with the incorporation of technology. </a:t>
            </a:r>
          </a:p>
        </p:txBody>
      </p:sp>
    </p:spTree>
    <p:extLst>
      <p:ext uri="{BB962C8B-B14F-4D97-AF65-F5344CB8AC3E}">
        <p14:creationId xmlns:p14="http://schemas.microsoft.com/office/powerpoint/2010/main" val="32951623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6" dur="2000" fill="hold"/>
                                        <p:tgtEl>
                                          <p:spTgt spid="3">
                                            <p:txEl>
                                              <p:pRg st="0" end="0"/>
                                            </p:txEl>
                                          </p:spTgt>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10" dur="2000" fill="hold"/>
                                        <p:tgtEl>
                                          <p:spTgt spid="3">
                                            <p:txEl>
                                              <p:pRg st="1" end="1"/>
                                            </p:txEl>
                                          </p:spTgt>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14" dur="2000" fill="hold"/>
                                        <p:tgtEl>
                                          <p:spTgt spid="3">
                                            <p:txEl>
                                              <p:pRg st="2" end="2"/>
                                            </p:txEl>
                                          </p:spTgt>
                                        </p:tgtEl>
                                        <p:attrNameLst>
                                          <p:attrName>ppt_x</p:attrName>
                                          <p:attrName>ppt_y</p:attrName>
                                        </p:attrNameLst>
                                      </p:cBhvr>
                                    </p:animMotion>
                                  </p:childTnLst>
                                </p:cTn>
                              </p:par>
                            </p:childTnLst>
                          </p:cTn>
                        </p:par>
                      </p:childTnLst>
                    </p:cTn>
                  </p:par>
                  <p:par>
                    <p:cTn id="15" fill="hold">
                      <p:stCondLst>
                        <p:cond delay="indefinite"/>
                      </p:stCondLst>
                      <p:childTnLst>
                        <p:par>
                          <p:cTn id="16" fill="hold">
                            <p:stCondLst>
                              <p:cond delay="0"/>
                            </p:stCondLst>
                            <p:childTnLst>
                              <p:par>
                                <p:cTn id="17"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18" dur="2000" fill="hold"/>
                                        <p:tgtEl>
                                          <p:spTgt spid="3">
                                            <p:txEl>
                                              <p:pRg st="3" end="3"/>
                                            </p:txEl>
                                          </p:spTgt>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2679E24-B442-48DA-91F5-D20C35276B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5" name="Group 14">
            <a:extLst>
              <a:ext uri="{FF2B5EF4-FFF2-40B4-BE49-F238E27FC236}">
                <a16:creationId xmlns:a16="http://schemas.microsoft.com/office/drawing/2014/main" id="{47FFD68E-AD03-4180-8BBB-B3E7DE0D1C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6" name="Rectangle 15">
              <a:extLst>
                <a:ext uri="{FF2B5EF4-FFF2-40B4-BE49-F238E27FC236}">
                  <a16:creationId xmlns:a16="http://schemas.microsoft.com/office/drawing/2014/main" id="{B36C81B8-0929-4B46-BCB0-00954C0E7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7" name="Freeform 11">
              <a:extLst>
                <a:ext uri="{FF2B5EF4-FFF2-40B4-BE49-F238E27FC236}">
                  <a16:creationId xmlns:a16="http://schemas.microsoft.com/office/drawing/2014/main" id="{A771D040-DA75-4CDB-859B-07D4C8094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Rectangle 17">
              <a:extLst>
                <a:ext uri="{FF2B5EF4-FFF2-40B4-BE49-F238E27FC236}">
                  <a16:creationId xmlns:a16="http://schemas.microsoft.com/office/drawing/2014/main" id="{4C97C64C-CFCE-45F6-B8D4-4B46AB898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F87C20A0-BD08-4315-BE42-56F2B41F8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B7D5331-B093-4784-99E0-88AFBACF6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72000"/>
            <a:ext cx="12192000" cy="2286000"/>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685800" y="5161729"/>
            <a:ext cx="10792837" cy="935914"/>
          </a:xfrm>
        </p:spPr>
        <p:txBody>
          <a:bodyPr vert="horz" lIns="91440" tIns="45720" rIns="91440" bIns="45720" rtlCol="0" anchor="ctr">
            <a:normAutofit/>
          </a:bodyPr>
          <a:lstStyle/>
          <a:p>
            <a:r>
              <a:rPr lang="en-US" dirty="0">
                <a:solidFill>
                  <a:srgbClr val="FFFFFF"/>
                </a:solidFill>
              </a:rPr>
              <a:t>Background</a:t>
            </a:r>
          </a:p>
        </p:txBody>
      </p:sp>
      <p:pic>
        <p:nvPicPr>
          <p:cNvPr id="6" name="Content Placeholder 5" descr="A picture containing person, cup, coffee, food&#10;&#10;Description automatically generated">
            <a:extLst>
              <a:ext uri="{FF2B5EF4-FFF2-40B4-BE49-F238E27FC236}">
                <a16:creationId xmlns:a16="http://schemas.microsoft.com/office/drawing/2014/main" id="{9856409F-23F5-4497-B1CC-B78B1E200830}"/>
              </a:ext>
            </a:extLst>
          </p:cNvPr>
          <p:cNvPicPr>
            <a:picLocks noGrp="1" noChangeAspect="1"/>
          </p:cNvPicPr>
          <p:nvPr>
            <p:ph sz="half" idx="1"/>
          </p:nvPr>
        </p:nvPicPr>
        <p:blipFill>
          <a:blip r:embed="rId5"/>
          <a:stretch>
            <a:fillRect/>
          </a:stretch>
        </p:blipFill>
        <p:spPr>
          <a:xfrm>
            <a:off x="685800" y="1362707"/>
            <a:ext cx="3657315" cy="2520954"/>
          </a:xfrm>
          <a:prstGeom prst="rect">
            <a:avLst/>
          </a:prstGeom>
        </p:spPr>
      </p:pic>
      <p:sp>
        <p:nvSpPr>
          <p:cNvPr id="8" name="Content Placeholder 7">
            <a:extLst>
              <a:ext uri="{FF2B5EF4-FFF2-40B4-BE49-F238E27FC236}">
                <a16:creationId xmlns:a16="http://schemas.microsoft.com/office/drawing/2014/main" id="{2D75ABF6-9DC6-4838-9297-0B00640FD4A4}"/>
              </a:ext>
            </a:extLst>
          </p:cNvPr>
          <p:cNvSpPr>
            <a:spLocks noGrp="1"/>
          </p:cNvSpPr>
          <p:nvPr>
            <p:ph sz="half" idx="2"/>
          </p:nvPr>
        </p:nvSpPr>
        <p:spPr>
          <a:xfrm>
            <a:off x="4644190" y="674368"/>
            <a:ext cx="6834448" cy="5706427"/>
          </a:xfrm>
        </p:spPr>
        <p:txBody>
          <a:bodyPr vert="horz" lIns="91440" tIns="45720" rIns="91440" bIns="45720" rtlCol="0" anchor="t">
            <a:noAutofit/>
          </a:bodyPr>
          <a:lstStyle/>
          <a:p>
            <a:pPr>
              <a:lnSpc>
                <a:spcPct val="110000"/>
              </a:lnSpc>
            </a:pPr>
            <a:r>
              <a:rPr lang="en-US" b="1" dirty="0">
                <a:latin typeface="Arial" panose="020B0604020202020204" pitchFamily="34" charset="0"/>
                <a:cs typeface="Arial" panose="020B0604020202020204" pitchFamily="34" charset="0"/>
              </a:rPr>
              <a:t>KFC (Kentucky Fried Chicken) was established by Colonel Harland Sanders.</a:t>
            </a:r>
          </a:p>
          <a:p>
            <a:pPr>
              <a:lnSpc>
                <a:spcPct val="110000"/>
              </a:lnSpc>
            </a:pPr>
            <a:r>
              <a:rPr lang="en-US" b="1" dirty="0">
                <a:latin typeface="Arial" panose="020B0604020202020204" pitchFamily="34" charset="0"/>
                <a:cs typeface="Arial" panose="020B0604020202020204" pitchFamily="34" charset="0"/>
              </a:rPr>
              <a:t>This was a roadside restaurant.</a:t>
            </a:r>
          </a:p>
          <a:p>
            <a:pPr>
              <a:lnSpc>
                <a:spcPct val="110000"/>
              </a:lnSpc>
            </a:pPr>
            <a:r>
              <a:rPr lang="en-US" b="1" dirty="0">
                <a:latin typeface="Arial" panose="020B0604020202020204" pitchFamily="34" charset="0"/>
                <a:cs typeface="Arial" panose="020B0604020202020204" pitchFamily="34" charset="0"/>
              </a:rPr>
              <a:t> Sanders </a:t>
            </a:r>
            <a:r>
              <a:rPr lang="en-US" b="1" dirty="0" err="1">
                <a:latin typeface="Arial" panose="020B0604020202020204" pitchFamily="34" charset="0"/>
                <a:cs typeface="Arial" panose="020B0604020202020204" pitchFamily="34" charset="0"/>
              </a:rPr>
              <a:t>recogniSed</a:t>
            </a:r>
            <a:r>
              <a:rPr lang="en-US" b="1" dirty="0">
                <a:latin typeface="Arial" panose="020B0604020202020204" pitchFamily="34" charset="0"/>
                <a:cs typeface="Arial" panose="020B0604020202020204" pitchFamily="34" charset="0"/>
              </a:rPr>
              <a:t> the potential of restaurant franchising, and the first "Kentucky Fried Chicken" RESTAURANT opened in Salt Lake City, Utah in 1952.</a:t>
            </a:r>
          </a:p>
          <a:p>
            <a:pPr>
              <a:lnSpc>
                <a:spcPct val="110000"/>
              </a:lnSpc>
            </a:pPr>
            <a:r>
              <a:rPr lang="en-US" b="1" dirty="0">
                <a:latin typeface="Arial" panose="020B0604020202020204" pitchFamily="34" charset="0"/>
                <a:cs typeface="Arial" panose="020B0604020202020204" pitchFamily="34" charset="0"/>
              </a:rPr>
              <a:t>KFC was one of the first fast-food chains to expand internationally, opening outlets in England, Mexico and Jamaica by the mid-1960s. </a:t>
            </a:r>
          </a:p>
          <a:p>
            <a:pPr>
              <a:lnSpc>
                <a:spcPct val="110000"/>
              </a:lnSpc>
            </a:pPr>
            <a:r>
              <a:rPr lang="en-US" b="1" dirty="0">
                <a:latin typeface="Arial" panose="020B0604020202020204" pitchFamily="34" charset="0"/>
                <a:cs typeface="Arial" panose="020B0604020202020204" pitchFamily="34" charset="0"/>
              </a:rPr>
              <a:t>The chain has expanded to 18,875 outlets across 118 countries and territories, with 4,563 outlets in China alone, KFC's largest market. </a:t>
            </a:r>
          </a:p>
        </p:txBody>
      </p:sp>
    </p:spTree>
    <p:extLst>
      <p:ext uri="{BB962C8B-B14F-4D97-AF65-F5344CB8AC3E}">
        <p14:creationId xmlns:p14="http://schemas.microsoft.com/office/powerpoint/2010/main" val="4976075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7FD2F-0D4E-4CA3-940C-BD67A9860298}"/>
              </a:ext>
            </a:extLst>
          </p:cNvPr>
          <p:cNvSpPr>
            <a:spLocks noGrp="1"/>
          </p:cNvSpPr>
          <p:nvPr>
            <p:ph type="title"/>
          </p:nvPr>
        </p:nvSpPr>
        <p:spPr/>
        <p:txBody>
          <a:bodyPr>
            <a:normAutofit/>
          </a:bodyPr>
          <a:lstStyle/>
          <a:p>
            <a:pPr algn="ctr"/>
            <a:r>
              <a:rPr lang="en-GB" sz="4400" dirty="0"/>
              <a:t>Background of </a:t>
            </a:r>
            <a:r>
              <a:rPr lang="en-GB" sz="4400" dirty="0" err="1"/>
              <a:t>kfc</a:t>
            </a:r>
            <a:endParaRPr lang="en-GB" sz="4400" dirty="0"/>
          </a:p>
        </p:txBody>
      </p:sp>
      <p:graphicFrame>
        <p:nvGraphicFramePr>
          <p:cNvPr id="4" name="Content Placeholder 3">
            <a:extLst>
              <a:ext uri="{FF2B5EF4-FFF2-40B4-BE49-F238E27FC236}">
                <a16:creationId xmlns:a16="http://schemas.microsoft.com/office/drawing/2014/main" id="{F154762D-999A-41F9-9FC0-630F1DC1974F}"/>
              </a:ext>
            </a:extLst>
          </p:cNvPr>
          <p:cNvGraphicFramePr>
            <a:graphicFrameLocks noGrp="1"/>
          </p:cNvGraphicFramePr>
          <p:nvPr>
            <p:ph sz="quarter" idx="13"/>
            <p:extLst>
              <p:ext uri="{D42A27DB-BD31-4B8C-83A1-F6EECF244321}">
                <p14:modId xmlns:p14="http://schemas.microsoft.com/office/powerpoint/2010/main" val="1731599255"/>
              </p:ext>
            </p:extLst>
          </p:nvPr>
        </p:nvGraphicFramePr>
        <p:xfrm>
          <a:off x="685800" y="1837765"/>
          <a:ext cx="10394707" cy="3182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29818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xit" presetSubtype="1" fill="hold" grpId="0" nodeType="clickEffect">
                                  <p:stCondLst>
                                    <p:cond delay="0"/>
                                  </p:stCondLst>
                                  <p:childTnLst>
                                    <p:animEffect transition="out" filter="wheel(1)">
                                      <p:cBhvr>
                                        <p:cTn id="11" dur="2000"/>
                                        <p:tgtEl>
                                          <p:spTgt spid="4"/>
                                        </p:tgtEl>
                                      </p:cBhvr>
                                    </p:animEffect>
                                    <p:set>
                                      <p:cBhvr>
                                        <p:cTn id="12"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685801" y="685800"/>
            <a:ext cx="10396882" cy="1151965"/>
          </a:xfrm>
        </p:spPr>
        <p:txBody>
          <a:bodyPr>
            <a:normAutofit/>
          </a:bodyPr>
          <a:lstStyle/>
          <a:p>
            <a:r>
              <a:rPr lang="en-US" b="1"/>
              <a:t>Aim</a:t>
            </a:r>
          </a:p>
        </p:txBody>
      </p:sp>
      <p:graphicFrame>
        <p:nvGraphicFramePr>
          <p:cNvPr id="6" name="Content Placeholder 3">
            <a:extLst>
              <a:ext uri="{FF2B5EF4-FFF2-40B4-BE49-F238E27FC236}">
                <a16:creationId xmlns:a16="http://schemas.microsoft.com/office/drawing/2014/main" id="{FF007981-F5DE-43A4-9D60-A8A2B1A1F635}"/>
              </a:ext>
            </a:extLst>
          </p:cNvPr>
          <p:cNvGraphicFramePr>
            <a:graphicFrameLocks noGrp="1"/>
          </p:cNvGraphicFramePr>
          <p:nvPr>
            <p:ph idx="1"/>
            <p:extLst>
              <p:ext uri="{D42A27DB-BD31-4B8C-83A1-F6EECF244321}">
                <p14:modId xmlns:p14="http://schemas.microsoft.com/office/powerpoint/2010/main" val="1203781188"/>
              </p:ext>
            </p:extLst>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093220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grpId="0" nodeType="clickEffect">
                                  <p:stCondLst>
                                    <p:cond delay="0"/>
                                  </p:stCondLst>
                                  <p:childTnLst>
                                    <p:animClr clrSpc="rgb" dir="cw">
                                      <p:cBhvr>
                                        <p:cTn id="6" dur="2000" fill="hold"/>
                                        <p:tgtEl>
                                          <p:spTgt spid="6">
                                            <p:graphicEl>
                                              <a:dgm id="{C8DB023F-2F6A-4262-9CED-4689A80A6572}"/>
                                            </p:graphicEl>
                                          </p:spTgt>
                                        </p:tgtEl>
                                        <p:attrNameLst>
                                          <p:attrName>fillcolor</p:attrName>
                                        </p:attrNameLst>
                                      </p:cBhvr>
                                      <p:to>
                                        <a:schemeClr val="accent2"/>
                                      </p:to>
                                    </p:animClr>
                                    <p:set>
                                      <p:cBhvr>
                                        <p:cTn id="7" dur="2000" fill="hold"/>
                                        <p:tgtEl>
                                          <p:spTgt spid="6">
                                            <p:graphicEl>
                                              <a:dgm id="{C8DB023F-2F6A-4262-9CED-4689A80A6572}"/>
                                            </p:graphicEl>
                                          </p:spTgt>
                                        </p:tgtEl>
                                        <p:attrNameLst>
                                          <p:attrName>fill.type</p:attrName>
                                        </p:attrNameLst>
                                      </p:cBhvr>
                                      <p:to>
                                        <p:strVal val="solid"/>
                                      </p:to>
                                    </p:set>
                                    <p:set>
                                      <p:cBhvr>
                                        <p:cTn id="8" dur="2000" fill="hold"/>
                                        <p:tgtEl>
                                          <p:spTgt spid="6">
                                            <p:graphicEl>
                                              <a:dgm id="{C8DB023F-2F6A-4262-9CED-4689A80A6572}"/>
                                            </p:graphicEl>
                                          </p:spTgt>
                                        </p:tgtEl>
                                        <p:attrNameLst>
                                          <p:attrName>fill.on</p:attrName>
                                        </p:attrNameLst>
                                      </p:cBhvr>
                                      <p:to>
                                        <p:strVal val="true"/>
                                      </p:to>
                                    </p:set>
                                  </p:childTnLst>
                                </p:cTn>
                              </p:par>
                              <p:par>
                                <p:cTn id="9" presetID="1" presetClass="emph" presetSubtype="2" fill="hold" grpId="0" nodeType="withEffect">
                                  <p:stCondLst>
                                    <p:cond delay="0"/>
                                  </p:stCondLst>
                                  <p:childTnLst>
                                    <p:animClr clrSpc="rgb" dir="cw">
                                      <p:cBhvr>
                                        <p:cTn id="10" dur="2000" fill="hold"/>
                                        <p:tgtEl>
                                          <p:spTgt spid="6">
                                            <p:graphicEl>
                                              <a:dgm id="{3DA3CC7B-9D75-4F28-9599-A5801162ADC6}"/>
                                            </p:graphicEl>
                                          </p:spTgt>
                                        </p:tgtEl>
                                        <p:attrNameLst>
                                          <p:attrName>fillcolor</p:attrName>
                                        </p:attrNameLst>
                                      </p:cBhvr>
                                      <p:to>
                                        <a:schemeClr val="accent2"/>
                                      </p:to>
                                    </p:animClr>
                                    <p:set>
                                      <p:cBhvr>
                                        <p:cTn id="11" dur="2000" fill="hold"/>
                                        <p:tgtEl>
                                          <p:spTgt spid="6">
                                            <p:graphicEl>
                                              <a:dgm id="{3DA3CC7B-9D75-4F28-9599-A5801162ADC6}"/>
                                            </p:graphicEl>
                                          </p:spTgt>
                                        </p:tgtEl>
                                        <p:attrNameLst>
                                          <p:attrName>fill.type</p:attrName>
                                        </p:attrNameLst>
                                      </p:cBhvr>
                                      <p:to>
                                        <p:strVal val="solid"/>
                                      </p:to>
                                    </p:set>
                                    <p:set>
                                      <p:cBhvr>
                                        <p:cTn id="12" dur="2000" fill="hold"/>
                                        <p:tgtEl>
                                          <p:spTgt spid="6">
                                            <p:graphicEl>
                                              <a:dgm id="{3DA3CC7B-9D75-4F28-9599-A5801162ADC6}"/>
                                            </p:graphicEl>
                                          </p:spTgt>
                                        </p:tgtEl>
                                        <p:attrNameLst>
                                          <p:attrName>fill.on</p:attrName>
                                        </p:attrNameLst>
                                      </p:cBhvr>
                                      <p:to>
                                        <p:strVal val="true"/>
                                      </p:to>
                                    </p:set>
                                  </p:childTnLst>
                                </p:cTn>
                              </p:par>
                              <p:par>
                                <p:cTn id="13" presetID="1" presetClass="emph" presetSubtype="2" fill="hold" grpId="0" nodeType="withEffect">
                                  <p:stCondLst>
                                    <p:cond delay="0"/>
                                  </p:stCondLst>
                                  <p:childTnLst>
                                    <p:animClr clrSpc="rgb" dir="cw">
                                      <p:cBhvr>
                                        <p:cTn id="14" dur="2000" fill="hold"/>
                                        <p:tgtEl>
                                          <p:spTgt spid="6">
                                            <p:graphicEl>
                                              <a:dgm id="{16FB2080-1718-44F1-8240-69C284DA87C6}"/>
                                            </p:graphicEl>
                                          </p:spTgt>
                                        </p:tgtEl>
                                        <p:attrNameLst>
                                          <p:attrName>fillcolor</p:attrName>
                                        </p:attrNameLst>
                                      </p:cBhvr>
                                      <p:to>
                                        <a:schemeClr val="accent2"/>
                                      </p:to>
                                    </p:animClr>
                                    <p:set>
                                      <p:cBhvr>
                                        <p:cTn id="15" dur="2000" fill="hold"/>
                                        <p:tgtEl>
                                          <p:spTgt spid="6">
                                            <p:graphicEl>
                                              <a:dgm id="{16FB2080-1718-44F1-8240-69C284DA87C6}"/>
                                            </p:graphicEl>
                                          </p:spTgt>
                                        </p:tgtEl>
                                        <p:attrNameLst>
                                          <p:attrName>fill.type</p:attrName>
                                        </p:attrNameLst>
                                      </p:cBhvr>
                                      <p:to>
                                        <p:strVal val="solid"/>
                                      </p:to>
                                    </p:set>
                                    <p:set>
                                      <p:cBhvr>
                                        <p:cTn id="16" dur="2000" fill="hold"/>
                                        <p:tgtEl>
                                          <p:spTgt spid="6">
                                            <p:graphicEl>
                                              <a:dgm id="{16FB2080-1718-44F1-8240-69C284DA87C6}"/>
                                            </p:graphicEl>
                                          </p:spTgt>
                                        </p:tgtEl>
                                        <p:attrNameLst>
                                          <p:attrName>fill.on</p:attrName>
                                        </p:attrNameLst>
                                      </p:cBhvr>
                                      <p:to>
                                        <p:strVal val="true"/>
                                      </p:to>
                                    </p:set>
                                  </p:childTnLst>
                                </p:cTn>
                              </p:par>
                              <p:par>
                                <p:cTn id="17" presetID="1" presetClass="emph" presetSubtype="2" fill="hold" grpId="0" nodeType="withEffect">
                                  <p:stCondLst>
                                    <p:cond delay="0"/>
                                  </p:stCondLst>
                                  <p:childTnLst>
                                    <p:animClr clrSpc="rgb" dir="cw">
                                      <p:cBhvr>
                                        <p:cTn id="18" dur="2000" fill="hold"/>
                                        <p:tgtEl>
                                          <p:spTgt spid="6">
                                            <p:graphicEl>
                                              <a:dgm id="{B55C0700-83D4-4794-BE14-EADD8A82D5C7}"/>
                                            </p:graphicEl>
                                          </p:spTgt>
                                        </p:tgtEl>
                                        <p:attrNameLst>
                                          <p:attrName>fillcolor</p:attrName>
                                        </p:attrNameLst>
                                      </p:cBhvr>
                                      <p:to>
                                        <a:schemeClr val="accent2"/>
                                      </p:to>
                                    </p:animClr>
                                    <p:set>
                                      <p:cBhvr>
                                        <p:cTn id="19" dur="2000" fill="hold"/>
                                        <p:tgtEl>
                                          <p:spTgt spid="6">
                                            <p:graphicEl>
                                              <a:dgm id="{B55C0700-83D4-4794-BE14-EADD8A82D5C7}"/>
                                            </p:graphicEl>
                                          </p:spTgt>
                                        </p:tgtEl>
                                        <p:attrNameLst>
                                          <p:attrName>fill.type</p:attrName>
                                        </p:attrNameLst>
                                      </p:cBhvr>
                                      <p:to>
                                        <p:strVal val="solid"/>
                                      </p:to>
                                    </p:set>
                                    <p:set>
                                      <p:cBhvr>
                                        <p:cTn id="20" dur="2000" fill="hold"/>
                                        <p:tgtEl>
                                          <p:spTgt spid="6">
                                            <p:graphicEl>
                                              <a:dgm id="{B55C0700-83D4-4794-BE14-EADD8A82D5C7}"/>
                                            </p:graphicEl>
                                          </p:spTgt>
                                        </p:tgtEl>
                                        <p:attrNameLst>
                                          <p:attrName>fill.on</p:attrName>
                                        </p:attrNameLst>
                                      </p:cBhvr>
                                      <p:to>
                                        <p:strVal val="true"/>
                                      </p:to>
                                    </p:set>
                                  </p:childTnLst>
                                </p:cTn>
                              </p:par>
                              <p:par>
                                <p:cTn id="21" presetID="1" presetClass="emph" presetSubtype="2" fill="hold" grpId="0" nodeType="withEffect">
                                  <p:stCondLst>
                                    <p:cond delay="0"/>
                                  </p:stCondLst>
                                  <p:childTnLst>
                                    <p:animClr clrSpc="rgb" dir="cw">
                                      <p:cBhvr>
                                        <p:cTn id="22" dur="2000" fill="hold"/>
                                        <p:tgtEl>
                                          <p:spTgt spid="6">
                                            <p:graphicEl>
                                              <a:dgm id="{A754FA43-9C0C-43E4-B287-B24E28F47287}"/>
                                            </p:graphicEl>
                                          </p:spTgt>
                                        </p:tgtEl>
                                        <p:attrNameLst>
                                          <p:attrName>fillcolor</p:attrName>
                                        </p:attrNameLst>
                                      </p:cBhvr>
                                      <p:to>
                                        <a:schemeClr val="accent2"/>
                                      </p:to>
                                    </p:animClr>
                                    <p:set>
                                      <p:cBhvr>
                                        <p:cTn id="23" dur="2000" fill="hold"/>
                                        <p:tgtEl>
                                          <p:spTgt spid="6">
                                            <p:graphicEl>
                                              <a:dgm id="{A754FA43-9C0C-43E4-B287-B24E28F47287}"/>
                                            </p:graphicEl>
                                          </p:spTgt>
                                        </p:tgtEl>
                                        <p:attrNameLst>
                                          <p:attrName>fill.type</p:attrName>
                                        </p:attrNameLst>
                                      </p:cBhvr>
                                      <p:to>
                                        <p:strVal val="solid"/>
                                      </p:to>
                                    </p:set>
                                    <p:set>
                                      <p:cBhvr>
                                        <p:cTn id="24" dur="2000" fill="hold"/>
                                        <p:tgtEl>
                                          <p:spTgt spid="6">
                                            <p:graphicEl>
                                              <a:dgm id="{A754FA43-9C0C-43E4-B287-B24E28F47287}"/>
                                            </p:graphicEl>
                                          </p:spTgt>
                                        </p:tgtEl>
                                        <p:attrNameLst>
                                          <p:attrName>fill.on</p:attrName>
                                        </p:attrNameLst>
                                      </p:cBhvr>
                                      <p:to>
                                        <p:strVal val="true"/>
                                      </p:to>
                                    </p:set>
                                  </p:childTnLst>
                                </p:cTn>
                              </p:par>
                              <p:par>
                                <p:cTn id="25" presetID="1" presetClass="emph" presetSubtype="2" fill="hold" grpId="0" nodeType="withEffect">
                                  <p:stCondLst>
                                    <p:cond delay="0"/>
                                  </p:stCondLst>
                                  <p:childTnLst>
                                    <p:animClr clrSpc="rgb" dir="cw">
                                      <p:cBhvr>
                                        <p:cTn id="26" dur="2000" fill="hold"/>
                                        <p:tgtEl>
                                          <p:spTgt spid="6">
                                            <p:graphicEl>
                                              <a:dgm id="{021DEACD-0722-4F52-A4C3-5F425FC8E996}"/>
                                            </p:graphicEl>
                                          </p:spTgt>
                                        </p:tgtEl>
                                        <p:attrNameLst>
                                          <p:attrName>fillcolor</p:attrName>
                                        </p:attrNameLst>
                                      </p:cBhvr>
                                      <p:to>
                                        <a:schemeClr val="accent2"/>
                                      </p:to>
                                    </p:animClr>
                                    <p:set>
                                      <p:cBhvr>
                                        <p:cTn id="27" dur="2000" fill="hold"/>
                                        <p:tgtEl>
                                          <p:spTgt spid="6">
                                            <p:graphicEl>
                                              <a:dgm id="{021DEACD-0722-4F52-A4C3-5F425FC8E996}"/>
                                            </p:graphicEl>
                                          </p:spTgt>
                                        </p:tgtEl>
                                        <p:attrNameLst>
                                          <p:attrName>fill.type</p:attrName>
                                        </p:attrNameLst>
                                      </p:cBhvr>
                                      <p:to>
                                        <p:strVal val="solid"/>
                                      </p:to>
                                    </p:set>
                                    <p:set>
                                      <p:cBhvr>
                                        <p:cTn id="28" dur="2000" fill="hold"/>
                                        <p:tgtEl>
                                          <p:spTgt spid="6">
                                            <p:graphicEl>
                                              <a:dgm id="{021DEACD-0722-4F52-A4C3-5F425FC8E996}"/>
                                            </p:graphicEl>
                                          </p:spTgt>
                                        </p:tgtEl>
                                        <p:attrNameLst>
                                          <p:attrName>fill.on</p:attrName>
                                        </p:attrNameLst>
                                      </p:cBhvr>
                                      <p:to>
                                        <p:strVal val="true"/>
                                      </p:to>
                                    </p:set>
                                  </p:childTnLst>
                                </p:cTn>
                              </p:par>
                              <p:par>
                                <p:cTn id="29" presetID="1" presetClass="emph" presetSubtype="2" fill="hold" grpId="0" nodeType="withEffect">
                                  <p:stCondLst>
                                    <p:cond delay="0"/>
                                  </p:stCondLst>
                                  <p:childTnLst>
                                    <p:animClr clrSpc="rgb" dir="cw">
                                      <p:cBhvr>
                                        <p:cTn id="30" dur="2000" fill="hold"/>
                                        <p:tgtEl>
                                          <p:spTgt spid="6">
                                            <p:graphicEl>
                                              <a:dgm id="{2D002DF1-721F-4774-94DA-EF995032888E}"/>
                                            </p:graphicEl>
                                          </p:spTgt>
                                        </p:tgtEl>
                                        <p:attrNameLst>
                                          <p:attrName>fillcolor</p:attrName>
                                        </p:attrNameLst>
                                      </p:cBhvr>
                                      <p:to>
                                        <a:schemeClr val="accent2"/>
                                      </p:to>
                                    </p:animClr>
                                    <p:set>
                                      <p:cBhvr>
                                        <p:cTn id="31" dur="2000" fill="hold"/>
                                        <p:tgtEl>
                                          <p:spTgt spid="6">
                                            <p:graphicEl>
                                              <a:dgm id="{2D002DF1-721F-4774-94DA-EF995032888E}"/>
                                            </p:graphicEl>
                                          </p:spTgt>
                                        </p:tgtEl>
                                        <p:attrNameLst>
                                          <p:attrName>fill.type</p:attrName>
                                        </p:attrNameLst>
                                      </p:cBhvr>
                                      <p:to>
                                        <p:strVal val="solid"/>
                                      </p:to>
                                    </p:set>
                                    <p:set>
                                      <p:cBhvr>
                                        <p:cTn id="32" dur="2000" fill="hold"/>
                                        <p:tgtEl>
                                          <p:spTgt spid="6">
                                            <p:graphicEl>
                                              <a:dgm id="{2D002DF1-721F-4774-94DA-EF995032888E}"/>
                                            </p:graphicEl>
                                          </p:spTgt>
                                        </p:tgtEl>
                                        <p:attrNameLst>
                                          <p:attrName>fill.on</p:attrName>
                                        </p:attrNameLst>
                                      </p:cBhvr>
                                      <p:to>
                                        <p:strVal val="true"/>
                                      </p:to>
                                    </p:set>
                                  </p:childTnLst>
                                </p:cTn>
                              </p:par>
                              <p:par>
                                <p:cTn id="33" presetID="1" presetClass="emph" presetSubtype="2" fill="hold" grpId="0" nodeType="withEffect">
                                  <p:stCondLst>
                                    <p:cond delay="0"/>
                                  </p:stCondLst>
                                  <p:childTnLst>
                                    <p:animClr clrSpc="rgb" dir="cw">
                                      <p:cBhvr>
                                        <p:cTn id="34" dur="2000" fill="hold"/>
                                        <p:tgtEl>
                                          <p:spTgt spid="6">
                                            <p:graphicEl>
                                              <a:dgm id="{96619F45-6615-4585-B5AD-8125E29F91FB}"/>
                                            </p:graphicEl>
                                          </p:spTgt>
                                        </p:tgtEl>
                                        <p:attrNameLst>
                                          <p:attrName>fillcolor</p:attrName>
                                        </p:attrNameLst>
                                      </p:cBhvr>
                                      <p:to>
                                        <a:schemeClr val="accent2"/>
                                      </p:to>
                                    </p:animClr>
                                    <p:set>
                                      <p:cBhvr>
                                        <p:cTn id="35" dur="2000" fill="hold"/>
                                        <p:tgtEl>
                                          <p:spTgt spid="6">
                                            <p:graphicEl>
                                              <a:dgm id="{96619F45-6615-4585-B5AD-8125E29F91FB}"/>
                                            </p:graphicEl>
                                          </p:spTgt>
                                        </p:tgtEl>
                                        <p:attrNameLst>
                                          <p:attrName>fill.type</p:attrName>
                                        </p:attrNameLst>
                                      </p:cBhvr>
                                      <p:to>
                                        <p:strVal val="solid"/>
                                      </p:to>
                                    </p:set>
                                    <p:set>
                                      <p:cBhvr>
                                        <p:cTn id="36" dur="2000" fill="hold"/>
                                        <p:tgtEl>
                                          <p:spTgt spid="6">
                                            <p:graphicEl>
                                              <a:dgm id="{96619F45-6615-4585-B5AD-8125E29F91FB}"/>
                                            </p:graphicEl>
                                          </p:spTgt>
                                        </p:tgtEl>
                                        <p:attrNameLst>
                                          <p:attrName>fill.on</p:attrName>
                                        </p:attrNameLst>
                                      </p:cBhvr>
                                      <p:to>
                                        <p:strVal val="true"/>
                                      </p:to>
                                    </p:set>
                                  </p:childTnLst>
                                </p:cTn>
                              </p:par>
                              <p:par>
                                <p:cTn id="37" presetID="1" presetClass="emph" presetSubtype="2" fill="hold" grpId="0" nodeType="withEffect">
                                  <p:stCondLst>
                                    <p:cond delay="0"/>
                                  </p:stCondLst>
                                  <p:childTnLst>
                                    <p:animClr clrSpc="rgb" dir="cw">
                                      <p:cBhvr>
                                        <p:cTn id="38" dur="2000" fill="hold"/>
                                        <p:tgtEl>
                                          <p:spTgt spid="6">
                                            <p:graphicEl>
                                              <a:dgm id="{6E9FD3A4-2D7E-4394-9B0A-DDD056675FA5}"/>
                                            </p:graphicEl>
                                          </p:spTgt>
                                        </p:tgtEl>
                                        <p:attrNameLst>
                                          <p:attrName>fillcolor</p:attrName>
                                        </p:attrNameLst>
                                      </p:cBhvr>
                                      <p:to>
                                        <a:schemeClr val="accent2"/>
                                      </p:to>
                                    </p:animClr>
                                    <p:set>
                                      <p:cBhvr>
                                        <p:cTn id="39" dur="2000" fill="hold"/>
                                        <p:tgtEl>
                                          <p:spTgt spid="6">
                                            <p:graphicEl>
                                              <a:dgm id="{6E9FD3A4-2D7E-4394-9B0A-DDD056675FA5}"/>
                                            </p:graphicEl>
                                          </p:spTgt>
                                        </p:tgtEl>
                                        <p:attrNameLst>
                                          <p:attrName>fill.type</p:attrName>
                                        </p:attrNameLst>
                                      </p:cBhvr>
                                      <p:to>
                                        <p:strVal val="solid"/>
                                      </p:to>
                                    </p:set>
                                    <p:set>
                                      <p:cBhvr>
                                        <p:cTn id="40" dur="2000" fill="hold"/>
                                        <p:tgtEl>
                                          <p:spTgt spid="6">
                                            <p:graphicEl>
                                              <a:dgm id="{6E9FD3A4-2D7E-4394-9B0A-DDD056675FA5}"/>
                                            </p:graphic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76E8DBD-6DBD-4FCB-8FE8-8F0425C0B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Freeform 11">
            <a:extLst>
              <a:ext uri="{FF2B5EF4-FFF2-40B4-BE49-F238E27FC236}">
                <a16:creationId xmlns:a16="http://schemas.microsoft.com/office/drawing/2014/main" id="{70BE0118-665B-49AC-8ED9-B29C009CE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5" name="Freeform 13">
            <a:extLst>
              <a:ext uri="{FF2B5EF4-FFF2-40B4-BE49-F238E27FC236}">
                <a16:creationId xmlns:a16="http://schemas.microsoft.com/office/drawing/2014/main" id="{DB8E4593-3024-4A7B-92FB-8114D72E5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25">
            <a:extLst>
              <a:ext uri="{FF2B5EF4-FFF2-40B4-BE49-F238E27FC236}">
                <a16:creationId xmlns:a16="http://schemas.microsoft.com/office/drawing/2014/main" id="{F72029E6-113E-4A42-8D29-4B796B39B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9" name="Freeform 14">
            <a:extLst>
              <a:ext uri="{FF2B5EF4-FFF2-40B4-BE49-F238E27FC236}">
                <a16:creationId xmlns:a16="http://schemas.microsoft.com/office/drawing/2014/main" id="{FBAE6AE5-2B20-46E6-B338-A385BFF09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1" name="5-Point Star 24">
            <a:extLst>
              <a:ext uri="{FF2B5EF4-FFF2-40B4-BE49-F238E27FC236}">
                <a16:creationId xmlns:a16="http://schemas.microsoft.com/office/drawing/2014/main" id="{4555B12C-E2CF-448D-918F-96D0958DC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rot="21420000">
            <a:off x="562263" y="655592"/>
            <a:ext cx="5428489" cy="3278684"/>
          </a:xfrm>
        </p:spPr>
        <p:txBody>
          <a:bodyPr vert="horz" lIns="91440" tIns="45720" rIns="91440" bIns="45720" rtlCol="0" anchor="b">
            <a:normAutofit/>
          </a:bodyPr>
          <a:lstStyle/>
          <a:p>
            <a:pPr algn="r"/>
            <a:r>
              <a:rPr lang="en-US" sz="8000" b="1"/>
              <a:t>Mission</a:t>
            </a:r>
          </a:p>
        </p:txBody>
      </p:sp>
      <p:graphicFrame>
        <p:nvGraphicFramePr>
          <p:cNvPr id="6" name="Content Placeholder 3">
            <a:extLst>
              <a:ext uri="{FF2B5EF4-FFF2-40B4-BE49-F238E27FC236}">
                <a16:creationId xmlns:a16="http://schemas.microsoft.com/office/drawing/2014/main" id="{FF007981-F5DE-43A4-9D60-A8A2B1A1F635}"/>
              </a:ext>
            </a:extLst>
          </p:cNvPr>
          <p:cNvGraphicFramePr>
            <a:graphicFrameLocks noGrp="1"/>
          </p:cNvGraphicFramePr>
          <p:nvPr>
            <p:ph idx="1"/>
            <p:extLst>
              <p:ext uri="{D42A27DB-BD31-4B8C-83A1-F6EECF244321}">
                <p14:modId xmlns:p14="http://schemas.microsoft.com/office/powerpoint/2010/main" val="2309814887"/>
              </p:ext>
            </p:extLst>
          </p:nvPr>
        </p:nvGraphicFramePr>
        <p:xfrm>
          <a:off x="680321" y="2336873"/>
          <a:ext cx="9613861" cy="33950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484083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6" dur="2000" fill="hold"/>
                                        <p:tgtEl>
                                          <p:spTgt spid="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5FF40D-8C17-4CEE-B542-0AD56808241C}"/>
              </a:ext>
            </a:extLst>
          </p:cNvPr>
          <p:cNvSpPr>
            <a:spLocks noGrp="1"/>
          </p:cNvSpPr>
          <p:nvPr>
            <p:ph type="title"/>
          </p:nvPr>
        </p:nvSpPr>
        <p:spPr/>
        <p:txBody>
          <a:bodyPr>
            <a:normAutofit fontScale="90000"/>
          </a:bodyPr>
          <a:lstStyle/>
          <a:p>
            <a:pPr algn="ctr"/>
            <a:r>
              <a:rPr lang="en-GB" sz="4000" dirty="0"/>
              <a:t>Challenges before introducing modern </a:t>
            </a:r>
            <a:br>
              <a:rPr lang="en-GB" sz="4000" dirty="0"/>
            </a:br>
            <a:r>
              <a:rPr lang="en-GB" sz="4000" dirty="0"/>
              <a:t>technology </a:t>
            </a:r>
            <a:endParaRPr lang="en-GB" dirty="0"/>
          </a:p>
        </p:txBody>
      </p:sp>
      <p:sp>
        <p:nvSpPr>
          <p:cNvPr id="6" name="Content Placeholder 5">
            <a:extLst>
              <a:ext uri="{FF2B5EF4-FFF2-40B4-BE49-F238E27FC236}">
                <a16:creationId xmlns:a16="http://schemas.microsoft.com/office/drawing/2014/main" id="{A8B7A391-D345-4C20-A905-EDA19DCCF778}"/>
              </a:ext>
            </a:extLst>
          </p:cNvPr>
          <p:cNvSpPr>
            <a:spLocks noGrp="1"/>
          </p:cNvSpPr>
          <p:nvPr>
            <p:ph sz="quarter" idx="13"/>
          </p:nvPr>
        </p:nvSpPr>
        <p:spPr/>
        <p:txBody>
          <a:bodyPr/>
          <a:lstStyle/>
          <a:p>
            <a:pPr marL="0" indent="0">
              <a:buNone/>
            </a:pPr>
            <a:endParaRPr lang="en-GB" dirty="0"/>
          </a:p>
        </p:txBody>
      </p:sp>
    </p:spTree>
    <p:extLst>
      <p:ext uri="{BB962C8B-B14F-4D97-AF65-F5344CB8AC3E}">
        <p14:creationId xmlns:p14="http://schemas.microsoft.com/office/powerpoint/2010/main" val="9598985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4"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6" name="Rectangle 15">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438563B-CF16-48DB-9975-23795C5A2D00}"/>
              </a:ext>
            </a:extLst>
          </p:cNvPr>
          <p:cNvSpPr>
            <a:spLocks noGrp="1"/>
          </p:cNvSpPr>
          <p:nvPr>
            <p:ph type="title"/>
          </p:nvPr>
        </p:nvSpPr>
        <p:spPr>
          <a:xfrm>
            <a:off x="685802" y="685800"/>
            <a:ext cx="3381946" cy="4846967"/>
          </a:xfrm>
        </p:spPr>
        <p:txBody>
          <a:bodyPr>
            <a:normAutofit/>
          </a:bodyPr>
          <a:lstStyle/>
          <a:p>
            <a:r>
              <a:rPr lang="en-GB" sz="4800">
                <a:solidFill>
                  <a:srgbClr val="FFFFFF"/>
                </a:solidFill>
              </a:rPr>
              <a:t>Technology</a:t>
            </a:r>
          </a:p>
        </p:txBody>
      </p:sp>
      <p:graphicFrame>
        <p:nvGraphicFramePr>
          <p:cNvPr id="7" name="Content Placeholder 2">
            <a:extLst>
              <a:ext uri="{FF2B5EF4-FFF2-40B4-BE49-F238E27FC236}">
                <a16:creationId xmlns:a16="http://schemas.microsoft.com/office/drawing/2014/main" id="{B238010D-63E6-4370-9CFC-CABC0DFC62FC}"/>
              </a:ext>
            </a:extLst>
          </p:cNvPr>
          <p:cNvGraphicFramePr>
            <a:graphicFrameLocks noGrp="1"/>
          </p:cNvGraphicFramePr>
          <p:nvPr>
            <p:ph sz="quarter" idx="13"/>
            <p:extLst>
              <p:ext uri="{D42A27DB-BD31-4B8C-83A1-F6EECF244321}">
                <p14:modId xmlns:p14="http://schemas.microsoft.com/office/powerpoint/2010/main" val="3404253929"/>
              </p:ext>
            </p:extLst>
          </p:nvPr>
        </p:nvGraphicFramePr>
        <p:xfrm>
          <a:off x="5294108" y="685800"/>
          <a:ext cx="5759656" cy="48469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8359761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graphicEl>
                                              <a:dgm id="{2063CF30-D3ED-4CAC-969C-59084356EE07}"/>
                                            </p:graphicEl>
                                          </p:spTgt>
                                        </p:tgtEl>
                                        <p:attrNameLst>
                                          <p:attrName>style.visibility</p:attrName>
                                        </p:attrNameLst>
                                      </p:cBhvr>
                                      <p:to>
                                        <p:strVal val="visible"/>
                                      </p:to>
                                    </p:set>
                                    <p:anim calcmode="lin" valueType="num">
                                      <p:cBhvr>
                                        <p:cTn id="7" dur="500" fill="hold"/>
                                        <p:tgtEl>
                                          <p:spTgt spid="7">
                                            <p:graphicEl>
                                              <a:dgm id="{2063CF30-D3ED-4CAC-969C-59084356EE07}"/>
                                            </p:graphicEl>
                                          </p:spTgt>
                                        </p:tgtEl>
                                        <p:attrNameLst>
                                          <p:attrName>ppt_w</p:attrName>
                                        </p:attrNameLst>
                                      </p:cBhvr>
                                      <p:tavLst>
                                        <p:tav tm="0">
                                          <p:val>
                                            <p:fltVal val="0"/>
                                          </p:val>
                                        </p:tav>
                                        <p:tav tm="100000">
                                          <p:val>
                                            <p:strVal val="#ppt_w"/>
                                          </p:val>
                                        </p:tav>
                                      </p:tavLst>
                                    </p:anim>
                                    <p:anim calcmode="lin" valueType="num">
                                      <p:cBhvr>
                                        <p:cTn id="8" dur="500" fill="hold"/>
                                        <p:tgtEl>
                                          <p:spTgt spid="7">
                                            <p:graphicEl>
                                              <a:dgm id="{2063CF30-D3ED-4CAC-969C-59084356EE07}"/>
                                            </p:graphicEl>
                                          </p:spTgt>
                                        </p:tgtEl>
                                        <p:attrNameLst>
                                          <p:attrName>ppt_h</p:attrName>
                                        </p:attrNameLst>
                                      </p:cBhvr>
                                      <p:tavLst>
                                        <p:tav tm="0">
                                          <p:val>
                                            <p:fltVal val="0"/>
                                          </p:val>
                                        </p:tav>
                                        <p:tav tm="100000">
                                          <p:val>
                                            <p:strVal val="#ppt_h"/>
                                          </p:val>
                                        </p:tav>
                                      </p:tavLst>
                                    </p:anim>
                                    <p:animEffect transition="in" filter="fade">
                                      <p:cBhvr>
                                        <p:cTn id="9" dur="500"/>
                                        <p:tgtEl>
                                          <p:spTgt spid="7">
                                            <p:graphicEl>
                                              <a:dgm id="{2063CF30-D3ED-4CAC-969C-59084356EE07}"/>
                                            </p:graphic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graphicEl>
                                              <a:dgm id="{F705A3DD-00FA-4978-96F9-FFA1B2C6D035}"/>
                                            </p:graphicEl>
                                          </p:spTgt>
                                        </p:tgtEl>
                                        <p:attrNameLst>
                                          <p:attrName>style.visibility</p:attrName>
                                        </p:attrNameLst>
                                      </p:cBhvr>
                                      <p:to>
                                        <p:strVal val="visible"/>
                                      </p:to>
                                    </p:set>
                                    <p:anim calcmode="lin" valueType="num">
                                      <p:cBhvr>
                                        <p:cTn id="12" dur="500" fill="hold"/>
                                        <p:tgtEl>
                                          <p:spTgt spid="7">
                                            <p:graphicEl>
                                              <a:dgm id="{F705A3DD-00FA-4978-96F9-FFA1B2C6D035}"/>
                                            </p:graphicEl>
                                          </p:spTgt>
                                        </p:tgtEl>
                                        <p:attrNameLst>
                                          <p:attrName>ppt_w</p:attrName>
                                        </p:attrNameLst>
                                      </p:cBhvr>
                                      <p:tavLst>
                                        <p:tav tm="0">
                                          <p:val>
                                            <p:fltVal val="0"/>
                                          </p:val>
                                        </p:tav>
                                        <p:tav tm="100000">
                                          <p:val>
                                            <p:strVal val="#ppt_w"/>
                                          </p:val>
                                        </p:tav>
                                      </p:tavLst>
                                    </p:anim>
                                    <p:anim calcmode="lin" valueType="num">
                                      <p:cBhvr>
                                        <p:cTn id="13" dur="500" fill="hold"/>
                                        <p:tgtEl>
                                          <p:spTgt spid="7">
                                            <p:graphicEl>
                                              <a:dgm id="{F705A3DD-00FA-4978-96F9-FFA1B2C6D035}"/>
                                            </p:graphicEl>
                                          </p:spTgt>
                                        </p:tgtEl>
                                        <p:attrNameLst>
                                          <p:attrName>ppt_h</p:attrName>
                                        </p:attrNameLst>
                                      </p:cBhvr>
                                      <p:tavLst>
                                        <p:tav tm="0">
                                          <p:val>
                                            <p:fltVal val="0"/>
                                          </p:val>
                                        </p:tav>
                                        <p:tav tm="100000">
                                          <p:val>
                                            <p:strVal val="#ppt_h"/>
                                          </p:val>
                                        </p:tav>
                                      </p:tavLst>
                                    </p:anim>
                                    <p:animEffect transition="in" filter="fade">
                                      <p:cBhvr>
                                        <p:cTn id="14" dur="500"/>
                                        <p:tgtEl>
                                          <p:spTgt spid="7">
                                            <p:graphicEl>
                                              <a:dgm id="{F705A3DD-00FA-4978-96F9-FFA1B2C6D035}"/>
                                            </p:graphic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7">
                                            <p:graphicEl>
                                              <a:dgm id="{4FDDB97E-5292-44B1-9C1B-05D0DF3769AE}"/>
                                            </p:graphicEl>
                                          </p:spTgt>
                                        </p:tgtEl>
                                        <p:attrNameLst>
                                          <p:attrName>style.visibility</p:attrName>
                                        </p:attrNameLst>
                                      </p:cBhvr>
                                      <p:to>
                                        <p:strVal val="visible"/>
                                      </p:to>
                                    </p:set>
                                    <p:anim calcmode="lin" valueType="num">
                                      <p:cBhvr>
                                        <p:cTn id="17" dur="500" fill="hold"/>
                                        <p:tgtEl>
                                          <p:spTgt spid="7">
                                            <p:graphicEl>
                                              <a:dgm id="{4FDDB97E-5292-44B1-9C1B-05D0DF3769AE}"/>
                                            </p:graphicEl>
                                          </p:spTgt>
                                        </p:tgtEl>
                                        <p:attrNameLst>
                                          <p:attrName>ppt_w</p:attrName>
                                        </p:attrNameLst>
                                      </p:cBhvr>
                                      <p:tavLst>
                                        <p:tav tm="0">
                                          <p:val>
                                            <p:fltVal val="0"/>
                                          </p:val>
                                        </p:tav>
                                        <p:tav tm="100000">
                                          <p:val>
                                            <p:strVal val="#ppt_w"/>
                                          </p:val>
                                        </p:tav>
                                      </p:tavLst>
                                    </p:anim>
                                    <p:anim calcmode="lin" valueType="num">
                                      <p:cBhvr>
                                        <p:cTn id="18" dur="500" fill="hold"/>
                                        <p:tgtEl>
                                          <p:spTgt spid="7">
                                            <p:graphicEl>
                                              <a:dgm id="{4FDDB97E-5292-44B1-9C1B-05D0DF3769AE}"/>
                                            </p:graphicEl>
                                          </p:spTgt>
                                        </p:tgtEl>
                                        <p:attrNameLst>
                                          <p:attrName>ppt_h</p:attrName>
                                        </p:attrNameLst>
                                      </p:cBhvr>
                                      <p:tavLst>
                                        <p:tav tm="0">
                                          <p:val>
                                            <p:fltVal val="0"/>
                                          </p:val>
                                        </p:tav>
                                        <p:tav tm="100000">
                                          <p:val>
                                            <p:strVal val="#ppt_h"/>
                                          </p:val>
                                        </p:tav>
                                      </p:tavLst>
                                    </p:anim>
                                    <p:animEffect transition="in" filter="fade">
                                      <p:cBhvr>
                                        <p:cTn id="19" dur="500"/>
                                        <p:tgtEl>
                                          <p:spTgt spid="7">
                                            <p:graphicEl>
                                              <a:dgm id="{4FDDB97E-5292-44B1-9C1B-05D0DF3769AE}"/>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7">
                                            <p:graphicEl>
                                              <a:dgm id="{7D53146D-5660-4935-A502-BF43EE184000}"/>
                                            </p:graphicEl>
                                          </p:spTgt>
                                        </p:tgtEl>
                                        <p:attrNameLst>
                                          <p:attrName>style.visibility</p:attrName>
                                        </p:attrNameLst>
                                      </p:cBhvr>
                                      <p:to>
                                        <p:strVal val="visible"/>
                                      </p:to>
                                    </p:set>
                                    <p:anim calcmode="lin" valueType="num">
                                      <p:cBhvr>
                                        <p:cTn id="24" dur="500" fill="hold"/>
                                        <p:tgtEl>
                                          <p:spTgt spid="7">
                                            <p:graphicEl>
                                              <a:dgm id="{7D53146D-5660-4935-A502-BF43EE184000}"/>
                                            </p:graphicEl>
                                          </p:spTgt>
                                        </p:tgtEl>
                                        <p:attrNameLst>
                                          <p:attrName>ppt_w</p:attrName>
                                        </p:attrNameLst>
                                      </p:cBhvr>
                                      <p:tavLst>
                                        <p:tav tm="0">
                                          <p:val>
                                            <p:fltVal val="0"/>
                                          </p:val>
                                        </p:tav>
                                        <p:tav tm="100000">
                                          <p:val>
                                            <p:strVal val="#ppt_w"/>
                                          </p:val>
                                        </p:tav>
                                      </p:tavLst>
                                    </p:anim>
                                    <p:anim calcmode="lin" valueType="num">
                                      <p:cBhvr>
                                        <p:cTn id="25" dur="500" fill="hold"/>
                                        <p:tgtEl>
                                          <p:spTgt spid="7">
                                            <p:graphicEl>
                                              <a:dgm id="{7D53146D-5660-4935-A502-BF43EE184000}"/>
                                            </p:graphicEl>
                                          </p:spTgt>
                                        </p:tgtEl>
                                        <p:attrNameLst>
                                          <p:attrName>ppt_h</p:attrName>
                                        </p:attrNameLst>
                                      </p:cBhvr>
                                      <p:tavLst>
                                        <p:tav tm="0">
                                          <p:val>
                                            <p:fltVal val="0"/>
                                          </p:val>
                                        </p:tav>
                                        <p:tav tm="100000">
                                          <p:val>
                                            <p:strVal val="#ppt_h"/>
                                          </p:val>
                                        </p:tav>
                                      </p:tavLst>
                                    </p:anim>
                                    <p:animEffect transition="in" filter="fade">
                                      <p:cBhvr>
                                        <p:cTn id="26" dur="500"/>
                                        <p:tgtEl>
                                          <p:spTgt spid="7">
                                            <p:graphicEl>
                                              <a:dgm id="{7D53146D-5660-4935-A502-BF43EE184000}"/>
                                            </p:graphicEl>
                                          </p:spTgt>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7">
                                            <p:graphicEl>
                                              <a:dgm id="{8C2F6424-8258-4F7E-965C-F389E81B8FD5}"/>
                                            </p:graphicEl>
                                          </p:spTgt>
                                        </p:tgtEl>
                                        <p:attrNameLst>
                                          <p:attrName>style.visibility</p:attrName>
                                        </p:attrNameLst>
                                      </p:cBhvr>
                                      <p:to>
                                        <p:strVal val="visible"/>
                                      </p:to>
                                    </p:set>
                                    <p:anim calcmode="lin" valueType="num">
                                      <p:cBhvr>
                                        <p:cTn id="29" dur="500" fill="hold"/>
                                        <p:tgtEl>
                                          <p:spTgt spid="7">
                                            <p:graphicEl>
                                              <a:dgm id="{8C2F6424-8258-4F7E-965C-F389E81B8FD5}"/>
                                            </p:graphicEl>
                                          </p:spTgt>
                                        </p:tgtEl>
                                        <p:attrNameLst>
                                          <p:attrName>ppt_w</p:attrName>
                                        </p:attrNameLst>
                                      </p:cBhvr>
                                      <p:tavLst>
                                        <p:tav tm="0">
                                          <p:val>
                                            <p:fltVal val="0"/>
                                          </p:val>
                                        </p:tav>
                                        <p:tav tm="100000">
                                          <p:val>
                                            <p:strVal val="#ppt_w"/>
                                          </p:val>
                                        </p:tav>
                                      </p:tavLst>
                                    </p:anim>
                                    <p:anim calcmode="lin" valueType="num">
                                      <p:cBhvr>
                                        <p:cTn id="30" dur="500" fill="hold"/>
                                        <p:tgtEl>
                                          <p:spTgt spid="7">
                                            <p:graphicEl>
                                              <a:dgm id="{8C2F6424-8258-4F7E-965C-F389E81B8FD5}"/>
                                            </p:graphicEl>
                                          </p:spTgt>
                                        </p:tgtEl>
                                        <p:attrNameLst>
                                          <p:attrName>ppt_h</p:attrName>
                                        </p:attrNameLst>
                                      </p:cBhvr>
                                      <p:tavLst>
                                        <p:tav tm="0">
                                          <p:val>
                                            <p:fltVal val="0"/>
                                          </p:val>
                                        </p:tav>
                                        <p:tav tm="100000">
                                          <p:val>
                                            <p:strVal val="#ppt_h"/>
                                          </p:val>
                                        </p:tav>
                                      </p:tavLst>
                                    </p:anim>
                                    <p:animEffect transition="in" filter="fade">
                                      <p:cBhvr>
                                        <p:cTn id="31" dur="500"/>
                                        <p:tgtEl>
                                          <p:spTgt spid="7">
                                            <p:graphicEl>
                                              <a:dgm id="{8C2F6424-8258-4F7E-965C-F389E81B8FD5}"/>
                                            </p:graphicEl>
                                          </p:spTgt>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7">
                                            <p:graphicEl>
                                              <a:dgm id="{102BD8A6-E098-41EF-839B-A9AC319E65CC}"/>
                                            </p:graphicEl>
                                          </p:spTgt>
                                        </p:tgtEl>
                                        <p:attrNameLst>
                                          <p:attrName>style.visibility</p:attrName>
                                        </p:attrNameLst>
                                      </p:cBhvr>
                                      <p:to>
                                        <p:strVal val="visible"/>
                                      </p:to>
                                    </p:set>
                                    <p:anim calcmode="lin" valueType="num">
                                      <p:cBhvr>
                                        <p:cTn id="34" dur="500" fill="hold"/>
                                        <p:tgtEl>
                                          <p:spTgt spid="7">
                                            <p:graphicEl>
                                              <a:dgm id="{102BD8A6-E098-41EF-839B-A9AC319E65CC}"/>
                                            </p:graphicEl>
                                          </p:spTgt>
                                        </p:tgtEl>
                                        <p:attrNameLst>
                                          <p:attrName>ppt_w</p:attrName>
                                        </p:attrNameLst>
                                      </p:cBhvr>
                                      <p:tavLst>
                                        <p:tav tm="0">
                                          <p:val>
                                            <p:fltVal val="0"/>
                                          </p:val>
                                        </p:tav>
                                        <p:tav tm="100000">
                                          <p:val>
                                            <p:strVal val="#ppt_w"/>
                                          </p:val>
                                        </p:tav>
                                      </p:tavLst>
                                    </p:anim>
                                    <p:anim calcmode="lin" valueType="num">
                                      <p:cBhvr>
                                        <p:cTn id="35" dur="500" fill="hold"/>
                                        <p:tgtEl>
                                          <p:spTgt spid="7">
                                            <p:graphicEl>
                                              <a:dgm id="{102BD8A6-E098-41EF-839B-A9AC319E65CC}"/>
                                            </p:graphicEl>
                                          </p:spTgt>
                                        </p:tgtEl>
                                        <p:attrNameLst>
                                          <p:attrName>ppt_h</p:attrName>
                                        </p:attrNameLst>
                                      </p:cBhvr>
                                      <p:tavLst>
                                        <p:tav tm="0">
                                          <p:val>
                                            <p:fltVal val="0"/>
                                          </p:val>
                                        </p:tav>
                                        <p:tav tm="100000">
                                          <p:val>
                                            <p:strVal val="#ppt_h"/>
                                          </p:val>
                                        </p:tav>
                                      </p:tavLst>
                                    </p:anim>
                                    <p:animEffect transition="in" filter="fade">
                                      <p:cBhvr>
                                        <p:cTn id="36" dur="500"/>
                                        <p:tgtEl>
                                          <p:spTgt spid="7">
                                            <p:graphicEl>
                                              <a:dgm id="{102BD8A6-E098-41EF-839B-A9AC319E65C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7">
                                            <p:graphicEl>
                                              <a:dgm id="{2F7C933F-B719-4D99-927B-85CD874DD601}"/>
                                            </p:graphicEl>
                                          </p:spTgt>
                                        </p:tgtEl>
                                        <p:attrNameLst>
                                          <p:attrName>style.visibility</p:attrName>
                                        </p:attrNameLst>
                                      </p:cBhvr>
                                      <p:to>
                                        <p:strVal val="visible"/>
                                      </p:to>
                                    </p:set>
                                    <p:anim calcmode="lin" valueType="num">
                                      <p:cBhvr>
                                        <p:cTn id="41" dur="500" fill="hold"/>
                                        <p:tgtEl>
                                          <p:spTgt spid="7">
                                            <p:graphicEl>
                                              <a:dgm id="{2F7C933F-B719-4D99-927B-85CD874DD601}"/>
                                            </p:graphicEl>
                                          </p:spTgt>
                                        </p:tgtEl>
                                        <p:attrNameLst>
                                          <p:attrName>ppt_w</p:attrName>
                                        </p:attrNameLst>
                                      </p:cBhvr>
                                      <p:tavLst>
                                        <p:tav tm="0">
                                          <p:val>
                                            <p:fltVal val="0"/>
                                          </p:val>
                                        </p:tav>
                                        <p:tav tm="100000">
                                          <p:val>
                                            <p:strVal val="#ppt_w"/>
                                          </p:val>
                                        </p:tav>
                                      </p:tavLst>
                                    </p:anim>
                                    <p:anim calcmode="lin" valueType="num">
                                      <p:cBhvr>
                                        <p:cTn id="42" dur="500" fill="hold"/>
                                        <p:tgtEl>
                                          <p:spTgt spid="7">
                                            <p:graphicEl>
                                              <a:dgm id="{2F7C933F-B719-4D99-927B-85CD874DD601}"/>
                                            </p:graphicEl>
                                          </p:spTgt>
                                        </p:tgtEl>
                                        <p:attrNameLst>
                                          <p:attrName>ppt_h</p:attrName>
                                        </p:attrNameLst>
                                      </p:cBhvr>
                                      <p:tavLst>
                                        <p:tav tm="0">
                                          <p:val>
                                            <p:fltVal val="0"/>
                                          </p:val>
                                        </p:tav>
                                        <p:tav tm="100000">
                                          <p:val>
                                            <p:strVal val="#ppt_h"/>
                                          </p:val>
                                        </p:tav>
                                      </p:tavLst>
                                    </p:anim>
                                    <p:animEffect transition="in" filter="fade">
                                      <p:cBhvr>
                                        <p:cTn id="43" dur="500"/>
                                        <p:tgtEl>
                                          <p:spTgt spid="7">
                                            <p:graphicEl>
                                              <a:dgm id="{2F7C933F-B719-4D99-927B-85CD874DD601}"/>
                                            </p:graphicEl>
                                          </p:spTgt>
                                        </p:tgtEl>
                                      </p:cBhvr>
                                    </p:animEffect>
                                  </p:childTnLst>
                                </p:cTn>
                              </p:par>
                              <p:par>
                                <p:cTn id="44" presetID="53" presetClass="entr" presetSubtype="16" fill="hold" grpId="0" nodeType="withEffect">
                                  <p:stCondLst>
                                    <p:cond delay="0"/>
                                  </p:stCondLst>
                                  <p:childTnLst>
                                    <p:set>
                                      <p:cBhvr>
                                        <p:cTn id="45" dur="1" fill="hold">
                                          <p:stCondLst>
                                            <p:cond delay="0"/>
                                          </p:stCondLst>
                                        </p:cTn>
                                        <p:tgtEl>
                                          <p:spTgt spid="7">
                                            <p:graphicEl>
                                              <a:dgm id="{A90E2EBE-8146-49CC-B339-6C1A45EEB903}"/>
                                            </p:graphicEl>
                                          </p:spTgt>
                                        </p:tgtEl>
                                        <p:attrNameLst>
                                          <p:attrName>style.visibility</p:attrName>
                                        </p:attrNameLst>
                                      </p:cBhvr>
                                      <p:to>
                                        <p:strVal val="visible"/>
                                      </p:to>
                                    </p:set>
                                    <p:anim calcmode="lin" valueType="num">
                                      <p:cBhvr>
                                        <p:cTn id="46" dur="500" fill="hold"/>
                                        <p:tgtEl>
                                          <p:spTgt spid="7">
                                            <p:graphicEl>
                                              <a:dgm id="{A90E2EBE-8146-49CC-B339-6C1A45EEB903}"/>
                                            </p:graphicEl>
                                          </p:spTgt>
                                        </p:tgtEl>
                                        <p:attrNameLst>
                                          <p:attrName>ppt_w</p:attrName>
                                        </p:attrNameLst>
                                      </p:cBhvr>
                                      <p:tavLst>
                                        <p:tav tm="0">
                                          <p:val>
                                            <p:fltVal val="0"/>
                                          </p:val>
                                        </p:tav>
                                        <p:tav tm="100000">
                                          <p:val>
                                            <p:strVal val="#ppt_w"/>
                                          </p:val>
                                        </p:tav>
                                      </p:tavLst>
                                    </p:anim>
                                    <p:anim calcmode="lin" valueType="num">
                                      <p:cBhvr>
                                        <p:cTn id="47" dur="500" fill="hold"/>
                                        <p:tgtEl>
                                          <p:spTgt spid="7">
                                            <p:graphicEl>
                                              <a:dgm id="{A90E2EBE-8146-49CC-B339-6C1A45EEB903}"/>
                                            </p:graphicEl>
                                          </p:spTgt>
                                        </p:tgtEl>
                                        <p:attrNameLst>
                                          <p:attrName>ppt_h</p:attrName>
                                        </p:attrNameLst>
                                      </p:cBhvr>
                                      <p:tavLst>
                                        <p:tav tm="0">
                                          <p:val>
                                            <p:fltVal val="0"/>
                                          </p:val>
                                        </p:tav>
                                        <p:tav tm="100000">
                                          <p:val>
                                            <p:strVal val="#ppt_h"/>
                                          </p:val>
                                        </p:tav>
                                      </p:tavLst>
                                    </p:anim>
                                    <p:animEffect transition="in" filter="fade">
                                      <p:cBhvr>
                                        <p:cTn id="48" dur="500"/>
                                        <p:tgtEl>
                                          <p:spTgt spid="7">
                                            <p:graphicEl>
                                              <a:dgm id="{A90E2EBE-8146-49CC-B339-6C1A45EEB903}"/>
                                            </p:graphicEl>
                                          </p:spTgt>
                                        </p:tgtEl>
                                      </p:cBhvr>
                                    </p:animEffect>
                                  </p:childTnLst>
                                </p:cTn>
                              </p:par>
                              <p:par>
                                <p:cTn id="49" presetID="53" presetClass="entr" presetSubtype="16" fill="hold" grpId="0" nodeType="withEffect">
                                  <p:stCondLst>
                                    <p:cond delay="0"/>
                                  </p:stCondLst>
                                  <p:childTnLst>
                                    <p:set>
                                      <p:cBhvr>
                                        <p:cTn id="50" dur="1" fill="hold">
                                          <p:stCondLst>
                                            <p:cond delay="0"/>
                                          </p:stCondLst>
                                        </p:cTn>
                                        <p:tgtEl>
                                          <p:spTgt spid="7">
                                            <p:graphicEl>
                                              <a:dgm id="{20E9DEBD-9E08-4704-8453-EB01ED24ABC7}"/>
                                            </p:graphicEl>
                                          </p:spTgt>
                                        </p:tgtEl>
                                        <p:attrNameLst>
                                          <p:attrName>style.visibility</p:attrName>
                                        </p:attrNameLst>
                                      </p:cBhvr>
                                      <p:to>
                                        <p:strVal val="visible"/>
                                      </p:to>
                                    </p:set>
                                    <p:anim calcmode="lin" valueType="num">
                                      <p:cBhvr>
                                        <p:cTn id="51" dur="500" fill="hold"/>
                                        <p:tgtEl>
                                          <p:spTgt spid="7">
                                            <p:graphicEl>
                                              <a:dgm id="{20E9DEBD-9E08-4704-8453-EB01ED24ABC7}"/>
                                            </p:graphicEl>
                                          </p:spTgt>
                                        </p:tgtEl>
                                        <p:attrNameLst>
                                          <p:attrName>ppt_w</p:attrName>
                                        </p:attrNameLst>
                                      </p:cBhvr>
                                      <p:tavLst>
                                        <p:tav tm="0">
                                          <p:val>
                                            <p:fltVal val="0"/>
                                          </p:val>
                                        </p:tav>
                                        <p:tav tm="100000">
                                          <p:val>
                                            <p:strVal val="#ppt_w"/>
                                          </p:val>
                                        </p:tav>
                                      </p:tavLst>
                                    </p:anim>
                                    <p:anim calcmode="lin" valueType="num">
                                      <p:cBhvr>
                                        <p:cTn id="52" dur="500" fill="hold"/>
                                        <p:tgtEl>
                                          <p:spTgt spid="7">
                                            <p:graphicEl>
                                              <a:dgm id="{20E9DEBD-9E08-4704-8453-EB01ED24ABC7}"/>
                                            </p:graphicEl>
                                          </p:spTgt>
                                        </p:tgtEl>
                                        <p:attrNameLst>
                                          <p:attrName>ppt_h</p:attrName>
                                        </p:attrNameLst>
                                      </p:cBhvr>
                                      <p:tavLst>
                                        <p:tav tm="0">
                                          <p:val>
                                            <p:fltVal val="0"/>
                                          </p:val>
                                        </p:tav>
                                        <p:tav tm="100000">
                                          <p:val>
                                            <p:strVal val="#ppt_h"/>
                                          </p:val>
                                        </p:tav>
                                      </p:tavLst>
                                    </p:anim>
                                    <p:animEffect transition="in" filter="fade">
                                      <p:cBhvr>
                                        <p:cTn id="53" dur="500"/>
                                        <p:tgtEl>
                                          <p:spTgt spid="7">
                                            <p:graphicEl>
                                              <a:dgm id="{20E9DEBD-9E08-4704-8453-EB01ED24AB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1C4DAAB9-1F6E-44A6-8EBD-11AA857B2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A6817-41FD-471A-9A3E-6CEFAD4BE438}"/>
              </a:ext>
            </a:extLst>
          </p:cNvPr>
          <p:cNvSpPr>
            <a:spLocks noGrp="1"/>
          </p:cNvSpPr>
          <p:nvPr>
            <p:ph type="title"/>
          </p:nvPr>
        </p:nvSpPr>
        <p:spPr>
          <a:xfrm>
            <a:off x="685800" y="685800"/>
            <a:ext cx="10792837" cy="1151965"/>
          </a:xfrm>
        </p:spPr>
        <p:txBody>
          <a:bodyPr>
            <a:normAutofit/>
          </a:bodyPr>
          <a:lstStyle/>
          <a:p>
            <a:r>
              <a:rPr lang="en-GB" dirty="0"/>
              <a:t>Technology</a:t>
            </a:r>
          </a:p>
        </p:txBody>
      </p:sp>
      <p:graphicFrame>
        <p:nvGraphicFramePr>
          <p:cNvPr id="19" name="Content Placeholder 2">
            <a:extLst>
              <a:ext uri="{FF2B5EF4-FFF2-40B4-BE49-F238E27FC236}">
                <a16:creationId xmlns:a16="http://schemas.microsoft.com/office/drawing/2014/main" id="{0BFA62B9-9102-4DA9-8F59-EBE78C959DA5}"/>
              </a:ext>
            </a:extLst>
          </p:cNvPr>
          <p:cNvGraphicFramePr>
            <a:graphicFrameLocks noGrp="1"/>
          </p:cNvGraphicFramePr>
          <p:nvPr>
            <p:ph sz="quarter" idx="13"/>
            <p:extLst>
              <p:ext uri="{D42A27DB-BD31-4B8C-83A1-F6EECF244321}">
                <p14:modId xmlns:p14="http://schemas.microsoft.com/office/powerpoint/2010/main" val="1524582112"/>
              </p:ext>
            </p:extLst>
          </p:nvPr>
        </p:nvGraphicFramePr>
        <p:xfrm>
          <a:off x="685800" y="2063750"/>
          <a:ext cx="10793413" cy="3908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94819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heel(1)">
                                      <p:cBhvr>
                                        <p:cTn id="7"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680321" y="753228"/>
            <a:ext cx="9613861" cy="1080938"/>
          </a:xfrm>
        </p:spPr>
        <p:txBody>
          <a:bodyPr>
            <a:normAutofit/>
          </a:bodyPr>
          <a:lstStyle/>
          <a:p>
            <a:r>
              <a:rPr lang="en-US" b="1" dirty="0"/>
              <a:t>Technology</a:t>
            </a:r>
          </a:p>
        </p:txBody>
      </p:sp>
      <p:graphicFrame>
        <p:nvGraphicFramePr>
          <p:cNvPr id="6" name="Content Placeholder 3">
            <a:extLst>
              <a:ext uri="{FF2B5EF4-FFF2-40B4-BE49-F238E27FC236}">
                <a16:creationId xmlns:a16="http://schemas.microsoft.com/office/drawing/2014/main" id="{FF007981-F5DE-43A4-9D60-A8A2B1A1F635}"/>
              </a:ext>
            </a:extLst>
          </p:cNvPr>
          <p:cNvGraphicFramePr>
            <a:graphicFrameLocks noGrp="1"/>
          </p:cNvGraphicFramePr>
          <p:nvPr>
            <p:ph idx="1"/>
            <p:extLst>
              <p:ext uri="{D42A27DB-BD31-4B8C-83A1-F6EECF244321}">
                <p14:modId xmlns:p14="http://schemas.microsoft.com/office/powerpoint/2010/main" val="457144917"/>
              </p:ext>
            </p:extLst>
          </p:nvPr>
        </p:nvGraphicFramePr>
        <p:xfrm>
          <a:off x="680321" y="2336873"/>
          <a:ext cx="9613861" cy="33950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6950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69D9245-794B-4F6A-BABD-90258223151F}"/>
              </a:ext>
            </a:extLst>
          </p:cNvPr>
          <p:cNvSpPr>
            <a:spLocks noGrp="1"/>
          </p:cNvSpPr>
          <p:nvPr>
            <p:ph type="title"/>
          </p:nvPr>
        </p:nvSpPr>
        <p:spPr/>
        <p:txBody>
          <a:bodyPr>
            <a:normAutofit/>
          </a:bodyPr>
          <a:lstStyle/>
          <a:p>
            <a:pPr algn="ctr"/>
            <a:r>
              <a:rPr lang="en-GB" sz="3630" dirty="0"/>
              <a:t>Impact of modern technology in </a:t>
            </a:r>
            <a:r>
              <a:rPr lang="en-GB" sz="3630" dirty="0" err="1"/>
              <a:t>kfc</a:t>
            </a:r>
            <a:endParaRPr lang="en-GB" sz="3630" dirty="0"/>
          </a:p>
        </p:txBody>
      </p:sp>
      <p:sp>
        <p:nvSpPr>
          <p:cNvPr id="5" name="Content Placeholder 4">
            <a:extLst>
              <a:ext uri="{FF2B5EF4-FFF2-40B4-BE49-F238E27FC236}">
                <a16:creationId xmlns:a16="http://schemas.microsoft.com/office/drawing/2014/main" id="{73EFC21E-4059-4234-892B-723E1881A275}"/>
              </a:ext>
            </a:extLst>
          </p:cNvPr>
          <p:cNvSpPr>
            <a:spLocks noGrp="1"/>
          </p:cNvSpPr>
          <p:nvPr>
            <p:ph sz="quarter" idx="13"/>
          </p:nvPr>
        </p:nvSpPr>
        <p:spPr/>
        <p:txBody>
          <a:bodyPr>
            <a:normAutofit/>
          </a:bodyPr>
          <a:lstStyle/>
          <a:p>
            <a:r>
              <a:rPr lang="en-GB" b="1" dirty="0">
                <a:latin typeface="Arial" panose="020B0604020202020204" pitchFamily="34" charset="0"/>
                <a:cs typeface="Arial" panose="020B0604020202020204" pitchFamily="34" charset="0"/>
              </a:rPr>
              <a:t>In recent years KFC has used technology to transform its relationship with customers and improve their experience with customers more efficiently. </a:t>
            </a:r>
          </a:p>
          <a:p>
            <a:endParaRPr lang="en-GB" dirty="0"/>
          </a:p>
        </p:txBody>
      </p:sp>
      <p:sp>
        <p:nvSpPr>
          <p:cNvPr id="6" name="Content Placeholder 5">
            <a:extLst>
              <a:ext uri="{FF2B5EF4-FFF2-40B4-BE49-F238E27FC236}">
                <a16:creationId xmlns:a16="http://schemas.microsoft.com/office/drawing/2014/main" id="{3D93ADE3-ADC5-48E9-889B-0DAB5B72B0A6}"/>
              </a:ext>
            </a:extLst>
          </p:cNvPr>
          <p:cNvSpPr>
            <a:spLocks noGrp="1"/>
          </p:cNvSpPr>
          <p:nvPr>
            <p:ph sz="quarter" idx="14"/>
          </p:nvPr>
        </p:nvSpPr>
        <p:spPr/>
        <p:txBody>
          <a:bodyPr>
            <a:normAutofit fontScale="92500" lnSpcReduction="20000"/>
          </a:bodyPr>
          <a:lstStyle/>
          <a:p>
            <a:r>
              <a:rPr lang="en-GB" b="1" dirty="0">
                <a:latin typeface="Arial" panose="020B0604020202020204" pitchFamily="34" charset="0"/>
                <a:cs typeface="Arial" panose="020B0604020202020204" pitchFamily="34" charset="0"/>
              </a:rPr>
              <a:t>KFC are trying out three new forms of technology. One of which is voice activated training test that the chain have started using in most of its restaurants. This modern technology used has helped employees and customers. Presently there are two employee-facing technologies that have emerged as the most promising. </a:t>
            </a:r>
          </a:p>
          <a:p>
            <a:endParaRPr lang="en-GB" dirty="0"/>
          </a:p>
        </p:txBody>
      </p:sp>
    </p:spTree>
    <p:extLst>
      <p:ext uri="{BB962C8B-B14F-4D97-AF65-F5344CB8AC3E}">
        <p14:creationId xmlns:p14="http://schemas.microsoft.com/office/powerpoint/2010/main" val="375142828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8B441-BF1D-4A49-8214-E5948F5F555C}"/>
              </a:ext>
            </a:extLst>
          </p:cNvPr>
          <p:cNvSpPr>
            <a:spLocks noGrp="1"/>
          </p:cNvSpPr>
          <p:nvPr>
            <p:ph type="title"/>
          </p:nvPr>
        </p:nvSpPr>
        <p:spPr/>
        <p:txBody>
          <a:bodyPr/>
          <a:lstStyle/>
          <a:p>
            <a:r>
              <a:rPr lang="en-GB" dirty="0"/>
              <a:t>IMPACT OF TECHNOLOGY</a:t>
            </a:r>
          </a:p>
        </p:txBody>
      </p:sp>
      <p:sp>
        <p:nvSpPr>
          <p:cNvPr id="3" name="Content Placeholder 2">
            <a:extLst>
              <a:ext uri="{FF2B5EF4-FFF2-40B4-BE49-F238E27FC236}">
                <a16:creationId xmlns:a16="http://schemas.microsoft.com/office/drawing/2014/main" id="{CD2E53A9-8D2D-49FF-93DE-1B5DB8B3FEF4}"/>
              </a:ext>
            </a:extLst>
          </p:cNvPr>
          <p:cNvSpPr>
            <a:spLocks noGrp="1"/>
          </p:cNvSpPr>
          <p:nvPr>
            <p:ph sz="quarter" idx="13"/>
          </p:nvPr>
        </p:nvSpPr>
        <p:spPr/>
        <p:txBody>
          <a:bodyPr>
            <a:normAutofit fontScale="92500"/>
          </a:bodyPr>
          <a:lstStyle/>
          <a:p>
            <a:r>
              <a:rPr lang="en-GB" b="1" dirty="0">
                <a:latin typeface="Arial" panose="020B0604020202020204" pitchFamily="34" charset="0"/>
                <a:cs typeface="Arial" panose="020B0604020202020204" pitchFamily="34" charset="0"/>
              </a:rPr>
              <a:t>A lot of attention within the restaurant industry resides on its customer facing technology. Customers like using their mobile phones and other devices, and in the case of KFC </a:t>
            </a:r>
            <a:r>
              <a:rPr lang="en-GB" b="1" dirty="0" err="1">
                <a:latin typeface="Arial" panose="020B0604020202020204" pitchFamily="34" charset="0"/>
                <a:cs typeface="Arial" panose="020B0604020202020204" pitchFamily="34" charset="0"/>
              </a:rPr>
              <a:t>aswell</a:t>
            </a:r>
            <a:r>
              <a:rPr lang="en-GB" b="1" dirty="0">
                <a:latin typeface="Arial" panose="020B0604020202020204" pitchFamily="34" charset="0"/>
                <a:cs typeface="Arial" panose="020B0604020202020204" pitchFamily="34" charset="0"/>
              </a:rPr>
              <a:t> as other </a:t>
            </a:r>
            <a:r>
              <a:rPr lang="en-GB" b="1">
                <a:latin typeface="Arial" panose="020B0604020202020204" pitchFamily="34" charset="0"/>
                <a:cs typeface="Arial" panose="020B0604020202020204" pitchFamily="34" charset="0"/>
              </a:rPr>
              <a:t>companies are  </a:t>
            </a:r>
            <a:r>
              <a:rPr lang="en-GB" b="1" dirty="0">
                <a:latin typeface="Arial" panose="020B0604020202020204" pitchFamily="34" charset="0"/>
                <a:cs typeface="Arial" panose="020B0604020202020204" pitchFamily="34" charset="0"/>
              </a:rPr>
              <a:t>finding that employee facing technology can help as well. </a:t>
            </a:r>
          </a:p>
          <a:p>
            <a:endParaRPr lang="en-GB" dirty="0"/>
          </a:p>
        </p:txBody>
      </p:sp>
      <p:sp>
        <p:nvSpPr>
          <p:cNvPr id="4" name="Content Placeholder 3">
            <a:extLst>
              <a:ext uri="{FF2B5EF4-FFF2-40B4-BE49-F238E27FC236}">
                <a16:creationId xmlns:a16="http://schemas.microsoft.com/office/drawing/2014/main" id="{B9270005-6369-4842-8234-48DDAD7663F8}"/>
              </a:ext>
            </a:extLst>
          </p:cNvPr>
          <p:cNvSpPr>
            <a:spLocks noGrp="1"/>
          </p:cNvSpPr>
          <p:nvPr>
            <p:ph sz="quarter" idx="14"/>
          </p:nvPr>
        </p:nvSpPr>
        <p:spPr/>
        <p:txBody>
          <a:bodyPr/>
          <a:lstStyle/>
          <a:p>
            <a:r>
              <a:rPr lang="en-GB" b="1" dirty="0">
                <a:latin typeface="Arial" panose="020B0604020202020204" pitchFamily="34" charset="0"/>
                <a:cs typeface="Arial" panose="020B0604020202020204" pitchFamily="34" charset="0"/>
              </a:rPr>
              <a:t>Using technology creates more consistency in product for customers. Modern technology can be improved nearly in every warehouse </a:t>
            </a:r>
          </a:p>
          <a:p>
            <a:endParaRPr lang="en-GB" dirty="0"/>
          </a:p>
        </p:txBody>
      </p:sp>
    </p:spTree>
    <p:extLst>
      <p:ext uri="{BB962C8B-B14F-4D97-AF65-F5344CB8AC3E}">
        <p14:creationId xmlns:p14="http://schemas.microsoft.com/office/powerpoint/2010/main" val="33790131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4130DDA-7AA5-4E75-852F-C8FADBFE8D8C}"/>
              </a:ext>
            </a:extLst>
          </p:cNvPr>
          <p:cNvSpPr>
            <a:spLocks noGrp="1"/>
          </p:cNvSpPr>
          <p:nvPr>
            <p:ph type="title"/>
          </p:nvPr>
        </p:nvSpPr>
        <p:spPr/>
        <p:txBody>
          <a:bodyPr>
            <a:noAutofit/>
          </a:bodyPr>
          <a:lstStyle/>
          <a:p>
            <a:r>
              <a:rPr lang="en-GB" sz="4000" dirty="0"/>
              <a:t>Lessons that can be drawn from the case study </a:t>
            </a:r>
          </a:p>
        </p:txBody>
      </p:sp>
      <p:sp>
        <p:nvSpPr>
          <p:cNvPr id="6" name="Text Placeholder 5">
            <a:extLst>
              <a:ext uri="{FF2B5EF4-FFF2-40B4-BE49-F238E27FC236}">
                <a16:creationId xmlns:a16="http://schemas.microsoft.com/office/drawing/2014/main" id="{0097D62B-4338-4D86-AF01-AEAF0B535848}"/>
              </a:ext>
            </a:extLst>
          </p:cNvPr>
          <p:cNvSpPr>
            <a:spLocks noGrp="1"/>
          </p:cNvSpPr>
          <p:nvPr>
            <p:ph type="body" idx="1"/>
          </p:nvPr>
        </p:nvSpPr>
        <p:spPr/>
        <p:txBody>
          <a:bodyPr/>
          <a:lstStyle/>
          <a:p>
            <a:r>
              <a:rPr lang="en-GB" dirty="0"/>
              <a:t>challenges</a:t>
            </a:r>
          </a:p>
        </p:txBody>
      </p:sp>
      <p:sp>
        <p:nvSpPr>
          <p:cNvPr id="9" name="Text Placeholder 8">
            <a:extLst>
              <a:ext uri="{FF2B5EF4-FFF2-40B4-BE49-F238E27FC236}">
                <a16:creationId xmlns:a16="http://schemas.microsoft.com/office/drawing/2014/main" id="{C4063C69-EC3C-4DAB-A147-DABC07FDD346}"/>
              </a:ext>
            </a:extLst>
          </p:cNvPr>
          <p:cNvSpPr>
            <a:spLocks noGrp="1"/>
          </p:cNvSpPr>
          <p:nvPr>
            <p:ph type="body" sz="half" idx="15"/>
          </p:nvPr>
        </p:nvSpPr>
        <p:spPr/>
        <p:txBody>
          <a:bodyPr/>
          <a:lstStyle/>
          <a:p>
            <a:r>
              <a:rPr lang="en-GB" dirty="0"/>
              <a:t>Motivation</a:t>
            </a:r>
          </a:p>
          <a:p>
            <a:r>
              <a:rPr lang="en-GB" dirty="0"/>
              <a:t>WORKING UNANIMOUSLY TO REACH THE SAME OBJECTIVE</a:t>
            </a:r>
          </a:p>
          <a:p>
            <a:r>
              <a:rPr lang="en-GB" dirty="0"/>
              <a:t>TRANSLATING ALL THE INFORMATION INTO A PRESENTATION </a:t>
            </a:r>
          </a:p>
          <a:p>
            <a:endParaRPr lang="en-GB" dirty="0"/>
          </a:p>
        </p:txBody>
      </p:sp>
      <p:sp>
        <p:nvSpPr>
          <p:cNvPr id="7" name="Text Placeholder 6">
            <a:extLst>
              <a:ext uri="{FF2B5EF4-FFF2-40B4-BE49-F238E27FC236}">
                <a16:creationId xmlns:a16="http://schemas.microsoft.com/office/drawing/2014/main" id="{B2CAB585-A79A-4C50-85BF-D51A539B1BFF}"/>
              </a:ext>
            </a:extLst>
          </p:cNvPr>
          <p:cNvSpPr>
            <a:spLocks noGrp="1"/>
          </p:cNvSpPr>
          <p:nvPr>
            <p:ph type="body" sz="quarter" idx="3"/>
          </p:nvPr>
        </p:nvSpPr>
        <p:spPr/>
        <p:txBody>
          <a:bodyPr/>
          <a:lstStyle/>
          <a:p>
            <a:r>
              <a:rPr lang="en-GB" dirty="0"/>
              <a:t>Insights </a:t>
            </a:r>
          </a:p>
        </p:txBody>
      </p:sp>
      <p:sp>
        <p:nvSpPr>
          <p:cNvPr id="10" name="Text Placeholder 9">
            <a:extLst>
              <a:ext uri="{FF2B5EF4-FFF2-40B4-BE49-F238E27FC236}">
                <a16:creationId xmlns:a16="http://schemas.microsoft.com/office/drawing/2014/main" id="{CFD9253D-2793-48AB-9831-321753179556}"/>
              </a:ext>
            </a:extLst>
          </p:cNvPr>
          <p:cNvSpPr>
            <a:spLocks noGrp="1"/>
          </p:cNvSpPr>
          <p:nvPr>
            <p:ph type="body" sz="half" idx="16"/>
          </p:nvPr>
        </p:nvSpPr>
        <p:spPr/>
        <p:txBody>
          <a:bodyPr/>
          <a:lstStyle/>
          <a:p>
            <a:r>
              <a:rPr lang="en-GB" dirty="0"/>
              <a:t>INDIVIDUAL STRENGTHS CAN BE ESTABLISHED </a:t>
            </a:r>
          </a:p>
          <a:p>
            <a:r>
              <a:rPr lang="en-GB" dirty="0"/>
              <a:t>A LARGER SCOPE OF KNOWLEDGE </a:t>
            </a:r>
          </a:p>
          <a:p>
            <a:r>
              <a:rPr lang="en-GB" dirty="0"/>
              <a:t>TEAMWORK</a:t>
            </a:r>
          </a:p>
        </p:txBody>
      </p:sp>
      <p:sp>
        <p:nvSpPr>
          <p:cNvPr id="8" name="Text Placeholder 7">
            <a:extLst>
              <a:ext uri="{FF2B5EF4-FFF2-40B4-BE49-F238E27FC236}">
                <a16:creationId xmlns:a16="http://schemas.microsoft.com/office/drawing/2014/main" id="{5F95C146-560D-416E-8CC5-A2FA87F1995B}"/>
              </a:ext>
            </a:extLst>
          </p:cNvPr>
          <p:cNvSpPr>
            <a:spLocks noGrp="1"/>
          </p:cNvSpPr>
          <p:nvPr>
            <p:ph type="body" sz="quarter" idx="13"/>
          </p:nvPr>
        </p:nvSpPr>
        <p:spPr/>
        <p:txBody>
          <a:bodyPr/>
          <a:lstStyle/>
          <a:p>
            <a:r>
              <a:rPr lang="en-GB" dirty="0"/>
              <a:t>Impact </a:t>
            </a:r>
          </a:p>
        </p:txBody>
      </p:sp>
      <p:sp>
        <p:nvSpPr>
          <p:cNvPr id="11" name="Text Placeholder 10">
            <a:extLst>
              <a:ext uri="{FF2B5EF4-FFF2-40B4-BE49-F238E27FC236}">
                <a16:creationId xmlns:a16="http://schemas.microsoft.com/office/drawing/2014/main" id="{2D2CD4A8-C23B-4B8E-9B55-54B9CEF07F4E}"/>
              </a:ext>
            </a:extLst>
          </p:cNvPr>
          <p:cNvSpPr>
            <a:spLocks noGrp="1"/>
          </p:cNvSpPr>
          <p:nvPr>
            <p:ph type="body" sz="half" idx="17"/>
          </p:nvPr>
        </p:nvSpPr>
        <p:spPr/>
        <p:txBody>
          <a:bodyPr/>
          <a:lstStyle/>
          <a:p>
            <a:r>
              <a:rPr lang="en-GB" dirty="0"/>
              <a:t>A LARGER PRESENTATION </a:t>
            </a:r>
          </a:p>
          <a:p>
            <a:r>
              <a:rPr lang="en-GB" dirty="0"/>
              <a:t>MORE IDEAS ARE ESTABLISHED </a:t>
            </a:r>
          </a:p>
          <a:p>
            <a:r>
              <a:rPr lang="en-GB" dirty="0"/>
              <a:t>OUR PART IN THE KFC TECHNOLOGICAL JOURNEY FROM A CONSUMER AND RETAILER PROSPECTIVE  </a:t>
            </a:r>
          </a:p>
        </p:txBody>
      </p:sp>
      <p:sp>
        <p:nvSpPr>
          <p:cNvPr id="2" name="Arrow: Right 1">
            <a:extLst>
              <a:ext uri="{FF2B5EF4-FFF2-40B4-BE49-F238E27FC236}">
                <a16:creationId xmlns:a16="http://schemas.microsoft.com/office/drawing/2014/main" id="{9C8AFB3F-853F-4940-A1B6-103F808D5798}"/>
              </a:ext>
            </a:extLst>
          </p:cNvPr>
          <p:cNvSpPr/>
          <p:nvPr/>
        </p:nvSpPr>
        <p:spPr>
          <a:xfrm>
            <a:off x="3632602" y="400712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678D4CA5-6207-4648-B5F1-AB35F10D2081}"/>
              </a:ext>
            </a:extLst>
          </p:cNvPr>
          <p:cNvSpPr/>
          <p:nvPr/>
        </p:nvSpPr>
        <p:spPr>
          <a:xfrm>
            <a:off x="7168361" y="400712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4745718"/>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9">
                                            <p:txEl>
                                              <p:pRg st="0" end="0"/>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9">
                                            <p:txEl>
                                              <p:pRg st="1" end="1"/>
                                            </p:txEl>
                                          </p:spTgt>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2000" fill="hold"/>
                                        <p:tgtEl>
                                          <p:spTgt spid="9">
                                            <p:txEl>
                                              <p:pRg st="2" end="2"/>
                                            </p:txEl>
                                          </p:spTgt>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mph" presetSubtype="0" fill="hold" grpId="0" nodeType="clickEffect">
                                  <p:stCondLst>
                                    <p:cond delay="0"/>
                                  </p:stCondLst>
                                  <p:childTnLst>
                                    <p:animScale>
                                      <p:cBhvr>
                                        <p:cTn id="23" dur="2000" fill="hold"/>
                                        <p:tgtEl>
                                          <p:spTgt spid="10">
                                            <p:txEl>
                                              <p:pRg st="0" end="0"/>
                                            </p:txEl>
                                          </p:spTgt>
                                        </p:tgtEl>
                                      </p:cBhvr>
                                      <p:by x="150000" y="150000"/>
                                    </p:animScale>
                                  </p:childTnLst>
                                </p:cTn>
                              </p:par>
                            </p:childTnLst>
                          </p:cTn>
                        </p:par>
                      </p:childTnLst>
                    </p:cTn>
                  </p:par>
                  <p:par>
                    <p:cTn id="24" fill="hold">
                      <p:stCondLst>
                        <p:cond delay="indefinite"/>
                      </p:stCondLst>
                      <p:childTnLst>
                        <p:par>
                          <p:cTn id="25" fill="hold">
                            <p:stCondLst>
                              <p:cond delay="0"/>
                            </p:stCondLst>
                            <p:childTnLst>
                              <p:par>
                                <p:cTn id="26" presetID="6" presetClass="emph" presetSubtype="0" fill="hold" grpId="0" nodeType="clickEffect">
                                  <p:stCondLst>
                                    <p:cond delay="0"/>
                                  </p:stCondLst>
                                  <p:childTnLst>
                                    <p:animScale>
                                      <p:cBhvr>
                                        <p:cTn id="27" dur="2000" fill="hold"/>
                                        <p:tgtEl>
                                          <p:spTgt spid="10">
                                            <p:txEl>
                                              <p:pRg st="1" end="1"/>
                                            </p:txEl>
                                          </p:spTgt>
                                        </p:tgtEl>
                                      </p:cBhvr>
                                      <p:by x="150000" y="150000"/>
                                    </p:animScale>
                                  </p:childTnLst>
                                </p:cTn>
                              </p:par>
                            </p:childTnLst>
                          </p:cTn>
                        </p:par>
                      </p:childTnLst>
                    </p:cTn>
                  </p:par>
                  <p:par>
                    <p:cTn id="28" fill="hold">
                      <p:stCondLst>
                        <p:cond delay="indefinite"/>
                      </p:stCondLst>
                      <p:childTnLst>
                        <p:par>
                          <p:cTn id="29" fill="hold">
                            <p:stCondLst>
                              <p:cond delay="0"/>
                            </p:stCondLst>
                            <p:childTnLst>
                              <p:par>
                                <p:cTn id="30" presetID="6" presetClass="emph" presetSubtype="0" fill="hold" grpId="0" nodeType="clickEffect">
                                  <p:stCondLst>
                                    <p:cond delay="0"/>
                                  </p:stCondLst>
                                  <p:childTnLst>
                                    <p:animScale>
                                      <p:cBhvr>
                                        <p:cTn id="31" dur="2000" fill="hold"/>
                                        <p:tgtEl>
                                          <p:spTgt spid="10">
                                            <p:txEl>
                                              <p:pRg st="2" end="2"/>
                                            </p:txEl>
                                          </p:spTgt>
                                        </p:tgtEl>
                                      </p:cBhvr>
                                      <p:by x="150000" y="150000"/>
                                    </p:animScale>
                                  </p:childTnLst>
                                </p:cTn>
                              </p:par>
                            </p:childTnLst>
                          </p:cTn>
                        </p:par>
                      </p:childTnLst>
                    </p:cTn>
                  </p:par>
                  <p:par>
                    <p:cTn id="32" fill="hold">
                      <p:stCondLst>
                        <p:cond delay="indefinite"/>
                      </p:stCondLst>
                      <p:childTnLst>
                        <p:par>
                          <p:cTn id="33" fill="hold">
                            <p:stCondLst>
                              <p:cond delay="0"/>
                            </p:stCondLst>
                            <p:childTnLst>
                              <p:par>
                                <p:cTn id="34" presetID="6" presetClass="emph" presetSubtype="0" fill="hold" grpId="0" nodeType="clickEffect">
                                  <p:stCondLst>
                                    <p:cond delay="0"/>
                                  </p:stCondLst>
                                  <p:childTnLst>
                                    <p:animScale>
                                      <p:cBhvr>
                                        <p:cTn id="35" dur="2000" fill="hold"/>
                                        <p:tgtEl>
                                          <p:spTgt spid="11">
                                            <p:txEl>
                                              <p:pRg st="0" end="0"/>
                                            </p:txEl>
                                          </p:spTgt>
                                        </p:tgtEl>
                                      </p:cBhvr>
                                      <p:by x="150000" y="150000"/>
                                    </p:animScale>
                                  </p:childTnLst>
                                </p:cTn>
                              </p:par>
                            </p:childTnLst>
                          </p:cTn>
                        </p:par>
                      </p:childTnLst>
                    </p:cTn>
                  </p:par>
                  <p:par>
                    <p:cTn id="36" fill="hold">
                      <p:stCondLst>
                        <p:cond delay="indefinite"/>
                      </p:stCondLst>
                      <p:childTnLst>
                        <p:par>
                          <p:cTn id="37" fill="hold">
                            <p:stCondLst>
                              <p:cond delay="0"/>
                            </p:stCondLst>
                            <p:childTnLst>
                              <p:par>
                                <p:cTn id="38" presetID="6" presetClass="emph" presetSubtype="0" fill="hold" grpId="0" nodeType="clickEffect">
                                  <p:stCondLst>
                                    <p:cond delay="0"/>
                                  </p:stCondLst>
                                  <p:childTnLst>
                                    <p:animScale>
                                      <p:cBhvr>
                                        <p:cTn id="39" dur="2000" fill="hold"/>
                                        <p:tgtEl>
                                          <p:spTgt spid="11">
                                            <p:txEl>
                                              <p:pRg st="1" end="1"/>
                                            </p:txEl>
                                          </p:spTgt>
                                        </p:tgtEl>
                                      </p:cBhvr>
                                      <p:by x="150000" y="150000"/>
                                    </p:animScale>
                                  </p:childTnLst>
                                </p:cTn>
                              </p:par>
                            </p:childTnLst>
                          </p:cTn>
                        </p:par>
                      </p:childTnLst>
                    </p:cTn>
                  </p:par>
                  <p:par>
                    <p:cTn id="40" fill="hold">
                      <p:stCondLst>
                        <p:cond delay="indefinite"/>
                      </p:stCondLst>
                      <p:childTnLst>
                        <p:par>
                          <p:cTn id="41" fill="hold">
                            <p:stCondLst>
                              <p:cond delay="0"/>
                            </p:stCondLst>
                            <p:childTnLst>
                              <p:par>
                                <p:cTn id="42" presetID="6" presetClass="emph" presetSubtype="0" fill="hold" grpId="0" nodeType="clickEffect">
                                  <p:stCondLst>
                                    <p:cond delay="0"/>
                                  </p:stCondLst>
                                  <p:childTnLst>
                                    <p:animScale>
                                      <p:cBhvr>
                                        <p:cTn id="43" dur="2000" fill="hold"/>
                                        <p:tgtEl>
                                          <p:spTgt spid="11">
                                            <p:txEl>
                                              <p:pRg st="2" end="2"/>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build="p"/>
      <p:bldP spid="10" grpId="0" build="p"/>
      <p:bldP spid="1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BD8424-3264-4AC6-9E58-38CBD5DED875}"/>
              </a:ext>
            </a:extLst>
          </p:cNvPr>
          <p:cNvSpPr>
            <a:spLocks noGrp="1"/>
          </p:cNvSpPr>
          <p:nvPr>
            <p:ph type="title"/>
          </p:nvPr>
        </p:nvSpPr>
        <p:spPr/>
        <p:txBody>
          <a:bodyPr/>
          <a:lstStyle/>
          <a:p>
            <a:r>
              <a:rPr lang="en-GB" dirty="0"/>
              <a:t>Group d </a:t>
            </a:r>
            <a:br>
              <a:rPr lang="en-GB" dirty="0"/>
            </a:br>
            <a:r>
              <a:rPr lang="en-GB" dirty="0" err="1"/>
              <a:t>kfc</a:t>
            </a:r>
            <a:endParaRPr lang="en-GB" dirty="0"/>
          </a:p>
        </p:txBody>
      </p:sp>
      <p:sp>
        <p:nvSpPr>
          <p:cNvPr id="6" name="Content Placeholder 5">
            <a:extLst>
              <a:ext uri="{FF2B5EF4-FFF2-40B4-BE49-F238E27FC236}">
                <a16:creationId xmlns:a16="http://schemas.microsoft.com/office/drawing/2014/main" id="{0F9C9225-0AC4-4188-A4F3-1BC6CEB4F43C}"/>
              </a:ext>
            </a:extLst>
          </p:cNvPr>
          <p:cNvSpPr>
            <a:spLocks noGrp="1"/>
          </p:cNvSpPr>
          <p:nvPr>
            <p:ph sz="quarter" idx="13"/>
          </p:nvPr>
        </p:nvSpPr>
        <p:spPr>
          <a:xfrm>
            <a:off x="5046132" y="331304"/>
            <a:ext cx="6034375" cy="5043281"/>
          </a:xfrm>
        </p:spPr>
        <p:txBody>
          <a:bodyPr>
            <a:normAutofit fontScale="85000" lnSpcReduction="20000"/>
          </a:bodyPr>
          <a:lstStyle/>
          <a:p>
            <a:r>
              <a:rPr lang="en-GB" b="1" dirty="0">
                <a:latin typeface="Arial" panose="020B0604020202020204" pitchFamily="34" charset="0"/>
                <a:cs typeface="Arial" panose="020B0604020202020204" pitchFamily="34" charset="0"/>
              </a:rPr>
              <a:t>Technology has largely impacted </a:t>
            </a:r>
            <a:r>
              <a:rPr lang="en-GB" b="1" dirty="0" err="1">
                <a:latin typeface="Arial" panose="020B0604020202020204" pitchFamily="34" charset="0"/>
                <a:cs typeface="Arial" panose="020B0604020202020204" pitchFamily="34" charset="0"/>
              </a:rPr>
              <a:t>kfc</a:t>
            </a:r>
            <a:r>
              <a:rPr lang="en-GB" b="1" dirty="0">
                <a:latin typeface="Arial" panose="020B0604020202020204" pitchFamily="34" charset="0"/>
                <a:cs typeface="Arial" panose="020B0604020202020204" pitchFamily="34" charset="0"/>
              </a:rPr>
              <a:t> as it enables the organisation to function more efficiently </a:t>
            </a:r>
          </a:p>
          <a:p>
            <a:r>
              <a:rPr lang="en-GB" b="1" dirty="0">
                <a:latin typeface="Arial" panose="020B0604020202020204" pitchFamily="34" charset="0"/>
                <a:cs typeface="Arial" panose="020B0604020202020204" pitchFamily="34" charset="0"/>
              </a:rPr>
              <a:t>Customers can discover discounts codes advertised on the app </a:t>
            </a:r>
          </a:p>
          <a:p>
            <a:r>
              <a:rPr lang="en-GB" b="1" dirty="0">
                <a:latin typeface="Arial" panose="020B0604020202020204" pitchFamily="34" charset="0"/>
                <a:cs typeface="Arial" panose="020B0604020202020204" pitchFamily="34" charset="0"/>
              </a:rPr>
              <a:t>Rate food and customer services – increases productivity</a:t>
            </a:r>
          </a:p>
          <a:p>
            <a:r>
              <a:rPr lang="en-GB" b="1" dirty="0">
                <a:latin typeface="Arial" panose="020B0604020202020204" pitchFamily="34" charset="0"/>
                <a:cs typeface="Arial" panose="020B0604020202020204" pitchFamily="34" charset="0"/>
              </a:rPr>
              <a:t>Employees can stay better connected  and updated </a:t>
            </a:r>
          </a:p>
          <a:p>
            <a:r>
              <a:rPr lang="en-GB" b="1" dirty="0">
                <a:latin typeface="Arial" panose="020B0604020202020204" pitchFamily="34" charset="0"/>
                <a:cs typeface="Arial" panose="020B0604020202020204" pitchFamily="34" charset="0"/>
              </a:rPr>
              <a:t>Technology works as a timesaver </a:t>
            </a:r>
          </a:p>
          <a:p>
            <a:r>
              <a:rPr lang="en-GB" b="1" dirty="0">
                <a:latin typeface="Arial" panose="020B0604020202020204" pitchFamily="34" charset="0"/>
                <a:cs typeface="Arial" panose="020B0604020202020204" pitchFamily="34" charset="0"/>
              </a:rPr>
              <a:t>Technology adds a more interactive environment </a:t>
            </a:r>
          </a:p>
          <a:p>
            <a:r>
              <a:rPr lang="en-GB" b="1" dirty="0">
                <a:latin typeface="Arial" panose="020B0604020202020204" pitchFamily="34" charset="0"/>
                <a:cs typeface="Arial" panose="020B0604020202020204" pitchFamily="34" charset="0"/>
              </a:rPr>
              <a:t>KFC remains innovative in their technological approach – a NEW TECH-ENHANCED FORMAT ESTABLISHED </a:t>
            </a:r>
            <a:r>
              <a:rPr lang="en-GB" b="1" dirty="0" err="1">
                <a:latin typeface="Arial" panose="020B0604020202020204" pitchFamily="34" charset="0"/>
                <a:cs typeface="Arial" panose="020B0604020202020204" pitchFamily="34" charset="0"/>
              </a:rPr>
              <a:t>iN</a:t>
            </a:r>
            <a:r>
              <a:rPr lang="en-GB" b="1" dirty="0">
                <a:latin typeface="Arial" panose="020B0604020202020204" pitchFamily="34" charset="0"/>
                <a:cs typeface="Arial" panose="020B0604020202020204" pitchFamily="34" charset="0"/>
              </a:rPr>
              <a:t> AUSTRAILIA </a:t>
            </a:r>
            <a:r>
              <a:rPr lang="en-GB" b="1" dirty="0" err="1">
                <a:latin typeface="Arial" panose="020B0604020202020204" pitchFamily="34" charset="0"/>
                <a:cs typeface="Arial" panose="020B0604020202020204" pitchFamily="34" charset="0"/>
              </a:rPr>
              <a:t>iS</a:t>
            </a:r>
            <a:r>
              <a:rPr lang="en-GB" b="1" dirty="0">
                <a:latin typeface="Arial" panose="020B0604020202020204" pitchFamily="34" charset="0"/>
                <a:cs typeface="Arial" panose="020B0604020202020204" pitchFamily="34" charset="0"/>
              </a:rPr>
              <a:t> A DRIVE-THRU ONLY STORE </a:t>
            </a:r>
          </a:p>
        </p:txBody>
      </p:sp>
      <p:sp>
        <p:nvSpPr>
          <p:cNvPr id="5" name="Text Placeholder 4">
            <a:extLst>
              <a:ext uri="{FF2B5EF4-FFF2-40B4-BE49-F238E27FC236}">
                <a16:creationId xmlns:a16="http://schemas.microsoft.com/office/drawing/2014/main" id="{B9230465-0E94-4279-80A3-4509E67522D3}"/>
              </a:ext>
            </a:extLst>
          </p:cNvPr>
          <p:cNvSpPr>
            <a:spLocks noGrp="1"/>
          </p:cNvSpPr>
          <p:nvPr>
            <p:ph type="body" sz="half" idx="2"/>
          </p:nvPr>
        </p:nvSpPr>
        <p:spPr/>
        <p:txBody>
          <a:bodyPr>
            <a:normAutofit fontScale="85000" lnSpcReduction="20000"/>
          </a:bodyPr>
          <a:lstStyle/>
          <a:p>
            <a:pPr marL="285750" indent="-285750" algn="l">
              <a:buFont typeface="Arial" panose="020B0604020202020204" pitchFamily="34" charset="0"/>
              <a:buChar char="•"/>
            </a:pPr>
            <a:r>
              <a:rPr lang="en-GB" b="1" dirty="0">
                <a:latin typeface="Arial" panose="020B0604020202020204" pitchFamily="34" charset="0"/>
                <a:cs typeface="Arial" panose="020B0604020202020204" pitchFamily="34" charset="0"/>
              </a:rPr>
              <a:t>Whilst studying this case study we learnt that </a:t>
            </a:r>
            <a:r>
              <a:rPr lang="en-GB" b="1" dirty="0" err="1">
                <a:latin typeface="Arial" panose="020B0604020202020204" pitchFamily="34" charset="0"/>
                <a:cs typeface="Arial" panose="020B0604020202020204" pitchFamily="34" charset="0"/>
              </a:rPr>
              <a:t>kfc</a:t>
            </a:r>
            <a:r>
              <a:rPr lang="en-GB" b="1" dirty="0">
                <a:latin typeface="Arial" panose="020B0604020202020204" pitchFamily="34" charset="0"/>
                <a:cs typeface="Arial" panose="020B0604020202020204" pitchFamily="34" charset="0"/>
              </a:rPr>
              <a:t> started as a petrol station in </a:t>
            </a:r>
            <a:r>
              <a:rPr lang="en-GB" b="1" dirty="0" err="1">
                <a:latin typeface="Arial" panose="020B0604020202020204" pitchFamily="34" charset="0"/>
                <a:cs typeface="Arial" panose="020B0604020202020204" pitchFamily="34" charset="0"/>
              </a:rPr>
              <a:t>corbin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kentucky</a:t>
            </a:r>
            <a:r>
              <a:rPr lang="en-GB" b="1" dirty="0">
                <a:latin typeface="Arial" panose="020B0604020202020204" pitchFamily="34" charset="0"/>
                <a:cs typeface="Arial" panose="020B0604020202020204" pitchFamily="34" charset="0"/>
              </a:rPr>
              <a:t> -  we found this fascinating </a:t>
            </a:r>
          </a:p>
          <a:p>
            <a:pPr marL="285750" indent="-285750" algn="l">
              <a:buFont typeface="Arial" panose="020B0604020202020204" pitchFamily="34" charset="0"/>
              <a:buChar char="•"/>
            </a:pPr>
            <a:r>
              <a:rPr lang="en-GB" b="1" dirty="0">
                <a:latin typeface="Arial" panose="020B0604020202020204" pitchFamily="34" charset="0"/>
                <a:cs typeface="Arial" panose="020B0604020202020204" pitchFamily="34" charset="0"/>
              </a:rPr>
              <a:t>KFC LAUNCHED A CHICKEN SANDWICH INTO SPACE IN 2017</a:t>
            </a:r>
          </a:p>
          <a:p>
            <a:pPr marL="285750" indent="-285750" algn="l">
              <a:buFont typeface="Arial" panose="020B0604020202020204" pitchFamily="34" charset="0"/>
              <a:buChar char="•"/>
            </a:pPr>
            <a:r>
              <a:rPr lang="en-GB" b="1" dirty="0">
                <a:latin typeface="Arial" panose="020B0604020202020204" pitchFamily="34" charset="0"/>
                <a:cs typeface="Arial" panose="020B0604020202020204" pitchFamily="34" charset="0"/>
              </a:rPr>
              <a:t>Working collaboratively we learnt that team work is dreamwork</a:t>
            </a:r>
          </a:p>
          <a:p>
            <a:pPr marL="285750" indent="-285750" algn="l">
              <a:buFont typeface="Arial" panose="020B0604020202020204" pitchFamily="34" charset="0"/>
              <a:buChar char="•"/>
            </a:pPr>
            <a:endParaRPr lang="en-GB" sz="1400" dirty="0"/>
          </a:p>
        </p:txBody>
      </p:sp>
    </p:spTree>
    <p:extLst>
      <p:ext uri="{BB962C8B-B14F-4D97-AF65-F5344CB8AC3E}">
        <p14:creationId xmlns:p14="http://schemas.microsoft.com/office/powerpoint/2010/main" val="19206442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C0F53-C0E8-4804-8344-43C065B1EB17}"/>
              </a:ext>
            </a:extLst>
          </p:cNvPr>
          <p:cNvSpPr>
            <a:spLocks noGrp="1"/>
          </p:cNvSpPr>
          <p:nvPr>
            <p:ph type="title"/>
          </p:nvPr>
        </p:nvSpPr>
        <p:spPr/>
        <p:txBody>
          <a:bodyPr>
            <a:normAutofit/>
          </a:bodyPr>
          <a:lstStyle/>
          <a:p>
            <a:pPr algn="ctr"/>
            <a:r>
              <a:rPr lang="en-GB" sz="4000" dirty="0"/>
              <a:t>Scope and Purposes of the Organisation</a:t>
            </a:r>
          </a:p>
        </p:txBody>
      </p:sp>
      <p:sp>
        <p:nvSpPr>
          <p:cNvPr id="3" name="Content Placeholder 2">
            <a:extLst>
              <a:ext uri="{FF2B5EF4-FFF2-40B4-BE49-F238E27FC236}">
                <a16:creationId xmlns:a16="http://schemas.microsoft.com/office/drawing/2014/main" id="{04328234-4E81-44EE-98C3-2EA1F16F39BD}"/>
              </a:ext>
            </a:extLst>
          </p:cNvPr>
          <p:cNvSpPr>
            <a:spLocks noGrp="1"/>
          </p:cNvSpPr>
          <p:nvPr>
            <p:ph sz="quarter" idx="13"/>
          </p:nvPr>
        </p:nvSpPr>
        <p:spPr/>
        <p:txBody>
          <a:bodyPr/>
          <a:lstStyle/>
          <a:p>
            <a:r>
              <a:rPr lang="en-GB" b="1" dirty="0">
                <a:latin typeface="Arial" panose="020B0604020202020204" pitchFamily="34" charset="0"/>
                <a:cs typeface="Arial" panose="020B0604020202020204" pitchFamily="34" charset="0"/>
              </a:rPr>
              <a:t>Kentucky Fried Chicken aims to be an inclusive Franchise, targeting both non-vegetarians and vegetarians. </a:t>
            </a:r>
          </a:p>
          <a:p>
            <a:r>
              <a:rPr lang="en-GB" b="1" dirty="0">
                <a:latin typeface="Arial" panose="020B0604020202020204" pitchFamily="34" charset="0"/>
                <a:cs typeface="Arial" panose="020B0604020202020204" pitchFamily="34" charset="0"/>
              </a:rPr>
              <a:t>Kentucky Fried Chicken targets all individuals and therefore has menu options that caters to adults and children. </a:t>
            </a:r>
          </a:p>
          <a:p>
            <a:r>
              <a:rPr lang="en-GB" b="1" dirty="0">
                <a:latin typeface="Arial" panose="020B0604020202020204" pitchFamily="34" charset="0"/>
                <a:cs typeface="Arial" panose="020B0604020202020204" pitchFamily="34" charset="0"/>
              </a:rPr>
              <a:t>Kentucky Fried Chicken meets the needs of customers in various regions by offering menu choices that fit regional tastes and needs. For example, green curry chicken rice bowl is menu option available in Thailand to suit the taste of that region.</a:t>
            </a:r>
          </a:p>
        </p:txBody>
      </p:sp>
    </p:spTree>
    <p:extLst>
      <p:ext uri="{BB962C8B-B14F-4D97-AF65-F5344CB8AC3E}">
        <p14:creationId xmlns:p14="http://schemas.microsoft.com/office/powerpoint/2010/main" val="35354250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54915C5-707B-4B29-9E6B-116367F84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0191" cy="6858000"/>
          </a:xfrm>
          <a:custGeom>
            <a:avLst/>
            <a:gdLst>
              <a:gd name="connsiteX0" fmla="*/ 1 w 4061802"/>
              <a:gd name="connsiteY0" fmla="*/ 0 h 6858000"/>
              <a:gd name="connsiteX1" fmla="*/ 4059081 w 4061802"/>
              <a:gd name="connsiteY1" fmla="*/ 0 h 6858000"/>
              <a:gd name="connsiteX2" fmla="*/ 4059081 w 4061802"/>
              <a:gd name="connsiteY2" fmla="*/ 2339825 h 6858000"/>
              <a:gd name="connsiteX3" fmla="*/ 4061802 w 4061802"/>
              <a:gd name="connsiteY3" fmla="*/ 2339683 h 6858000"/>
              <a:gd name="connsiteX4" fmla="*/ 4061802 w 4061802"/>
              <a:gd name="connsiteY4" fmla="*/ 3776054 h 6858000"/>
              <a:gd name="connsiteX5" fmla="*/ 4059081 w 4061802"/>
              <a:gd name="connsiteY5" fmla="*/ 3776199 h 6858000"/>
              <a:gd name="connsiteX6" fmla="*/ 4059081 w 4061802"/>
              <a:gd name="connsiteY6" fmla="*/ 6858000 h 6858000"/>
              <a:gd name="connsiteX7" fmla="*/ 1 w 4061802"/>
              <a:gd name="connsiteY7" fmla="*/ 6858000 h 6858000"/>
              <a:gd name="connsiteX8" fmla="*/ 1 w 4061802"/>
              <a:gd name="connsiteY8" fmla="*/ 3992604 h 6858000"/>
              <a:gd name="connsiteX9" fmla="*/ 0 w 4061802"/>
              <a:gd name="connsiteY9" fmla="*/ 3992604 h 6858000"/>
              <a:gd name="connsiteX10" fmla="*/ 0 w 4061802"/>
              <a:gd name="connsiteY10" fmla="*/ 2552279 h 6858000"/>
              <a:gd name="connsiteX11" fmla="*/ 1 w 4061802"/>
              <a:gd name="connsiteY11" fmla="*/ 2552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61802" h="6858000">
                <a:moveTo>
                  <a:pt x="1" y="0"/>
                </a:moveTo>
                <a:lnTo>
                  <a:pt x="4059081" y="0"/>
                </a:lnTo>
                <a:lnTo>
                  <a:pt x="4059081" y="2339825"/>
                </a:lnTo>
                <a:lnTo>
                  <a:pt x="4061802" y="2339683"/>
                </a:lnTo>
                <a:lnTo>
                  <a:pt x="4061802" y="3776054"/>
                </a:lnTo>
                <a:lnTo>
                  <a:pt x="4059081" y="3776199"/>
                </a:lnTo>
                <a:lnTo>
                  <a:pt x="4059081" y="6858000"/>
                </a:lnTo>
                <a:lnTo>
                  <a:pt x="1" y="6858000"/>
                </a:lnTo>
                <a:lnTo>
                  <a:pt x="1" y="3992604"/>
                </a:lnTo>
                <a:lnTo>
                  <a:pt x="0" y="3992604"/>
                </a:lnTo>
                <a:lnTo>
                  <a:pt x="0" y="2552279"/>
                </a:lnTo>
                <a:lnTo>
                  <a:pt x="1" y="2552279"/>
                </a:lnTo>
                <a:close/>
              </a:path>
            </a:pathLst>
          </a:custGeom>
          <a:gradFill flip="none" rotWithShape="1">
            <a:gsLst>
              <a:gs pos="34000">
                <a:schemeClr val="accent1"/>
              </a:gs>
              <a:gs pos="100000">
                <a:schemeClr val="accent1">
                  <a:lumMod val="50000"/>
                </a:schemeClr>
              </a:gs>
            </a:gsLst>
            <a:lin ang="3600000" scaled="0"/>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559917-21F7-454A-A0D0-DAA219331AF9}"/>
              </a:ext>
            </a:extLst>
          </p:cNvPr>
          <p:cNvSpPr>
            <a:spLocks noGrp="1"/>
          </p:cNvSpPr>
          <p:nvPr>
            <p:ph type="title"/>
          </p:nvPr>
        </p:nvSpPr>
        <p:spPr>
          <a:xfrm>
            <a:off x="643467" y="1226122"/>
            <a:ext cx="3054268" cy="4405756"/>
          </a:xfrm>
        </p:spPr>
        <p:txBody>
          <a:bodyPr anchor="ctr">
            <a:normAutofit/>
          </a:bodyPr>
          <a:lstStyle/>
          <a:p>
            <a:r>
              <a:rPr lang="en-GB" sz="3600">
                <a:solidFill>
                  <a:srgbClr val="FFFFFF"/>
                </a:solidFill>
              </a:rPr>
              <a:t>Current Status and Services of the Organisation </a:t>
            </a:r>
          </a:p>
        </p:txBody>
      </p:sp>
      <p:sp>
        <p:nvSpPr>
          <p:cNvPr id="10" name="Rectangle 9">
            <a:extLst>
              <a:ext uri="{FF2B5EF4-FFF2-40B4-BE49-F238E27FC236}">
                <a16:creationId xmlns:a16="http://schemas.microsoft.com/office/drawing/2014/main" id="{26B8E032-9914-4C00-B51A-C2DA16271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1733" cy="6858000"/>
          </a:xfrm>
          <a:prstGeom prst="rect">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802" y="1"/>
            <a:ext cx="8130198" cy="6857999"/>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0857752-DADC-4FC7-858A-9E24E19FFD9D}"/>
              </a:ext>
            </a:extLst>
          </p:cNvPr>
          <p:cNvSpPr>
            <a:spLocks noGrp="1"/>
          </p:cNvSpPr>
          <p:nvPr>
            <p:ph sz="quarter" idx="13"/>
          </p:nvPr>
        </p:nvSpPr>
        <p:spPr>
          <a:xfrm>
            <a:off x="4554461" y="1226122"/>
            <a:ext cx="6526045" cy="4405756"/>
          </a:xfrm>
        </p:spPr>
        <p:txBody>
          <a:bodyPr anchor="ctr">
            <a:normAutofit/>
          </a:bodyPr>
          <a:lstStyle/>
          <a:p>
            <a:r>
              <a:rPr lang="en-GB" b="1" dirty="0" err="1">
                <a:solidFill>
                  <a:schemeClr val="tx1">
                    <a:lumMod val="95000"/>
                    <a:lumOff val="5000"/>
                  </a:schemeClr>
                </a:solidFill>
                <a:latin typeface="Arial" panose="020B0604020202020204" pitchFamily="34" charset="0"/>
                <a:cs typeface="Arial" panose="020B0604020202020204" pitchFamily="34" charset="0"/>
              </a:rPr>
              <a:t>Kfc</a:t>
            </a:r>
            <a:r>
              <a:rPr lang="en-GB" b="1">
                <a:solidFill>
                  <a:schemeClr val="tx1">
                    <a:lumMod val="95000"/>
                    <a:lumOff val="5000"/>
                  </a:schemeClr>
                </a:solidFill>
                <a:latin typeface="Arial" panose="020B0604020202020204" pitchFamily="34" charset="0"/>
                <a:cs typeface="Arial" panose="020B0604020202020204" pitchFamily="34" charset="0"/>
              </a:rPr>
              <a:t> is </a:t>
            </a:r>
            <a:r>
              <a:rPr lang="en-GB" b="1" dirty="0">
                <a:solidFill>
                  <a:schemeClr val="tx1">
                    <a:lumMod val="95000"/>
                    <a:lumOff val="5000"/>
                  </a:schemeClr>
                </a:solidFill>
                <a:latin typeface="Arial" panose="020B0604020202020204" pitchFamily="34" charset="0"/>
                <a:cs typeface="Arial" panose="020B0604020202020204" pitchFamily="34" charset="0"/>
              </a:rPr>
              <a:t>ranked numbers among the world’s prevalent fast food chain restaurants with some 23,000 outlets as of December 2018. </a:t>
            </a:r>
          </a:p>
          <a:p>
            <a:r>
              <a:rPr lang="en-GB" b="1" dirty="0">
                <a:solidFill>
                  <a:schemeClr val="tx1">
                    <a:lumMod val="95000"/>
                    <a:lumOff val="5000"/>
                  </a:schemeClr>
                </a:solidFill>
                <a:latin typeface="Arial" panose="020B0604020202020204" pitchFamily="34" charset="0"/>
                <a:cs typeface="Arial" panose="020B0604020202020204" pitchFamily="34" charset="0"/>
              </a:rPr>
              <a:t>Kentucky Fried Chicken as pledged to ensure it reduces its plastic foot print. By 2025, the company plans to ensure that all plastic-based, consumer-facing packaging across its global system will be recoverable or reusable (Kelso, A. 2019).</a:t>
            </a:r>
          </a:p>
        </p:txBody>
      </p:sp>
    </p:spTree>
    <p:extLst>
      <p:ext uri="{BB962C8B-B14F-4D97-AF65-F5344CB8AC3E}">
        <p14:creationId xmlns:p14="http://schemas.microsoft.com/office/powerpoint/2010/main" val="1704228167"/>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32554-3ADA-4394-A24D-486C9DDDB26A}"/>
              </a:ext>
            </a:extLst>
          </p:cNvPr>
          <p:cNvSpPr>
            <a:spLocks noGrp="1"/>
          </p:cNvSpPr>
          <p:nvPr>
            <p:ph type="title"/>
          </p:nvPr>
        </p:nvSpPr>
        <p:spPr>
          <a:xfrm>
            <a:off x="8009812" y="685800"/>
            <a:ext cx="3072869" cy="1151965"/>
          </a:xfrm>
        </p:spPr>
        <p:txBody>
          <a:bodyPr>
            <a:normAutofit/>
          </a:bodyPr>
          <a:lstStyle/>
          <a:p>
            <a:r>
              <a:rPr lang="en-GB" sz="2400"/>
              <a:t>Picture of green curry chicken rice bowl in Thailand</a:t>
            </a:r>
          </a:p>
        </p:txBody>
      </p:sp>
      <p:sp>
        <p:nvSpPr>
          <p:cNvPr id="12" name="Rectangle 11">
            <a:extLst>
              <a:ext uri="{FF2B5EF4-FFF2-40B4-BE49-F238E27FC236}">
                <a16:creationId xmlns:a16="http://schemas.microsoft.com/office/drawing/2014/main" id="{40EBDF3C-61A6-450C-8532-9276D9A1E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5E88428-8E31-477A-8A6D-B0F81C1CA762}"/>
              </a:ext>
            </a:extLst>
          </p:cNvPr>
          <p:cNvPicPr>
            <a:picLocks noChangeAspect="1"/>
          </p:cNvPicPr>
          <p:nvPr/>
        </p:nvPicPr>
        <p:blipFill>
          <a:blip r:embed="rId3"/>
          <a:stretch>
            <a:fillRect/>
          </a:stretch>
        </p:blipFill>
        <p:spPr>
          <a:xfrm>
            <a:off x="796219" y="689358"/>
            <a:ext cx="6466872" cy="4219634"/>
          </a:xfrm>
          <a:prstGeom prst="rect">
            <a:avLst/>
          </a:prstGeom>
        </p:spPr>
      </p:pic>
      <p:sp>
        <p:nvSpPr>
          <p:cNvPr id="9" name="Content Placeholder 8">
            <a:extLst>
              <a:ext uri="{FF2B5EF4-FFF2-40B4-BE49-F238E27FC236}">
                <a16:creationId xmlns:a16="http://schemas.microsoft.com/office/drawing/2014/main" id="{292D4D9F-1463-4F50-8F49-4511ACD0B048}"/>
              </a:ext>
            </a:extLst>
          </p:cNvPr>
          <p:cNvSpPr>
            <a:spLocks noGrp="1"/>
          </p:cNvSpPr>
          <p:nvPr>
            <p:ph sz="quarter" idx="13"/>
          </p:nvPr>
        </p:nvSpPr>
        <p:spPr>
          <a:xfrm>
            <a:off x="8006592" y="2071047"/>
            <a:ext cx="3076090" cy="3387217"/>
          </a:xfrm>
        </p:spPr>
        <p:txBody>
          <a:bodyPr anchor="t">
            <a:normAutofit fontScale="92500" lnSpcReduction="10000"/>
          </a:bodyPr>
          <a:lstStyle/>
          <a:p>
            <a:r>
              <a:rPr lang="en-US" sz="1800" b="1" dirty="0">
                <a:latin typeface="Arial" panose="020B0604020202020204" pitchFamily="34" charset="0"/>
                <a:cs typeface="Arial" panose="020B0604020202020204" pitchFamily="34" charset="0"/>
              </a:rPr>
              <a:t>THE KFC MENU VARIOUS IN DIFFERENT COUNTRIES </a:t>
            </a:r>
          </a:p>
          <a:p>
            <a:r>
              <a:rPr lang="en-US" sz="1800" b="1" dirty="0">
                <a:latin typeface="Arial" panose="020B0604020202020204" pitchFamily="34" charset="0"/>
                <a:cs typeface="Arial" panose="020B0604020202020204" pitchFamily="34" charset="0"/>
              </a:rPr>
              <a:t>IN THE CARIBBEAN ITEMS SUCH AS BISCUIT IS ADDED</a:t>
            </a:r>
          </a:p>
          <a:p>
            <a:r>
              <a:rPr lang="en-US" sz="1800" b="1" dirty="0">
                <a:latin typeface="Arial" panose="020B0604020202020204" pitchFamily="34" charset="0"/>
                <a:cs typeface="Arial" panose="020B0604020202020204" pitchFamily="34" charset="0"/>
              </a:rPr>
              <a:t>IN THE USA YOU CAN GET HOT PIE</a:t>
            </a:r>
          </a:p>
          <a:p>
            <a:r>
              <a:rPr lang="en-US" sz="1800" b="1" dirty="0">
                <a:latin typeface="Arial" panose="020B0604020202020204" pitchFamily="34" charset="0"/>
                <a:cs typeface="Arial" panose="020B0604020202020204" pitchFamily="34" charset="0"/>
              </a:rPr>
              <a:t>IN THE PHILLIPINES MUSHROOM SOUP</a:t>
            </a:r>
          </a:p>
        </p:txBody>
      </p:sp>
    </p:spTree>
    <p:extLst>
      <p:ext uri="{BB962C8B-B14F-4D97-AF65-F5344CB8AC3E}">
        <p14:creationId xmlns:p14="http://schemas.microsoft.com/office/powerpoint/2010/main" val="22477359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9091" t="23391"/>
          <a:stretch/>
        </p:blipFill>
        <p:spPr>
          <a:xfrm>
            <a:off x="20" y="10"/>
            <a:ext cx="12191980" cy="6857990"/>
          </a:xfrm>
          <a:prstGeom prst="rect">
            <a:avLst/>
          </a:prstGeom>
        </p:spPr>
      </p:pic>
      <p:sp>
        <p:nvSpPr>
          <p:cNvPr id="10" name="Freeform 9">
            <a:extLst>
              <a:ext uri="{FF2B5EF4-FFF2-40B4-BE49-F238E27FC236}">
                <a16:creationId xmlns:a16="http://schemas.microsoft.com/office/drawing/2014/main" id="{BE135C2E-C781-46AF-BE4C-9B57C07D9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8288" y="2698990"/>
            <a:ext cx="11338098" cy="3612111"/>
          </a:xfrm>
          <a:custGeom>
            <a:avLst/>
            <a:gdLst>
              <a:gd name="connsiteX0" fmla="*/ 0 w 11329257"/>
              <a:gd name="connsiteY0" fmla="*/ 1672253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0 w 11329257"/>
              <a:gd name="connsiteY4" fmla="*/ 1672253 h 3112578"/>
              <a:gd name="connsiteX0" fmla="*/ 8467 w 11329257"/>
              <a:gd name="connsiteY0" fmla="*/ 994919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8467 w 11329257"/>
              <a:gd name="connsiteY4" fmla="*/ 994919 h 3112578"/>
              <a:gd name="connsiteX0" fmla="*/ 814 w 11330070"/>
              <a:gd name="connsiteY0" fmla="*/ 732453 h 3112578"/>
              <a:gd name="connsiteX1" fmla="*/ 11202554 w 11330070"/>
              <a:gd name="connsiteY1" fmla="*/ 0 h 3112578"/>
              <a:gd name="connsiteX2" fmla="*/ 11330070 w 11330070"/>
              <a:gd name="connsiteY2" fmla="*/ 2508571 h 3112578"/>
              <a:gd name="connsiteX3" fmla="*/ 813 w 11330070"/>
              <a:gd name="connsiteY3" fmla="*/ 3112578 h 3112578"/>
              <a:gd name="connsiteX4" fmla="*/ 814 w 11330070"/>
              <a:gd name="connsiteY4" fmla="*/ 732453 h 3112578"/>
              <a:gd name="connsiteX0" fmla="*/ 375 w 11338098"/>
              <a:gd name="connsiteY0" fmla="*/ 622387 h 3112578"/>
              <a:gd name="connsiteX1" fmla="*/ 11210582 w 11338098"/>
              <a:gd name="connsiteY1" fmla="*/ 0 h 3112578"/>
              <a:gd name="connsiteX2" fmla="*/ 11338098 w 11338098"/>
              <a:gd name="connsiteY2" fmla="*/ 2508571 h 3112578"/>
              <a:gd name="connsiteX3" fmla="*/ 8841 w 11338098"/>
              <a:gd name="connsiteY3" fmla="*/ 3112578 h 3112578"/>
              <a:gd name="connsiteX4" fmla="*/ 375 w 11338098"/>
              <a:gd name="connsiteY4" fmla="*/ 622387 h 3112578"/>
              <a:gd name="connsiteX0" fmla="*/ 375 w 11338098"/>
              <a:gd name="connsiteY0" fmla="*/ 10203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1020320 h 3510511"/>
              <a:gd name="connsiteX0" fmla="*/ 375 w 11338098"/>
              <a:gd name="connsiteY0" fmla="*/ 6647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64720 h 3510511"/>
              <a:gd name="connsiteX0" fmla="*/ 375 w 11338098"/>
              <a:gd name="connsiteY0" fmla="*/ 605454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05454 h 3510511"/>
              <a:gd name="connsiteX0" fmla="*/ 375 w 11338098"/>
              <a:gd name="connsiteY0" fmla="*/ 707054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707054 h 3612111"/>
              <a:gd name="connsiteX0" fmla="*/ 375 w 11338098"/>
              <a:gd name="connsiteY0" fmla="*/ 571588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571588 h 361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8098" h="3612111">
                <a:moveTo>
                  <a:pt x="375" y="571588"/>
                </a:moveTo>
                <a:lnTo>
                  <a:pt x="11176715" y="0"/>
                </a:lnTo>
                <a:lnTo>
                  <a:pt x="11338098" y="3008104"/>
                </a:lnTo>
                <a:lnTo>
                  <a:pt x="8841" y="3612111"/>
                </a:lnTo>
                <a:cubicBezTo>
                  <a:pt x="11663" y="2906225"/>
                  <a:pt x="-2447" y="1277474"/>
                  <a:pt x="375" y="571588"/>
                </a:cubicBez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87E73C-2B1A-4602-BFBE-CFE1E55D9B38}"/>
              </a:ext>
            </a:extLst>
          </p:cNvPr>
          <p:cNvSpPr>
            <a:spLocks noGrp="1"/>
          </p:cNvSpPr>
          <p:nvPr>
            <p:ph type="ctrTitle"/>
          </p:nvPr>
        </p:nvSpPr>
        <p:spPr>
          <a:xfrm rot="21420000">
            <a:off x="496980" y="3221623"/>
            <a:ext cx="10264470" cy="1250066"/>
          </a:xfrm>
        </p:spPr>
        <p:txBody>
          <a:bodyPr>
            <a:normAutofit/>
          </a:bodyPr>
          <a:lstStyle/>
          <a:p>
            <a:r>
              <a:rPr lang="en-US">
                <a:solidFill>
                  <a:schemeClr val="bg1"/>
                </a:solidFill>
              </a:rPr>
              <a:t>Thank You</a:t>
            </a:r>
          </a:p>
        </p:txBody>
      </p:sp>
      <p:sp>
        <p:nvSpPr>
          <p:cNvPr id="12" name="5-Point Star 12">
            <a:extLst>
              <a:ext uri="{FF2B5EF4-FFF2-40B4-BE49-F238E27FC236}">
                <a16:creationId xmlns:a16="http://schemas.microsoft.com/office/drawing/2014/main" id="{EB803A74-8E46-4CF3-B85A-2F618214C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A9CB511D-EA45-4336-847C-1252667143B5}"/>
              </a:ext>
            </a:extLst>
          </p:cNvPr>
          <p:cNvSpPr>
            <a:spLocks noGrp="1"/>
          </p:cNvSpPr>
          <p:nvPr>
            <p:ph type="subTitle" idx="1"/>
          </p:nvPr>
        </p:nvSpPr>
        <p:spPr>
          <a:xfrm rot="21420000">
            <a:off x="538344" y="4356657"/>
            <a:ext cx="10271534" cy="494162"/>
          </a:xfrm>
        </p:spPr>
        <p:txBody>
          <a:bodyPr>
            <a:normAutofit/>
          </a:bodyPr>
          <a:lstStyle/>
          <a:p>
            <a:pPr>
              <a:lnSpc>
                <a:spcPct val="110000"/>
              </a:lnSpc>
            </a:pPr>
            <a:r>
              <a:rPr lang="en-US" sz="2400" dirty="0">
                <a:solidFill>
                  <a:schemeClr val="bg1"/>
                </a:solidFill>
              </a:rPr>
              <a:t>By: GROUP D</a:t>
            </a:r>
          </a:p>
          <a:p>
            <a:pPr>
              <a:lnSpc>
                <a:spcPct val="110000"/>
              </a:lnSpc>
            </a:pPr>
            <a:endParaRPr lang="en-US" sz="2400" dirty="0">
              <a:solidFill>
                <a:schemeClr val="bg1"/>
              </a:solidFill>
            </a:endParaRPr>
          </a:p>
          <a:p>
            <a:pPr>
              <a:lnSpc>
                <a:spcPct val="110000"/>
              </a:lnSpc>
            </a:pPr>
            <a:endParaRPr lang="en-US" sz="2400" dirty="0">
              <a:solidFill>
                <a:schemeClr val="bg1"/>
              </a:solidFill>
            </a:endParaRPr>
          </a:p>
        </p:txBody>
      </p:sp>
    </p:spTree>
    <p:extLst>
      <p:ext uri="{BB962C8B-B14F-4D97-AF65-F5344CB8AC3E}">
        <p14:creationId xmlns:p14="http://schemas.microsoft.com/office/powerpoint/2010/main" val="35013474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71EA3-E453-4448-8D9E-C5F5CB2B170C}"/>
              </a:ext>
            </a:extLst>
          </p:cNvPr>
          <p:cNvSpPr>
            <a:spLocks noGrp="1"/>
          </p:cNvSpPr>
          <p:nvPr>
            <p:ph type="title"/>
          </p:nvPr>
        </p:nvSpPr>
        <p:spPr>
          <a:xfrm>
            <a:off x="685801" y="685800"/>
            <a:ext cx="10396882" cy="562429"/>
          </a:xfrm>
        </p:spPr>
        <p:txBody>
          <a:bodyPr>
            <a:normAutofit/>
          </a:bodyPr>
          <a:lstStyle/>
          <a:p>
            <a:r>
              <a:rPr lang="en-GB" sz="2800" dirty="0"/>
              <a:t>REFERENCES</a:t>
            </a:r>
          </a:p>
        </p:txBody>
      </p:sp>
      <p:sp>
        <p:nvSpPr>
          <p:cNvPr id="4" name="Content Placeholder 3">
            <a:extLst>
              <a:ext uri="{FF2B5EF4-FFF2-40B4-BE49-F238E27FC236}">
                <a16:creationId xmlns:a16="http://schemas.microsoft.com/office/drawing/2014/main" id="{6CCC3090-5256-4343-8E71-F9C46D8F6F6D}"/>
              </a:ext>
            </a:extLst>
          </p:cNvPr>
          <p:cNvSpPr>
            <a:spLocks noGrp="1"/>
          </p:cNvSpPr>
          <p:nvPr>
            <p:ph sz="quarter" idx="13"/>
          </p:nvPr>
        </p:nvSpPr>
        <p:spPr>
          <a:xfrm>
            <a:off x="685800" y="1248230"/>
            <a:ext cx="10394707" cy="4126356"/>
          </a:xfrm>
        </p:spPr>
        <p:txBody>
          <a:bodyPr>
            <a:normAutofit fontScale="62500" lnSpcReduction="20000"/>
          </a:bodyPr>
          <a:lstStyle/>
          <a:p>
            <a:r>
              <a:rPr lang="en-GB" sz="1800" dirty="0">
                <a:latin typeface="Arial" panose="020B0604020202020204" pitchFamily="34" charset="0"/>
                <a:cs typeface="Arial" panose="020B0604020202020204" pitchFamily="34" charset="0"/>
              </a:rPr>
              <a:t>McFadden, C. (2019). </a:t>
            </a:r>
            <a:r>
              <a:rPr lang="en-GB" sz="1800" i="1" dirty="0">
                <a:latin typeface="Arial" panose="020B0604020202020204" pitchFamily="34" charset="0"/>
                <a:cs typeface="Arial" panose="020B0604020202020204" pitchFamily="34" charset="0"/>
              </a:rPr>
              <a:t>The History of KFC: Their Past and the Tech Building Their Future. </a:t>
            </a:r>
            <a:r>
              <a:rPr lang="en-GB" sz="1800" dirty="0">
                <a:latin typeface="Arial" panose="020B0604020202020204" pitchFamily="34" charset="0"/>
                <a:cs typeface="Arial" panose="020B0604020202020204" pitchFamily="34" charset="0"/>
              </a:rPr>
              <a:t>Retrieved from Interesting Engineer: </a:t>
            </a:r>
            <a:r>
              <a:rPr lang="en-GB" sz="1800" dirty="0">
                <a:latin typeface="Arial" panose="020B0604020202020204" pitchFamily="34" charset="0"/>
                <a:cs typeface="Arial" panose="020B0604020202020204" pitchFamily="34" charset="0"/>
                <a:hlinkClick r:id="rId2"/>
              </a:rPr>
              <a:t>https://interestingengineering.com/the-history-of-kfc-their-past-and-the-tech-building-their-future</a:t>
            </a:r>
            <a:r>
              <a:rPr lang="en-GB" sz="1800" dirty="0">
                <a:latin typeface="Arial" panose="020B0604020202020204" pitchFamily="34" charset="0"/>
                <a:cs typeface="Arial" panose="020B0604020202020204" pitchFamily="34" charset="0"/>
              </a:rPr>
              <a:t> (Last accessed Dec 2019) </a:t>
            </a:r>
          </a:p>
          <a:p>
            <a:r>
              <a:rPr lang="en-GB" sz="1800" dirty="0">
                <a:latin typeface="Arial" panose="020B0604020202020204" pitchFamily="34" charset="0"/>
                <a:cs typeface="Arial" panose="020B0604020202020204" pitchFamily="34" charset="0"/>
              </a:rPr>
              <a:t>Kelso, A. (2019). </a:t>
            </a:r>
            <a:r>
              <a:rPr lang="en-GB" sz="1800" i="1" dirty="0">
                <a:latin typeface="Arial" panose="020B0604020202020204" pitchFamily="34" charset="0"/>
                <a:cs typeface="Arial" panose="020B0604020202020204" pitchFamily="34" charset="0"/>
              </a:rPr>
              <a:t>KFC Announces Major Plastics Pledge, Achievement Of Antibiotics Goal. </a:t>
            </a:r>
            <a:r>
              <a:rPr lang="en-GB" sz="1800" dirty="0">
                <a:latin typeface="Arial" panose="020B0604020202020204" pitchFamily="34" charset="0"/>
                <a:cs typeface="Arial" panose="020B0604020202020204" pitchFamily="34" charset="0"/>
              </a:rPr>
              <a:t>Retrieved at </a:t>
            </a:r>
            <a:r>
              <a:rPr lang="en-GB" sz="1800" dirty="0">
                <a:latin typeface="Arial" panose="020B0604020202020204" pitchFamily="34" charset="0"/>
                <a:cs typeface="Arial" panose="020B0604020202020204" pitchFamily="34" charset="0"/>
                <a:hlinkClick r:id="rId3"/>
              </a:rPr>
              <a:t>https://www.forbes.com/sites/aliciakelso/2019/01/24/kfc-announcesmajor-plastics-pledge-achievement-of-antibiotics-goal/#584080514b72</a:t>
            </a:r>
            <a:r>
              <a:rPr lang="en-GB" sz="1800" dirty="0">
                <a:latin typeface="Arial" panose="020B0604020202020204" pitchFamily="34" charset="0"/>
                <a:cs typeface="Arial" panose="020B0604020202020204" pitchFamily="34" charset="0"/>
              </a:rPr>
              <a:t> (LAST ACCESSED NOV 2019)</a:t>
            </a:r>
          </a:p>
          <a:p>
            <a:r>
              <a:rPr lang="en-GB" sz="1800" dirty="0">
                <a:latin typeface="Arial" panose="020B0604020202020204" pitchFamily="34" charset="0"/>
                <a:cs typeface="Arial" panose="020B0604020202020204" pitchFamily="34" charset="0"/>
              </a:rPr>
              <a:t>Unknown. (2018, September). </a:t>
            </a:r>
            <a:r>
              <a:rPr lang="en-GB" sz="1800" i="1" dirty="0">
                <a:latin typeface="Arial" panose="020B0604020202020204" pitchFamily="34" charset="0"/>
                <a:cs typeface="Arial" panose="020B0604020202020204" pitchFamily="34" charset="0"/>
              </a:rPr>
              <a:t>Our Story</a:t>
            </a:r>
            <a:r>
              <a:rPr lang="en-GB" sz="1800" dirty="0">
                <a:latin typeface="Arial" panose="020B0604020202020204" pitchFamily="34" charset="0"/>
                <a:cs typeface="Arial" panose="020B0604020202020204" pitchFamily="34" charset="0"/>
              </a:rPr>
              <a:t>. Retrieved from Our story is part man, part legend, all Colonel: </a:t>
            </a:r>
            <a:r>
              <a:rPr lang="en-GB" sz="1800" dirty="0">
                <a:latin typeface="Arial" panose="020B0604020202020204" pitchFamily="34" charset="0"/>
                <a:cs typeface="Arial" panose="020B0604020202020204" pitchFamily="34" charset="0"/>
                <a:hlinkClick r:id="rId4"/>
              </a:rPr>
              <a:t>https://www.kfc.ca/our-story</a:t>
            </a:r>
            <a:r>
              <a:rPr lang="en-GB" sz="1800" dirty="0">
                <a:latin typeface="Arial" panose="020B0604020202020204" pitchFamily="34" charset="0"/>
                <a:cs typeface="Arial" panose="020B0604020202020204" pitchFamily="34" charset="0"/>
              </a:rPr>
              <a:t> (Last accessed </a:t>
            </a:r>
            <a:r>
              <a:rPr lang="en-GB" sz="1800" dirty="0" err="1">
                <a:latin typeface="Arial" panose="020B0604020202020204" pitchFamily="34" charset="0"/>
                <a:cs typeface="Arial" panose="020B0604020202020204" pitchFamily="34" charset="0"/>
              </a:rPr>
              <a:t>dec</a:t>
            </a:r>
            <a:r>
              <a:rPr lang="en-GB" sz="1800" dirty="0">
                <a:latin typeface="Arial" panose="020B0604020202020204" pitchFamily="34" charset="0"/>
                <a:cs typeface="Arial" panose="020B0604020202020204" pitchFamily="34" charset="0"/>
              </a:rPr>
              <a:t> 2019)</a:t>
            </a:r>
          </a:p>
          <a:p>
            <a:pPr>
              <a:tabLst>
                <a:tab pos="5922963" algn="l"/>
              </a:tabLst>
            </a:pPr>
            <a:r>
              <a:rPr lang="en-GB" sz="1800" dirty="0">
                <a:latin typeface="Arial" panose="020B0604020202020204" pitchFamily="34" charset="0"/>
                <a:cs typeface="Arial" panose="020B0604020202020204" pitchFamily="34" charset="0"/>
              </a:rPr>
              <a:t>Cornelius, I.( 2018). </a:t>
            </a:r>
            <a:r>
              <a:rPr lang="en-GB" sz="1800" i="1" dirty="0">
                <a:latin typeface="Arial" panose="020B0604020202020204" pitchFamily="34" charset="0"/>
                <a:cs typeface="Arial" panose="020B0604020202020204" pitchFamily="34" charset="0"/>
              </a:rPr>
              <a:t>25 Of The Most Unique KFC Menu Items From Around The World</a:t>
            </a:r>
            <a:r>
              <a:rPr lang="en-GB" sz="1800" dirty="0">
                <a:latin typeface="Arial" panose="020B0604020202020204" pitchFamily="34" charset="0"/>
                <a:cs typeface="Arial" panose="020B0604020202020204" pitchFamily="34" charset="0"/>
              </a:rPr>
              <a:t>. Retrieved at </a:t>
            </a:r>
            <a:r>
              <a:rPr lang="en-GB" sz="1800" dirty="0">
                <a:latin typeface="Arial" panose="020B0604020202020204" pitchFamily="34" charset="0"/>
                <a:cs typeface="Arial" panose="020B0604020202020204" pitchFamily="34" charset="0"/>
                <a:hlinkClick r:id="rId5"/>
              </a:rPr>
              <a:t>https://www.thetravel.com/25-of-the-most-unique-kfc-menu-items-from-around-the-world/</a:t>
            </a:r>
            <a:r>
              <a:rPr lang="en-GB" sz="1800" dirty="0">
                <a:latin typeface="Arial" panose="020B0604020202020204" pitchFamily="34" charset="0"/>
                <a:cs typeface="Arial" panose="020B0604020202020204" pitchFamily="34" charset="0"/>
              </a:rPr>
              <a:t> (Last accessed </a:t>
            </a:r>
            <a:r>
              <a:rPr lang="en-GB" sz="1800" dirty="0" err="1">
                <a:latin typeface="Arial" panose="020B0604020202020204" pitchFamily="34" charset="0"/>
                <a:cs typeface="Arial" panose="020B0604020202020204" pitchFamily="34" charset="0"/>
              </a:rPr>
              <a:t>nov</a:t>
            </a:r>
            <a:r>
              <a:rPr lang="en-GB" sz="1800" dirty="0">
                <a:latin typeface="Arial" panose="020B0604020202020204" pitchFamily="34" charset="0"/>
                <a:cs typeface="Arial" panose="020B0604020202020204" pitchFamily="34" charset="0"/>
              </a:rPr>
              <a:t> 2019)</a:t>
            </a:r>
          </a:p>
          <a:p>
            <a:r>
              <a:rPr lang="en-GB" sz="1800" dirty="0">
                <a:latin typeface="Arial" panose="020B0604020202020204" pitchFamily="34" charset="0"/>
                <a:cs typeface="Arial" panose="020B0604020202020204" pitchFamily="34" charset="0"/>
              </a:rPr>
              <a:t>Anonymous. (2018). </a:t>
            </a:r>
            <a:r>
              <a:rPr lang="en-GB" sz="1800" i="1" dirty="0">
                <a:latin typeface="Arial" panose="020B0604020202020204" pitchFamily="34" charset="0"/>
                <a:cs typeface="Arial" panose="020B0604020202020204" pitchFamily="34" charset="0"/>
              </a:rPr>
              <a:t>KFC Marketing Strategy | Understanding the Positioning of KFC. </a:t>
            </a:r>
            <a:r>
              <a:rPr lang="en-GB" sz="1800" dirty="0">
                <a:latin typeface="Arial" panose="020B0604020202020204" pitchFamily="34" charset="0"/>
                <a:cs typeface="Arial" panose="020B0604020202020204" pitchFamily="34" charset="0"/>
              </a:rPr>
              <a:t>Retrieved at </a:t>
            </a:r>
            <a:r>
              <a:rPr lang="en-GB" sz="1800" dirty="0">
                <a:latin typeface="Arial" panose="020B0604020202020204" pitchFamily="34" charset="0"/>
                <a:cs typeface="Arial" panose="020B0604020202020204" pitchFamily="34" charset="0"/>
                <a:hlinkClick r:id="rId6"/>
              </a:rPr>
              <a:t>http://heartofcodes.com/kfc-marketing-strategy/</a:t>
            </a:r>
            <a:r>
              <a:rPr lang="en-GB" sz="1800" dirty="0">
                <a:latin typeface="Arial" panose="020B0604020202020204" pitchFamily="34" charset="0"/>
                <a:cs typeface="Arial" panose="020B0604020202020204" pitchFamily="34" charset="0"/>
              </a:rPr>
              <a:t> (Last accessed </a:t>
            </a:r>
            <a:r>
              <a:rPr lang="en-GB" sz="1800" dirty="0" err="1">
                <a:latin typeface="Arial" panose="020B0604020202020204" pitchFamily="34" charset="0"/>
                <a:cs typeface="Arial" panose="020B0604020202020204" pitchFamily="34" charset="0"/>
              </a:rPr>
              <a:t>dec</a:t>
            </a:r>
            <a:r>
              <a:rPr lang="en-GB" sz="1800" dirty="0">
                <a:latin typeface="Arial" panose="020B0604020202020204" pitchFamily="34" charset="0"/>
                <a:cs typeface="Arial" panose="020B0604020202020204" pitchFamily="34" charset="0"/>
              </a:rPr>
              <a:t> 2019)</a:t>
            </a:r>
          </a:p>
          <a:p>
            <a:r>
              <a:rPr lang="en-GB" sz="1800" dirty="0">
                <a:latin typeface="Arial" panose="020B0604020202020204" pitchFamily="34" charset="0"/>
                <a:cs typeface="Arial" panose="020B0604020202020204" pitchFamily="34" charset="0"/>
              </a:rPr>
              <a:t>Google image. Colonel Sanders Pressure cooker. Retrieved at https://www.google.com/imgres?imgurl=https%3A%2F%2Fthumbs.worthpoint.com%2Fzoom%2F images2%2F1%2F0614%2F26%2Fcolonel-sanders-pressure-cooker (last accessed </a:t>
            </a:r>
            <a:r>
              <a:rPr lang="en-GB" sz="1800" dirty="0" err="1">
                <a:latin typeface="Arial" panose="020B0604020202020204" pitchFamily="34" charset="0"/>
                <a:cs typeface="Arial" panose="020B0604020202020204" pitchFamily="34" charset="0"/>
              </a:rPr>
              <a:t>dec</a:t>
            </a:r>
            <a:r>
              <a:rPr lang="en-GB" sz="1800" dirty="0">
                <a:latin typeface="Arial" panose="020B0604020202020204" pitchFamily="34" charset="0"/>
                <a:cs typeface="Arial" panose="020B0604020202020204" pitchFamily="34" charset="0"/>
              </a:rPr>
              <a:t> 2019)</a:t>
            </a:r>
          </a:p>
          <a:p>
            <a:r>
              <a:rPr lang="en-GB" sz="1800" dirty="0">
                <a:latin typeface="Arial" panose="020B0604020202020204" pitchFamily="34" charset="0"/>
                <a:cs typeface="Arial" panose="020B0604020202020204" pitchFamily="34" charset="0"/>
              </a:rPr>
              <a:t>Google image. </a:t>
            </a:r>
            <a:r>
              <a:rPr lang="en-GB" sz="1800" i="1" dirty="0">
                <a:latin typeface="Arial" panose="020B0604020202020204" pitchFamily="34" charset="0"/>
                <a:cs typeface="Arial" panose="020B0604020202020204" pitchFamily="34" charset="0"/>
              </a:rPr>
              <a:t>AMERICANA: KENTUCKY The Mythology of the Secret Recipe</a:t>
            </a:r>
            <a:r>
              <a:rPr lang="en-GB" sz="1800" dirty="0">
                <a:latin typeface="Arial" panose="020B0604020202020204" pitchFamily="34" charset="0"/>
                <a:cs typeface="Arial" panose="020B0604020202020204" pitchFamily="34" charset="0"/>
              </a:rPr>
              <a:t>. Retrieved at </a:t>
            </a:r>
            <a:r>
              <a:rPr lang="en-GB" sz="1800" dirty="0">
                <a:latin typeface="Arial" panose="020B0604020202020204" pitchFamily="34" charset="0"/>
                <a:cs typeface="Arial" panose="020B0604020202020204" pitchFamily="34" charset="0"/>
                <a:hlinkClick r:id="rId7"/>
              </a:rPr>
              <a:t>http://archive.wattis.org/exhibitions/americana-kentucky</a:t>
            </a:r>
            <a:r>
              <a:rPr lang="en-GB" sz="1800" dirty="0">
                <a:latin typeface="Arial" panose="020B0604020202020204" pitchFamily="34" charset="0"/>
                <a:cs typeface="Arial" panose="020B0604020202020204" pitchFamily="34" charset="0"/>
              </a:rPr>
              <a:t> (Last accessed </a:t>
            </a:r>
            <a:r>
              <a:rPr lang="en-GB" sz="1800" dirty="0" err="1">
                <a:latin typeface="Arial" panose="020B0604020202020204" pitchFamily="34" charset="0"/>
                <a:cs typeface="Arial" panose="020B0604020202020204" pitchFamily="34" charset="0"/>
              </a:rPr>
              <a:t>dec</a:t>
            </a:r>
            <a:r>
              <a:rPr lang="en-GB" sz="1800" dirty="0">
                <a:latin typeface="Arial" panose="020B0604020202020204" pitchFamily="34" charset="0"/>
                <a:cs typeface="Arial" panose="020B0604020202020204" pitchFamily="34" charset="0"/>
              </a:rPr>
              <a:t> 2019)</a:t>
            </a:r>
            <a:endParaRPr lang="en-GB" sz="1800" dirty="0"/>
          </a:p>
        </p:txBody>
      </p:sp>
    </p:spTree>
    <p:extLst>
      <p:ext uri="{BB962C8B-B14F-4D97-AF65-F5344CB8AC3E}">
        <p14:creationId xmlns:p14="http://schemas.microsoft.com/office/powerpoint/2010/main" val="38877722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TotalTime>
  <Words>1520</Words>
  <Application>Microsoft Office PowerPoint</Application>
  <PresentationFormat>Widescreen</PresentationFormat>
  <Paragraphs>109</Paragraphs>
  <Slides>22</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Impact</vt:lpstr>
      <vt:lpstr>Main Event</vt:lpstr>
      <vt:lpstr>Digital skills and research methods group d</vt:lpstr>
      <vt:lpstr>WELCOME TO OUR PRESENTATION  ANNESA JOHNSON / BONITA BROOKES / MOHAMED </vt:lpstr>
      <vt:lpstr>TABLE OF CONTENTS   </vt:lpstr>
      <vt:lpstr>Introduction</vt:lpstr>
      <vt:lpstr>Interesting facts  </vt:lpstr>
      <vt:lpstr>Background</vt:lpstr>
      <vt:lpstr>Background of kfc</vt:lpstr>
      <vt:lpstr>Aim</vt:lpstr>
      <vt:lpstr>Mission</vt:lpstr>
      <vt:lpstr>Challenges before introducing modern  technology </vt:lpstr>
      <vt:lpstr>Technology</vt:lpstr>
      <vt:lpstr>Technology</vt:lpstr>
      <vt:lpstr>Technology</vt:lpstr>
      <vt:lpstr>Impact of modern technology in kfc</vt:lpstr>
      <vt:lpstr>IMPACT OF TECHNOLOGY</vt:lpstr>
      <vt:lpstr>Lessons that can be drawn from the case study </vt:lpstr>
      <vt:lpstr>Group d  kfc</vt:lpstr>
      <vt:lpstr>Scope and Purposes of the Organisation</vt:lpstr>
      <vt:lpstr>Current Status and Services of the Organisation </vt:lpstr>
      <vt:lpstr>Picture of green curry chicken rice bowl in Thailand</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 </dc:creator>
  <cp:lastModifiedBy> </cp:lastModifiedBy>
  <cp:revision>21</cp:revision>
  <dcterms:created xsi:type="dcterms:W3CDTF">2019-12-17T17:50:15Z</dcterms:created>
  <dcterms:modified xsi:type="dcterms:W3CDTF">2019-12-18T21:48:04Z</dcterms:modified>
</cp:coreProperties>
</file>