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7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62" autoAdjust="0"/>
  </p:normalViewPr>
  <p:slideViewPr>
    <p:cSldViewPr snapToGrid="0">
      <p:cViewPr>
        <p:scale>
          <a:sx n="81" d="100"/>
          <a:sy n="81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692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2F96D-01AF-EE72-5A96-8D623673D0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43295-8B07-A03D-8CC9-B69272F1CD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A4079-5493-737F-DE4E-9141F97DE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4DFB5-67BA-BEAB-1BF8-F22DE2116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1A2BB-172C-7B7B-7723-292F5F3EA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52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8DFD1-E49F-F9EC-155B-7473CCF14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6D40B-F325-494B-CA91-FC5AF13AA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49053-E8EB-505E-4E33-CE47D420C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AB4DF-A9FE-7FC6-E688-9638D7407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65433-DCD4-FB8F-E91A-8D5BE30DE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44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FA02D-3173-D3F4-9127-400908536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ED421-4031-71A1-4A92-9D3016003B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F29F2-16C6-DAEA-9CC8-6BB2FCD17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18B73-6C32-FBD9-8BD3-A628BE355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B4DAF-266A-5320-93B3-F8E99C056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32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AD477-8B51-6309-AA09-F0169176B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87A06-2A79-D280-776B-B2FF1B0534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9FC11E-64E1-2F64-1C46-FF912CCFF5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A61C79-5359-F6F1-3DD6-5DF1C2F4A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EBD64D-E782-96B9-DBBB-4C8A1DD5B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F75283-EE72-B372-A190-3DFCA6843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F0D14-92B1-5270-5122-76D0265B5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063E3-3740-F398-1DE1-91F5BC42A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7D8DF-7592-A8B0-50CC-D3398A26F1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4D715-22C5-034A-F16B-7D90AF66AF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A6D5E-BEDB-44E2-97AD-B9403F9843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B1CB4-59BF-E3EC-14E2-DBB85785F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4D52B3-EAFC-D46B-4EE9-42E5F0BD7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53D39E-B58F-4AC4-2694-DD3257E2A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55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41062-E6E1-3853-3429-5D81C0AA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3C764B-E863-7987-3D16-2F664E0F1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53F61B-E7D5-F627-6BAE-011257E03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97B815-8879-3444-8B21-C039F5881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40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C264F4-B476-C221-663E-EA3B1A76A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7610EF-AAB5-7208-3460-B38A27FB8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B39EFD-B312-4AED-06AE-E6D51C5CC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60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49E58-B974-3135-8AEB-9A552B74F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9229C-E29F-9975-3AE6-4F60D781F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129D3-5AA7-694B-3541-437F79DE3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13543-A0DE-A1E3-0407-E44F61709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C5DE33-0BEE-2830-294B-F2D777496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36628B-5CCC-C62F-00CC-C01E8888C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10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6CF37-ED40-935C-F630-1A326E24D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EF814F-E84D-AFF9-DC19-C9A3EF054C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91124-52F6-78DF-CDBF-7191A202D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1FBAF-49B5-D353-9E57-3471F7139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65081-0006-169A-E51A-68B4EE73B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0941A-5925-5470-C8EC-83EEA1E33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17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CAE1A-C397-6698-45C8-7E56ED338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82850A-925F-7EDE-B316-F6DAAE5BAA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779B9-CDC8-A56E-33C5-4BFAC5778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F83B3-9CB5-31FF-3BD2-19277FCE7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B179E-BF11-54FC-F266-18FF7A6E4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293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76AF33-7714-43A4-C4BF-7C92FB2A83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324D4-F97C-D0F6-BA5C-FD934FD522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F2CD9-B1B4-01C3-8132-6CC83C534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8B465-B19C-F1B5-F75A-1883F1768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C1505-374A-D1CD-167E-83B114D64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659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EBF167-73F0-5B46-47C2-FF81D6251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9238A-ACFB-BC40-78F2-0684AE2D1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84EED-819E-7FDA-C654-DB41E486EA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53418-E145-0616-7537-0EAFE48889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C37EE-6CFC-8B73-3834-DF45EE8670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2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.basils-bakery.co.uk/about(Accessed:13July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283" y="688317"/>
            <a:ext cx="10129345" cy="3994041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latin typeface="A"/>
              </a:rPr>
              <a:t>MODULE NAME : Problem Solving and Decision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MAKING MODULE CODE : LCM4004                   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Ruby Tadol Salip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:2523951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:Richard </a:t>
            </a:r>
            <a:r>
              <a:rPr lang="en-GB" sz="3200" dirty="0" err="1">
                <a:latin typeface="A"/>
              </a:rPr>
              <a:t>Ashaye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 Basil’s Bakery case study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071" y="696355"/>
            <a:ext cx="8454325" cy="39560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9575" y="1363850"/>
            <a:ext cx="7614538" cy="483202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.Introduction Company background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.Identification of key business issues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.5w2h Analysis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.PESTLE analysis: Fishbone diagram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.Key findings and Conclusion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.References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.Basil’s Bakery Stagnation Case Study Presentation .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.The concepts of  Basil’s Bakery based on Business Stagnation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Basil’s Bakery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Founded in</a:t>
            </a:r>
            <a:r>
              <a:rPr lang="en-GB" b="1" dirty="0"/>
              <a:t>. </a:t>
            </a:r>
            <a:r>
              <a:rPr lang="en-GB" b="1" dirty="0">
                <a:solidFill>
                  <a:schemeClr val="tx2"/>
                </a:solidFill>
              </a:rPr>
              <a:t>Located in shopping retail park in Coventry.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2"/>
                </a:solidFill>
              </a:rPr>
              <a:t>Owners: </a:t>
            </a:r>
            <a:r>
              <a:rPr lang="en-GB" sz="2200" b="1" dirty="0">
                <a:solidFill>
                  <a:schemeClr val="tx2"/>
                </a:solidFill>
              </a:rPr>
              <a:t>Basel’ Bakery is an accomplish </a:t>
            </a:r>
            <a:r>
              <a:rPr lang="en-GB" sz="2200" b="1" dirty="0" err="1">
                <a:solidFill>
                  <a:schemeClr val="tx2"/>
                </a:solidFill>
              </a:rPr>
              <a:t>atisan</a:t>
            </a:r>
            <a:r>
              <a:rPr lang="en-GB" sz="2200" b="1" dirty="0">
                <a:solidFill>
                  <a:schemeClr val="tx2"/>
                </a:solidFill>
              </a:rPr>
              <a:t> baker and prides himself on sourcing high quality organic ingredients for his contemporary styled cakes, pastries and bread</a:t>
            </a:r>
            <a:r>
              <a:rPr lang="en-GB" b="1" dirty="0">
                <a:solidFill>
                  <a:schemeClr val="accent3"/>
                </a:solidFill>
              </a:rPr>
              <a:t>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Sells .</a:t>
            </a:r>
            <a:r>
              <a:rPr lang="en-GB" b="1" dirty="0">
                <a:solidFill>
                  <a:srgbClr val="002060"/>
                </a:solidFill>
              </a:rPr>
              <a:t>Basil’s bakery sell variety of artisan bakery </a:t>
            </a:r>
            <a:r>
              <a:rPr lang="en-GB" b="1" dirty="0" err="1">
                <a:solidFill>
                  <a:srgbClr val="002060"/>
                </a:solidFill>
              </a:rPr>
              <a:t>products,including</a:t>
            </a:r>
            <a:r>
              <a:rPr lang="en-GB" b="1" dirty="0">
                <a:solidFill>
                  <a:srgbClr val="002060"/>
                </a:solidFill>
              </a:rPr>
              <a:t> freshly </a:t>
            </a:r>
            <a:r>
              <a:rPr lang="en-GB" b="1" dirty="0" err="1">
                <a:solidFill>
                  <a:srgbClr val="002060"/>
                </a:solidFill>
              </a:rPr>
              <a:t>baked,breads,pastries.cakes</a:t>
            </a:r>
            <a:r>
              <a:rPr lang="en-GB" b="1" dirty="0">
                <a:solidFill>
                  <a:srgbClr val="002060"/>
                </a:solidFill>
              </a:rPr>
              <a:t>. Cinamon rolls and croissants</a:t>
            </a:r>
            <a:r>
              <a:rPr lang="en-GB" b="1" dirty="0"/>
              <a:t>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Add more information from the case study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information of Basil’s Bakery, his business was opened in 2015. However, in 2020,the footfall and </a:t>
            </a:r>
            <a:r>
              <a:rPr lang="en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significally</a:t>
            </a: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decreased because there will be a restrictions due </a:t>
            </a:r>
            <a:r>
              <a:rPr lang="en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lockdown,because</a:t>
            </a:r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Covid,( Pandemic</a:t>
            </a:r>
            <a:r>
              <a:rPr lang="en-GB" sz="2200" b="1" dirty="0">
                <a:solidFill>
                  <a:schemeClr val="tx1"/>
                </a:solidFill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5677" y="0"/>
            <a:ext cx="5888420" cy="1679028"/>
          </a:xfrm>
        </p:spPr>
        <p:txBody>
          <a:bodyPr>
            <a:normAutofit/>
          </a:bodyPr>
          <a:lstStyle/>
          <a:p>
            <a:r>
              <a:rPr lang="en-GB" sz="2400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36683" y="1282995"/>
            <a:ext cx="9327685" cy="5377936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dirty="0"/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Government food safety and hygiene regulations must be followed, which can increase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Changes in minimum wage laws may increase employee wage expenses.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 must comply with health and food safety laws to operate legally.’’</a:t>
            </a:r>
          </a:p>
          <a:p>
            <a:r>
              <a:rPr lang="en-GB" sz="2000" b="1" dirty="0"/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Rising ingredient costs (flour, butter, sugar and other ingredient) can reduce profit margins.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Inflation may cause customers to spend less on non-essential bakery products.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Example: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higher ingredient prices reduce the </a:t>
            </a:r>
            <a:r>
              <a:rPr lang="en-GB" b="1" dirty="0" err="1"/>
              <a:t>bakey’s</a:t>
            </a:r>
            <a:r>
              <a:rPr lang="en-GB" b="1" dirty="0"/>
              <a:t> profit if prices  are not adjusted</a:t>
            </a:r>
          </a:p>
          <a:p>
            <a:r>
              <a:rPr lang="en-GB" sz="2000" b="1" dirty="0"/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healthier options such as gluten-free or low-sugar products.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Growing popularity of supporting local businesses can attract more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 can attract more customer by offering healthier bakery option.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525" y="782664"/>
            <a:ext cx="9066509" cy="503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45361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ordering delivery.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more customers and increase sales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Modern. baking equipment can improve efficiency and product quality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</a:p>
          <a:p>
            <a:pPr marL="0" indent="0">
              <a:buNone/>
            </a:pPr>
            <a:r>
              <a:rPr lang="en-GB" b="1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laws require fair treatment, contracts, and safe working conditions for staff.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labelling laws require accurate ingredient and allergen information</a:t>
            </a: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b="1" dirty="0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to reduce packaging waste by using recyclable or biodegradable materials.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can affect the supply and cost of ingredients such as wheat and dairy products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Rectangle 132">
            <a:extLst>
              <a:ext uri="{FF2B5EF4-FFF2-40B4-BE49-F238E27FC236}">
                <a16:creationId xmlns:a16="http://schemas.microsoft.com/office/drawing/2014/main" id="{55E7B61B-35C3-796E-C253-792814EBFB7B}"/>
              </a:ext>
            </a:extLst>
          </p:cNvPr>
          <p:cNvSpPr/>
          <p:nvPr/>
        </p:nvSpPr>
        <p:spPr>
          <a:xfrm>
            <a:off x="1596326" y="4176793"/>
            <a:ext cx="1286359" cy="3642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237076" cy="533509"/>
          </a:xfrm>
        </p:spPr>
        <p:txBody>
          <a:bodyPr>
            <a:normAutofit fontScale="90000"/>
          </a:bodyPr>
          <a:lstStyle/>
          <a:p>
            <a:endParaRPr lang="en-US" sz="3200" dirty="0">
              <a:solidFill>
                <a:schemeClr val="bg1"/>
              </a:solidFill>
            </a:endParaRPr>
          </a:p>
          <a:p>
            <a:r>
              <a:rPr lang="en-US" dirty="0"/>
              <a:t>Cause and Effect (Fishbone Ishikawa)Diagram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body" idx="4294967295"/>
          </p:nvPr>
        </p:nvSpPr>
        <p:spPr>
          <a:xfrm>
            <a:off x="0" y="1131888"/>
            <a:ext cx="10844213" cy="5100637"/>
          </a:xfrm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lvl="1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2537C71-F3BD-84F5-C895-9BECCF2C13D5}"/>
              </a:ext>
            </a:extLst>
          </p:cNvPr>
          <p:cNvCxnSpPr>
            <a:cxnSpLocks/>
          </p:cNvCxnSpPr>
          <p:nvPr/>
        </p:nvCxnSpPr>
        <p:spPr>
          <a:xfrm>
            <a:off x="826220" y="3890744"/>
            <a:ext cx="92006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A63A22E-10EE-9C77-27DB-A450908385A1}"/>
              </a:ext>
            </a:extLst>
          </p:cNvPr>
          <p:cNvCxnSpPr>
            <a:cxnSpLocks/>
          </p:cNvCxnSpPr>
          <p:nvPr/>
        </p:nvCxnSpPr>
        <p:spPr>
          <a:xfrm flipH="1">
            <a:off x="7725905" y="3851328"/>
            <a:ext cx="1278610" cy="15963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C9B2E8B-BA92-396E-41F3-B6DC759F93B6}"/>
              </a:ext>
            </a:extLst>
          </p:cNvPr>
          <p:cNvCxnSpPr>
            <a:cxnSpLocks/>
          </p:cNvCxnSpPr>
          <p:nvPr/>
        </p:nvCxnSpPr>
        <p:spPr>
          <a:xfrm flipH="1" flipV="1">
            <a:off x="7803931" y="1876097"/>
            <a:ext cx="1851112" cy="19356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228D2ED-AE7A-C9EF-BBDF-CC22F81E16EA}"/>
              </a:ext>
            </a:extLst>
          </p:cNvPr>
          <p:cNvCxnSpPr>
            <a:cxnSpLocks/>
            <a:endCxn id="130" idx="2"/>
          </p:cNvCxnSpPr>
          <p:nvPr/>
        </p:nvCxnSpPr>
        <p:spPr>
          <a:xfrm flipH="1" flipV="1">
            <a:off x="5673650" y="1863940"/>
            <a:ext cx="1523308" cy="20301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B83B851B-0642-E172-A45A-4C4F130DB8E1}"/>
              </a:ext>
            </a:extLst>
          </p:cNvPr>
          <p:cNvCxnSpPr>
            <a:cxnSpLocks/>
          </p:cNvCxnSpPr>
          <p:nvPr/>
        </p:nvCxnSpPr>
        <p:spPr>
          <a:xfrm flipH="1" flipV="1">
            <a:off x="2812275" y="2052858"/>
            <a:ext cx="1562656" cy="1770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B131DFE-57F2-F4E8-FAC9-FEEF5C93B0C0}"/>
              </a:ext>
            </a:extLst>
          </p:cNvPr>
          <p:cNvCxnSpPr>
            <a:cxnSpLocks/>
          </p:cNvCxnSpPr>
          <p:nvPr/>
        </p:nvCxnSpPr>
        <p:spPr>
          <a:xfrm>
            <a:off x="6159374" y="3377028"/>
            <a:ext cx="64317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0F016F24-8FF3-01B0-C4D1-6DA047CF22FF}"/>
              </a:ext>
            </a:extLst>
          </p:cNvPr>
          <p:cNvCxnSpPr>
            <a:cxnSpLocks/>
          </p:cNvCxnSpPr>
          <p:nvPr/>
        </p:nvCxnSpPr>
        <p:spPr>
          <a:xfrm>
            <a:off x="2780478" y="2535578"/>
            <a:ext cx="40295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BF13626E-F04D-66D6-B11E-5ED0C7B44140}"/>
              </a:ext>
            </a:extLst>
          </p:cNvPr>
          <p:cNvCxnSpPr>
            <a:cxnSpLocks/>
          </p:cNvCxnSpPr>
          <p:nvPr/>
        </p:nvCxnSpPr>
        <p:spPr>
          <a:xfrm>
            <a:off x="3042745" y="3079085"/>
            <a:ext cx="53469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319630F5-6BC1-BF7F-6530-0844C377E563}"/>
              </a:ext>
            </a:extLst>
          </p:cNvPr>
          <p:cNvCxnSpPr>
            <a:cxnSpLocks/>
          </p:cNvCxnSpPr>
          <p:nvPr/>
        </p:nvCxnSpPr>
        <p:spPr>
          <a:xfrm>
            <a:off x="5635639" y="2315662"/>
            <a:ext cx="3487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47C4BFE1-A3E2-37D7-6C70-94DF665C1E2C}"/>
              </a:ext>
            </a:extLst>
          </p:cNvPr>
          <p:cNvCxnSpPr>
            <a:cxnSpLocks/>
          </p:cNvCxnSpPr>
          <p:nvPr/>
        </p:nvCxnSpPr>
        <p:spPr>
          <a:xfrm>
            <a:off x="5724353" y="2866119"/>
            <a:ext cx="53469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5EB24DE-AB52-CCC8-6F1D-924838797686}"/>
              </a:ext>
            </a:extLst>
          </p:cNvPr>
          <p:cNvCxnSpPr>
            <a:cxnSpLocks/>
          </p:cNvCxnSpPr>
          <p:nvPr/>
        </p:nvCxnSpPr>
        <p:spPr>
          <a:xfrm>
            <a:off x="7787097" y="2323277"/>
            <a:ext cx="3099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241AB5D7-E645-B723-B366-337BADDC54B6}"/>
              </a:ext>
            </a:extLst>
          </p:cNvPr>
          <p:cNvCxnSpPr>
            <a:cxnSpLocks/>
          </p:cNvCxnSpPr>
          <p:nvPr/>
        </p:nvCxnSpPr>
        <p:spPr>
          <a:xfrm>
            <a:off x="8197803" y="2865319"/>
            <a:ext cx="49594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E96481D8-5FB7-A15D-E131-34752DA78E86}"/>
              </a:ext>
            </a:extLst>
          </p:cNvPr>
          <p:cNvCxnSpPr>
            <a:cxnSpLocks/>
          </p:cNvCxnSpPr>
          <p:nvPr/>
        </p:nvCxnSpPr>
        <p:spPr>
          <a:xfrm>
            <a:off x="8539566" y="3425127"/>
            <a:ext cx="6276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0FCDE806-9E1D-57A8-B083-601FF75B1BC1}"/>
              </a:ext>
            </a:extLst>
          </p:cNvPr>
          <p:cNvCxnSpPr>
            <a:cxnSpLocks/>
          </p:cNvCxnSpPr>
          <p:nvPr/>
        </p:nvCxnSpPr>
        <p:spPr>
          <a:xfrm>
            <a:off x="4928464" y="4076057"/>
            <a:ext cx="7594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53DE13B-C570-72DD-E64E-B06C5F68D8A6}"/>
              </a:ext>
            </a:extLst>
          </p:cNvPr>
          <p:cNvCxnSpPr>
            <a:cxnSpLocks/>
          </p:cNvCxnSpPr>
          <p:nvPr/>
        </p:nvCxnSpPr>
        <p:spPr>
          <a:xfrm flipH="1">
            <a:off x="4285282" y="3874576"/>
            <a:ext cx="1635072" cy="16428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1468B1A9-EE85-6711-4821-DC7826B150D3}"/>
              </a:ext>
            </a:extLst>
          </p:cNvPr>
          <p:cNvCxnSpPr>
            <a:cxnSpLocks/>
          </p:cNvCxnSpPr>
          <p:nvPr/>
        </p:nvCxnSpPr>
        <p:spPr>
          <a:xfrm>
            <a:off x="3414170" y="3606164"/>
            <a:ext cx="61993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B62EB1E7-F0B0-6566-29AA-40B7F6C4242C}"/>
              </a:ext>
            </a:extLst>
          </p:cNvPr>
          <p:cNvCxnSpPr>
            <a:cxnSpLocks/>
          </p:cNvCxnSpPr>
          <p:nvPr/>
        </p:nvCxnSpPr>
        <p:spPr>
          <a:xfrm>
            <a:off x="4296639" y="5098409"/>
            <a:ext cx="37783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A599B68A-B5DF-D77A-4D9A-0EB9FF1B62EB}"/>
              </a:ext>
            </a:extLst>
          </p:cNvPr>
          <p:cNvCxnSpPr>
            <a:cxnSpLocks/>
          </p:cNvCxnSpPr>
          <p:nvPr/>
        </p:nvCxnSpPr>
        <p:spPr>
          <a:xfrm>
            <a:off x="4479014" y="4572002"/>
            <a:ext cx="7671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0B6A6809-600D-F633-DEA9-428129617673}"/>
              </a:ext>
            </a:extLst>
          </p:cNvPr>
          <p:cNvCxnSpPr>
            <a:cxnSpLocks/>
          </p:cNvCxnSpPr>
          <p:nvPr/>
        </p:nvCxnSpPr>
        <p:spPr>
          <a:xfrm>
            <a:off x="8233742" y="4114133"/>
            <a:ext cx="4924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2321EBA5-6394-DC4F-CA24-029A8B80038A}"/>
              </a:ext>
            </a:extLst>
          </p:cNvPr>
          <p:cNvCxnSpPr>
            <a:cxnSpLocks/>
          </p:cNvCxnSpPr>
          <p:nvPr/>
        </p:nvCxnSpPr>
        <p:spPr>
          <a:xfrm>
            <a:off x="7451745" y="5191532"/>
            <a:ext cx="45466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E08610F5-6FE8-04FD-D3C5-BCC5FA52BF3D}"/>
              </a:ext>
            </a:extLst>
          </p:cNvPr>
          <p:cNvCxnSpPr>
            <a:cxnSpLocks/>
          </p:cNvCxnSpPr>
          <p:nvPr/>
        </p:nvCxnSpPr>
        <p:spPr>
          <a:xfrm>
            <a:off x="7861780" y="4695720"/>
            <a:ext cx="45453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Rectangle 129">
            <a:extLst>
              <a:ext uri="{FF2B5EF4-FFF2-40B4-BE49-F238E27FC236}">
                <a16:creationId xmlns:a16="http://schemas.microsoft.com/office/drawing/2014/main" id="{53F19AAA-DEFD-DECF-ED20-50931360D2B9}"/>
              </a:ext>
            </a:extLst>
          </p:cNvPr>
          <p:cNvSpPr/>
          <p:nvPr/>
        </p:nvSpPr>
        <p:spPr>
          <a:xfrm>
            <a:off x="5084380" y="1284889"/>
            <a:ext cx="1178539" cy="57905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Products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BB596C3D-B19D-B800-3B2B-337E1B337E9E}"/>
              </a:ext>
            </a:extLst>
          </p:cNvPr>
          <p:cNvSpPr/>
          <p:nvPr/>
        </p:nvSpPr>
        <p:spPr>
          <a:xfrm>
            <a:off x="1040526" y="3355383"/>
            <a:ext cx="2380592" cy="4184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Low employee motivation</a:t>
            </a: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BEFFAA7-BA9A-A968-7A5D-B04F635DE941}"/>
              </a:ext>
            </a:extLst>
          </p:cNvPr>
          <p:cNvSpPr/>
          <p:nvPr/>
        </p:nvSpPr>
        <p:spPr>
          <a:xfrm>
            <a:off x="10058801" y="3417511"/>
            <a:ext cx="1162373" cy="61218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Low Sales</a:t>
            </a:r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D3268D4F-4AEF-7E09-EA07-7F0D076003E6}"/>
              </a:ext>
            </a:extLst>
          </p:cNvPr>
          <p:cNvSpPr/>
          <p:nvPr/>
        </p:nvSpPr>
        <p:spPr>
          <a:xfrm>
            <a:off x="6912245" y="5455402"/>
            <a:ext cx="1286359" cy="5579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C6B98152-FCC0-4854-243D-BA189A62A2D1}"/>
              </a:ext>
            </a:extLst>
          </p:cNvPr>
          <p:cNvSpPr/>
          <p:nvPr/>
        </p:nvSpPr>
        <p:spPr>
          <a:xfrm>
            <a:off x="1003915" y="2814146"/>
            <a:ext cx="2054594" cy="4722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Untrained Staff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711484C-4E63-6E59-46CB-4C422A2482B7}"/>
              </a:ext>
            </a:extLst>
          </p:cNvPr>
          <p:cNvSpPr/>
          <p:nvPr/>
        </p:nvSpPr>
        <p:spPr>
          <a:xfrm>
            <a:off x="7307318" y="1253359"/>
            <a:ext cx="1426779" cy="63062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AE1EAAF0-04BC-8469-0E3C-03FA5C296F4D}"/>
              </a:ext>
            </a:extLst>
          </p:cNvPr>
          <p:cNvSpPr/>
          <p:nvPr/>
        </p:nvSpPr>
        <p:spPr>
          <a:xfrm>
            <a:off x="3828080" y="5323669"/>
            <a:ext cx="1224367" cy="6044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Price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7E344016-4DDD-5C36-9999-6B240817D21B}"/>
              </a:ext>
            </a:extLst>
          </p:cNvPr>
          <p:cNvSpPr/>
          <p:nvPr/>
        </p:nvSpPr>
        <p:spPr>
          <a:xfrm>
            <a:off x="6747642" y="2632841"/>
            <a:ext cx="1442544" cy="54230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Limited Advertising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99AC683D-7D75-648D-0B46-AD011B9A48D5}"/>
              </a:ext>
            </a:extLst>
          </p:cNvPr>
          <p:cNvSpPr/>
          <p:nvPr/>
        </p:nvSpPr>
        <p:spPr>
          <a:xfrm>
            <a:off x="6392917" y="1915510"/>
            <a:ext cx="1395249" cy="59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Weak social media</a:t>
            </a: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CF9922D-A5F3-6A6B-331C-6F5A40A471EC}"/>
              </a:ext>
            </a:extLst>
          </p:cNvPr>
          <p:cNvSpPr/>
          <p:nvPr/>
        </p:nvSpPr>
        <p:spPr>
          <a:xfrm>
            <a:off x="3904102" y="2733712"/>
            <a:ext cx="1810898" cy="4262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Inconsistent quality</a:t>
            </a:r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935B4BC7-4812-6491-CA13-A0A053719A40}"/>
              </a:ext>
            </a:extLst>
          </p:cNvPr>
          <p:cNvSpPr/>
          <p:nvPr/>
        </p:nvSpPr>
        <p:spPr>
          <a:xfrm rot="10800000" flipV="1">
            <a:off x="7126013" y="3268271"/>
            <a:ext cx="1413552" cy="4996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Few promotion</a:t>
            </a:r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BFFEA22B-E6E8-CFAA-AC05-637C26CC7CA2}"/>
              </a:ext>
            </a:extLst>
          </p:cNvPr>
          <p:cNvSpPr/>
          <p:nvPr/>
        </p:nvSpPr>
        <p:spPr>
          <a:xfrm>
            <a:off x="3114759" y="3952202"/>
            <a:ext cx="1819848" cy="40295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Prices too high</a:t>
            </a:r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4F86B429-6E79-3929-D2BB-CD1E8CFD815B}"/>
              </a:ext>
            </a:extLst>
          </p:cNvPr>
          <p:cNvSpPr/>
          <p:nvPr/>
        </p:nvSpPr>
        <p:spPr>
          <a:xfrm>
            <a:off x="5147441" y="5044966"/>
            <a:ext cx="2278118" cy="32319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Low customer traffic</a:t>
            </a:r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D8D2544-6208-F40B-9795-A2AE44FD9EE8}"/>
              </a:ext>
            </a:extLst>
          </p:cNvPr>
          <p:cNvSpPr/>
          <p:nvPr/>
        </p:nvSpPr>
        <p:spPr>
          <a:xfrm>
            <a:off x="2941605" y="4472060"/>
            <a:ext cx="1496388" cy="3254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 discount</a:t>
            </a:r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5B7C515D-CF74-C46B-E936-F65E3D1F3458}"/>
              </a:ext>
            </a:extLst>
          </p:cNvPr>
          <p:cNvSpPr/>
          <p:nvPr/>
        </p:nvSpPr>
        <p:spPr>
          <a:xfrm>
            <a:off x="2420008" y="4912963"/>
            <a:ext cx="1915510" cy="3332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Not competitive</a:t>
            </a:r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E1EE2BA2-EE43-A2B1-68F3-FC10FB50B969}"/>
              </a:ext>
            </a:extLst>
          </p:cNvPr>
          <p:cNvSpPr/>
          <p:nvPr/>
        </p:nvSpPr>
        <p:spPr>
          <a:xfrm>
            <a:off x="2293884" y="1481959"/>
            <a:ext cx="1178539" cy="57905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4547467F-E853-A179-A436-BD25BD2913E9}"/>
              </a:ext>
            </a:extLst>
          </p:cNvPr>
          <p:cNvSpPr/>
          <p:nvPr/>
        </p:nvSpPr>
        <p:spPr>
          <a:xfrm>
            <a:off x="1040524" y="2246588"/>
            <a:ext cx="1742090" cy="48084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Poor customer </a:t>
            </a:r>
            <a:r>
              <a:rPr lang="en-GB" dirty="0" err="1"/>
              <a:t>serivce</a:t>
            </a:r>
            <a:endParaRPr lang="en-GB" dirty="0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947C8668-88D3-CBA6-6BB1-B0AE886E63F5}"/>
              </a:ext>
            </a:extLst>
          </p:cNvPr>
          <p:cNvSpPr/>
          <p:nvPr/>
        </p:nvSpPr>
        <p:spPr>
          <a:xfrm>
            <a:off x="5024523" y="3247696"/>
            <a:ext cx="1581229" cy="43729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Product not fresh</a:t>
            </a:r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F08DAAC4-991B-993F-FD7D-666CB8A0B735}"/>
              </a:ext>
            </a:extLst>
          </p:cNvPr>
          <p:cNvSpPr/>
          <p:nvPr/>
        </p:nvSpPr>
        <p:spPr>
          <a:xfrm>
            <a:off x="3878317" y="2002222"/>
            <a:ext cx="1797269" cy="64638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Limited product variety</a:t>
            </a:r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0B31C96E-1BDF-E251-724E-B07542CB4BD4}"/>
              </a:ext>
            </a:extLst>
          </p:cNvPr>
          <p:cNvSpPr/>
          <p:nvPr/>
        </p:nvSpPr>
        <p:spPr>
          <a:xfrm>
            <a:off x="6708228" y="3988676"/>
            <a:ext cx="1531257" cy="3468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Poor visibility</a:t>
            </a:r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6B312C86-9F87-2FF5-393E-91E6805B6F2C}"/>
              </a:ext>
            </a:extLst>
          </p:cNvPr>
          <p:cNvSpPr/>
          <p:nvPr/>
        </p:nvSpPr>
        <p:spPr>
          <a:xfrm>
            <a:off x="5983015" y="4524701"/>
            <a:ext cx="1870218" cy="33107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Limited Parking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8049" y="1340069"/>
            <a:ext cx="10484070" cy="5037083"/>
          </a:xfrm>
        </p:spPr>
        <p:txBody>
          <a:bodyPr/>
          <a:lstStyle/>
          <a:p>
            <a:r>
              <a:rPr lang="en-GB" sz="2000" dirty="0"/>
              <a:t>.</a:t>
            </a:r>
            <a:r>
              <a:rPr lang="en-GB" sz="2000" dirty="0" err="1">
                <a:solidFill>
                  <a:srgbClr val="002060"/>
                </a:solidFill>
              </a:rPr>
              <a:t>Icn</a:t>
            </a:r>
            <a:r>
              <a:rPr lang="en-GB" sz="2000" dirty="0">
                <a:solidFill>
                  <a:srgbClr val="002060"/>
                </a:solidFill>
              </a:rPr>
              <a:t> </a:t>
            </a:r>
            <a:r>
              <a:rPr lang="en-GB" sz="2000" dirty="0" err="1">
                <a:solidFill>
                  <a:srgbClr val="002060"/>
                </a:solidFill>
              </a:rPr>
              <a:t>onclusion,Basil’sBakery</a:t>
            </a:r>
            <a:r>
              <a:rPr lang="en-GB" sz="2000" dirty="0">
                <a:solidFill>
                  <a:srgbClr val="002060"/>
                </a:solidFill>
              </a:rPr>
              <a:t> has strong potentials because of its commitment to producing high-quality bakery products and providing excellent customer service.</a:t>
            </a:r>
          </a:p>
          <a:p>
            <a:r>
              <a:rPr lang="en-GB" sz="2000" dirty="0">
                <a:solidFill>
                  <a:srgbClr val="002060"/>
                </a:solidFill>
              </a:rPr>
              <a:t>However, the business also faces challenges such as increasing </a:t>
            </a:r>
            <a:r>
              <a:rPr lang="en-GB" sz="2000" dirty="0" err="1">
                <a:solidFill>
                  <a:srgbClr val="002060"/>
                </a:solidFill>
              </a:rPr>
              <a:t>competition,risng</a:t>
            </a:r>
            <a:r>
              <a:rPr lang="en-GB" sz="2000" dirty="0">
                <a:solidFill>
                  <a:srgbClr val="002060"/>
                </a:solidFill>
              </a:rPr>
              <a:t> ingredient </a:t>
            </a:r>
            <a:r>
              <a:rPr lang="en-GB" sz="2000" dirty="0" err="1">
                <a:solidFill>
                  <a:srgbClr val="002060"/>
                </a:solidFill>
              </a:rPr>
              <a:t>costs,and</a:t>
            </a:r>
            <a:r>
              <a:rPr lang="en-GB" sz="2000" dirty="0">
                <a:solidFill>
                  <a:srgbClr val="002060"/>
                </a:solidFill>
              </a:rPr>
              <a:t> changing preferences.</a:t>
            </a:r>
          </a:p>
          <a:p>
            <a:r>
              <a:rPr lang="en-GB" sz="2000" dirty="0">
                <a:solidFill>
                  <a:srgbClr val="002060"/>
                </a:solidFill>
              </a:rPr>
              <a:t>.By adopting effective marketing </a:t>
            </a:r>
            <a:r>
              <a:rPr lang="en-GB" sz="2000" dirty="0" err="1">
                <a:solidFill>
                  <a:srgbClr val="002060"/>
                </a:solidFill>
              </a:rPr>
              <a:t>strategies,presence,maintaining</a:t>
            </a:r>
            <a:r>
              <a:rPr lang="en-GB" sz="2000" dirty="0">
                <a:solidFill>
                  <a:srgbClr val="002060"/>
                </a:solidFill>
              </a:rPr>
              <a:t> consistent product quality and responding customer </a:t>
            </a:r>
            <a:r>
              <a:rPr lang="en-GB" sz="2000" dirty="0" err="1">
                <a:solidFill>
                  <a:srgbClr val="002060"/>
                </a:solidFill>
              </a:rPr>
              <a:t>feedback,Basil’s</a:t>
            </a:r>
            <a:r>
              <a:rPr lang="en-GB" sz="2000" dirty="0">
                <a:solidFill>
                  <a:srgbClr val="002060"/>
                </a:solidFill>
              </a:rPr>
              <a:t> Bakey can strengthen its competitive </a:t>
            </a:r>
            <a:r>
              <a:rPr lang="en-GB" sz="2000" dirty="0" err="1">
                <a:solidFill>
                  <a:srgbClr val="002060"/>
                </a:solidFill>
              </a:rPr>
              <a:t>positionand</a:t>
            </a:r>
            <a:r>
              <a:rPr lang="en-GB" sz="2000" dirty="0">
                <a:solidFill>
                  <a:srgbClr val="002060"/>
                </a:solidFill>
              </a:rPr>
              <a:t> achieve sustainable growth.</a:t>
            </a:r>
          </a:p>
          <a:p>
            <a:r>
              <a:rPr lang="en-GB" sz="2000" dirty="0">
                <a:solidFill>
                  <a:srgbClr val="002060"/>
                </a:solidFill>
              </a:rPr>
              <a:t>.In over all analysis shows that with good </a:t>
            </a:r>
            <a:r>
              <a:rPr lang="en-GB" sz="2000" dirty="0" err="1">
                <a:solidFill>
                  <a:srgbClr val="002060"/>
                </a:solidFill>
              </a:rPr>
              <a:t>management,innovation</a:t>
            </a:r>
            <a:r>
              <a:rPr lang="en-GB" sz="2000" dirty="0">
                <a:solidFill>
                  <a:srgbClr val="002060"/>
                </a:solidFill>
              </a:rPr>
              <a:t> and careful financial planning.</a:t>
            </a:r>
          </a:p>
          <a:p>
            <a:r>
              <a:rPr lang="en-GB" sz="2000" dirty="0">
                <a:solidFill>
                  <a:srgbClr val="002060"/>
                </a:solidFill>
              </a:rPr>
              <a:t>.Basil’s Bakery is well placed  to expand and improve its long-term profitability</a:t>
            </a:r>
            <a:r>
              <a:rPr lang="en-GB" dirty="0"/>
              <a:t>..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00206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1.</a:t>
            </a:r>
            <a:r>
              <a:rPr lang="en-GB" sz="1800" b="1" dirty="0">
                <a:solidFill>
                  <a:srgbClr val="002060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Basil’s Bakery(2025)</a:t>
            </a:r>
            <a:br>
              <a:rPr lang="en-GB" sz="1800" b="1" dirty="0"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</a:br>
            <a:r>
              <a:rPr lang="en-GB" b="1" dirty="0"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 </a:t>
            </a:r>
            <a:r>
              <a:rPr lang="en-GB" sz="1800" b="1" dirty="0" err="1">
                <a:solidFill>
                  <a:schemeClr val="tx1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Home.Available</a:t>
            </a:r>
            <a:r>
              <a:rPr lang="en-GB" sz="1800" b="1" dirty="0">
                <a:solidFill>
                  <a:schemeClr val="tx1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 </a:t>
            </a:r>
            <a:r>
              <a:rPr lang="en-GB" sz="1800" b="1" dirty="0" err="1">
                <a:solidFill>
                  <a:schemeClr val="tx1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at:https</a:t>
            </a:r>
            <a:r>
              <a:rPr lang="en-GB" sz="1800" b="1" dirty="0">
                <a:solidFill>
                  <a:schemeClr val="tx1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://www.basils-bakery.co.uk/ (Accessed:13 July 2026).</a:t>
            </a:r>
          </a:p>
          <a:p>
            <a:r>
              <a:rPr lang="en-GB" sz="1800" b="1" dirty="0">
                <a:solidFill>
                  <a:schemeClr val="tx2"/>
                </a:solidFill>
                <a:latin typeface="Cascadia Mono SemiBold" panose="020B0609020000020004" pitchFamily="49" charset="0"/>
                <a:ea typeface="Cascadia Mono SemiBold" panose="020B0609020000020004" pitchFamily="49" charset="0"/>
                <a:cs typeface="Cascadia Mono SemiBold" panose="020B0609020000020004" pitchFamily="49" charset="0"/>
              </a:rPr>
              <a:t>2</a:t>
            </a:r>
            <a:r>
              <a:rPr lang="en-GB" sz="1800" b="1" dirty="0">
                <a:solidFill>
                  <a:srgbClr val="1D4ED8"/>
                </a:solidFill>
                <a:latin typeface="Forte Forward" panose="020F0502020204030204" pitchFamily="2" charset="0"/>
                <a:ea typeface="Cascadia Mono SemiBold" panose="020B0609020000020004" pitchFamily="49" charset="0"/>
                <a:cs typeface="Forte Forward" panose="020F0502020204030204" pitchFamily="2" charset="0"/>
              </a:rPr>
              <a:t>.</a:t>
            </a:r>
            <a:r>
              <a:rPr lang="en-GB" sz="1800" b="1" dirty="0">
                <a:solidFill>
                  <a:srgbClr val="002060"/>
                </a:solidFill>
                <a:latin typeface="Forte Forward" panose="020F0502020204030204" pitchFamily="2" charset="0"/>
                <a:ea typeface="Cascadia Mono SemiBold" panose="020B0609020000020004" pitchFamily="49" charset="0"/>
                <a:cs typeface="Forte Forward" panose="020F0502020204030204" pitchFamily="2" charset="0"/>
              </a:rPr>
              <a:t>Basil’s </a:t>
            </a:r>
            <a:r>
              <a:rPr lang="en-GB" sz="1800" b="1" dirty="0">
                <a:solidFill>
                  <a:srgbClr val="002060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</a:rPr>
              <a:t>Bakery(2025) </a:t>
            </a:r>
            <a:r>
              <a:rPr lang="en-GB" sz="1800" b="1" dirty="0">
                <a:solidFill>
                  <a:schemeClr val="tx2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</a:rPr>
              <a:t>About Basil’s Bakery.</a:t>
            </a:r>
          </a:p>
          <a:p>
            <a:r>
              <a:rPr lang="en-GB" sz="1800" b="1" dirty="0">
                <a:solidFill>
                  <a:schemeClr val="tx2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</a:rPr>
              <a:t>Available at: </a:t>
            </a:r>
            <a:r>
              <a:rPr lang="en-GB" sz="1800" b="1" dirty="0">
                <a:solidFill>
                  <a:schemeClr val="tx2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https://ww.basils-bakery.co.uk/about(Accessed:13July</a:t>
            </a:r>
            <a:r>
              <a:rPr lang="en-GB" sz="1800" b="1" dirty="0">
                <a:solidFill>
                  <a:schemeClr val="tx2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</a:rPr>
              <a:t> 2026</a:t>
            </a:r>
            <a:r>
              <a:rPr lang="en-GB" sz="1800" b="1" dirty="0">
                <a:solidFill>
                  <a:schemeClr val="accent1"/>
                </a:solidFill>
                <a:latin typeface="Forte Forward" panose="020F0502020204030204" pitchFamily="2" charset="0"/>
                <a:ea typeface="Roboto"/>
                <a:cs typeface="Forte Forward" panose="020F0502020204030204" pitchFamily="2" charset="0"/>
              </a:rPr>
              <a:t>).</a:t>
            </a:r>
          </a:p>
          <a:p>
            <a:r>
              <a:rPr lang="en-GB" sz="1800" b="1" dirty="0">
                <a:solidFill>
                  <a:srgbClr val="002060"/>
                </a:solidFill>
                <a:latin typeface="Arial"/>
                <a:ea typeface="Roboto"/>
                <a:cs typeface="Roboto"/>
              </a:rPr>
              <a:t>3.Basil’s Bakery(2025) </a:t>
            </a:r>
            <a:r>
              <a:rPr lang="en-GB" sz="1800" b="1" dirty="0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Our </a:t>
            </a:r>
            <a:r>
              <a:rPr lang="en-GB" sz="1800" b="1" dirty="0" err="1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Menu.Available</a:t>
            </a:r>
            <a:r>
              <a:rPr lang="en-GB" sz="1800" b="1" dirty="0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 </a:t>
            </a:r>
            <a:r>
              <a:rPr lang="en-GB" sz="1800" b="1" dirty="0" err="1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at:https</a:t>
            </a:r>
            <a:r>
              <a:rPr lang="en-GB" sz="1800" b="1" dirty="0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://www.</a:t>
            </a:r>
          </a:p>
          <a:p>
            <a:r>
              <a:rPr lang="en-GB" sz="1800" b="1" dirty="0">
                <a:solidFill>
                  <a:schemeClr val="tx2"/>
                </a:solidFill>
                <a:latin typeface="Lucida Handwriting" panose="03010101010101010101" pitchFamily="66" charset="0"/>
                <a:ea typeface="Roboto"/>
                <a:cs typeface="Roboto"/>
              </a:rPr>
              <a:t>Basils-bakery.co.uk/menu (Accessed:13 July 2026</a:t>
            </a:r>
            <a:r>
              <a:rPr lang="en-GB" sz="1800" b="1" dirty="0">
                <a:solidFill>
                  <a:srgbClr val="1D4ED8"/>
                </a:solidFill>
                <a:latin typeface="Lucida Handwriting" panose="03010101010101010101" pitchFamily="66" charset="0"/>
                <a:ea typeface="Roboto"/>
                <a:cs typeface="Roboto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19723</TotalTime>
  <Words>695</Words>
  <Application>Microsoft Office PowerPoint</Application>
  <PresentationFormat>Widescreen</PresentationFormat>
  <Paragraphs>86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</vt:lpstr>
      <vt:lpstr>Aptos</vt:lpstr>
      <vt:lpstr>Aptos Display</vt:lpstr>
      <vt:lpstr>Arial</vt:lpstr>
      <vt:lpstr>Cascadia Mono SemiBold</vt:lpstr>
      <vt:lpstr>Forte Forward</vt:lpstr>
      <vt:lpstr>Lucida Handwriting</vt:lpstr>
      <vt:lpstr>Office Theme</vt:lpstr>
      <vt:lpstr>MODULE NAME : Problem Solving and Decision MAKING MODULE CODE : LCM4004                      STUDENT NAME: Ruby Tadol Salip STUDENT ID :2523951 LECTURER :Richard Ashaye Assignment 1:  Basil’s Bakery case study Presentation</vt:lpstr>
      <vt:lpstr>OVERVIEW</vt:lpstr>
      <vt:lpstr>Introduction</vt:lpstr>
      <vt:lpstr>Company background</vt:lpstr>
      <vt:lpstr>PESTLE ANALYSIS: Basil’s Bakery </vt:lpstr>
      <vt:lpstr>PESTLE ANALYSIS: Basil’s Bakery </vt:lpstr>
      <vt:lpstr> Cause and Effect (Fishbone Ishikawa)Diagram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Ruby Tadol Salip (2523951)</cp:lastModifiedBy>
  <cp:revision>95</cp:revision>
  <dcterms:created xsi:type="dcterms:W3CDTF">2024-10-08T15:58:04Z</dcterms:created>
  <dcterms:modified xsi:type="dcterms:W3CDTF">2026-07-18T13:33:36Z</dcterms:modified>
</cp:coreProperties>
</file>