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69" r:id="rId2"/>
    <p:sldId id="275" r:id="rId3"/>
    <p:sldId id="291" r:id="rId4"/>
    <p:sldId id="288" r:id="rId5"/>
    <p:sldId id="286" r:id="rId6"/>
    <p:sldId id="290" r:id="rId7"/>
    <p:sldId id="258" r:id="rId8"/>
    <p:sldId id="289" r:id="rId9"/>
    <p:sldId id="285" r:id="rId10"/>
    <p:sldId id="292"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85F2176-1680-4A1C-B314-1E426C46ECD0}">
          <p14:sldIdLst>
            <p14:sldId id="269"/>
          </p14:sldIdLst>
        </p14:section>
        <p14:section name="Untitled Section" id="{A0961425-3AAA-490C-A182-C0E83B41E16E}">
          <p14:sldIdLst>
            <p14:sldId id="275"/>
            <p14:sldId id="291"/>
            <p14:sldId id="288"/>
            <p14:sldId id="286"/>
            <p14:sldId id="290"/>
            <p14:sldId id="258"/>
            <p14:sldId id="289"/>
            <p14:sldId id="285"/>
            <p14:sldId id="29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344884-6A7A-4028-B1A8-2C8C08D79DFB}" v="26" dt="2023-07-03T13:33:19.947"/>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80024" autoAdjust="0"/>
  </p:normalViewPr>
  <p:slideViewPr>
    <p:cSldViewPr snapToGrid="0">
      <p:cViewPr varScale="1">
        <p:scale>
          <a:sx n="88" d="100"/>
          <a:sy n="88" d="100"/>
        </p:scale>
        <p:origin x="1296" y="96"/>
      </p:cViewPr>
      <p:guideLst>
        <p:guide orient="horz" pos="2160"/>
        <p:guide pos="3840"/>
      </p:guideLst>
    </p:cSldViewPr>
  </p:slideViewPr>
  <p:outlineViewPr>
    <p:cViewPr>
      <p:scale>
        <a:sx n="33" d="100"/>
        <a:sy n="33" d="100"/>
      </p:scale>
      <p:origin x="0" y="0"/>
    </p:cViewPr>
  </p:outlineViewPr>
  <p:notesTextViewPr>
    <p:cViewPr>
      <p:scale>
        <a:sx n="3" d="2"/>
        <a:sy n="3" d="2"/>
      </p:scale>
      <p:origin x="0" y="-3372"/>
    </p:cViewPr>
  </p:notesTextViewPr>
  <p:sorterViewPr>
    <p:cViewPr>
      <p:scale>
        <a:sx n="100" d="100"/>
        <a:sy n="100" d="100"/>
      </p:scale>
      <p:origin x="0" y="0"/>
    </p:cViewPr>
  </p:sorter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Lavin" userId="9c9ad2ed42da787e" providerId="LiveId" clId="{F0344884-6A7A-4028-B1A8-2C8C08D79DFB}"/>
    <pc:docChg chg="undo custSel addSld delSld modSld sldOrd addSection modSection">
      <pc:chgData name="David Lavin" userId="9c9ad2ed42da787e" providerId="LiveId" clId="{F0344884-6A7A-4028-B1A8-2C8C08D79DFB}" dt="2023-07-03T13:52:35.735" v="27338" actId="20577"/>
      <pc:docMkLst>
        <pc:docMk/>
      </pc:docMkLst>
      <pc:sldChg chg="addSp delSp modSp mod ord modClrScheme chgLayout modNotesTx">
        <pc:chgData name="David Lavin" userId="9c9ad2ed42da787e" providerId="LiveId" clId="{F0344884-6A7A-4028-B1A8-2C8C08D79DFB}" dt="2023-07-03T12:45:01.565" v="24917" actId="20577"/>
        <pc:sldMkLst>
          <pc:docMk/>
          <pc:sldMk cId="4261546900" sldId="258"/>
        </pc:sldMkLst>
        <pc:spChg chg="mod">
          <ac:chgData name="David Lavin" userId="9c9ad2ed42da787e" providerId="LiveId" clId="{F0344884-6A7A-4028-B1A8-2C8C08D79DFB}" dt="2023-06-23T12:19:25.450" v="8687" actId="26606"/>
          <ac:spMkLst>
            <pc:docMk/>
            <pc:sldMk cId="4261546900" sldId="258"/>
            <ac:spMk id="2" creationId="{00000000-0000-0000-0000-000000000000}"/>
          </ac:spMkLst>
        </pc:spChg>
        <pc:spChg chg="mod">
          <ac:chgData name="David Lavin" userId="9c9ad2ed42da787e" providerId="LiveId" clId="{F0344884-6A7A-4028-B1A8-2C8C08D79DFB}" dt="2023-06-23T12:39:20.522" v="8714" actId="5793"/>
          <ac:spMkLst>
            <pc:docMk/>
            <pc:sldMk cId="4261546900" sldId="258"/>
            <ac:spMk id="3" creationId="{00000000-0000-0000-0000-000000000000}"/>
          </ac:spMkLst>
        </pc:spChg>
        <pc:spChg chg="mod">
          <ac:chgData name="David Lavin" userId="9c9ad2ed42da787e" providerId="LiveId" clId="{F0344884-6A7A-4028-B1A8-2C8C08D79DFB}" dt="2023-06-23T12:19:25.450" v="8687" actId="26606"/>
          <ac:spMkLst>
            <pc:docMk/>
            <pc:sldMk cId="4261546900" sldId="258"/>
            <ac:spMk id="16" creationId="{46053BB8-3859-92F2-8A19-F5AE72B287E4}"/>
          </ac:spMkLst>
        </pc:spChg>
        <pc:spChg chg="mod">
          <ac:chgData name="David Lavin" userId="9c9ad2ed42da787e" providerId="LiveId" clId="{F0344884-6A7A-4028-B1A8-2C8C08D79DFB}" dt="2023-06-23T12:19:25.450" v="8687" actId="26606"/>
          <ac:spMkLst>
            <pc:docMk/>
            <pc:sldMk cId="4261546900" sldId="258"/>
            <ac:spMk id="17" creationId="{FE997E0A-6BA7-4136-4206-C741EB8E19E4}"/>
          </ac:spMkLst>
        </pc:spChg>
        <pc:spChg chg="mod">
          <ac:chgData name="David Lavin" userId="9c9ad2ed42da787e" providerId="LiveId" clId="{F0344884-6A7A-4028-B1A8-2C8C08D79DFB}" dt="2023-06-23T12:20:28.890" v="8689"/>
          <ac:spMkLst>
            <pc:docMk/>
            <pc:sldMk cId="4261546900" sldId="258"/>
            <ac:spMk id="18" creationId="{077DF192-C1FC-6593-86BC-6A0AA70894DE}"/>
          </ac:spMkLst>
        </pc:spChg>
        <pc:picChg chg="add del mod ord">
          <ac:chgData name="David Lavin" userId="9c9ad2ed42da787e" providerId="LiveId" clId="{F0344884-6A7A-4028-B1A8-2C8C08D79DFB}" dt="2023-06-23T12:22:06.007" v="8702" actId="478"/>
          <ac:picMkLst>
            <pc:docMk/>
            <pc:sldMk cId="4261546900" sldId="258"/>
            <ac:picMk id="5" creationId="{10554939-83DE-90FC-0D91-59E1C8769462}"/>
          </ac:picMkLst>
        </pc:picChg>
        <pc:picChg chg="add mod ord">
          <ac:chgData name="David Lavin" userId="9c9ad2ed42da787e" providerId="LiveId" clId="{F0344884-6A7A-4028-B1A8-2C8C08D79DFB}" dt="2023-06-23T12:22:12.775" v="8706" actId="26606"/>
          <ac:picMkLst>
            <pc:docMk/>
            <pc:sldMk cId="4261546900" sldId="258"/>
            <ac:picMk id="7" creationId="{F3AE0412-6E1D-F1B6-1EFC-8D20BB85B4A1}"/>
          </ac:picMkLst>
        </pc:picChg>
      </pc:sldChg>
      <pc:sldChg chg="addSp delSp modSp mod ord modClrScheme chgLayout modNotesTx">
        <pc:chgData name="David Lavin" userId="9c9ad2ed42da787e" providerId="LiveId" clId="{F0344884-6A7A-4028-B1A8-2C8C08D79DFB}" dt="2023-07-03T12:27:57.721" v="24766" actId="20577"/>
        <pc:sldMkLst>
          <pc:docMk/>
          <pc:sldMk cId="1627619141" sldId="275"/>
        </pc:sldMkLst>
        <pc:spChg chg="mod">
          <ac:chgData name="David Lavin" userId="9c9ad2ed42da787e" providerId="LiveId" clId="{F0344884-6A7A-4028-B1A8-2C8C08D79DFB}" dt="2023-06-25T13:03:51.227" v="11224" actId="26606"/>
          <ac:spMkLst>
            <pc:docMk/>
            <pc:sldMk cId="1627619141" sldId="275"/>
            <ac:spMk id="2" creationId="{00000000-0000-0000-0000-000000000000}"/>
          </ac:spMkLst>
        </pc:spChg>
        <pc:spChg chg="mod">
          <ac:chgData name="David Lavin" userId="9c9ad2ed42da787e" providerId="LiveId" clId="{F0344884-6A7A-4028-B1A8-2C8C08D79DFB}" dt="2023-06-25T13:48:01.062" v="12885" actId="27636"/>
          <ac:spMkLst>
            <pc:docMk/>
            <pc:sldMk cId="1627619141" sldId="275"/>
            <ac:spMk id="3" creationId="{00000000-0000-0000-0000-000000000000}"/>
          </ac:spMkLst>
        </pc:spChg>
        <pc:spChg chg="mod">
          <ac:chgData name="David Lavin" userId="9c9ad2ed42da787e" providerId="LiveId" clId="{F0344884-6A7A-4028-B1A8-2C8C08D79DFB}" dt="2023-06-25T13:03:51.227" v="11224" actId="26606"/>
          <ac:spMkLst>
            <pc:docMk/>
            <pc:sldMk cId="1627619141" sldId="275"/>
            <ac:spMk id="4" creationId="{00000000-0000-0000-0000-000000000000}"/>
          </ac:spMkLst>
        </pc:spChg>
        <pc:spChg chg="mod ord">
          <ac:chgData name="David Lavin" userId="9c9ad2ed42da787e" providerId="LiveId" clId="{F0344884-6A7A-4028-B1A8-2C8C08D79DFB}" dt="2023-06-25T13:03:51.227" v="11224" actId="26606"/>
          <ac:spMkLst>
            <pc:docMk/>
            <pc:sldMk cId="1627619141" sldId="275"/>
            <ac:spMk id="6" creationId="{00000000-0000-0000-0000-000000000000}"/>
          </ac:spMkLst>
        </pc:spChg>
        <pc:spChg chg="mod">
          <ac:chgData name="David Lavin" userId="9c9ad2ed42da787e" providerId="LiveId" clId="{F0344884-6A7A-4028-B1A8-2C8C08D79DFB}" dt="2023-06-25T13:03:51.227" v="11224" actId="26606"/>
          <ac:spMkLst>
            <pc:docMk/>
            <pc:sldMk cId="1627619141" sldId="275"/>
            <ac:spMk id="7" creationId="{00000000-0000-0000-0000-000000000000}"/>
          </ac:spMkLst>
        </pc:spChg>
        <pc:picChg chg="add del mod">
          <ac:chgData name="David Lavin" userId="9c9ad2ed42da787e" providerId="LiveId" clId="{F0344884-6A7A-4028-B1A8-2C8C08D79DFB}" dt="2023-06-25T13:01:32.631" v="11099" actId="21"/>
          <ac:picMkLst>
            <pc:docMk/>
            <pc:sldMk cId="1627619141" sldId="275"/>
            <ac:picMk id="5" creationId="{0D69B7FF-2937-15DB-D061-2BD9E21CE926}"/>
          </ac:picMkLst>
        </pc:picChg>
        <pc:picChg chg="add mod ord">
          <ac:chgData name="David Lavin" userId="9c9ad2ed42da787e" providerId="LiveId" clId="{F0344884-6A7A-4028-B1A8-2C8C08D79DFB}" dt="2023-06-25T13:03:51.227" v="11224" actId="26606"/>
          <ac:picMkLst>
            <pc:docMk/>
            <pc:sldMk cId="1627619141" sldId="275"/>
            <ac:picMk id="8" creationId="{5C88F4F0-9B5A-1896-54DE-CF3E070DD7F2}"/>
          </ac:picMkLst>
        </pc:picChg>
      </pc:sldChg>
      <pc:sldChg chg="del">
        <pc:chgData name="David Lavin" userId="9c9ad2ed42da787e" providerId="LiveId" clId="{F0344884-6A7A-4028-B1A8-2C8C08D79DFB}" dt="2023-07-03T13:26:45.794" v="25127" actId="2696"/>
        <pc:sldMkLst>
          <pc:docMk/>
          <pc:sldMk cId="2632695608" sldId="276"/>
        </pc:sldMkLst>
      </pc:sldChg>
      <pc:sldChg chg="del">
        <pc:chgData name="David Lavin" userId="9c9ad2ed42da787e" providerId="LiveId" clId="{F0344884-6A7A-4028-B1A8-2C8C08D79DFB}" dt="2023-07-03T13:26:45.794" v="25127" actId="2696"/>
        <pc:sldMkLst>
          <pc:docMk/>
          <pc:sldMk cId="4015598340" sldId="277"/>
        </pc:sldMkLst>
      </pc:sldChg>
      <pc:sldChg chg="del">
        <pc:chgData name="David Lavin" userId="9c9ad2ed42da787e" providerId="LiveId" clId="{F0344884-6A7A-4028-B1A8-2C8C08D79DFB}" dt="2023-07-03T13:26:45.794" v="25127" actId="2696"/>
        <pc:sldMkLst>
          <pc:docMk/>
          <pc:sldMk cId="129071968" sldId="278"/>
        </pc:sldMkLst>
      </pc:sldChg>
      <pc:sldChg chg="del">
        <pc:chgData name="David Lavin" userId="9c9ad2ed42da787e" providerId="LiveId" clId="{F0344884-6A7A-4028-B1A8-2C8C08D79DFB}" dt="2023-07-03T13:26:45.794" v="25127" actId="2696"/>
        <pc:sldMkLst>
          <pc:docMk/>
          <pc:sldMk cId="2788333131" sldId="279"/>
        </pc:sldMkLst>
      </pc:sldChg>
      <pc:sldChg chg="del">
        <pc:chgData name="David Lavin" userId="9c9ad2ed42da787e" providerId="LiveId" clId="{F0344884-6A7A-4028-B1A8-2C8C08D79DFB}" dt="2023-07-03T13:26:45.794" v="25127" actId="2696"/>
        <pc:sldMkLst>
          <pc:docMk/>
          <pc:sldMk cId="1332294091" sldId="280"/>
        </pc:sldMkLst>
      </pc:sldChg>
      <pc:sldChg chg="del">
        <pc:chgData name="David Lavin" userId="9c9ad2ed42da787e" providerId="LiveId" clId="{F0344884-6A7A-4028-B1A8-2C8C08D79DFB}" dt="2023-07-03T13:26:45.794" v="25127" actId="2696"/>
        <pc:sldMkLst>
          <pc:docMk/>
          <pc:sldMk cId="109062006" sldId="281"/>
        </pc:sldMkLst>
      </pc:sldChg>
      <pc:sldChg chg="del ord">
        <pc:chgData name="David Lavin" userId="9c9ad2ed42da787e" providerId="LiveId" clId="{F0344884-6A7A-4028-B1A8-2C8C08D79DFB}" dt="2023-07-03T13:26:45.794" v="25127" actId="2696"/>
        <pc:sldMkLst>
          <pc:docMk/>
          <pc:sldMk cId="3971194441" sldId="282"/>
        </pc:sldMkLst>
      </pc:sldChg>
      <pc:sldChg chg="del">
        <pc:chgData name="David Lavin" userId="9c9ad2ed42da787e" providerId="LiveId" clId="{F0344884-6A7A-4028-B1A8-2C8C08D79DFB}" dt="2023-07-03T13:26:45.794" v="25127" actId="2696"/>
        <pc:sldMkLst>
          <pc:docMk/>
          <pc:sldMk cId="1445667631" sldId="283"/>
        </pc:sldMkLst>
      </pc:sldChg>
      <pc:sldChg chg="modSp add del mod ord">
        <pc:chgData name="David Lavin" userId="9c9ad2ed42da787e" providerId="LiveId" clId="{F0344884-6A7A-4028-B1A8-2C8C08D79DFB}" dt="2023-06-23T04:38:54.250" v="110" actId="2696"/>
        <pc:sldMkLst>
          <pc:docMk/>
          <pc:sldMk cId="2899723172" sldId="284"/>
        </pc:sldMkLst>
        <pc:spChg chg="mod">
          <ac:chgData name="David Lavin" userId="9c9ad2ed42da787e" providerId="LiveId" clId="{F0344884-6A7A-4028-B1A8-2C8C08D79DFB}" dt="2023-06-23T04:38:01.020" v="106" actId="20577"/>
          <ac:spMkLst>
            <pc:docMk/>
            <pc:sldMk cId="2899723172" sldId="284"/>
            <ac:spMk id="2" creationId="{00000000-0000-0000-0000-000000000000}"/>
          </ac:spMkLst>
        </pc:spChg>
      </pc:sldChg>
      <pc:sldChg chg="addSp modSp add mod ord modClrScheme chgLayout modNotesTx">
        <pc:chgData name="David Lavin" userId="9c9ad2ed42da787e" providerId="LiveId" clId="{F0344884-6A7A-4028-B1A8-2C8C08D79DFB}" dt="2023-07-03T12:54:06.682" v="24993" actId="20577"/>
        <pc:sldMkLst>
          <pc:docMk/>
          <pc:sldMk cId="2451594888" sldId="285"/>
        </pc:sldMkLst>
        <pc:spChg chg="mod">
          <ac:chgData name="David Lavin" userId="9c9ad2ed42da787e" providerId="LiveId" clId="{F0344884-6A7A-4028-B1A8-2C8C08D79DFB}" dt="2023-06-23T16:40:40.522" v="10080" actId="26606"/>
          <ac:spMkLst>
            <pc:docMk/>
            <pc:sldMk cId="2451594888" sldId="285"/>
            <ac:spMk id="2" creationId="{00000000-0000-0000-0000-000000000000}"/>
          </ac:spMkLst>
        </pc:spChg>
        <pc:spChg chg="mod">
          <ac:chgData name="David Lavin" userId="9c9ad2ed42da787e" providerId="LiveId" clId="{F0344884-6A7A-4028-B1A8-2C8C08D79DFB}" dt="2023-06-23T16:48:50.813" v="10158"/>
          <ac:spMkLst>
            <pc:docMk/>
            <pc:sldMk cId="2451594888" sldId="285"/>
            <ac:spMk id="3" creationId="{00000000-0000-0000-0000-000000000000}"/>
          </ac:spMkLst>
        </pc:spChg>
        <pc:spChg chg="mod">
          <ac:chgData name="David Lavin" userId="9c9ad2ed42da787e" providerId="LiveId" clId="{F0344884-6A7A-4028-B1A8-2C8C08D79DFB}" dt="2023-06-23T16:40:40.522" v="10080" actId="26606"/>
          <ac:spMkLst>
            <pc:docMk/>
            <pc:sldMk cId="2451594888" sldId="285"/>
            <ac:spMk id="16" creationId="{46053BB8-3859-92F2-8A19-F5AE72B287E4}"/>
          </ac:spMkLst>
        </pc:spChg>
        <pc:spChg chg="mod">
          <ac:chgData name="David Lavin" userId="9c9ad2ed42da787e" providerId="LiveId" clId="{F0344884-6A7A-4028-B1A8-2C8C08D79DFB}" dt="2023-06-23T16:40:40.522" v="10080" actId="26606"/>
          <ac:spMkLst>
            <pc:docMk/>
            <pc:sldMk cId="2451594888" sldId="285"/>
            <ac:spMk id="17" creationId="{FE997E0A-6BA7-4136-4206-C741EB8E19E4}"/>
          </ac:spMkLst>
        </pc:spChg>
        <pc:spChg chg="mod">
          <ac:chgData name="David Lavin" userId="9c9ad2ed42da787e" providerId="LiveId" clId="{F0344884-6A7A-4028-B1A8-2C8C08D79DFB}" dt="2023-06-23T16:48:52.832" v="10159" actId="1076"/>
          <ac:spMkLst>
            <pc:docMk/>
            <pc:sldMk cId="2451594888" sldId="285"/>
            <ac:spMk id="18" creationId="{077DF192-C1FC-6593-86BC-6A0AA70894DE}"/>
          </ac:spMkLst>
        </pc:spChg>
        <pc:picChg chg="add mod ord">
          <ac:chgData name="David Lavin" userId="9c9ad2ed42da787e" providerId="LiveId" clId="{F0344884-6A7A-4028-B1A8-2C8C08D79DFB}" dt="2023-06-23T16:40:40.522" v="10080" actId="26606"/>
          <ac:picMkLst>
            <pc:docMk/>
            <pc:sldMk cId="2451594888" sldId="285"/>
            <ac:picMk id="4" creationId="{61B9CD9D-60FC-B64D-9F64-ED01369824B0}"/>
          </ac:picMkLst>
        </pc:picChg>
      </pc:sldChg>
      <pc:sldChg chg="addSp delSp modSp add mod ord modClrScheme chgLayout modNotesTx">
        <pc:chgData name="David Lavin" userId="9c9ad2ed42da787e" providerId="LiveId" clId="{F0344884-6A7A-4028-B1A8-2C8C08D79DFB}" dt="2023-07-03T12:42:29.440" v="24902" actId="20577"/>
        <pc:sldMkLst>
          <pc:docMk/>
          <pc:sldMk cId="3634969381" sldId="286"/>
        </pc:sldMkLst>
        <pc:spChg chg="mod">
          <ac:chgData name="David Lavin" userId="9c9ad2ed42da787e" providerId="LiveId" clId="{F0344884-6A7A-4028-B1A8-2C8C08D79DFB}" dt="2023-06-25T12:28:35.039" v="11052" actId="20577"/>
          <ac:spMkLst>
            <pc:docMk/>
            <pc:sldMk cId="3634969381" sldId="286"/>
            <ac:spMk id="2" creationId="{00000000-0000-0000-0000-000000000000}"/>
          </ac:spMkLst>
        </pc:spChg>
        <pc:spChg chg="mod">
          <ac:chgData name="David Lavin" userId="9c9ad2ed42da787e" providerId="LiveId" clId="{F0344884-6A7A-4028-B1A8-2C8C08D79DFB}" dt="2023-06-25T16:42:38.682" v="13628" actId="5793"/>
          <ac:spMkLst>
            <pc:docMk/>
            <pc:sldMk cId="3634969381" sldId="286"/>
            <ac:spMk id="3" creationId="{00000000-0000-0000-0000-000000000000}"/>
          </ac:spMkLst>
        </pc:spChg>
        <pc:spChg chg="mod">
          <ac:chgData name="David Lavin" userId="9c9ad2ed42da787e" providerId="LiveId" clId="{F0344884-6A7A-4028-B1A8-2C8C08D79DFB}" dt="2023-06-23T10:12:01.171" v="5262" actId="26606"/>
          <ac:spMkLst>
            <pc:docMk/>
            <pc:sldMk cId="3634969381" sldId="286"/>
            <ac:spMk id="16" creationId="{46053BB8-3859-92F2-8A19-F5AE72B287E4}"/>
          </ac:spMkLst>
        </pc:spChg>
        <pc:spChg chg="mod">
          <ac:chgData name="David Lavin" userId="9c9ad2ed42da787e" providerId="LiveId" clId="{F0344884-6A7A-4028-B1A8-2C8C08D79DFB}" dt="2023-06-23T10:12:01.171" v="5262" actId="26606"/>
          <ac:spMkLst>
            <pc:docMk/>
            <pc:sldMk cId="3634969381" sldId="286"/>
            <ac:spMk id="17" creationId="{FE997E0A-6BA7-4136-4206-C741EB8E19E4}"/>
          </ac:spMkLst>
        </pc:spChg>
        <pc:spChg chg="mod">
          <ac:chgData name="David Lavin" userId="9c9ad2ed42da787e" providerId="LiveId" clId="{F0344884-6A7A-4028-B1A8-2C8C08D79DFB}" dt="2023-06-23T12:20:14.818" v="8688"/>
          <ac:spMkLst>
            <pc:docMk/>
            <pc:sldMk cId="3634969381" sldId="286"/>
            <ac:spMk id="18" creationId="{077DF192-C1FC-6593-86BC-6A0AA70894DE}"/>
          </ac:spMkLst>
        </pc:spChg>
        <pc:picChg chg="add del mod ord">
          <ac:chgData name="David Lavin" userId="9c9ad2ed42da787e" providerId="LiveId" clId="{F0344884-6A7A-4028-B1A8-2C8C08D79DFB}" dt="2023-06-25T12:27:42.640" v="11005" actId="478"/>
          <ac:picMkLst>
            <pc:docMk/>
            <pc:sldMk cId="3634969381" sldId="286"/>
            <ac:picMk id="4" creationId="{CC70F613-1CEA-ACBF-3D58-577BF307223D}"/>
          </ac:picMkLst>
        </pc:picChg>
        <pc:picChg chg="add mod ord">
          <ac:chgData name="David Lavin" userId="9c9ad2ed42da787e" providerId="LiveId" clId="{F0344884-6A7A-4028-B1A8-2C8C08D79DFB}" dt="2023-06-25T14:20:11.455" v="13622" actId="26606"/>
          <ac:picMkLst>
            <pc:docMk/>
            <pc:sldMk cId="3634969381" sldId="286"/>
            <ac:picMk id="5" creationId="{0451F48A-A410-250E-D632-115D1E5FE2FE}"/>
          </ac:picMkLst>
        </pc:picChg>
      </pc:sldChg>
      <pc:sldChg chg="add del">
        <pc:chgData name="David Lavin" userId="9c9ad2ed42da787e" providerId="LiveId" clId="{F0344884-6A7A-4028-B1A8-2C8C08D79DFB}" dt="2023-07-03T13:26:45.794" v="25127" actId="2696"/>
        <pc:sldMkLst>
          <pc:docMk/>
          <pc:sldMk cId="452974023" sldId="287"/>
        </pc:sldMkLst>
      </pc:sldChg>
      <pc:sldChg chg="addSp delSp modSp add mod modClrScheme chgLayout modNotesTx">
        <pc:chgData name="David Lavin" userId="9c9ad2ed42da787e" providerId="LiveId" clId="{F0344884-6A7A-4028-B1A8-2C8C08D79DFB}" dt="2023-07-03T12:30:52.912" v="24873" actId="20577"/>
        <pc:sldMkLst>
          <pc:docMk/>
          <pc:sldMk cId="1199174923" sldId="288"/>
        </pc:sldMkLst>
        <pc:spChg chg="mod">
          <ac:chgData name="David Lavin" userId="9c9ad2ed42da787e" providerId="LiveId" clId="{F0344884-6A7A-4028-B1A8-2C8C08D79DFB}" dt="2023-06-25T12:29:00.052" v="11074" actId="20577"/>
          <ac:spMkLst>
            <pc:docMk/>
            <pc:sldMk cId="1199174923" sldId="288"/>
            <ac:spMk id="2" creationId="{00000000-0000-0000-0000-000000000000}"/>
          </ac:spMkLst>
        </pc:spChg>
        <pc:spChg chg="mod">
          <ac:chgData name="David Lavin" userId="9c9ad2ed42da787e" providerId="LiveId" clId="{F0344884-6A7A-4028-B1A8-2C8C08D79DFB}" dt="2023-06-23T10:07:58.102" v="5260" actId="27636"/>
          <ac:spMkLst>
            <pc:docMk/>
            <pc:sldMk cId="1199174923" sldId="288"/>
            <ac:spMk id="3" creationId="{00000000-0000-0000-0000-000000000000}"/>
          </ac:spMkLst>
        </pc:spChg>
        <pc:spChg chg="mod">
          <ac:chgData name="David Lavin" userId="9c9ad2ed42da787e" providerId="LiveId" clId="{F0344884-6A7A-4028-B1A8-2C8C08D79DFB}" dt="2023-06-23T05:38:59.658" v="1820" actId="26606"/>
          <ac:spMkLst>
            <pc:docMk/>
            <pc:sldMk cId="1199174923" sldId="288"/>
            <ac:spMk id="4" creationId="{00000000-0000-0000-0000-000000000000}"/>
          </ac:spMkLst>
        </pc:spChg>
        <pc:spChg chg="mod ord">
          <ac:chgData name="David Lavin" userId="9c9ad2ed42da787e" providerId="LiveId" clId="{F0344884-6A7A-4028-B1A8-2C8C08D79DFB}" dt="2023-06-23T06:02:40.543" v="1980" actId="20577"/>
          <ac:spMkLst>
            <pc:docMk/>
            <pc:sldMk cId="1199174923" sldId="288"/>
            <ac:spMk id="6" creationId="{00000000-0000-0000-0000-000000000000}"/>
          </ac:spMkLst>
        </pc:spChg>
        <pc:spChg chg="mod">
          <ac:chgData name="David Lavin" userId="9c9ad2ed42da787e" providerId="LiveId" clId="{F0344884-6A7A-4028-B1A8-2C8C08D79DFB}" dt="2023-06-23T05:38:59.658" v="1820" actId="26606"/>
          <ac:spMkLst>
            <pc:docMk/>
            <pc:sldMk cId="1199174923" sldId="288"/>
            <ac:spMk id="7" creationId="{00000000-0000-0000-0000-000000000000}"/>
          </ac:spMkLst>
        </pc:spChg>
        <pc:picChg chg="del">
          <ac:chgData name="David Lavin" userId="9c9ad2ed42da787e" providerId="LiveId" clId="{F0344884-6A7A-4028-B1A8-2C8C08D79DFB}" dt="2023-06-23T05:36:32.665" v="1813" actId="478"/>
          <ac:picMkLst>
            <pc:docMk/>
            <pc:sldMk cId="1199174923" sldId="288"/>
            <ac:picMk id="5" creationId="{0D69B7FF-2937-15DB-D061-2BD9E21CE926}"/>
          </ac:picMkLst>
        </pc:picChg>
        <pc:picChg chg="add mod ord">
          <ac:chgData name="David Lavin" userId="9c9ad2ed42da787e" providerId="LiveId" clId="{F0344884-6A7A-4028-B1A8-2C8C08D79DFB}" dt="2023-06-23T05:38:59.658" v="1820" actId="26606"/>
          <ac:picMkLst>
            <pc:docMk/>
            <pc:sldMk cId="1199174923" sldId="288"/>
            <ac:picMk id="8" creationId="{BED83149-20AD-2A96-6108-9208AE5134BB}"/>
          </ac:picMkLst>
        </pc:picChg>
      </pc:sldChg>
      <pc:sldChg chg="addSp delSp modSp add mod ord modNotesTx">
        <pc:chgData name="David Lavin" userId="9c9ad2ed42da787e" providerId="LiveId" clId="{F0344884-6A7A-4028-B1A8-2C8C08D79DFB}" dt="2023-07-03T12:53:05.960" v="24918" actId="20577"/>
        <pc:sldMkLst>
          <pc:docMk/>
          <pc:sldMk cId="349547175" sldId="289"/>
        </pc:sldMkLst>
        <pc:spChg chg="mod">
          <ac:chgData name="David Lavin" userId="9c9ad2ed42da787e" providerId="LiveId" clId="{F0344884-6A7A-4028-B1A8-2C8C08D79DFB}" dt="2023-06-23T16:52:01.862" v="10206" actId="20577"/>
          <ac:spMkLst>
            <pc:docMk/>
            <pc:sldMk cId="349547175" sldId="289"/>
            <ac:spMk id="3" creationId="{00000000-0000-0000-0000-000000000000}"/>
          </ac:spMkLst>
        </pc:spChg>
        <pc:spChg chg="mod">
          <ac:chgData name="David Lavin" userId="9c9ad2ed42da787e" providerId="LiveId" clId="{F0344884-6A7A-4028-B1A8-2C8C08D79DFB}" dt="2023-06-23T16:47:29.159" v="10147"/>
          <ac:spMkLst>
            <pc:docMk/>
            <pc:sldMk cId="349547175" sldId="289"/>
            <ac:spMk id="18" creationId="{077DF192-C1FC-6593-86BC-6A0AA70894DE}"/>
          </ac:spMkLst>
        </pc:spChg>
        <pc:picChg chg="del">
          <ac:chgData name="David Lavin" userId="9c9ad2ed42da787e" providerId="LiveId" clId="{F0344884-6A7A-4028-B1A8-2C8C08D79DFB}" dt="2023-06-23T16:46:27.404" v="10143" actId="478"/>
          <ac:picMkLst>
            <pc:docMk/>
            <pc:sldMk cId="349547175" sldId="289"/>
            <ac:picMk id="4" creationId="{61B9CD9D-60FC-B64D-9F64-ED01369824B0}"/>
          </ac:picMkLst>
        </pc:picChg>
        <pc:picChg chg="add mod ord">
          <ac:chgData name="David Lavin" userId="9c9ad2ed42da787e" providerId="LiveId" clId="{F0344884-6A7A-4028-B1A8-2C8C08D79DFB}" dt="2023-06-23T16:46:37.750" v="10145" actId="26606"/>
          <ac:picMkLst>
            <pc:docMk/>
            <pc:sldMk cId="349547175" sldId="289"/>
            <ac:picMk id="5" creationId="{00ADB55E-1060-BDFB-3D34-02B5C3FA2355}"/>
          </ac:picMkLst>
        </pc:picChg>
      </pc:sldChg>
      <pc:sldChg chg="add modNotesTx">
        <pc:chgData name="David Lavin" userId="9c9ad2ed42da787e" providerId="LiveId" clId="{F0344884-6A7A-4028-B1A8-2C8C08D79DFB}" dt="2023-07-03T12:43:04.996" v="24907" actId="20577"/>
        <pc:sldMkLst>
          <pc:docMk/>
          <pc:sldMk cId="3735588316" sldId="290"/>
        </pc:sldMkLst>
      </pc:sldChg>
      <pc:sldChg chg="add modNotesTx">
        <pc:chgData name="David Lavin" userId="9c9ad2ed42da787e" providerId="LiveId" clId="{F0344884-6A7A-4028-B1A8-2C8C08D79DFB}" dt="2023-07-03T12:30:00.338" v="24825" actId="20577"/>
        <pc:sldMkLst>
          <pc:docMk/>
          <pc:sldMk cId="2438250493" sldId="291"/>
        </pc:sldMkLst>
      </pc:sldChg>
      <pc:sldChg chg="addSp delSp modSp add mod modNotesTx">
        <pc:chgData name="David Lavin" userId="9c9ad2ed42da787e" providerId="LiveId" clId="{F0344884-6A7A-4028-B1A8-2C8C08D79DFB}" dt="2023-07-03T13:52:35.735" v="27338" actId="20577"/>
        <pc:sldMkLst>
          <pc:docMk/>
          <pc:sldMk cId="1826955506" sldId="292"/>
        </pc:sldMkLst>
        <pc:spChg chg="mod">
          <ac:chgData name="David Lavin" userId="9c9ad2ed42da787e" providerId="LiveId" clId="{F0344884-6A7A-4028-B1A8-2C8C08D79DFB}" dt="2023-07-03T13:22:38.544" v="25094" actId="20577"/>
          <ac:spMkLst>
            <pc:docMk/>
            <pc:sldMk cId="1826955506" sldId="292"/>
            <ac:spMk id="2" creationId="{00000000-0000-0000-0000-000000000000}"/>
          </ac:spMkLst>
        </pc:spChg>
        <pc:spChg chg="mod">
          <ac:chgData name="David Lavin" userId="9c9ad2ed42da787e" providerId="LiveId" clId="{F0344884-6A7A-4028-B1A8-2C8C08D79DFB}" dt="2023-07-03T13:50:02.576" v="27083" actId="27636"/>
          <ac:spMkLst>
            <pc:docMk/>
            <pc:sldMk cId="1826955506" sldId="292"/>
            <ac:spMk id="3" creationId="{00000000-0000-0000-0000-000000000000}"/>
          </ac:spMkLst>
        </pc:spChg>
        <pc:spChg chg="mod">
          <ac:chgData name="David Lavin" userId="9c9ad2ed42da787e" providerId="LiveId" clId="{F0344884-6A7A-4028-B1A8-2C8C08D79DFB}" dt="2023-07-03T13:24:16.755" v="25097" actId="26606"/>
          <ac:spMkLst>
            <pc:docMk/>
            <pc:sldMk cId="1826955506" sldId="292"/>
            <ac:spMk id="18" creationId="{077DF192-C1FC-6593-86BC-6A0AA70894DE}"/>
          </ac:spMkLst>
        </pc:spChg>
        <pc:picChg chg="del">
          <ac:chgData name="David Lavin" userId="9c9ad2ed42da787e" providerId="LiveId" clId="{F0344884-6A7A-4028-B1A8-2C8C08D79DFB}" dt="2023-07-03T13:24:03.243" v="25095" actId="478"/>
          <ac:picMkLst>
            <pc:docMk/>
            <pc:sldMk cId="1826955506" sldId="292"/>
            <ac:picMk id="4" creationId="{61B9CD9D-60FC-B64D-9F64-ED01369824B0}"/>
          </ac:picMkLst>
        </pc:picChg>
        <pc:picChg chg="add mod ord">
          <ac:chgData name="David Lavin" userId="9c9ad2ed42da787e" providerId="LiveId" clId="{F0344884-6A7A-4028-B1A8-2C8C08D79DFB}" dt="2023-07-03T13:24:16.755" v="25097" actId="26606"/>
          <ac:picMkLst>
            <pc:docMk/>
            <pc:sldMk cId="1826955506" sldId="292"/>
            <ac:picMk id="5" creationId="{3702463A-F88A-3D05-DB31-A9782E04ACD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014C29F-AFDA-4E24-8481-F4C208B15C83}" type="datetime1">
              <a:rPr lang="en-GB" smtClean="0"/>
              <a:t>03/07/2023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28588A-5C4E-401A-AECC-B6F63A9DE965}" type="slidenum">
              <a:rPr lang="en-GB" smtClean="0"/>
              <a:t>‹#›</a:t>
            </a:fld>
            <a:endParaRPr lang="en-GB" dirty="0"/>
          </a:p>
        </p:txBody>
      </p:sp>
    </p:spTree>
    <p:extLst>
      <p:ext uri="{BB962C8B-B14F-4D97-AF65-F5344CB8AC3E}">
        <p14:creationId xmlns:p14="http://schemas.microsoft.com/office/powerpoint/2010/main" val="105997978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1F56AB4-FCE2-4581-AAF7-961FA83B5CA8}" type="datetime1">
              <a:rPr lang="en-GB" noProof="0" smtClean="0"/>
              <a:t>03/07/2023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542409-6A04-4DC6-AC3A-D3758287A8F2}" type="slidenum">
              <a:rPr lang="en-GB" noProof="0" smtClean="0"/>
              <a:t>‹#›</a:t>
            </a:fld>
            <a:endParaRPr lang="en-GB" noProof="0" dirty="0"/>
          </a:p>
        </p:txBody>
      </p:sp>
    </p:spTree>
    <p:extLst>
      <p:ext uri="{BB962C8B-B14F-4D97-AF65-F5344CB8AC3E}">
        <p14:creationId xmlns:p14="http://schemas.microsoft.com/office/powerpoint/2010/main" val="25411505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1</a:t>
            </a:fld>
            <a:endParaRPr lang="en-GB" dirty="0"/>
          </a:p>
        </p:txBody>
      </p:sp>
    </p:spTree>
    <p:extLst>
      <p:ext uri="{BB962C8B-B14F-4D97-AF65-F5344CB8AC3E}">
        <p14:creationId xmlns:p14="http://schemas.microsoft.com/office/powerpoint/2010/main" val="105443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first meaningful introduction to the environmental challenges we are facing in the modern world was as a teenager in the late 1980s, early 1990s when I saw a segment on Blue Peter about acid rain and learned about the impact of hydrochlorofluorocarbons on the ozone layer. In the absence of the internet and social media, it was often difficult to get further information and once the media frenzy subsided on these issues, they gradually slipped from my conscious awareness. However, environmental issues continued to arise intermittently with reporting on crises relating to melting ice caps, etc. But as these didn’t seem to impact me directly, they tended to be muted by the static of being in college / university and everything that entailed.</a:t>
            </a:r>
          </a:p>
          <a:p>
            <a:endParaRPr lang="en-GB" dirty="0"/>
          </a:p>
          <a:p>
            <a:r>
              <a:rPr lang="en-GB" dirty="0"/>
              <a:t>For many years this was my attitude to anything environmentally or sustainability related. Consequently, until recently, I have been relatively uninformed about sustainability issues. I failed to appreciate the wide-ranging implications of over-population, and impacts relating to the depletion of our natural capital, climate change, etc., neither understanding the bigger picture situation nor being motivated enough to free myself from the cocoon of my mistaken belief that sustainability doesn’t affect me. </a:t>
            </a:r>
          </a:p>
          <a:p>
            <a:endParaRPr lang="en-GB" dirty="0"/>
          </a:p>
          <a:p>
            <a:r>
              <a:rPr lang="en-GB" dirty="0"/>
              <a:t>But my choices were impacting others, and I was a potentially willing (though unknowing) participant in perpetrating social injustices – my actions albeit unintended were being felt by those toiling to manufacture the branded products I unnecessarily consumed. </a:t>
            </a:r>
          </a:p>
          <a:p>
            <a:endParaRPr lang="en-GB" dirty="0"/>
          </a:p>
          <a:p>
            <a:r>
              <a:rPr lang="en-GB" dirty="0"/>
              <a:t>But, in the same way that my actions are capable of impacting others, they are also capable of generating positive change.</a:t>
            </a:r>
          </a:p>
          <a:p>
            <a:endParaRPr lang="en-GB" dirty="0"/>
          </a:p>
          <a:p>
            <a:r>
              <a:rPr lang="en-GB" dirty="0"/>
              <a:t>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2</a:t>
            </a:fld>
            <a:endParaRPr lang="en-GB" dirty="0"/>
          </a:p>
        </p:txBody>
      </p:sp>
    </p:spTree>
    <p:extLst>
      <p:ext uri="{BB962C8B-B14F-4D97-AF65-F5344CB8AC3E}">
        <p14:creationId xmlns:p14="http://schemas.microsoft.com/office/powerpoint/2010/main" val="235527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sustainability journey started to crystalise and consolidate as a Graduate Civil Engineer undertaking my route to professional membership of the Institution of Civil Engineers.</a:t>
            </a:r>
          </a:p>
          <a:p>
            <a:endParaRPr lang="en-GB" dirty="0"/>
          </a:p>
          <a:p>
            <a:r>
              <a:rPr lang="en-GB" dirty="0"/>
              <a:t>To qualify as a Chartered Civil Engineer, there is a specific attribute for Sustainable Development which we need to be able to demonstrate the required level of attainment against. This initially helped to raise my awareness of the Paris Agreement and Kyoto Protocol (for example), and the role we as civil engineers have in designing and developing sustainably with respect to the three pillars of economy, environmental, and society.</a:t>
            </a:r>
          </a:p>
          <a:p>
            <a:endParaRPr lang="en-GB" dirty="0"/>
          </a:p>
          <a:p>
            <a:r>
              <a:rPr lang="en-GB" dirty="0"/>
              <a:t>Traditionally the ICE has promoted and referenced our responsibilities to sustainability in terms of Brundtland Commission’s definition of sustainability.</a:t>
            </a:r>
          </a:p>
          <a:p>
            <a:endParaRPr lang="en-GB" dirty="0"/>
          </a:p>
          <a:p>
            <a:r>
              <a:rPr lang="en-GB" dirty="0"/>
              <a:t>In 2021 the ICE updated their Sustainability Policy to pivot towards the inclusion of net zero and mitigating the impacts of climate change. </a:t>
            </a:r>
          </a:p>
          <a:p>
            <a:endParaRPr lang="en-GB" dirty="0"/>
          </a:p>
          <a:p>
            <a:r>
              <a:rPr lang="en-GB" dirty="0"/>
              <a:t>As an organisation, the Institution of Civil Engineers is committed to continuously reduce its negative environmental impact and to enhance its social responsibility and carbon reduction performance. Its Sustainability Policy is based upon the following principles:</a:t>
            </a:r>
          </a:p>
          <a:p>
            <a:endParaRPr lang="en-GB" dirty="0"/>
          </a:p>
          <a:p>
            <a:r>
              <a:rPr lang="en-GB" i="1" dirty="0"/>
              <a:t>▪ To comply with, and exceed where practicable, all applicable legislation, regulations and codes of practice.</a:t>
            </a:r>
          </a:p>
          <a:p>
            <a:r>
              <a:rPr lang="en-GB" i="1" dirty="0"/>
              <a:t>▪ To integrate sustainability considerations into all our business decisions. </a:t>
            </a:r>
          </a:p>
          <a:p>
            <a:r>
              <a:rPr lang="en-GB" i="1" dirty="0"/>
              <a:t>▪ To ensure that all staff are fully aware of our Sustainability Policy and are committed to implementing and improving it. </a:t>
            </a:r>
          </a:p>
          <a:p>
            <a:r>
              <a:rPr lang="en-GB" i="1" dirty="0"/>
              <a:t>▪ To minimise the impact on sustainability of all office and transportation activities. </a:t>
            </a:r>
          </a:p>
          <a:p>
            <a:r>
              <a:rPr lang="en-GB" i="1" dirty="0"/>
              <a:t>▪ To make clients and suppliers aware of our Sustainability Policy and encourage them to adopt sound sustainable management practices. </a:t>
            </a:r>
          </a:p>
          <a:p>
            <a:r>
              <a:rPr lang="en-GB" i="1" dirty="0"/>
              <a:t>▪ To review, annually report, and to continually strive to improve our sustainability performance. </a:t>
            </a:r>
          </a:p>
          <a:p>
            <a:r>
              <a:rPr lang="en-GB" sz="800" dirty="0"/>
              <a:t>*ICE Sustainability Policy Statement</a:t>
            </a:r>
          </a:p>
          <a:p>
            <a:endParaRPr lang="en-GB" dirty="0"/>
          </a:p>
          <a:p>
            <a:r>
              <a:rPr lang="en-GB" dirty="0"/>
              <a:t>Having successfully gained the status of Chartered Civil Engineer, I now help the ICE qualify new members and am encouraged to see that these candidates are generally very conscious and much better informed of how they contribute to sustainable development. But we still need to do more…</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rtl="0"/>
            <a:fld id="{77542409-6A04-4DC6-AC3A-D3758287A8F2}" type="slidenum">
              <a:rPr lang="en-GB" smtClean="0"/>
              <a:t>3</a:t>
            </a:fld>
            <a:endParaRPr lang="en-GB" dirty="0"/>
          </a:p>
        </p:txBody>
      </p:sp>
    </p:spTree>
    <p:extLst>
      <p:ext uri="{BB962C8B-B14F-4D97-AF65-F5344CB8AC3E}">
        <p14:creationId xmlns:p14="http://schemas.microsoft.com/office/powerpoint/2010/main" val="283627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predominantly work in roads and infrastructure projects – this included high profile projects such as High Speed 2 (HS2) and the A465 Heads of the Valleys Sections 5 and 6. I have also worked on many smaller scale highway improvement schemes and as a Road Safety Auditor.</a:t>
            </a:r>
          </a:p>
          <a:p>
            <a:endParaRPr lang="en-GB" dirty="0"/>
          </a:p>
          <a:p>
            <a:r>
              <a:rPr lang="en-GB" dirty="0"/>
              <a:t>Throughout the course of my career, I have worked in the Middle East, Australia, and the United Kingdom – of these, the United Kingdom has the most stringent regulatory processes and requirements that need to be satisfied before projects can be implemented. These can often take many years to complete and include Environmental Impact Studies and Assessments, Cost / Benefit Analysis, etc.</a:t>
            </a:r>
          </a:p>
          <a:p>
            <a:endParaRPr lang="en-GB" dirty="0"/>
          </a:p>
          <a:p>
            <a:r>
              <a:rPr lang="en-GB" dirty="0"/>
              <a:t>HS2 and the Twyford Down M3 project have been contentious due to the undoubted environmental impacts that is inherent in constructing these types of projects. This can attract protestor activity that grabs public attention through media exposure. But this reporting often has a narrow focus on the perceived impacts which casts a negative shadow over the benefits that can be derived from the capital investment in these types of nationally significant projects.</a:t>
            </a:r>
          </a:p>
          <a:p>
            <a:endParaRPr lang="en-GB" dirty="0"/>
          </a:p>
          <a:p>
            <a:r>
              <a:rPr lang="en-GB" dirty="0"/>
              <a:t>Roads and infrastructure projects can deliver many benefits, such as journey times savings, enhanced safety, improved active travel provisions, reduced road traffic, etc. In addition, there are the economic benefits – both short term and long term such as the creating and securing jobs for the consultants, contractors and communities where these projects are implemented, unlocking the development potential of adjacent land, attracting investment, creating apprenticeships, quotas for locally sourced materials and services, etc. </a:t>
            </a:r>
          </a:p>
          <a:p>
            <a:endParaRPr lang="en-GB" dirty="0"/>
          </a:p>
          <a:p>
            <a:r>
              <a:rPr lang="en-GB" dirty="0"/>
              <a:t>Habitats are protected and maintained as far as possible, and where these are impacted measures such as translocation, re-planting, etc. are implemented as part of the works. </a:t>
            </a:r>
          </a:p>
          <a:p>
            <a:endParaRPr lang="en-GB" dirty="0"/>
          </a:p>
          <a:p>
            <a:r>
              <a:rPr lang="en-GB" dirty="0"/>
              <a:t>The industry is constantly innovating, and technology is increasingly complimenting what we do through the use of BIM (build digitally first), GIS, drones, etc. We can design and plan works digitally, identify issues early in the project life cycle and resolve these before reaching site. This generates efficiencies and reduces waste; we can also help get our stakeholders involved and aid their understanding of the project with accessible and visual information.</a:t>
            </a:r>
          </a:p>
          <a:p>
            <a:endParaRPr lang="en-GB" dirty="0"/>
          </a:p>
          <a:p>
            <a:r>
              <a:rPr lang="en-GB" dirty="0"/>
              <a:t>As such, in terms of my personal sustainability journey I am now conscious and aware of sustainability and actively attempt to deliver projects as sustainably as possible, while looking to influence and inform the organisation I work for on the benefits of sustainability.</a:t>
            </a:r>
          </a:p>
        </p:txBody>
      </p:sp>
      <p:sp>
        <p:nvSpPr>
          <p:cNvPr id="4" name="Slide Number Placeholder 3"/>
          <p:cNvSpPr>
            <a:spLocks noGrp="1"/>
          </p:cNvSpPr>
          <p:nvPr>
            <p:ph type="sldNum" sz="quarter" idx="10"/>
          </p:nvPr>
        </p:nvSpPr>
        <p:spPr/>
        <p:txBody>
          <a:bodyPr/>
          <a:lstStyle/>
          <a:p>
            <a:pPr rtl="0"/>
            <a:fld id="{77542409-6A04-4DC6-AC3A-D3758287A8F2}" type="slidenum">
              <a:rPr lang="en-GB" smtClean="0"/>
              <a:t>4</a:t>
            </a:fld>
            <a:endParaRPr lang="en-GB" dirty="0"/>
          </a:p>
        </p:txBody>
      </p:sp>
    </p:spTree>
    <p:extLst>
      <p:ext uri="{BB962C8B-B14F-4D97-AF65-F5344CB8AC3E}">
        <p14:creationId xmlns:p14="http://schemas.microsoft.com/office/powerpoint/2010/main" val="3456244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Since starting this course of study, my horizons have widened in terms of sustainability… what it means, the impacts, how we can drive change, how we can create value with sustainability, etc. </a:t>
            </a:r>
          </a:p>
          <a:p>
            <a:pPr rtl="0"/>
            <a:endParaRPr lang="en-GB" dirty="0"/>
          </a:p>
          <a:p>
            <a:pPr rtl="0"/>
            <a:r>
              <a:rPr lang="en-GB" dirty="0"/>
              <a:t>While working through the course material and researching more widely on the topics, I discovered the World Economic Forum’s  “Doughnut” of social and planetary boundaries. This was an accessible way of gaining an insight and understanding into some of the fundamental sustainability challenges we face. In the model, the hole at centre of the Doughnut’s reveals the proportion of people worldwide falling short on life’s essentials, such as food, water, and healthcare – we need to get everyone out of that hole. However, we cannot afford to overshoot the Doughnut’s outer crust. Otherwise, we will not be able to safeguard the Earth’s life-giving systems, such as a stable climate, healthy oceans and a protective ozone layer, on which all our wellbeing fundamentally depends. </a:t>
            </a:r>
          </a:p>
          <a:p>
            <a:pPr rtl="0"/>
            <a:endParaRPr lang="en-GB" dirty="0"/>
          </a:p>
          <a:p>
            <a:pPr rtl="0"/>
            <a:r>
              <a:rPr lang="en-GB" dirty="0"/>
              <a:t>This model could be the compass we need to create a safe and just 21st century.</a:t>
            </a:r>
          </a:p>
          <a:p>
            <a:pPr rtl="0"/>
            <a:endParaRPr lang="en-GB" dirty="0"/>
          </a:p>
          <a:p>
            <a:pPr rtl="0"/>
            <a:r>
              <a:rPr lang="en-GB" dirty="0"/>
              <a:t>The 2022 Sustainable Development Report, published by the Cambridge University Press, shows that the United Kingdom (where I spent the formative years of my career) ranks 11</a:t>
            </a:r>
            <a:r>
              <a:rPr lang="en-GB" baseline="30000" dirty="0"/>
              <a:t>th </a:t>
            </a:r>
            <a:r>
              <a:rPr lang="en-GB" dirty="0"/>
              <a:t>whereas Saudi Arabia (where I am currently based) ranks 96</a:t>
            </a:r>
            <a:r>
              <a:rPr lang="en-GB" baseline="30000" dirty="0"/>
              <a:t>th</a:t>
            </a:r>
            <a:r>
              <a:rPr lang="en-GB" dirty="0"/>
              <a:t>. Overall, despite some positive inroads, the progress against the Sustainable Development Goals has stagnated with ‘Challenges remain’, Significant challenges remain’, or Major challenges remain’ documented for the majority of the goals. </a:t>
            </a:r>
          </a:p>
          <a:p>
            <a:pPr rtl="0"/>
            <a:endParaRPr lang="en-GB" dirty="0"/>
          </a:p>
          <a:p>
            <a:pPr rtl="0"/>
            <a:r>
              <a:rPr lang="en-GB" dirty="0"/>
              <a:t>The report highlights that the decline in the SDG Index score since 2019 has been driven primarily by a reversal in progress on socioeconomic goals, with SDG 1 (No Poverty) and SDG 8 (Decent Work and Economic Growth) especially impacted by multiple crises such as COVID-19. While not necessarily directly attributable to climate change, it does suggest a lack of resilience and could be inferred to particularly relate to the inhabitants of our major cities.</a:t>
            </a:r>
          </a:p>
          <a:p>
            <a:pPr rtl="0"/>
            <a:endParaRPr lang="en-GB" dirty="0"/>
          </a:p>
          <a:p>
            <a:pPr rtl="0"/>
            <a:r>
              <a:rPr lang="en-GB" dirty="0"/>
              <a:t>As outlined in a recent (ICE Professional) Reviewer’s Briefing, Engineers without Borders (EWB) have outline that we face major risks to our way of life over the next ten years or so, such as, failure of climate change adaption, failure to mitigate climate change, natural resources crises, biodiversity loss and ecosystem loss, natural disaster and extreme weather events, etc.</a:t>
            </a:r>
          </a:p>
          <a:p>
            <a:pPr rtl="0"/>
            <a:endParaRPr lang="en-GB" dirty="0"/>
          </a:p>
          <a:p>
            <a:pPr rtl="0"/>
            <a:r>
              <a:rPr lang="en-GB" dirty="0"/>
              <a:t>As stated by EWB, engineering has played a significant role both good and bad, in getting humankind and the planet to where we are today. Despite encouraging innovations and shifts in behaviours, values, policies, etc., engineering still relies on unsustainable practices and materials, often without considering the broader impacts. Across the spectrum of business, we need to move away from the Friedman principle of profit over the people and the planet.</a:t>
            </a:r>
          </a:p>
          <a:p>
            <a:pPr rtl="0"/>
            <a:endParaRPr lang="en-GB" dirty="0"/>
          </a:p>
          <a:p>
            <a:pPr rtl="0"/>
            <a:endParaRPr lang="en-GB" dirty="0"/>
          </a:p>
          <a:p>
            <a:pPr rtl="0"/>
            <a:r>
              <a:rPr lang="en-GB" dirty="0"/>
              <a:t>EWB have outlined that the role of engineering should include; </a:t>
            </a:r>
          </a:p>
          <a:p>
            <a:pPr rtl="0"/>
            <a:endParaRPr lang="en-GB" dirty="0"/>
          </a:p>
          <a:p>
            <a:pPr marL="171450" indent="-171450" rtl="0">
              <a:buFontTx/>
              <a:buChar char="-"/>
            </a:pPr>
            <a:r>
              <a:rPr lang="en-GB" dirty="0"/>
              <a:t>Responding to humanity being on an unsustainable trajectory</a:t>
            </a:r>
          </a:p>
          <a:p>
            <a:pPr marL="171450" indent="-171450" rtl="0">
              <a:buFontTx/>
              <a:buChar char="-"/>
            </a:pPr>
            <a:r>
              <a:rPr lang="en-GB" dirty="0"/>
              <a:t>Using our unique problem-solving skills to meet complex societal needs and challenge outdated thinking and practice</a:t>
            </a:r>
          </a:p>
          <a:p>
            <a:pPr marL="171450" indent="-171450" rtl="0">
              <a:buFontTx/>
              <a:buChar char="-"/>
            </a:pPr>
            <a:r>
              <a:rPr lang="en-GB" dirty="0"/>
              <a:t>Lead innovation, not for the sake of advancing technology but for the benefit of people and the planet</a:t>
            </a:r>
          </a:p>
          <a:p>
            <a:pPr marL="171450" indent="-171450" rtl="0">
              <a:buFontTx/>
              <a:buChar char="-"/>
            </a:pPr>
            <a:r>
              <a:rPr lang="en-GB" dirty="0"/>
              <a:t>Make a shift from practices designed for the industrial revolution to the globally responsible practices society needs today</a:t>
            </a:r>
          </a:p>
          <a:p>
            <a:pPr marL="0" indent="0" rtl="0">
              <a:buFontTx/>
              <a:buNone/>
            </a:pPr>
            <a:endParaRPr lang="en-GB" dirty="0"/>
          </a:p>
          <a:p>
            <a:pPr marL="0" indent="0" rtl="0">
              <a:buFontTx/>
              <a:buNone/>
            </a:pPr>
            <a:r>
              <a:rPr lang="en-GB" dirty="0"/>
              <a:t>As a an engineer, I choose to be part of this drive for change…</a:t>
            </a:r>
          </a:p>
          <a:p>
            <a:pPr marL="171450" indent="-171450" rtl="0">
              <a:buFontTx/>
              <a:buChar char="-"/>
            </a:pPr>
            <a:endParaRPr lang="en-GB" dirty="0"/>
          </a:p>
          <a:p>
            <a:pPr rtl="0"/>
            <a:endParaRPr lang="en-GB" dirty="0"/>
          </a:p>
          <a:p>
            <a:pPr rtl="0"/>
            <a:endParaRPr lang="en-GB" dirty="0"/>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5</a:t>
            </a:fld>
            <a:endParaRPr lang="en-GB" dirty="0"/>
          </a:p>
        </p:txBody>
      </p:sp>
    </p:spTree>
    <p:extLst>
      <p:ext uri="{BB962C8B-B14F-4D97-AF65-F5344CB8AC3E}">
        <p14:creationId xmlns:p14="http://schemas.microsoft.com/office/powerpoint/2010/main" val="1635392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After years of working and living in the UK, I had an opportunity to move to Australia. This entailed working out how to move household of stuff that had been accumulated over the years. Ultimately, rather than moving lock, stock, and barrel – a decision was taken to rent the house and leave the majority of stuff in the house. But there was still a significant amount of personal possessions that had to be dealt with. </a:t>
            </a:r>
          </a:p>
          <a:p>
            <a:pPr rtl="0"/>
            <a:endParaRPr lang="en-GB" dirty="0"/>
          </a:p>
          <a:p>
            <a:pPr rtl="0"/>
            <a:r>
              <a:rPr lang="en-GB" dirty="0"/>
              <a:t>Unfortunately, through naivety, poor planning, and a lack of thought I ended up putting a lot of these possessions in a skip. </a:t>
            </a:r>
          </a:p>
          <a:p>
            <a:pPr rtl="0"/>
            <a:endParaRPr lang="en-GB" dirty="0"/>
          </a:p>
          <a:p>
            <a:pPr rtl="0"/>
            <a:r>
              <a:rPr lang="en-GB" dirty="0"/>
              <a:t>Before moving to Australia, I had been flirting with self-inflicted financial difficulties. While these were for most part manageable, they became critical upon returning from Australia due to budgeting issues and failing to transfer mortgage payments in a timely manner. This proved to be a wake-up call, and these experiences taught me some key life lessons in terms of what is important to sustain a reasonable standard of living. I now apply a ‘want’ / ‘need’ decision making matrix when considering significant purchases. Similarly, I have scaled back my possessions to those that I consider to be essential and only buy things when I can no longer re-use, repair, or re-purpose / recycle the things I have.</a:t>
            </a:r>
          </a:p>
          <a:p>
            <a:pPr rtl="0"/>
            <a:endParaRPr lang="en-GB" dirty="0"/>
          </a:p>
          <a:p>
            <a:pPr rtl="0"/>
            <a:r>
              <a:rPr lang="en-GB" dirty="0"/>
              <a:t>When working on our projects, we seek to re-use and re-purpose as much of the existing roads / infrastructure that we are designing. For example, we can recycle existing road pavement into the new pavement construction. Similarly, we can implement Sustainable Urban Drainage Systems (</a:t>
            </a:r>
            <a:r>
              <a:rPr lang="en-GB" dirty="0" err="1"/>
              <a:t>SuDS</a:t>
            </a:r>
            <a:r>
              <a:rPr lang="en-GB" dirty="0"/>
              <a:t>) such as rain gardens, to convey and manage rainfall and surface water run-off. There are also techniques that we can use to prolong the life span of existing infrastructure. In conjunction with regular inspections, and asset management, we can (for example) re-line existing potable water or sanitary sewer pipes to prolong their useful life. </a:t>
            </a:r>
          </a:p>
          <a:p>
            <a:pPr rtl="0"/>
            <a:endParaRPr lang="en-GB" dirty="0"/>
          </a:p>
          <a:p>
            <a:pPr rtl="0"/>
            <a:r>
              <a:rPr lang="en-GB" dirty="0"/>
              <a:t>In terms of the service economy, as engineers there are many different providers that we can use – for example, we can draw on the experience of specialist sub-consultants such as transport modellers, reinforcement detailers, etc., as well as our off-shore design centres. With respect to off-shore design centres, we can draw on the skills of our engineers and technicians based in India and the Philippines to competitively deliver projects, without necessarily having duplication of compatible skills in our on-shore offices. These tend to be symbiotic rather than exploitative relationships, as our off-shore staff have similar benefits to our local staff, and they can in turn support their families and communities. Similarly, we have providers of software that we procure licences from without having the significant capital cost of buying these outright and maintaining them.</a:t>
            </a:r>
          </a:p>
          <a:p>
            <a:pPr rtl="0"/>
            <a:endParaRPr lang="en-GB" dirty="0"/>
          </a:p>
          <a:p>
            <a:pPr rtl="0"/>
            <a:r>
              <a:rPr lang="en-GB" dirty="0"/>
              <a:t>From a personal point of view, I have generally lived in cities with easy access to public transport. As such, I have not owned a car in several years and have primarily commuted through a combination of walking, buses, and trains. Where I need to make long distance trips, I have used car sharing apps and also Ovo bike in Cardiff for recreational trips down to the Bay and such like. </a:t>
            </a:r>
          </a:p>
          <a:p>
            <a:pPr rtl="0"/>
            <a:endParaRPr lang="en-GB" dirty="0"/>
          </a:p>
          <a:p>
            <a:pPr rtl="0"/>
            <a:r>
              <a:rPr lang="en-GB" dirty="0"/>
              <a:t>Overall, I have embraced a more sustainable lifestyle by applying the principle of the circular economy, both personally and professionally, where possible. </a:t>
            </a:r>
          </a:p>
          <a:p>
            <a:pPr rtl="0"/>
            <a:endParaRPr lang="en-GB" dirty="0"/>
          </a:p>
          <a:p>
            <a:pPr rtl="0"/>
            <a:endParaRPr lang="en-GB" dirty="0"/>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6</a:t>
            </a:fld>
            <a:endParaRPr lang="en-GB" dirty="0"/>
          </a:p>
        </p:txBody>
      </p:sp>
    </p:spTree>
    <p:extLst>
      <p:ext uri="{BB962C8B-B14F-4D97-AF65-F5344CB8AC3E}">
        <p14:creationId xmlns:p14="http://schemas.microsoft.com/office/powerpoint/2010/main" val="3304814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i="1" dirty="0"/>
              <a:t>Natural Capital is an extension of the economic notion of capital.</a:t>
            </a:r>
          </a:p>
          <a:p>
            <a:pPr rtl="0"/>
            <a:endParaRPr lang="en-GB" i="1" dirty="0"/>
          </a:p>
          <a:p>
            <a:pPr rtl="0"/>
            <a:r>
              <a:rPr lang="en-GB" i="1" dirty="0"/>
              <a:t>In simple terms Natural Capital refers to everything which nature or the environment provides - both the individual constituent elements, and the consequences of those elements interacting whether under the direction of humans or naturally.</a:t>
            </a:r>
          </a:p>
          <a:p>
            <a:pPr rtl="0"/>
            <a:endParaRPr lang="en-GB" i="1" dirty="0"/>
          </a:p>
          <a:p>
            <a:pPr rtl="0"/>
            <a:r>
              <a:rPr lang="en-GB" i="1" dirty="0"/>
              <a:t>Natural Capital can be divided into 3 categories:</a:t>
            </a:r>
          </a:p>
          <a:p>
            <a:pPr rtl="0"/>
            <a:endParaRPr lang="en-GB" i="1" dirty="0"/>
          </a:p>
          <a:p>
            <a:pPr marL="228600" indent="-228600" rtl="0">
              <a:buAutoNum type="alphaLcParenBoth"/>
            </a:pPr>
            <a:r>
              <a:rPr lang="en-GB" i="1" dirty="0"/>
              <a:t>Natural Capital Stock - Natural Capital Stock is everything that exists in the world around us, and which is provided by nature.  </a:t>
            </a:r>
          </a:p>
          <a:p>
            <a:pPr marL="228600" indent="-228600" rtl="0">
              <a:buAutoNum type="alphaLcParenBoth"/>
            </a:pPr>
            <a:endParaRPr lang="en-GB" i="1" dirty="0"/>
          </a:p>
          <a:p>
            <a:pPr rtl="0"/>
            <a:r>
              <a:rPr lang="en-GB" i="1" dirty="0"/>
              <a:t>(b) Natural Capital Services - Natural Capital Services are goods and services which could provide a direct and immediate benefit to people.  They include the use of Natural Capital Stock for recreation (e.g., the use of lakes for fishing and canoeing) as well as using Natural Capital Stock to create something else (e.g., using stone to build houses, generating electricity through capturing wind, solar and hydro, etc.).</a:t>
            </a:r>
          </a:p>
          <a:p>
            <a:pPr rtl="0"/>
            <a:endParaRPr lang="en-GB" i="1" dirty="0"/>
          </a:p>
          <a:p>
            <a:pPr rtl="0"/>
            <a:r>
              <a:rPr lang="en-GB" i="1" dirty="0"/>
              <a:t>(c) Ecosystem Services - Ecosystem Services are the services yielded by Natural Capital Stock which occur naturally.  Pollination of plants is a good example.  The way peatland and forestry absorb, and store carbon is another.  There are some Ecosystem Services which humans have been able to understand and to replicate.  Capturing the energy from decomposing food waste as heat and power through an anaerobic digester is an example.</a:t>
            </a:r>
          </a:p>
          <a:p>
            <a:pPr rtl="0"/>
            <a:endParaRPr lang="en-GB" i="1" dirty="0"/>
          </a:p>
          <a:p>
            <a:pPr rtl="0"/>
            <a:r>
              <a:rPr lang="en-GB" i="1" dirty="0"/>
              <a:t>However, to date, Natural Capital has been somewhat economically invisible because the benefits from it are often not priced or are priced imprecisely.  It is critical to understand that these elements do not stand in isolation but impact on each other directly.  Exploiting one form of Natural Capital will affect other forms.</a:t>
            </a:r>
          </a:p>
          <a:p>
            <a:pPr rtl="0"/>
            <a:r>
              <a:rPr lang="en-GB" dirty="0"/>
              <a:t>https://www.dcslegal.com/news-and-insights/what-natural-capital-and-why-it-important</a:t>
            </a:r>
          </a:p>
          <a:p>
            <a:pPr rtl="0"/>
            <a:endParaRPr lang="en-GB" dirty="0"/>
          </a:p>
          <a:p>
            <a:pPr rtl="0"/>
            <a:r>
              <a:rPr lang="en-GB" dirty="0"/>
              <a:t>We have been withdrawing resources from our natural capital over many centuries and prior to the first industrial revolution, this has been sustainable. But with a growing population we are now in deficit having consumed many non-renewables to the brink of extinction and beyond. </a:t>
            </a:r>
          </a:p>
          <a:p>
            <a:pPr rtl="0"/>
            <a:endParaRPr lang="en-GB" dirty="0"/>
          </a:p>
          <a:p>
            <a:pPr rtl="0"/>
            <a:r>
              <a:rPr lang="en-GB" i="1" dirty="0"/>
              <a:t>The overexploitation of natural resources is causing a 58-67% decline in the world’s animal population, the degradation of the world’s soils and an increase in air pollution due to deforestation, leading to seven million deaths each year.</a:t>
            </a:r>
          </a:p>
          <a:p>
            <a:pPr rtl="0"/>
            <a:endParaRPr lang="en-GB" i="1" dirty="0"/>
          </a:p>
          <a:p>
            <a:pPr rtl="0"/>
            <a:r>
              <a:rPr lang="en-GB" i="1" dirty="0"/>
              <a:t>By 2025, 1.8 billion people will have no access to drinking water, and coal, oil, and natural gas reserves are estimated to last between 55-188 years, depending on demand.</a:t>
            </a:r>
          </a:p>
          <a:p>
            <a:pPr rtl="0"/>
            <a:r>
              <a:rPr lang="en-GB" dirty="0"/>
              <a:t>*https://blog.gitnux.com/depletion-of-natural-resources-statistics/#:~:text=Global%20natural%20wealth%20depletion%20rate,countries%20being%20the%20most%20affected. </a:t>
            </a:r>
          </a:p>
          <a:p>
            <a:pPr rtl="0"/>
            <a:endParaRPr lang="en-GB" dirty="0"/>
          </a:p>
          <a:p>
            <a:pPr rtl="0"/>
            <a:r>
              <a:rPr lang="en-GB" i="1" dirty="0"/>
              <a:t>The World Bank estimates that the global economy could lose $US 2.7 trillion by 2030 (compared to business as usual) if certain ecosystem services collapse (pollination, carbon sequestration and storage, fisheries and timber provision). In low-income countries, GDP could decline 10% annually on average, with higher losses in countries particularly dependent on ecosystem services.</a:t>
            </a:r>
          </a:p>
          <a:p>
            <a:pPr rtl="0"/>
            <a:r>
              <a:rPr lang="en-GB" dirty="0"/>
              <a:t>*https://www.worldbank.org/en/topic/natural-capital</a:t>
            </a:r>
          </a:p>
          <a:p>
            <a:pPr rtl="0"/>
            <a:endParaRPr lang="en-GB" dirty="0"/>
          </a:p>
          <a:p>
            <a:pPr rtl="0"/>
            <a:r>
              <a:rPr lang="en-GB" dirty="0"/>
              <a:t>Contributing factors to the depletion of our Natural Capital includes:</a:t>
            </a:r>
          </a:p>
          <a:p>
            <a:pPr rtl="0"/>
            <a:endParaRPr lang="en-GB" dirty="0"/>
          </a:p>
          <a:p>
            <a:pPr marL="171450" indent="-171450" rtl="0">
              <a:buFont typeface="Arial" panose="020B0604020202020204" pitchFamily="34" charset="0"/>
              <a:buChar char="•"/>
            </a:pPr>
            <a:r>
              <a:rPr lang="en-GB" dirty="0"/>
              <a:t>Overpopulation</a:t>
            </a:r>
          </a:p>
          <a:p>
            <a:pPr marL="171450" indent="-171450" rtl="0">
              <a:buFont typeface="Arial" panose="020B0604020202020204" pitchFamily="34" charset="0"/>
              <a:buChar char="•"/>
            </a:pPr>
            <a:r>
              <a:rPr lang="en-GB" dirty="0"/>
              <a:t>Poor farming practices</a:t>
            </a:r>
          </a:p>
          <a:p>
            <a:pPr marL="171450" indent="-171450" rtl="0">
              <a:buFont typeface="Arial" panose="020B0604020202020204" pitchFamily="34" charset="0"/>
              <a:buChar char="•"/>
            </a:pPr>
            <a:r>
              <a:rPr lang="en-GB" dirty="0"/>
              <a:t>Deforestation</a:t>
            </a:r>
          </a:p>
          <a:p>
            <a:pPr marL="171450" indent="-171450" rtl="0">
              <a:buFont typeface="Arial" panose="020B0604020202020204" pitchFamily="34" charset="0"/>
              <a:buChar char="•"/>
            </a:pPr>
            <a:r>
              <a:rPr lang="en-GB" dirty="0"/>
              <a:t>Over-consumption</a:t>
            </a:r>
          </a:p>
          <a:p>
            <a:pPr marL="171450" indent="-171450" rtl="0">
              <a:buFont typeface="Arial" panose="020B0604020202020204" pitchFamily="34" charset="0"/>
              <a:buChar char="•"/>
            </a:pPr>
            <a:r>
              <a:rPr lang="en-GB" dirty="0"/>
              <a:t>Pollution</a:t>
            </a:r>
          </a:p>
          <a:p>
            <a:pPr marL="171450" indent="-171450" rtl="0">
              <a:buFont typeface="Arial" panose="020B0604020202020204" pitchFamily="34" charset="0"/>
              <a:buChar char="•"/>
            </a:pPr>
            <a:r>
              <a:rPr lang="en-GB" dirty="0"/>
              <a:t>Technology</a:t>
            </a:r>
          </a:p>
          <a:p>
            <a:pPr marL="171450" indent="-171450" rtl="0">
              <a:buFont typeface="Arial" panose="020B0604020202020204" pitchFamily="34" charset="0"/>
              <a:buChar char="•"/>
            </a:pPr>
            <a:endParaRPr lang="en-GB" dirty="0"/>
          </a:p>
          <a:p>
            <a:pPr marL="0" indent="0" rtl="0">
              <a:buFont typeface="Arial" panose="020B0604020202020204" pitchFamily="34" charset="0"/>
              <a:buNone/>
            </a:pPr>
            <a:r>
              <a:rPr lang="en-GB" dirty="0"/>
              <a:t>The current and recent past Presidents of the Institution of Civil Engineers have placed a strong emphasis on carbon, net zero, etc., in their Presidential addresses. Consequently, there is an increasing awareness of calculating the embodied carbon in our projects and seeking ways to reduce this and drive innovation. However, there does not seem to be the same spotlight on natural capital. </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There is high demand for steel and concrete within the construction industry – these materials are the backbone of the structures we build to sustain life, but their manufacturing process is highly polluting and generate huge quantities of CO2. Similarly, our roads and infrastructure projects often result in virgin unspoilt land and habitats being built on. </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While the industry does attempt to minimise its environmental impacts by promoting the use of green concrete, for example, and re-planting trees, etc. I think the industry as consumers of these precious natural resources, should pay a levy for causing damaging to the environment. </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We can't keep treating our (non-renewable) natural capital like it is inexhaustible. We need to try and value our natural capital. Otherwise, business, industry, and people will continue to abuse it as long as it remains free. It should be remembered that the true cost of a product is calculated from its manufacture plus the cost of the negative external impact its production has on society and the planet. The production of steel and concrete generates CO2, despite biodiversity net gain initiatives engineering projects impact biodiversity, and can adversely impact communities (though we generally try to improve life for these communities). These externalities so far that are not being paid for by the sectors that contribute most to them. </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i="1" dirty="0"/>
              <a:t>According to social enterprise The True Price Foundation, if the true cost to natural capital is the problem, then True Price could be the solution.</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i="1" dirty="0"/>
              <a:t>Roadmap to True Pricing</a:t>
            </a:r>
          </a:p>
          <a:p>
            <a:pPr marL="0" indent="0" rtl="0">
              <a:buFont typeface="Arial" panose="020B0604020202020204" pitchFamily="34" charset="0"/>
              <a:buNone/>
            </a:pPr>
            <a:r>
              <a:rPr lang="en-GB" i="1" dirty="0"/>
              <a:t>The True Price Foundation envisages a three-phase plan:</a:t>
            </a:r>
          </a:p>
          <a:p>
            <a:pPr marL="0" indent="0" rtl="0">
              <a:buFont typeface="Arial" panose="020B0604020202020204" pitchFamily="34" charset="0"/>
              <a:buNone/>
            </a:pPr>
            <a:endParaRPr lang="en-GB" i="1" dirty="0"/>
          </a:p>
          <a:p>
            <a:pPr marL="0" indent="0" rtl="0">
              <a:buFont typeface="Arial" panose="020B0604020202020204" pitchFamily="34" charset="0"/>
              <a:buNone/>
            </a:pPr>
            <a:r>
              <a:rPr lang="en-GB" i="1" dirty="0"/>
              <a:t>Phase 1 - True costs are made transparent. Disclosing information about the external costs of production allows the consumer to make informed choices and encourages the producer to improve their processes and reduce their impact.</a:t>
            </a:r>
          </a:p>
          <a:p>
            <a:pPr marL="0" indent="0" rtl="0">
              <a:buFont typeface="Arial" panose="020B0604020202020204" pitchFamily="34" charset="0"/>
              <a:buNone/>
            </a:pPr>
            <a:endParaRPr lang="en-GB" i="1" dirty="0"/>
          </a:p>
          <a:p>
            <a:pPr marL="0" indent="0" rtl="0">
              <a:buFont typeface="Arial" panose="020B0604020202020204" pitchFamily="34" charset="0"/>
              <a:buNone/>
            </a:pPr>
            <a:r>
              <a:rPr lang="en-GB" i="1" dirty="0"/>
              <a:t>Phase 2 - Voluntary remediation where consumers could pay the value of the remaining external costs. This added revenue would be directed to curative measures such as reforestation or clean-up activities.</a:t>
            </a:r>
          </a:p>
          <a:p>
            <a:pPr marL="0" indent="0" rtl="0">
              <a:buFont typeface="Arial" panose="020B0604020202020204" pitchFamily="34" charset="0"/>
              <a:buNone/>
            </a:pPr>
            <a:endParaRPr lang="en-GB" i="1" dirty="0"/>
          </a:p>
          <a:p>
            <a:pPr marL="0" indent="0" rtl="0">
              <a:buFont typeface="Arial" panose="020B0604020202020204" pitchFamily="34" charset="0"/>
              <a:buNone/>
            </a:pPr>
            <a:r>
              <a:rPr lang="en-GB" i="1" dirty="0"/>
              <a:t>Phase 3 - Requires the government to put tax and subsidy frameworks in place to incentivise the entire economy to move to a more sustainable one, inspired by the actions created by the previous phases.</a:t>
            </a:r>
          </a:p>
          <a:p>
            <a:pPr marL="0" indent="0" rtl="0">
              <a:buFont typeface="Arial" panose="020B0604020202020204" pitchFamily="34" charset="0"/>
              <a:buNone/>
            </a:pPr>
            <a:r>
              <a:rPr lang="en-GB" dirty="0"/>
              <a:t>https://www.oecd-forum.org/posts/is-true-pricing-the-answer-to-depleting-natural-capital</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It could be argued that this would increase costs for end-users but levies together with other government backed initiatives could be implemented which would reduce this cost burden. But there are examples of where innovative thinking can help reduce or offset this cost burden through resilience bonds, cost-sharing agreements, green bonds, and blended finance.</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As our natural capital continues to decline it is more important to secure the future of the coming generations than generate profits for shareholders now.</a:t>
            </a:r>
          </a:p>
          <a:p>
            <a:pPr marL="0" indent="0" rtl="0">
              <a:buFont typeface="Arial" panose="020B0604020202020204" pitchFamily="34" charset="0"/>
              <a:buNone/>
            </a:pPr>
            <a:endParaRPr lang="en-GB" dirty="0"/>
          </a:p>
          <a:p>
            <a:pPr marL="0" indent="0" rtl="0">
              <a:buFont typeface="Arial" panose="020B0604020202020204" pitchFamily="34" charset="0"/>
              <a:buNone/>
            </a:pPr>
            <a:endParaRPr lang="en-GB" dirty="0"/>
          </a:p>
          <a:p>
            <a:pPr marL="0" indent="0" rtl="0">
              <a:buFont typeface="Arial" panose="020B0604020202020204" pitchFamily="34" charset="0"/>
              <a:buNone/>
            </a:pPr>
            <a:endParaRPr lang="en-GB" dirty="0"/>
          </a:p>
          <a:p>
            <a:pPr marL="0" indent="0" rtl="0">
              <a:buFont typeface="Arial" panose="020B0604020202020204" pitchFamily="34" charset="0"/>
              <a:buNone/>
            </a:pPr>
            <a:endParaRPr lang="en-GB" dirty="0"/>
          </a:p>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7</a:t>
            </a:fld>
            <a:endParaRPr lang="en-GB" dirty="0"/>
          </a:p>
        </p:txBody>
      </p:sp>
    </p:spTree>
    <p:extLst>
      <p:ext uri="{BB962C8B-B14F-4D97-AF65-F5344CB8AC3E}">
        <p14:creationId xmlns:p14="http://schemas.microsoft.com/office/powerpoint/2010/main" val="3300829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i="1" dirty="0"/>
              <a:t>The world is developing at an unprecedented scale, and our urban population in developing countries is expected to double to 4 billion, while the urbanized land area will triple, over the next 20 years. This growth creates new opportunities, but it has also brought serious social, economic, and environmental challenges.</a:t>
            </a:r>
            <a:endParaRPr lang="en-GB" dirty="0"/>
          </a:p>
          <a:p>
            <a:pPr rtl="0"/>
            <a:r>
              <a:rPr lang="en-GB" dirty="0"/>
              <a:t>*https://www.worldbank.org/en/topic/sustainable-communities</a:t>
            </a:r>
          </a:p>
          <a:p>
            <a:pPr rtl="0"/>
            <a:endParaRPr lang="en-GB" dirty="0"/>
          </a:p>
          <a:p>
            <a:pPr rtl="0"/>
            <a:r>
              <a:rPr lang="en-GB" i="1" dirty="0"/>
              <a:t>As stated by Objective 11 of the Sustainable Development Goals, approved by the UN in 2015, it is essential that we improve urban planning and management in order to make these our cities more inclusive, safe, resilient, and sustainable. </a:t>
            </a:r>
          </a:p>
          <a:p>
            <a:pPr rtl="0"/>
            <a:endParaRPr lang="en-GB" dirty="0"/>
          </a:p>
          <a:p>
            <a:pPr rtl="0"/>
            <a:r>
              <a:rPr lang="en-GB" i="1" dirty="0"/>
              <a:t>A sustainable city is one that has been able to introduce greenery into the urban environment to reduce CO2 emissions and improve the quality of its air, has promoted renewable energies to conserve and protect natural resources, has successfully implemented sustainable mobility and the use of public transport, and is committed to a circular economy.</a:t>
            </a:r>
            <a:endParaRPr lang="en-GB" dirty="0"/>
          </a:p>
          <a:p>
            <a:pPr rtl="0"/>
            <a:r>
              <a:rPr lang="en-GB" dirty="0"/>
              <a:t>*https://www.iberdrola.com/sustainability/sustainable-cities</a:t>
            </a:r>
          </a:p>
          <a:p>
            <a:pPr rtl="0"/>
            <a:endParaRPr lang="en-GB" dirty="0"/>
          </a:p>
          <a:p>
            <a:pPr rtl="0"/>
            <a:r>
              <a:rPr lang="en-GB" i="1" dirty="0" err="1"/>
              <a:t>Msheireb</a:t>
            </a:r>
            <a:r>
              <a:rPr lang="en-GB" i="1" dirty="0"/>
              <a:t> Downtown Doha has one of the highest concentrations of gold or Platinum LEED (Leadership in Energy and Environmental Design) certified sustainable buildings, making the destination with one of the highest concentrations of LEED-certified sustainable buildings. The sustainable city district received 32 Platinum certificates and 42 Gold certificates.</a:t>
            </a:r>
          </a:p>
          <a:p>
            <a:pPr rtl="0"/>
            <a:r>
              <a:rPr lang="en-GB" dirty="0"/>
              <a:t>https://www.msheireb.com/msheireb-downtown-doha-about/the-heritage/sustainability/</a:t>
            </a:r>
          </a:p>
          <a:p>
            <a:pPr rtl="0"/>
            <a:endParaRPr lang="en-GB" dirty="0"/>
          </a:p>
          <a:p>
            <a:pPr rtl="0"/>
            <a:r>
              <a:rPr lang="en-GB" dirty="0"/>
              <a:t>Although JCPDI already has a completed Master Plan, this is an organic document (to an extant) and there is a mechanism which allows updates to the provisions within the city. Looking at the sustainability credentials of </a:t>
            </a:r>
            <a:r>
              <a:rPr lang="en-GB" dirty="0" err="1"/>
              <a:t>Msheireb</a:t>
            </a:r>
            <a:r>
              <a:rPr lang="en-GB" dirty="0"/>
              <a:t>, there are many best practices that we can adopt within JCPDI, such as:</a:t>
            </a:r>
          </a:p>
          <a:p>
            <a:pPr rtl="0"/>
            <a:endParaRPr lang="en-GB" dirty="0"/>
          </a:p>
          <a:p>
            <a:pPr marL="171450" indent="-171450" rtl="0">
              <a:buFont typeface="Arial" panose="020B0604020202020204" pitchFamily="34" charset="0"/>
              <a:buChar char="•"/>
            </a:pPr>
            <a:r>
              <a:rPr lang="en-GB" dirty="0"/>
              <a:t>Orientating streets (particularly within the Community Zone) to capture cool breezes from the Red Sea and shade most pedestrian routes from the hot sun.</a:t>
            </a:r>
          </a:p>
          <a:p>
            <a:pPr marL="171450" indent="-171450" rtl="0">
              <a:buFont typeface="Arial" panose="020B0604020202020204" pitchFamily="34" charset="0"/>
              <a:buChar char="•"/>
            </a:pPr>
            <a:r>
              <a:rPr lang="en-GB" dirty="0"/>
              <a:t>Buildings are massed to shade one another, and light coloured to reduce cooling requirements – though this would most likely apply to the non-residential buildings</a:t>
            </a:r>
          </a:p>
          <a:p>
            <a:pPr marL="171450" indent="-171450" rtl="0">
              <a:buFont typeface="Arial" panose="020B0604020202020204" pitchFamily="34" charset="0"/>
              <a:buChar char="•"/>
            </a:pPr>
            <a:r>
              <a:rPr lang="en-GB" dirty="0"/>
              <a:t>Eco-friendly building materials, thicker walls, heat-isolating glass that prevents heat loss and moderates internal temperatures, reducing the energy used for cooling.</a:t>
            </a:r>
          </a:p>
          <a:p>
            <a:pPr marL="171450" indent="-171450" rtl="0">
              <a:buFont typeface="Arial" panose="020B0604020202020204" pitchFamily="34" charset="0"/>
              <a:buChar char="•"/>
            </a:pPr>
            <a:r>
              <a:rPr lang="en-GB" dirty="0"/>
              <a:t>Further energy reductions could be achieved through improved building envelopes, recessed windows, district cooling plant (we have recently commissioned a study to determine the feasibility of implementing district cooling – initial indications are that it will need a critical mass of inhabitants and development to be achieved to make it viable which won’t be met for several years).</a:t>
            </a:r>
          </a:p>
          <a:p>
            <a:pPr marL="171450" indent="-171450" rtl="0">
              <a:buFont typeface="Arial" panose="020B0604020202020204" pitchFamily="34" charset="0"/>
              <a:buChar char="•"/>
            </a:pPr>
            <a:r>
              <a:rPr lang="en-GB" dirty="0"/>
              <a:t>Use of non-potable water (i.e., treated sewage effluent, TSE) to irrigate landscaped areas, in conjunction with native green species adapted to survive in dry conditions reduce landscape irrigation requirements.</a:t>
            </a:r>
          </a:p>
          <a:p>
            <a:pPr rtl="0"/>
            <a:endParaRPr lang="en-GB" dirty="0"/>
          </a:p>
          <a:p>
            <a:pPr rtl="0"/>
            <a:r>
              <a:rPr lang="en-GB" dirty="0"/>
              <a:t>Active travel and travel as a service can be play a key role in the community zone and in transitioning to the industrial areas, green buffer zones can provide amenities and recreation for the citizens while dividing the various functional zones of the city, renewable energies can supply at least part of the power required for the city (e.g. solar panels in the community zone), and a range of start-up industries can be incubated with businesses such as vertical farming actively pursued to invest.</a:t>
            </a:r>
          </a:p>
          <a:p>
            <a:pPr rtl="0"/>
            <a:endParaRPr lang="en-GB" dirty="0"/>
          </a:p>
          <a:p>
            <a:pPr rtl="0"/>
            <a:r>
              <a:rPr lang="en-GB" dirty="0"/>
              <a:t>In designing and developing our city (JCPDI), we have the opportunity to make it ‘smart’ and sustainable. </a:t>
            </a:r>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8</a:t>
            </a:fld>
            <a:endParaRPr lang="en-GB" dirty="0"/>
          </a:p>
        </p:txBody>
      </p:sp>
    </p:spTree>
    <p:extLst>
      <p:ext uri="{BB962C8B-B14F-4D97-AF65-F5344CB8AC3E}">
        <p14:creationId xmlns:p14="http://schemas.microsoft.com/office/powerpoint/2010/main" val="3252980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Having lived and worked for several years in Canberra, the capital of Australia, I also think this is a good example of a sustainable city.</a:t>
            </a:r>
          </a:p>
          <a:p>
            <a:pPr rtl="0"/>
            <a:endParaRPr lang="en-GB" dirty="0"/>
          </a:p>
          <a:p>
            <a:pPr rtl="0"/>
            <a:r>
              <a:rPr lang="en-GB" dirty="0"/>
              <a:t>Canberra was planned by Walter Burley Griffin and his wife Marion Mahony Griffin and reflected the </a:t>
            </a:r>
            <a:r>
              <a:rPr lang="en-GB" i="1" dirty="0"/>
              <a:t>two main strands of planning popular in the early 1900’s, the immutability of the City Beautiful movement and capturing the landscape and social engineering of the Garden City movement.</a:t>
            </a:r>
          </a:p>
          <a:p>
            <a:pPr rtl="0"/>
            <a:r>
              <a:rPr lang="en-GB" dirty="0"/>
              <a:t>https://www.gardencitiesinstitute.com/resources/garden-cities/canberra</a:t>
            </a:r>
          </a:p>
          <a:p>
            <a:pPr rtl="0"/>
            <a:endParaRPr lang="en-GB" dirty="0"/>
          </a:p>
          <a:p>
            <a:pPr rtl="0"/>
            <a:r>
              <a:rPr lang="en-GB" dirty="0"/>
              <a:t>As a Garden City there is separation of industrial, residential and civic areas by using green areas to create divisions. </a:t>
            </a:r>
          </a:p>
          <a:p>
            <a:pPr rtl="0"/>
            <a:endParaRPr lang="en-GB" dirty="0"/>
          </a:p>
          <a:p>
            <a:pPr rtl="0"/>
            <a:r>
              <a:rPr lang="en-GB" dirty="0"/>
              <a:t>In 2021, the UK company, </a:t>
            </a:r>
            <a:r>
              <a:rPr lang="en-GB" dirty="0" err="1"/>
              <a:t>Uswitch</a:t>
            </a:r>
            <a:r>
              <a:rPr lang="en-GB" dirty="0"/>
              <a:t>, crowned Canberra as the most sustainable city in the world. </a:t>
            </a:r>
            <a:r>
              <a:rPr lang="en-GB" i="1" dirty="0"/>
              <a:t>Overall, there are 6 essential features of a sustainable city. These are:</a:t>
            </a:r>
          </a:p>
          <a:p>
            <a:pPr rtl="0"/>
            <a:endParaRPr lang="en-GB" i="1" dirty="0"/>
          </a:p>
          <a:p>
            <a:pPr marL="171450" indent="-171450" rtl="0">
              <a:buFont typeface="Arial" panose="020B0604020202020204" pitchFamily="34" charset="0"/>
              <a:buChar char="•"/>
            </a:pPr>
            <a:r>
              <a:rPr lang="en-GB" i="1" dirty="0"/>
              <a:t>strong transportation infrastructure,</a:t>
            </a:r>
          </a:p>
          <a:p>
            <a:pPr marL="171450" indent="-171450" rtl="0">
              <a:buFont typeface="Arial" panose="020B0604020202020204" pitchFamily="34" charset="0"/>
              <a:buChar char="•"/>
            </a:pPr>
            <a:r>
              <a:rPr lang="en-GB" i="1" dirty="0"/>
              <a:t>good energy, affordability,</a:t>
            </a:r>
          </a:p>
          <a:p>
            <a:pPr marL="171450" indent="-171450" rtl="0">
              <a:buFont typeface="Arial" panose="020B0604020202020204" pitchFamily="34" charset="0"/>
              <a:buChar char="•"/>
            </a:pPr>
            <a:r>
              <a:rPr lang="en-GB" i="1" dirty="0"/>
              <a:t>good air quality and pollution control,</a:t>
            </a:r>
          </a:p>
          <a:p>
            <a:pPr marL="171450" indent="-171450" rtl="0">
              <a:buFont typeface="Arial" panose="020B0604020202020204" pitchFamily="34" charset="0"/>
              <a:buChar char="•"/>
            </a:pPr>
            <a:r>
              <a:rPr lang="en-GB" i="1" dirty="0"/>
              <a:t>low carbon dioxide emissions, and</a:t>
            </a:r>
          </a:p>
          <a:p>
            <a:pPr marL="171450" indent="-171450" rtl="0">
              <a:buFont typeface="Arial" panose="020B0604020202020204" pitchFamily="34" charset="0"/>
              <a:buChar char="•"/>
            </a:pPr>
            <a:r>
              <a:rPr lang="en-GB" i="1" dirty="0"/>
              <a:t>a high percentage of green space</a:t>
            </a:r>
          </a:p>
          <a:p>
            <a:pPr marL="0" indent="0" rtl="0">
              <a:buFont typeface="Arial" panose="020B0604020202020204" pitchFamily="34" charset="0"/>
              <a:buNone/>
            </a:pPr>
            <a:r>
              <a:rPr lang="en-GB" dirty="0"/>
              <a:t>https://blog.strive2thrive.earth/most-sustainable-city-canberras-example/</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Canberra is a compact, efficient and inclusive city that generally rates highly in terms of liveability. The city is growing with the first stage a light rail network now operational and urban renewal and development is transforming parts of the city. The ACT Government have also committed to a carbon neutral future.</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I experienced many positive aspects of living in Canberra, and there was easy access to amenities, recreational activities, key services and infrastructure, etc. </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For JCPDI, within the framework of the master plan, we have an opportunity to make create a sustainable city that </a:t>
            </a:r>
            <a:r>
              <a:rPr lang="en-GB" i="1" dirty="0"/>
              <a:t>reduces environmental impacts through its activities and promotes sustainable consumption and production patterns in accordance with its own territorial, geographical, social, economic and cultural conditions</a:t>
            </a:r>
            <a:r>
              <a:rPr lang="en-GB" dirty="0"/>
              <a:t>. We can make the city </a:t>
            </a:r>
            <a:r>
              <a:rPr lang="en-GB" i="1" dirty="0"/>
              <a:t>resilient to the impacts of climate change reducing the vulnerabilities of its population. </a:t>
            </a:r>
          </a:p>
          <a:p>
            <a:pPr marL="0" indent="0" rtl="0">
              <a:buFont typeface="Arial" panose="020B0604020202020204" pitchFamily="34" charset="0"/>
              <a:buNone/>
            </a:pPr>
            <a:r>
              <a:rPr lang="en-GB" dirty="0"/>
              <a:t>https://www.meep.app/blog/what-is-a-sustainable-city#:~:text=A%20sustainable%20city%20reduces%20environmental,social%2C%20economic%20and%20cultural%20conditions.</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Managing the designs, we receive from our A/E Consultants, I would seek to ensure that the principles of sustainable design are applied as far as possible as well as opening dialogue with our Client in terms of establishing and promoting a robust sustainability policy which helps to ensure that the city is self-sufficient in energy, manages waste to produce energy, has more sustainable transport, maintains green spaces and manages and uses its natural resources correctly. </a:t>
            </a:r>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9</a:t>
            </a:fld>
            <a:endParaRPr lang="en-GB" dirty="0"/>
          </a:p>
        </p:txBody>
      </p:sp>
    </p:spTree>
    <p:extLst>
      <p:ext uri="{BB962C8B-B14F-4D97-AF65-F5344CB8AC3E}">
        <p14:creationId xmlns:p14="http://schemas.microsoft.com/office/powerpoint/2010/main" val="18670754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For many years I was a passive and relatively uninformed spectator to the growing global environmental and sustainability crisis we are experience. There is no Planet B… we are taking steps to alleviate and mitigate the potential future impact of climate change, etc. </a:t>
            </a:r>
          </a:p>
          <a:p>
            <a:pPr rtl="0"/>
            <a:endParaRPr lang="en-GB" dirty="0"/>
          </a:p>
          <a:p>
            <a:pPr rtl="0"/>
            <a:r>
              <a:rPr lang="en-GB" dirty="0"/>
              <a:t>In the same way we can find it challenging to delay an impulse for an immediate reward to receive a more favourable reward at a later time - delayed gratification, we have been stumbling through this emerging crisis by largely taking what we need now without necessarily thinking about what is left for those that come after. </a:t>
            </a:r>
          </a:p>
          <a:p>
            <a:pPr rtl="0"/>
            <a:endParaRPr lang="en-GB" dirty="0"/>
          </a:p>
          <a:p>
            <a:pPr rtl="0"/>
            <a:r>
              <a:rPr lang="en-GB" dirty="0"/>
              <a:t>Unfortunately, there is a degree of stagnation in terms of sustainability as a value and our progress against the United Nations Sustainable Development Goals. </a:t>
            </a:r>
          </a:p>
          <a:p>
            <a:pPr rtl="0"/>
            <a:endParaRPr lang="en-GB" dirty="0"/>
          </a:p>
          <a:p>
            <a:pPr rtl="0"/>
            <a:r>
              <a:rPr lang="en-GB" dirty="0"/>
              <a:t>But… there is time left to try and make a positive impact and effect change. Following Broadwell’s (* https://themindcollection.com/four-stages-of-competence/#:~:text=The%20Four%20Stages%20of%20Competence%20are%20a%20learning%20model%20that,and%20unconscious%20competence%20(mastery)) model of the Four Stages of Competence, I would say that I have transitioned from unconscious incompetence to conscious competence in terms of sustainability. I am more informed about sustainability and why it is importance, and I am trying to make it more of focus for our organisation, which currently has a low level of maturity with respect to sustainability. I also recognise the role I can play as an engineer in helping to secure a sustainable world for our future generations. </a:t>
            </a:r>
          </a:p>
          <a:p>
            <a:pPr rtl="0"/>
            <a:endParaRPr lang="en-GB" dirty="0"/>
          </a:p>
          <a:p>
            <a:pPr rtl="0"/>
            <a:r>
              <a:rPr lang="en-GB" dirty="0"/>
              <a:t>Overall, in terms of my sustainability journey, I find the concept of humanity thriving in balance very appealing and accessible for most people. We can all do our bit to stay </a:t>
            </a:r>
            <a:r>
              <a:rPr lang="en-GB" i="1" dirty="0"/>
              <a:t>within the light green space of having a regenerative and distributive economy to avoid shortfalls and overshoots of our economies within or outside the two boundaries of “Social Foundations” and “Ecological Ceiling” of earth’s environmental limits.</a:t>
            </a:r>
          </a:p>
          <a:p>
            <a:pPr rtl="0"/>
            <a:r>
              <a:rPr lang="en-GB" i="1" dirty="0"/>
              <a:t>*https://www.sustainablesanantonio.com/what-is-sustainability/</a:t>
            </a:r>
          </a:p>
          <a:p>
            <a:pPr rtl="0"/>
            <a:endParaRPr lang="en-GB" dirty="0"/>
          </a:p>
          <a:p>
            <a:pPr rtl="0"/>
            <a:r>
              <a:rPr lang="en-GB" dirty="0"/>
              <a:t>In the area of my responsibility, I can make positive actions by implementing the principles of the circular and service economy, while professionally trying to design and develop sustainably on the projects I work on.</a:t>
            </a:r>
          </a:p>
          <a:p>
            <a:pPr rtl="0"/>
            <a:endParaRPr lang="en-GB" dirty="0"/>
          </a:p>
          <a:p>
            <a:pPr rtl="0"/>
            <a:endParaRPr lang="en-GB" dirty="0"/>
          </a:p>
          <a:p>
            <a:pPr rtl="0"/>
            <a:endParaRPr lang="en-GB" dirty="0"/>
          </a:p>
        </p:txBody>
      </p:sp>
      <p:sp>
        <p:nvSpPr>
          <p:cNvPr id="4" name="Slide Number Placeholder 3"/>
          <p:cNvSpPr>
            <a:spLocks noGrp="1"/>
          </p:cNvSpPr>
          <p:nvPr>
            <p:ph type="sldNum" sz="quarter" idx="10"/>
          </p:nvPr>
        </p:nvSpPr>
        <p:spPr/>
        <p:txBody>
          <a:bodyPr rtlCol="0"/>
          <a:lstStyle/>
          <a:p>
            <a:pPr rtl="0"/>
            <a:fld id="{77542409-6A04-4DC6-AC3A-D3758287A8F2}" type="slidenum">
              <a:rPr lang="en-GB" smtClean="0"/>
              <a:t>10</a:t>
            </a:fld>
            <a:endParaRPr lang="en-GB" dirty="0"/>
          </a:p>
        </p:txBody>
      </p:sp>
    </p:spTree>
    <p:extLst>
      <p:ext uri="{BB962C8B-B14F-4D97-AF65-F5344CB8AC3E}">
        <p14:creationId xmlns:p14="http://schemas.microsoft.com/office/powerpoint/2010/main" val="55575683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1600200" y="0"/>
            <a:ext cx="5029200" cy="5943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751777" y="3019706"/>
            <a:ext cx="4846320" cy="2387600"/>
          </a:xfrm>
        </p:spPr>
        <p:txBody>
          <a:bodyPr rtlCol="0" anchor="b">
            <a:normAutofit/>
          </a:bodyPr>
          <a:lstStyle>
            <a:lvl1pPr algn="l">
              <a:lnSpc>
                <a:spcPct val="90000"/>
              </a:lnSpc>
              <a:defRPr sz="4800">
                <a:solidFill>
                  <a:schemeClr val="bg1"/>
                </a:solidFill>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751777" y="5381894"/>
            <a:ext cx="4846320" cy="448056"/>
          </a:xfrm>
        </p:spPr>
        <p:txBody>
          <a:bodyPr rtlCol="0">
            <a:normAutofit/>
          </a:bodyPr>
          <a:lstStyle>
            <a:lvl1pPr marL="0" indent="0" algn="l">
              <a:spcBef>
                <a:spcPts val="0"/>
              </a:spcBef>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pic>
        <p:nvPicPr>
          <p:cNvPr id="8" name="Picture 7" descr="Puffy white clouds in deep blue sky"/>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7400"/>
            <a:ext cx="1490472" cy="3886200"/>
          </a:xfrm>
          <a:prstGeom prst="rect">
            <a:avLst/>
          </a:prstGeom>
        </p:spPr>
      </p:pic>
      <p:pic>
        <p:nvPicPr>
          <p:cNvPr id="10" name="Picture 9" descr="Close-up of plant shoot"/>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739128" y="2057400"/>
            <a:ext cx="2060767" cy="3886200"/>
          </a:xfrm>
          <a:prstGeom prst="rect">
            <a:avLst/>
          </a:prstGeom>
        </p:spPr>
      </p:pic>
      <p:pic>
        <p:nvPicPr>
          <p:cNvPr id="11" name="Picture 10" descr="Waves"/>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8909623" y="2057400"/>
            <a:ext cx="3282696" cy="3886200"/>
          </a:xfrm>
          <a:prstGeom prst="rect">
            <a:avLst/>
          </a:prstGeom>
        </p:spPr>
      </p:pic>
    </p:spTree>
    <p:extLst>
      <p:ext uri="{BB962C8B-B14F-4D97-AF65-F5344CB8AC3E}">
        <p14:creationId xmlns:p14="http://schemas.microsoft.com/office/powerpoint/2010/main" val="698731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13105E48-07E2-4CE6-B8D5-8627CDB90026}" type="datetime1">
              <a:rPr lang="en-GB" noProof="0" smtClean="0"/>
              <a:t>03/07/2023</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40511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p:nvPr/>
        </p:nvSpPr>
        <p:spPr>
          <a:xfrm>
            <a:off x="1600199" y="2059146"/>
            <a:ext cx="7199696" cy="3886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1751777" y="2263913"/>
            <a:ext cx="6949440" cy="3143393"/>
          </a:xfrm>
        </p:spPr>
        <p:txBody>
          <a:bodyPr rtlCol="0" anchor="b"/>
          <a:lstStyle>
            <a:lvl1pPr>
              <a:defRPr sz="6000">
                <a:solidFill>
                  <a:schemeClr val="bg1"/>
                </a:solidFill>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751777" y="5381893"/>
            <a:ext cx="6949440" cy="449523"/>
          </a:xfrm>
        </p:spPr>
        <p:txBody>
          <a:bodyPr rtlCol="0"/>
          <a:lstStyle>
            <a:lvl1pPr marL="0" indent="0">
              <a:spcBef>
                <a:spcPts val="0"/>
              </a:spcBef>
              <a:buNone/>
              <a:defRPr sz="240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US" noProof="0"/>
              <a:t>Click to edit Master text styles</a:t>
            </a:r>
          </a:p>
        </p:txBody>
      </p:sp>
      <p:pic>
        <p:nvPicPr>
          <p:cNvPr id="11" name="Picture 10" descr="Close-up of green plant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9146"/>
            <a:ext cx="1490472" cy="3886200"/>
          </a:xfrm>
          <a:prstGeom prst="rect">
            <a:avLst/>
          </a:prstGeom>
        </p:spPr>
      </p:pic>
      <p:pic>
        <p:nvPicPr>
          <p:cNvPr id="9" name="Picture 8" descr="Waves"/>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909623" y="2059146"/>
            <a:ext cx="3282696" cy="3886200"/>
          </a:xfrm>
          <a:prstGeom prst="rect">
            <a:avLst/>
          </a:prstGeom>
        </p:spPr>
      </p:pic>
    </p:spTree>
    <p:extLst>
      <p:ext uri="{BB962C8B-B14F-4D97-AF65-F5344CB8AC3E}">
        <p14:creationId xmlns:p14="http://schemas.microsoft.com/office/powerpoint/2010/main" val="128989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3768">
          <p15:clr>
            <a:srgbClr val="FDE53C"/>
          </p15:clr>
        </p15:guide>
        <p15:guide id="2" orient="horz" pos="1296">
          <p15:clr>
            <a:srgbClr val="FDE53C"/>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409700" y="1556281"/>
            <a:ext cx="4610099"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172200" y="1556281"/>
            <a:ext cx="4609775" cy="4620682"/>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A75AABAA-4BDF-4446-BCC1-2C0FCB567D0E}" type="datetime1">
              <a:rPr lang="en-GB" noProof="0" smtClean="0"/>
              <a:t>03/07/2023</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781687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09699" y="1554480"/>
            <a:ext cx="4608576"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409699" y="2434147"/>
            <a:ext cx="4608576"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172200" y="1554480"/>
            <a:ext cx="4610100" cy="823912"/>
          </a:xfrm>
        </p:spPr>
        <p:txBody>
          <a:bodyPr rtlCol="0"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172200" y="2434147"/>
            <a:ext cx="4610100" cy="3811271"/>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Slide Number Placeholder 8"/>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7" name="Date Placeholder 6"/>
          <p:cNvSpPr>
            <a:spLocks noGrp="1"/>
          </p:cNvSpPr>
          <p:nvPr>
            <p:ph type="dt" sz="half" idx="10"/>
          </p:nvPr>
        </p:nvSpPr>
        <p:spPr/>
        <p:txBody>
          <a:bodyPr rtlCol="0"/>
          <a:lstStyle/>
          <a:p>
            <a:pPr rtl="0"/>
            <a:fld id="{D6B97CB5-E943-4F59-93C9-42AFB9A66A88}" type="datetime1">
              <a:rPr lang="en-GB" noProof="0" smtClean="0"/>
              <a:t>03/07/2023</a:t>
            </a:fld>
            <a:endParaRPr lang="en-GB" noProof="0" dirty="0"/>
          </a:p>
        </p:txBody>
      </p:sp>
      <p:sp>
        <p:nvSpPr>
          <p:cNvPr id="8" name="Footer Placeholder 7"/>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82718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5" name="Slide Number Placeholder 4"/>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3" name="Date Placeholder 2"/>
          <p:cNvSpPr>
            <a:spLocks noGrp="1"/>
          </p:cNvSpPr>
          <p:nvPr>
            <p:ph type="dt" sz="half" idx="10"/>
          </p:nvPr>
        </p:nvSpPr>
        <p:spPr/>
        <p:txBody>
          <a:bodyPr rtlCol="0"/>
          <a:lstStyle/>
          <a:p>
            <a:pPr rtl="0"/>
            <a:fld id="{A418FFD0-417C-445A-9803-59966EEFB174}" type="datetime1">
              <a:rPr lang="en-GB" noProof="0" smtClean="0"/>
              <a:t>03/07/2023</a:t>
            </a:fld>
            <a:endParaRPr lang="en-GB" noProof="0" dirty="0"/>
          </a:p>
        </p:txBody>
      </p:sp>
      <p:sp>
        <p:nvSpPr>
          <p:cNvPr id="4" name="Footer Placeholder 3"/>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465877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2" name="Date Placeholder 1"/>
          <p:cNvSpPr>
            <a:spLocks noGrp="1"/>
          </p:cNvSpPr>
          <p:nvPr>
            <p:ph type="dt" sz="half" idx="10"/>
          </p:nvPr>
        </p:nvSpPr>
        <p:spPr/>
        <p:txBody>
          <a:bodyPr rtlCol="0"/>
          <a:lstStyle/>
          <a:p>
            <a:pPr rtl="0"/>
            <a:fld id="{C24846F8-56D6-49F8-86D3-1438CCC8496A}" type="datetime1">
              <a:rPr lang="en-GB" noProof="0" smtClean="0"/>
              <a:t>03/07/2023</a:t>
            </a:fld>
            <a:endParaRPr lang="en-GB" noProof="0" dirty="0"/>
          </a:p>
        </p:txBody>
      </p:sp>
      <p:sp>
        <p:nvSpPr>
          <p:cNvPr id="3" name="Footer Placeholder 2"/>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10739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1409699" y="915923"/>
            <a:ext cx="5216979" cy="5065776"/>
          </a:xfrm>
        </p:spPr>
        <p:txBody>
          <a:bodyPr rtlCol="0"/>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6682434" y="3502152"/>
            <a:ext cx="4155622" cy="2479548"/>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BD842A6-959B-44B1-83F7-DCB46A9B5E08}" type="datetime1">
              <a:rPr lang="en-GB" noProof="0" smtClean="0"/>
              <a:t>03/07/2023</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302354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5" y="919616"/>
            <a:ext cx="4155622" cy="2532888"/>
          </a:xfrm>
        </p:spPr>
        <p:txBody>
          <a:bodyPr rtlCol="0" anchor="b"/>
          <a:lstStyle>
            <a:lvl1pPr>
              <a:defRPr sz="320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0" y="915923"/>
            <a:ext cx="6626677" cy="5065776"/>
          </a:xfrm>
        </p:spPr>
        <p:txBody>
          <a:bodyPr tIns="1371600" rtlCol="0">
            <a:normAutofit/>
          </a:bodyPr>
          <a:lstStyle>
            <a:lvl1pPr marL="0" indent="0" algn="ctr">
              <a:spcBef>
                <a:spcPts val="0"/>
              </a:spcBef>
              <a:buNone/>
              <a:defRPr sz="2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6682435" y="3502152"/>
            <a:ext cx="4155622" cy="2479547"/>
          </a:xfrm>
        </p:spPr>
        <p:txBody>
          <a:bodyPr rtlCol="0">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5" name="Date Placeholder 4"/>
          <p:cNvSpPr>
            <a:spLocks noGrp="1"/>
          </p:cNvSpPr>
          <p:nvPr>
            <p:ph type="dt" sz="half" idx="10"/>
          </p:nvPr>
        </p:nvSpPr>
        <p:spPr/>
        <p:txBody>
          <a:bodyPr rtlCol="0"/>
          <a:lstStyle/>
          <a:p>
            <a:pPr rtl="0"/>
            <a:fld id="{B028224A-8D20-498E-9314-F2D2EF68D2FA}" type="datetime1">
              <a:rPr lang="en-GB" noProof="0" smtClean="0"/>
              <a:t>03/07/2023</a:t>
            </a:fld>
            <a:endParaRPr lang="en-GB" noProof="0" dirty="0"/>
          </a:p>
        </p:txBody>
      </p:sp>
      <p:sp>
        <p:nvSpPr>
          <p:cNvPr id="6" name="Footer Placeholder 5"/>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216422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D16504CD-F4B0-4A43-812E-6CDC1EB0A434}" type="datetime1">
              <a:rPr lang="en-GB" noProof="0" smtClean="0"/>
              <a:t>03/07/2023</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720709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90500"/>
            <a:ext cx="2057400" cy="5986463"/>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838200" y="190500"/>
            <a:ext cx="7734300" cy="5986463"/>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12"/>
          </p:nvPr>
        </p:nvSpPr>
        <p:spPr/>
        <p:txBody>
          <a:bodyPr rtlCol="0"/>
          <a:lstStyle/>
          <a:p>
            <a:pPr rtl="0"/>
            <a:fld id="{9CD8D479-8942-46E8-A226-A4E01F7A105C}" type="slidenum">
              <a:rPr lang="en-GB" noProof="0" smtClean="0"/>
              <a:t>‹#›</a:t>
            </a:fld>
            <a:endParaRPr lang="en-GB" noProof="0" dirty="0"/>
          </a:p>
        </p:txBody>
      </p:sp>
      <p:sp>
        <p:nvSpPr>
          <p:cNvPr id="4" name="Date Placeholder 3"/>
          <p:cNvSpPr>
            <a:spLocks noGrp="1"/>
          </p:cNvSpPr>
          <p:nvPr>
            <p:ph type="dt" sz="half" idx="10"/>
          </p:nvPr>
        </p:nvSpPr>
        <p:spPr/>
        <p:txBody>
          <a:bodyPr rtlCol="0"/>
          <a:lstStyle/>
          <a:p>
            <a:pPr rtl="0"/>
            <a:fld id="{94DA4BB4-01B4-400F-AE14-F4BF389A321F}" type="datetime1">
              <a:rPr lang="en-GB" noProof="0" smtClean="0"/>
              <a:t>03/07/2023</a:t>
            </a:fld>
            <a:endParaRPr lang="en-GB" noProof="0" dirty="0"/>
          </a:p>
        </p:txBody>
      </p:sp>
      <p:sp>
        <p:nvSpPr>
          <p:cNvPr id="5" name="Footer Placeholder 4"/>
          <p:cNvSpPr>
            <a:spLocks noGrp="1"/>
          </p:cNvSpPr>
          <p:nvPr>
            <p:ph type="ftr" sz="quarter" idx="11"/>
          </p:nvPr>
        </p:nvSpPr>
        <p:spPr/>
        <p:txBody>
          <a:bodyPr rtlCol="0"/>
          <a:lstStyle>
            <a:lvl1pPr>
              <a:defRPr/>
            </a:lvl1pPr>
          </a:lstStyle>
          <a:p>
            <a:pPr rtl="0"/>
            <a:r>
              <a:rPr lang="en-GB" noProof="0" dirty="0"/>
              <a:t>Add a footer</a:t>
            </a:r>
          </a:p>
        </p:txBody>
      </p:sp>
    </p:spTree>
    <p:extLst>
      <p:ext uri="{BB962C8B-B14F-4D97-AF65-F5344CB8AC3E}">
        <p14:creationId xmlns:p14="http://schemas.microsoft.com/office/powerpoint/2010/main" val="102101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6629400"/>
            <a:ext cx="1499616" cy="228600"/>
          </a:xfrm>
          <a:prstGeom prst="rect">
            <a:avLst/>
          </a:prstGeom>
          <a:gradFill>
            <a:gsLst>
              <a:gs pos="0">
                <a:schemeClr val="accent1">
                  <a:lumMod val="15000"/>
                  <a:lumOff val="85000"/>
                </a:schemeClr>
              </a:gs>
              <a:gs pos="100000">
                <a:schemeClr val="accent1">
                  <a:lumMod val="15000"/>
                  <a:lumOff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p:cNvSpPr/>
          <p:nvPr/>
        </p:nvSpPr>
        <p:spPr>
          <a:xfrm>
            <a:off x="1609344" y="6629400"/>
            <a:ext cx="10582656" cy="228600"/>
          </a:xfrm>
          <a:prstGeom prst="rect">
            <a:avLst/>
          </a:prstGeom>
          <a:gradFill>
            <a:gsLst>
              <a:gs pos="0">
                <a:schemeClr val="accent1">
                  <a:lumMod val="35000"/>
                  <a:lumOff val="65000"/>
                </a:schemeClr>
              </a:gs>
              <a:gs pos="100000">
                <a:schemeClr val="accent1">
                  <a:lumMod val="35000"/>
                  <a:lumOff val="6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solidFill>
                <a:schemeClr val="accent1">
                  <a:lumMod val="75000"/>
                </a:schemeClr>
              </a:solidFill>
            </a:endParaRPr>
          </a:p>
        </p:txBody>
      </p:sp>
      <p:sp>
        <p:nvSpPr>
          <p:cNvPr id="2" name="Title Placeholder 1"/>
          <p:cNvSpPr>
            <a:spLocks noGrp="1"/>
          </p:cNvSpPr>
          <p:nvPr>
            <p:ph type="title"/>
          </p:nvPr>
        </p:nvSpPr>
        <p:spPr>
          <a:xfrm>
            <a:off x="1410026" y="276087"/>
            <a:ext cx="9371949" cy="1183566"/>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410027" y="1566001"/>
            <a:ext cx="9371948" cy="4620682"/>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Slide Number Placeholder 5"/>
          <p:cNvSpPr>
            <a:spLocks noGrp="1"/>
          </p:cNvSpPr>
          <p:nvPr>
            <p:ph type="sldNum" sz="quarter" idx="4"/>
          </p:nvPr>
        </p:nvSpPr>
        <p:spPr>
          <a:xfrm>
            <a:off x="0" y="6629400"/>
            <a:ext cx="41040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9CD8D479-8942-46E8-A226-A4E01F7A105C}" type="slidenum">
              <a:rPr lang="en-GB" noProof="0" smtClean="0"/>
              <a:pPr/>
              <a:t>‹#›</a:t>
            </a:fld>
            <a:endParaRPr lang="en-GB" noProof="0" dirty="0"/>
          </a:p>
        </p:txBody>
      </p:sp>
      <p:sp>
        <p:nvSpPr>
          <p:cNvPr id="4" name="Date Placeholder 3"/>
          <p:cNvSpPr>
            <a:spLocks noGrp="1"/>
          </p:cNvSpPr>
          <p:nvPr>
            <p:ph type="dt" sz="half" idx="2"/>
          </p:nvPr>
        </p:nvSpPr>
        <p:spPr>
          <a:xfrm>
            <a:off x="453403" y="6629400"/>
            <a:ext cx="100066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pPr rtl="0"/>
            <a:fld id="{81DE3743-E128-4B17-95B5-83A334257BD0}" type="datetime1">
              <a:rPr lang="en-GB" noProof="0" smtClean="0"/>
              <a:t>03/07/2023</a:t>
            </a:fld>
            <a:endParaRPr lang="en-GB" noProof="0" dirty="0"/>
          </a:p>
        </p:txBody>
      </p:sp>
      <p:sp>
        <p:nvSpPr>
          <p:cNvPr id="5" name="Footer Placeholder 4"/>
          <p:cNvSpPr>
            <a:spLocks noGrp="1"/>
          </p:cNvSpPr>
          <p:nvPr>
            <p:ph type="ftr" sz="quarter" idx="3"/>
          </p:nvPr>
        </p:nvSpPr>
        <p:spPr>
          <a:xfrm>
            <a:off x="1637716" y="6629400"/>
            <a:ext cx="9144259" cy="228600"/>
          </a:xfrm>
          <a:prstGeom prst="rect">
            <a:avLst/>
          </a:prstGeom>
        </p:spPr>
        <p:txBody>
          <a:bodyPr vert="horz" lIns="91440" tIns="45720" rIns="91440" bIns="45720" rtlCol="0" anchor="ctr"/>
          <a:lstStyle>
            <a:lvl1pPr algn="l">
              <a:defRPr sz="1100">
                <a:solidFill>
                  <a:schemeClr val="accent1">
                    <a:lumMod val="50000"/>
                  </a:schemeClr>
                </a:solidFill>
              </a:defRPr>
            </a:lvl1pPr>
          </a:lstStyle>
          <a:p>
            <a:pPr rtl="0"/>
            <a:r>
              <a:rPr lang="en-GB" noProof="0" dirty="0"/>
              <a:t>Add a footer</a:t>
            </a:r>
          </a:p>
        </p:txBody>
      </p:sp>
    </p:spTree>
    <p:extLst>
      <p:ext uri="{BB962C8B-B14F-4D97-AF65-F5344CB8AC3E}">
        <p14:creationId xmlns:p14="http://schemas.microsoft.com/office/powerpoint/2010/main" val="2866046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l" defTabSz="914400" rtl="0" eaLnBrk="1" latinLnBrk="0" hangingPunct="1">
        <a:spcBef>
          <a:spcPct val="0"/>
        </a:spcBef>
        <a:buNone/>
        <a:defRPr sz="3400" kern="1200">
          <a:solidFill>
            <a:schemeClr val="accent1">
              <a:lumMod val="75000"/>
            </a:schemeClr>
          </a:solidFill>
          <a:latin typeface="+mj-lt"/>
          <a:ea typeface="+mj-ea"/>
          <a:cs typeface="+mj-cs"/>
        </a:defRPr>
      </a:lvl1pPr>
    </p:titleStyle>
    <p:bodyStyle>
      <a:lvl1pPr marL="210312" indent="-210312" algn="l" defTabSz="914400" rtl="0" eaLnBrk="1" latinLnBrk="0" hangingPunct="1">
        <a:lnSpc>
          <a:spcPct val="90000"/>
        </a:lnSpc>
        <a:spcBef>
          <a:spcPts val="1100"/>
        </a:spcBef>
        <a:buFont typeface="Arial" panose="020B0604020202020204" pitchFamily="34" charset="0"/>
        <a:buChar char="•"/>
        <a:defRPr sz="2200" kern="1200">
          <a:solidFill>
            <a:schemeClr val="tx1"/>
          </a:solidFill>
          <a:latin typeface="+mn-lt"/>
          <a:ea typeface="+mn-ea"/>
          <a:cs typeface="+mn-cs"/>
        </a:defRPr>
      </a:lvl1pPr>
      <a:lvl2pPr marL="438912" indent="-155448" algn="l" defTabSz="914400" rtl="0" eaLnBrk="1" latinLnBrk="0" hangingPunct="1">
        <a:lnSpc>
          <a:spcPct val="90000"/>
        </a:lnSpc>
        <a:spcBef>
          <a:spcPts val="400"/>
        </a:spcBef>
        <a:buFont typeface="Arial" panose="020B0604020202020204" pitchFamily="34" charset="0"/>
        <a:buChar char="•"/>
        <a:defRPr sz="1800" kern="1200">
          <a:solidFill>
            <a:schemeClr val="tx1"/>
          </a:solidFill>
          <a:latin typeface="+mn-lt"/>
          <a:ea typeface="+mn-ea"/>
          <a:cs typeface="+mn-cs"/>
        </a:defRPr>
      </a:lvl2pPr>
      <a:lvl3pPr marL="676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3pPr>
      <a:lvl4pPr marL="905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4pPr>
      <a:lvl5pPr marL="11338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5pPr>
      <a:lvl6pPr marL="13624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6pPr>
      <a:lvl7pPr marL="15910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7pPr>
      <a:lvl8pPr marL="1819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8pPr>
      <a:lvl9pPr marL="2048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rtl="0"/>
            <a:r>
              <a:rPr lang="en-GB" dirty="0"/>
              <a:t>MBA Sustainability Leadership</a:t>
            </a:r>
          </a:p>
        </p:txBody>
      </p:sp>
      <p:sp>
        <p:nvSpPr>
          <p:cNvPr id="5" name="Text Placeholder 4"/>
          <p:cNvSpPr>
            <a:spLocks noGrp="1"/>
          </p:cNvSpPr>
          <p:nvPr>
            <p:ph type="body" idx="1"/>
          </p:nvPr>
        </p:nvSpPr>
        <p:spPr/>
        <p:txBody>
          <a:bodyPr rtlCol="0">
            <a:normAutofit fontScale="85000" lnSpcReduction="10000"/>
          </a:bodyPr>
          <a:lstStyle/>
          <a:p>
            <a:pPr rtl="0"/>
            <a:r>
              <a:rPr lang="en-GB" dirty="0"/>
              <a:t>BMSP7002 - Management Practices (Dr Alex Bell): Assessment 3</a:t>
            </a:r>
          </a:p>
        </p:txBody>
      </p:sp>
    </p:spTree>
    <p:extLst>
      <p:ext uri="{BB962C8B-B14F-4D97-AF65-F5344CB8AC3E}">
        <p14:creationId xmlns:p14="http://schemas.microsoft.com/office/powerpoint/2010/main" val="3752628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Personal Sustainability Journey – Current Influences</a:t>
            </a:r>
          </a:p>
        </p:txBody>
      </p:sp>
      <p:sp>
        <p:nvSpPr>
          <p:cNvPr id="3" name="Content Placeholder 2"/>
          <p:cNvSpPr>
            <a:spLocks noGrp="1"/>
          </p:cNvSpPr>
          <p:nvPr>
            <p:ph sz="half" idx="1"/>
          </p:nvPr>
        </p:nvSpPr>
        <p:spPr>
          <a:xfrm>
            <a:off x="1409700" y="1556281"/>
            <a:ext cx="4610099" cy="4620682"/>
          </a:xfrm>
        </p:spPr>
        <p:txBody>
          <a:bodyPr rtlCol="0">
            <a:normAutofit fontScale="92500" lnSpcReduction="20000"/>
          </a:bodyPr>
          <a:lstStyle/>
          <a:p>
            <a:pPr rtl="0"/>
            <a:r>
              <a:rPr lang="en-GB" sz="2600" dirty="0"/>
              <a:t>Relatively uninformed</a:t>
            </a:r>
          </a:p>
          <a:p>
            <a:pPr rtl="0"/>
            <a:r>
              <a:rPr lang="en-GB" sz="2600" dirty="0"/>
              <a:t>Unaware of the wider picture</a:t>
            </a:r>
          </a:p>
          <a:p>
            <a:pPr rtl="0"/>
            <a:r>
              <a:rPr lang="en-GB" sz="2600" dirty="0"/>
              <a:t>Doesn’t affect me – why do I need to do anything?</a:t>
            </a:r>
            <a:endParaRPr lang="en-GB" sz="2600" i="1" dirty="0"/>
          </a:p>
          <a:p>
            <a:pPr rtl="0"/>
            <a:r>
              <a:rPr lang="en-GB" sz="2600" dirty="0"/>
              <a:t>Social Justice - "The flapping of the wings of a butterfly can be felt on the other side of the world."</a:t>
            </a:r>
          </a:p>
          <a:p>
            <a:pPr rtl="0"/>
            <a:endParaRPr lang="en-GB" dirty="0"/>
          </a:p>
          <a:p>
            <a:pPr marL="0" indent="0" rtl="0">
              <a:buNone/>
            </a:pPr>
            <a:endParaRPr lang="en-GB" sz="1600" dirty="0"/>
          </a:p>
          <a:p>
            <a:pPr marL="0" indent="0" rtl="0">
              <a:buNone/>
            </a:pPr>
            <a:endParaRPr lang="en-GB" sz="1600" dirty="0"/>
          </a:p>
          <a:p>
            <a:pPr marL="0" indent="0" rtl="0">
              <a:buNone/>
            </a:pPr>
            <a:endParaRPr lang="en-GB" sz="1600" dirty="0"/>
          </a:p>
          <a:p>
            <a:pPr marL="0" indent="0" rtl="0">
              <a:buNone/>
            </a:pPr>
            <a:r>
              <a:rPr lang="en-GB" sz="1600" dirty="0"/>
              <a:t>https://csmathsg.com/course-content/week-4/section-4-1-balancing-the-pillars-of-sustainable-development/</a:t>
            </a:r>
          </a:p>
          <a:p>
            <a:pPr rtl="0"/>
            <a:endParaRPr lang="en-GB" dirty="0"/>
          </a:p>
        </p:txBody>
      </p:sp>
      <p:pic>
        <p:nvPicPr>
          <p:cNvPr id="8" name="Picture 7">
            <a:extLst>
              <a:ext uri="{FF2B5EF4-FFF2-40B4-BE49-F238E27FC236}">
                <a16:creationId xmlns:a16="http://schemas.microsoft.com/office/drawing/2014/main" id="{5C88F4F0-9B5A-1896-54DE-CF3E070DD7F2}"/>
              </a:ext>
            </a:extLst>
          </p:cNvPr>
          <p:cNvPicPr>
            <a:picLocks noChangeAspect="1"/>
          </p:cNvPicPr>
          <p:nvPr/>
        </p:nvPicPr>
        <p:blipFill>
          <a:blip r:embed="rId3"/>
          <a:stretch>
            <a:fillRect/>
          </a:stretch>
        </p:blipFill>
        <p:spPr>
          <a:xfrm>
            <a:off x="6172200" y="2189816"/>
            <a:ext cx="4609775" cy="3353611"/>
          </a:xfrm>
          <a:prstGeom prst="rect">
            <a:avLst/>
          </a:prstGeom>
          <a:noFill/>
        </p:spPr>
      </p:pic>
      <p:sp>
        <p:nvSpPr>
          <p:cNvPr id="4" name="Slide Number Placeholder 3"/>
          <p:cNvSpPr>
            <a:spLocks noGrp="1"/>
          </p:cNvSpPr>
          <p:nvPr>
            <p:ph type="sldNum" sz="quarter" idx="12"/>
          </p:nvPr>
        </p:nvSpPr>
        <p:spPr>
          <a:xfrm>
            <a:off x="0" y="6629400"/>
            <a:ext cx="410402" cy="228600"/>
          </a:xfrm>
        </p:spPr>
        <p:txBody>
          <a:bodyPr rtlCol="0" anchor="ctr">
            <a:normAutofit/>
          </a:bodyPr>
          <a:lstStyle/>
          <a:p>
            <a:pPr rtl="0">
              <a:lnSpc>
                <a:spcPct val="90000"/>
              </a:lnSpc>
              <a:spcAft>
                <a:spcPts val="600"/>
              </a:spcAft>
            </a:pPr>
            <a:fld id="{9CD8D479-8942-46E8-A226-A4E01F7A105C}" type="slidenum">
              <a:rPr lang="en-GB" sz="1000" smtClean="0"/>
              <a:pPr rtl="0">
                <a:lnSpc>
                  <a:spcPct val="90000"/>
                </a:lnSpc>
                <a:spcAft>
                  <a:spcPts val="600"/>
                </a:spcAft>
              </a:pPr>
              <a:t>2</a:t>
            </a:fld>
            <a:endParaRPr lang="en-GB" sz="1000"/>
          </a:p>
        </p:txBody>
      </p:sp>
      <p:sp>
        <p:nvSpPr>
          <p:cNvPr id="7" name="Date Placeholder 6"/>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761E13FA-AA24-46F5-B53F-4037736A4E26}" type="datetime1">
              <a:rPr lang="en-GB" sz="1000" smtClean="0"/>
              <a:pPr rtl="0">
                <a:lnSpc>
                  <a:spcPct val="90000"/>
                </a:lnSpc>
                <a:spcAft>
                  <a:spcPts val="600"/>
                </a:spcAft>
              </a:pPr>
              <a:t>03/07/2023</a:t>
            </a:fld>
            <a:endParaRPr lang="en-US" sz="1000"/>
          </a:p>
        </p:txBody>
      </p:sp>
      <p:sp>
        <p:nvSpPr>
          <p:cNvPr id="6" name="Footer Placeholder 5"/>
          <p:cNvSpPr>
            <a:spLocks noGrp="1"/>
          </p:cNvSpPr>
          <p:nvPr>
            <p:ph type="ftr" sz="quarter" idx="11"/>
          </p:nvPr>
        </p:nvSpPr>
        <p:spPr>
          <a:xfrm>
            <a:off x="1637716" y="6629400"/>
            <a:ext cx="9144259" cy="228600"/>
          </a:xfrm>
        </p:spPr>
        <p:txBody>
          <a:bodyPr rtlCol="0" anchor="ctr">
            <a:normAutofit/>
          </a:bodyPr>
          <a:lstStyle/>
          <a:p>
            <a:pPr rtl="0">
              <a:lnSpc>
                <a:spcPct val="90000"/>
              </a:lnSpc>
              <a:spcAft>
                <a:spcPts val="600"/>
              </a:spcAft>
            </a:pPr>
            <a:r>
              <a:rPr lang="en-GB" sz="1000"/>
              <a:t>BMSP7002 - Management Practices (Dr Alex Bell): Assessment 3					2218070</a:t>
            </a:r>
          </a:p>
        </p:txBody>
      </p:sp>
    </p:spTree>
    <p:extLst>
      <p:ext uri="{BB962C8B-B14F-4D97-AF65-F5344CB8AC3E}">
        <p14:creationId xmlns:p14="http://schemas.microsoft.com/office/powerpoint/2010/main" val="162761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Personal Sustainability Journey – Current Influences</a:t>
            </a:r>
          </a:p>
        </p:txBody>
      </p:sp>
      <p:sp>
        <p:nvSpPr>
          <p:cNvPr id="3" name="Content Placeholder 2"/>
          <p:cNvSpPr>
            <a:spLocks noGrp="1"/>
          </p:cNvSpPr>
          <p:nvPr>
            <p:ph idx="1"/>
          </p:nvPr>
        </p:nvSpPr>
        <p:spPr/>
        <p:txBody>
          <a:bodyPr rtlCol="0"/>
          <a:lstStyle/>
          <a:p>
            <a:pPr rtl="0"/>
            <a:r>
              <a:rPr lang="en-GB" dirty="0"/>
              <a:t>Route to Institution of Civil Engineers (ICE) Membership</a:t>
            </a:r>
          </a:p>
          <a:p>
            <a:pPr rtl="0"/>
            <a:r>
              <a:rPr lang="en-GB" dirty="0"/>
              <a:t>Attribute 5: Sustainable Development </a:t>
            </a:r>
            <a:r>
              <a:rPr lang="en-GB" sz="1600" dirty="0"/>
              <a:t>*https://www.ice.org.uk/membership/attributes-for-professionally-qualified-membership  </a:t>
            </a:r>
          </a:p>
          <a:p>
            <a:pPr rtl="0"/>
            <a:r>
              <a:rPr lang="en-GB" dirty="0"/>
              <a:t>Civil Engineers have a responsibility to ‘</a:t>
            </a:r>
            <a:r>
              <a:rPr lang="en-GB" i="1" dirty="0"/>
              <a:t>meet the needs of the present without compromising the ability of future generations to meet their own needs’. </a:t>
            </a:r>
            <a:r>
              <a:rPr lang="en-GB" sz="1600" i="1" dirty="0"/>
              <a:t>*https://www.iisd.org/mission-and-goals/sustainable-development</a:t>
            </a:r>
          </a:p>
          <a:p>
            <a:pPr rtl="0"/>
            <a:r>
              <a:rPr lang="en-GB" dirty="0"/>
              <a:t>The ICE recognises that climate change is one of the most important issues facing every one of us today. As civil engineers, our members play a crucial role in the reduction of carbon emissions and the ICE aims to help the profession contribute towards the net zero carbon target and mitigate climate change. </a:t>
            </a:r>
            <a:r>
              <a:rPr lang="en-GB" sz="1600" dirty="0"/>
              <a:t>*ICE Sustainability Policy Statement</a:t>
            </a:r>
          </a:p>
          <a:p>
            <a:pPr rtl="0"/>
            <a:r>
              <a:rPr lang="en-GB" dirty="0"/>
              <a:t>Professional Reviewer – qualifying our future members</a:t>
            </a:r>
          </a:p>
          <a:p>
            <a:pPr rtl="0"/>
            <a:endParaRPr lang="en-GB" dirty="0"/>
          </a:p>
        </p:txBody>
      </p:sp>
      <p:sp>
        <p:nvSpPr>
          <p:cNvPr id="4" name="Slide Number Placeholder 3"/>
          <p:cNvSpPr>
            <a:spLocks noGrp="1"/>
          </p:cNvSpPr>
          <p:nvPr>
            <p:ph type="sldNum" sz="quarter" idx="12"/>
          </p:nvPr>
        </p:nvSpPr>
        <p:spPr/>
        <p:txBody>
          <a:bodyPr rtlCol="0"/>
          <a:lstStyle/>
          <a:p>
            <a:pPr rtl="0"/>
            <a:fld id="{9CD8D479-8942-46E8-A226-A4E01F7A105C}" type="slidenum">
              <a:rPr lang="en-GB" smtClean="0"/>
              <a:t>3</a:t>
            </a:fld>
            <a:endParaRPr lang="en-GB" dirty="0"/>
          </a:p>
        </p:txBody>
      </p:sp>
      <p:sp>
        <p:nvSpPr>
          <p:cNvPr id="6" name="Footer Placeholder 5"/>
          <p:cNvSpPr>
            <a:spLocks noGrp="1"/>
          </p:cNvSpPr>
          <p:nvPr>
            <p:ph type="ftr" sz="quarter" idx="11"/>
          </p:nvPr>
        </p:nvSpPr>
        <p:spPr>
          <a:xfrm>
            <a:off x="1637716" y="6651171"/>
            <a:ext cx="9144259" cy="228600"/>
          </a:xfrm>
        </p:spPr>
        <p:txBody>
          <a:bodyPr rtlCol="0"/>
          <a:lstStyle/>
          <a:p>
            <a:pPr rtl="0"/>
            <a:r>
              <a:rPr lang="en-GB" dirty="0"/>
              <a:t>BMSP7002 - Management Practices (Dr Alex Bell): Assessment 3					2218070</a:t>
            </a:r>
          </a:p>
        </p:txBody>
      </p:sp>
      <p:sp>
        <p:nvSpPr>
          <p:cNvPr id="7" name="Date Placeholder 6"/>
          <p:cNvSpPr>
            <a:spLocks noGrp="1"/>
          </p:cNvSpPr>
          <p:nvPr>
            <p:ph type="dt" sz="half" idx="10"/>
          </p:nvPr>
        </p:nvSpPr>
        <p:spPr/>
        <p:txBody>
          <a:bodyPr/>
          <a:lstStyle/>
          <a:p>
            <a:pPr rtl="0"/>
            <a:fld id="{761E13FA-AA24-46F5-B53F-4037736A4E26}" type="datetime1">
              <a:rPr lang="en-GB" smtClean="0"/>
              <a:t>03/07/2023</a:t>
            </a:fld>
            <a:endParaRPr lang="en-US" dirty="0"/>
          </a:p>
        </p:txBody>
      </p:sp>
      <p:pic>
        <p:nvPicPr>
          <p:cNvPr id="5" name="Picture 4">
            <a:extLst>
              <a:ext uri="{FF2B5EF4-FFF2-40B4-BE49-F238E27FC236}">
                <a16:creationId xmlns:a16="http://schemas.microsoft.com/office/drawing/2014/main" id="{0D69B7FF-2937-15DB-D061-2BD9E21CE926}"/>
              </a:ext>
            </a:extLst>
          </p:cNvPr>
          <p:cNvPicPr>
            <a:picLocks noChangeAspect="1"/>
          </p:cNvPicPr>
          <p:nvPr/>
        </p:nvPicPr>
        <p:blipFill>
          <a:blip r:embed="rId3"/>
          <a:stretch>
            <a:fillRect/>
          </a:stretch>
        </p:blipFill>
        <p:spPr>
          <a:xfrm>
            <a:off x="9562773" y="5148458"/>
            <a:ext cx="1219200" cy="1038225"/>
          </a:xfrm>
          <a:prstGeom prst="rect">
            <a:avLst/>
          </a:prstGeom>
        </p:spPr>
      </p:pic>
    </p:spTree>
    <p:extLst>
      <p:ext uri="{BB962C8B-B14F-4D97-AF65-F5344CB8AC3E}">
        <p14:creationId xmlns:p14="http://schemas.microsoft.com/office/powerpoint/2010/main" val="2438250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Personal Sustainability Journey – Current Influences</a:t>
            </a:r>
          </a:p>
        </p:txBody>
      </p:sp>
      <p:pic>
        <p:nvPicPr>
          <p:cNvPr id="8" name="Picture 7">
            <a:extLst>
              <a:ext uri="{FF2B5EF4-FFF2-40B4-BE49-F238E27FC236}">
                <a16:creationId xmlns:a16="http://schemas.microsoft.com/office/drawing/2014/main" id="{BED83149-20AD-2A96-6108-9208AE5134BB}"/>
              </a:ext>
            </a:extLst>
          </p:cNvPr>
          <p:cNvPicPr>
            <a:picLocks noChangeAspect="1"/>
          </p:cNvPicPr>
          <p:nvPr/>
        </p:nvPicPr>
        <p:blipFill rotWithShape="1">
          <a:blip r:embed="rId3"/>
          <a:srcRect l="31069" r="24033" b="-2"/>
          <a:stretch/>
        </p:blipFill>
        <p:spPr>
          <a:xfrm>
            <a:off x="1409700" y="1556281"/>
            <a:ext cx="4610099" cy="4620682"/>
          </a:xfrm>
          <a:prstGeom prst="rect">
            <a:avLst/>
          </a:prstGeom>
          <a:noFill/>
        </p:spPr>
      </p:pic>
      <p:sp>
        <p:nvSpPr>
          <p:cNvPr id="3" name="Content Placeholder 2"/>
          <p:cNvSpPr>
            <a:spLocks noGrp="1"/>
          </p:cNvSpPr>
          <p:nvPr>
            <p:ph sz="half" idx="2"/>
          </p:nvPr>
        </p:nvSpPr>
        <p:spPr>
          <a:xfrm>
            <a:off x="6172200" y="1556281"/>
            <a:ext cx="4609775" cy="4620682"/>
          </a:xfrm>
        </p:spPr>
        <p:txBody>
          <a:bodyPr rtlCol="0">
            <a:normAutofit lnSpcReduction="10000"/>
          </a:bodyPr>
          <a:lstStyle/>
          <a:p>
            <a:pPr rtl="0"/>
            <a:r>
              <a:rPr lang="en-GB" dirty="0"/>
              <a:t>Industry Application</a:t>
            </a:r>
          </a:p>
          <a:p>
            <a:pPr rtl="0"/>
            <a:endParaRPr lang="en-GB" dirty="0"/>
          </a:p>
          <a:p>
            <a:pPr rtl="0"/>
            <a:r>
              <a:rPr lang="en-GB" dirty="0"/>
              <a:t>Road and Infrastructure Projects</a:t>
            </a:r>
          </a:p>
          <a:p>
            <a:pPr rtl="0"/>
            <a:r>
              <a:rPr lang="en-GB" dirty="0"/>
              <a:t>Impacts… but also benefits</a:t>
            </a:r>
          </a:p>
          <a:p>
            <a:pPr rtl="0"/>
            <a:r>
              <a:rPr lang="en-GB" dirty="0"/>
              <a:t>Innovation – responding to the challenge</a:t>
            </a:r>
          </a:p>
          <a:p>
            <a:pPr rtl="0"/>
            <a:endParaRPr lang="en-GB" dirty="0"/>
          </a:p>
          <a:p>
            <a:pPr rtl="0"/>
            <a:endParaRPr lang="en-GB" sz="1600" dirty="0"/>
          </a:p>
          <a:p>
            <a:pPr rtl="0"/>
            <a:endParaRPr lang="en-GB" sz="1600" dirty="0"/>
          </a:p>
          <a:p>
            <a:pPr rtl="0"/>
            <a:endParaRPr lang="en-GB" sz="1600" dirty="0"/>
          </a:p>
          <a:p>
            <a:pPr rtl="0"/>
            <a:r>
              <a:rPr lang="en-GB" sz="1600" dirty="0"/>
              <a:t>https://www.hs2.org.uk/building-hs2/environmental-sustainability/climate-resilience/</a:t>
            </a:r>
          </a:p>
        </p:txBody>
      </p:sp>
      <p:sp>
        <p:nvSpPr>
          <p:cNvPr id="4" name="Slide Number Placeholder 3"/>
          <p:cNvSpPr>
            <a:spLocks noGrp="1"/>
          </p:cNvSpPr>
          <p:nvPr>
            <p:ph type="sldNum" sz="quarter" idx="12"/>
          </p:nvPr>
        </p:nvSpPr>
        <p:spPr>
          <a:xfrm>
            <a:off x="0" y="6629400"/>
            <a:ext cx="410402" cy="228600"/>
          </a:xfrm>
        </p:spPr>
        <p:txBody>
          <a:bodyPr rtlCol="0" anchor="ctr">
            <a:normAutofit/>
          </a:bodyPr>
          <a:lstStyle/>
          <a:p>
            <a:pPr rtl="0">
              <a:lnSpc>
                <a:spcPct val="90000"/>
              </a:lnSpc>
              <a:spcAft>
                <a:spcPts val="600"/>
              </a:spcAft>
            </a:pPr>
            <a:fld id="{9CD8D479-8942-46E8-A226-A4E01F7A105C}" type="slidenum">
              <a:rPr lang="en-GB" sz="1000" smtClean="0"/>
              <a:pPr rtl="0">
                <a:lnSpc>
                  <a:spcPct val="90000"/>
                </a:lnSpc>
                <a:spcAft>
                  <a:spcPts val="600"/>
                </a:spcAft>
              </a:pPr>
              <a:t>4</a:t>
            </a:fld>
            <a:endParaRPr lang="en-GB" sz="1000"/>
          </a:p>
        </p:txBody>
      </p:sp>
      <p:sp>
        <p:nvSpPr>
          <p:cNvPr id="7" name="Date Placeholder 6"/>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761E13FA-AA24-46F5-B53F-4037736A4E26}" type="datetime1">
              <a:rPr lang="en-GB" sz="1000" smtClean="0"/>
              <a:pPr rtl="0">
                <a:lnSpc>
                  <a:spcPct val="90000"/>
                </a:lnSpc>
                <a:spcAft>
                  <a:spcPts val="600"/>
                </a:spcAft>
              </a:pPr>
              <a:t>03/07/2023</a:t>
            </a:fld>
            <a:endParaRPr lang="en-US" sz="1000"/>
          </a:p>
        </p:txBody>
      </p:sp>
      <p:sp>
        <p:nvSpPr>
          <p:cNvPr id="6" name="Footer Placeholder 5"/>
          <p:cNvSpPr>
            <a:spLocks noGrp="1"/>
          </p:cNvSpPr>
          <p:nvPr>
            <p:ph type="ftr" sz="quarter" idx="11"/>
          </p:nvPr>
        </p:nvSpPr>
        <p:spPr>
          <a:xfrm>
            <a:off x="1637716" y="6629400"/>
            <a:ext cx="9144259" cy="228600"/>
          </a:xfrm>
        </p:spPr>
        <p:txBody>
          <a:bodyPr rtlCol="0" anchor="ctr">
            <a:normAutofit/>
          </a:bodyPr>
          <a:lstStyle/>
          <a:p>
            <a:pPr rtl="0">
              <a:lnSpc>
                <a:spcPct val="90000"/>
              </a:lnSpc>
              <a:spcAft>
                <a:spcPts val="600"/>
              </a:spcAft>
            </a:pPr>
            <a:r>
              <a:rPr lang="en-GB" sz="1000" dirty="0"/>
              <a:t>BMSP7002 - Management Practices (Dr Alex Bell): Assessment 3						2218070</a:t>
            </a:r>
          </a:p>
        </p:txBody>
      </p:sp>
    </p:spTree>
    <p:extLst>
      <p:ext uri="{BB962C8B-B14F-4D97-AF65-F5344CB8AC3E}">
        <p14:creationId xmlns:p14="http://schemas.microsoft.com/office/powerpoint/2010/main" val="1199174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What has Shaped my Thinking on Sustainability</a:t>
            </a:r>
          </a:p>
        </p:txBody>
      </p:sp>
      <p:pic>
        <p:nvPicPr>
          <p:cNvPr id="5" name="Picture 4">
            <a:extLst>
              <a:ext uri="{FF2B5EF4-FFF2-40B4-BE49-F238E27FC236}">
                <a16:creationId xmlns:a16="http://schemas.microsoft.com/office/drawing/2014/main" id="{0451F48A-A410-250E-D632-115D1E5FE2FE}"/>
              </a:ext>
            </a:extLst>
          </p:cNvPr>
          <p:cNvPicPr>
            <a:picLocks noChangeAspect="1"/>
          </p:cNvPicPr>
          <p:nvPr/>
        </p:nvPicPr>
        <p:blipFill rotWithShape="1">
          <a:blip r:embed="rId3"/>
          <a:srcRect l="29321" r="18550" b="2"/>
          <a:stretch/>
        </p:blipFill>
        <p:spPr>
          <a:xfrm>
            <a:off x="1409700" y="1556281"/>
            <a:ext cx="4610099" cy="4620682"/>
          </a:xfrm>
          <a:prstGeom prst="rect">
            <a:avLst/>
          </a:prstGeom>
          <a:noFill/>
        </p:spPr>
      </p:pic>
      <p:sp>
        <p:nvSpPr>
          <p:cNvPr id="3" name="Subtitle 2"/>
          <p:cNvSpPr>
            <a:spLocks noGrp="1"/>
          </p:cNvSpPr>
          <p:nvPr>
            <p:ph sz="half" idx="2"/>
          </p:nvPr>
        </p:nvSpPr>
        <p:spPr>
          <a:xfrm>
            <a:off x="6172200" y="1556281"/>
            <a:ext cx="4609775" cy="4620682"/>
          </a:xfrm>
        </p:spPr>
        <p:txBody>
          <a:bodyPr rtlCol="0">
            <a:normAutofit fontScale="92500"/>
          </a:bodyPr>
          <a:lstStyle/>
          <a:p>
            <a:pPr rtl="0"/>
            <a:r>
              <a:rPr lang="en-GB" dirty="0"/>
              <a:t>Based on the learning from this module, the following have resonated with me and captured my imagination with their possibilities, both personally and professionally with these elements coincide with change I am seeking to introduce on my projects and implement in my organisation and supply chain partners:</a:t>
            </a:r>
          </a:p>
          <a:p>
            <a:pPr rtl="0"/>
            <a:r>
              <a:rPr lang="en-GB" dirty="0"/>
              <a:t>Circular and Service Economy</a:t>
            </a:r>
          </a:p>
          <a:p>
            <a:pPr rtl="0"/>
            <a:r>
              <a:rPr lang="en-GB" dirty="0"/>
              <a:t>Natural Capital</a:t>
            </a:r>
          </a:p>
          <a:p>
            <a:pPr rtl="0"/>
            <a:r>
              <a:rPr lang="en-GB" dirty="0"/>
              <a:t>Sustainable Cities and Towns</a:t>
            </a:r>
          </a:p>
          <a:p>
            <a:pPr marL="0" indent="0" rtl="0">
              <a:buNone/>
            </a:pPr>
            <a:r>
              <a:rPr lang="en-GB" sz="1700" dirty="0"/>
              <a:t>https://medium.com/@harolddegauche/the-4-interconnected-reasons-why-humanity-cannot-solve-climate-change-38a2e9f02a0f</a:t>
            </a:r>
          </a:p>
          <a:p>
            <a:pPr rtl="0"/>
            <a:endParaRPr lang="en-GB" dirty="0"/>
          </a:p>
        </p:txBody>
      </p:sp>
      <p:sp>
        <p:nvSpPr>
          <p:cNvPr id="16" name="Slide Number Placeholder 3">
            <a:extLst>
              <a:ext uri="{FF2B5EF4-FFF2-40B4-BE49-F238E27FC236}">
                <a16:creationId xmlns:a16="http://schemas.microsoft.com/office/drawing/2014/main" id="{46053BB8-3859-92F2-8A19-F5AE72B287E4}"/>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5</a:t>
            </a:fld>
            <a:endParaRPr lang="en-GB" sz="1000" noProof="0"/>
          </a:p>
        </p:txBody>
      </p:sp>
      <p:sp>
        <p:nvSpPr>
          <p:cNvPr id="17" name="Date Placeholder 4">
            <a:extLst>
              <a:ext uri="{FF2B5EF4-FFF2-40B4-BE49-F238E27FC236}">
                <a16:creationId xmlns:a16="http://schemas.microsoft.com/office/drawing/2014/main" id="{FE997E0A-6BA7-4136-4206-C741EB8E19E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03/07/2023</a:t>
            </a:fld>
            <a:endParaRPr lang="en-GB" sz="1000" noProof="0"/>
          </a:p>
        </p:txBody>
      </p:sp>
      <p:sp>
        <p:nvSpPr>
          <p:cNvPr id="18" name="Footer Placeholder 5">
            <a:extLst>
              <a:ext uri="{FF2B5EF4-FFF2-40B4-BE49-F238E27FC236}">
                <a16:creationId xmlns:a16="http://schemas.microsoft.com/office/drawing/2014/main" id="{077DF192-C1FC-6593-86BC-6A0AA70894DE}"/>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dirty="0"/>
              <a:t>BMSP7002 - Management Practices (Dr Alex Bell): Assessment 3						2218070</a:t>
            </a:r>
          </a:p>
        </p:txBody>
      </p:sp>
    </p:spTree>
    <p:extLst>
      <p:ext uri="{BB962C8B-B14F-4D97-AF65-F5344CB8AC3E}">
        <p14:creationId xmlns:p14="http://schemas.microsoft.com/office/powerpoint/2010/main" val="3634969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Circular and Service Economy</a:t>
            </a:r>
          </a:p>
        </p:txBody>
      </p:sp>
      <p:sp>
        <p:nvSpPr>
          <p:cNvPr id="3" name="Subtitle 2"/>
          <p:cNvSpPr>
            <a:spLocks noGrp="1"/>
          </p:cNvSpPr>
          <p:nvPr>
            <p:ph sz="half" idx="1"/>
          </p:nvPr>
        </p:nvSpPr>
        <p:spPr>
          <a:xfrm>
            <a:off x="1409700" y="1556281"/>
            <a:ext cx="4610099" cy="4620682"/>
          </a:xfrm>
        </p:spPr>
        <p:txBody>
          <a:bodyPr rtlCol="0">
            <a:normAutofit fontScale="92500" lnSpcReduction="20000"/>
          </a:bodyPr>
          <a:lstStyle/>
          <a:p>
            <a:pPr rtl="0"/>
            <a:r>
              <a:rPr lang="en-GB" dirty="0"/>
              <a:t>Australia – Skipping years of stuff</a:t>
            </a:r>
          </a:p>
          <a:p>
            <a:pPr rtl="0"/>
            <a:r>
              <a:rPr lang="en-GB" dirty="0"/>
              <a:t>Circular economy - a model of production and consumption, which involves sharing, leasing, reusing, repairing, refurbishing and recycling existing materials and products as long as possible. </a:t>
            </a:r>
            <a:r>
              <a:rPr lang="en-GB" sz="1700" dirty="0"/>
              <a:t>*https://www.europarl.europa.eu/news/en/headlines/economy/20151201STO05603/circular-economy-definition-importance-and-benefits#:~:text=What%20is%20the%20circular%20economy,cycle%20of%20products%20is%20extended.</a:t>
            </a:r>
          </a:p>
          <a:p>
            <a:pPr rtl="0"/>
            <a:r>
              <a:rPr lang="en-GB" dirty="0"/>
              <a:t>Service economy - an economic system where the main activity is the provision of services rather than the production of goods. </a:t>
            </a:r>
            <a:r>
              <a:rPr lang="en-GB" sz="1600" dirty="0"/>
              <a:t>*https://uk.indeed.com/career-advice/career-development/what-is-service-economy</a:t>
            </a:r>
          </a:p>
          <a:p>
            <a:pPr rtl="0"/>
            <a:r>
              <a:rPr lang="en-GB" sz="1600" dirty="0"/>
              <a:t>https://skiphire.services/prices/</a:t>
            </a:r>
          </a:p>
        </p:txBody>
      </p:sp>
      <p:pic>
        <p:nvPicPr>
          <p:cNvPr id="4" name="Picture 3">
            <a:extLst>
              <a:ext uri="{FF2B5EF4-FFF2-40B4-BE49-F238E27FC236}">
                <a16:creationId xmlns:a16="http://schemas.microsoft.com/office/drawing/2014/main" id="{CC70F613-1CEA-ACBF-3D58-577BF307223D}"/>
              </a:ext>
            </a:extLst>
          </p:cNvPr>
          <p:cNvPicPr>
            <a:picLocks noChangeAspect="1"/>
          </p:cNvPicPr>
          <p:nvPr/>
        </p:nvPicPr>
        <p:blipFill rotWithShape="1">
          <a:blip r:embed="rId3"/>
          <a:srcRect l="9290" r="24118"/>
          <a:stretch/>
        </p:blipFill>
        <p:spPr>
          <a:xfrm>
            <a:off x="6172200" y="1556281"/>
            <a:ext cx="4609775" cy="4620682"/>
          </a:xfrm>
          <a:prstGeom prst="rect">
            <a:avLst/>
          </a:prstGeom>
          <a:noFill/>
        </p:spPr>
      </p:pic>
      <p:sp>
        <p:nvSpPr>
          <p:cNvPr id="16" name="Slide Number Placeholder 3">
            <a:extLst>
              <a:ext uri="{FF2B5EF4-FFF2-40B4-BE49-F238E27FC236}">
                <a16:creationId xmlns:a16="http://schemas.microsoft.com/office/drawing/2014/main" id="{46053BB8-3859-92F2-8A19-F5AE72B287E4}"/>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6</a:t>
            </a:fld>
            <a:endParaRPr lang="en-GB" sz="1000" noProof="0"/>
          </a:p>
        </p:txBody>
      </p:sp>
      <p:sp>
        <p:nvSpPr>
          <p:cNvPr id="17" name="Date Placeholder 4">
            <a:extLst>
              <a:ext uri="{FF2B5EF4-FFF2-40B4-BE49-F238E27FC236}">
                <a16:creationId xmlns:a16="http://schemas.microsoft.com/office/drawing/2014/main" id="{FE997E0A-6BA7-4136-4206-C741EB8E19E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03/07/2023</a:t>
            </a:fld>
            <a:endParaRPr lang="en-GB" sz="1000" noProof="0"/>
          </a:p>
        </p:txBody>
      </p:sp>
      <p:sp>
        <p:nvSpPr>
          <p:cNvPr id="18" name="Footer Placeholder 5">
            <a:extLst>
              <a:ext uri="{FF2B5EF4-FFF2-40B4-BE49-F238E27FC236}">
                <a16:creationId xmlns:a16="http://schemas.microsoft.com/office/drawing/2014/main" id="{077DF192-C1FC-6593-86BC-6A0AA70894DE}"/>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dirty="0"/>
              <a:t>BMSP7002 - Management Practices (Dr Alex Bell): Assessment 3						2218070</a:t>
            </a:r>
          </a:p>
        </p:txBody>
      </p:sp>
    </p:spTree>
    <p:extLst>
      <p:ext uri="{BB962C8B-B14F-4D97-AF65-F5344CB8AC3E}">
        <p14:creationId xmlns:p14="http://schemas.microsoft.com/office/powerpoint/2010/main" val="3735588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Natural Capital</a:t>
            </a:r>
          </a:p>
        </p:txBody>
      </p:sp>
      <p:sp>
        <p:nvSpPr>
          <p:cNvPr id="3" name="Subtitle 2"/>
          <p:cNvSpPr>
            <a:spLocks noGrp="1"/>
          </p:cNvSpPr>
          <p:nvPr>
            <p:ph sz="half" idx="1"/>
          </p:nvPr>
        </p:nvSpPr>
        <p:spPr>
          <a:xfrm>
            <a:off x="1409700" y="1556281"/>
            <a:ext cx="4610099" cy="4620682"/>
          </a:xfrm>
        </p:spPr>
        <p:txBody>
          <a:bodyPr rtlCol="0">
            <a:normAutofit/>
          </a:bodyPr>
          <a:lstStyle/>
          <a:p>
            <a:pPr rtl="0"/>
            <a:r>
              <a:rPr lang="en-GB" dirty="0"/>
              <a:t>Natural capital - the world's stock of natural resources, which includes geology, soils, air, water and all living organisms. Some natural capital assets provide people with free goods and services, often called ecosystem services. All of these underpin our economy and society, and thus make human life possible.</a:t>
            </a:r>
          </a:p>
          <a:p>
            <a:pPr marL="0" indent="0" rtl="0">
              <a:buNone/>
            </a:pPr>
            <a:r>
              <a:rPr lang="en-GB" sz="1600" dirty="0"/>
              <a:t>*https://en.wikipedia.org/wiki/Natural_capital#:~:text=Natural%20capital%20is%20the%20world's,thus%20make%20human%20life%20possible.</a:t>
            </a:r>
          </a:p>
        </p:txBody>
      </p:sp>
      <p:pic>
        <p:nvPicPr>
          <p:cNvPr id="7" name="Picture 6" descr="A picture containing outdoor, grass, sky, tree&#10;&#10;Description automatically generated">
            <a:extLst>
              <a:ext uri="{FF2B5EF4-FFF2-40B4-BE49-F238E27FC236}">
                <a16:creationId xmlns:a16="http://schemas.microsoft.com/office/drawing/2014/main" id="{F3AE0412-6E1D-F1B6-1EFC-8D20BB85B4A1}"/>
              </a:ext>
            </a:extLst>
          </p:cNvPr>
          <p:cNvPicPr>
            <a:picLocks noChangeAspect="1"/>
          </p:cNvPicPr>
          <p:nvPr/>
        </p:nvPicPr>
        <p:blipFill rotWithShape="1">
          <a:blip r:embed="rId3">
            <a:extLst>
              <a:ext uri="{28A0092B-C50C-407E-A947-70E740481C1C}">
                <a14:useLocalDpi xmlns:a14="http://schemas.microsoft.com/office/drawing/2010/main" val="0"/>
              </a:ext>
            </a:extLst>
          </a:blip>
          <a:srcRect l="19401" r="35704" b="-2"/>
          <a:stretch/>
        </p:blipFill>
        <p:spPr>
          <a:xfrm>
            <a:off x="6172200" y="1556281"/>
            <a:ext cx="4609775" cy="4620682"/>
          </a:xfrm>
          <a:prstGeom prst="rect">
            <a:avLst/>
          </a:prstGeom>
          <a:noFill/>
        </p:spPr>
      </p:pic>
      <p:sp>
        <p:nvSpPr>
          <p:cNvPr id="16" name="Slide Number Placeholder 3">
            <a:extLst>
              <a:ext uri="{FF2B5EF4-FFF2-40B4-BE49-F238E27FC236}">
                <a16:creationId xmlns:a16="http://schemas.microsoft.com/office/drawing/2014/main" id="{46053BB8-3859-92F2-8A19-F5AE72B287E4}"/>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7</a:t>
            </a:fld>
            <a:endParaRPr lang="en-GB" sz="1000" noProof="0"/>
          </a:p>
        </p:txBody>
      </p:sp>
      <p:sp>
        <p:nvSpPr>
          <p:cNvPr id="17" name="Date Placeholder 4">
            <a:extLst>
              <a:ext uri="{FF2B5EF4-FFF2-40B4-BE49-F238E27FC236}">
                <a16:creationId xmlns:a16="http://schemas.microsoft.com/office/drawing/2014/main" id="{FE997E0A-6BA7-4136-4206-C741EB8E19E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03/07/2023</a:t>
            </a:fld>
            <a:endParaRPr lang="en-GB" sz="1000" noProof="0"/>
          </a:p>
        </p:txBody>
      </p:sp>
      <p:sp>
        <p:nvSpPr>
          <p:cNvPr id="18" name="Footer Placeholder 5">
            <a:extLst>
              <a:ext uri="{FF2B5EF4-FFF2-40B4-BE49-F238E27FC236}">
                <a16:creationId xmlns:a16="http://schemas.microsoft.com/office/drawing/2014/main" id="{077DF192-C1FC-6593-86BC-6A0AA70894DE}"/>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dirty="0"/>
              <a:t>BMSP7002 - Management Practices (Dr Alex Bell): Assessment 3						2218070</a:t>
            </a:r>
          </a:p>
        </p:txBody>
      </p:sp>
    </p:spTree>
    <p:extLst>
      <p:ext uri="{BB962C8B-B14F-4D97-AF65-F5344CB8AC3E}">
        <p14:creationId xmlns:p14="http://schemas.microsoft.com/office/powerpoint/2010/main" val="426154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Sustainable Cities and Towns</a:t>
            </a:r>
          </a:p>
        </p:txBody>
      </p:sp>
      <p:pic>
        <p:nvPicPr>
          <p:cNvPr id="5" name="Picture 4">
            <a:extLst>
              <a:ext uri="{FF2B5EF4-FFF2-40B4-BE49-F238E27FC236}">
                <a16:creationId xmlns:a16="http://schemas.microsoft.com/office/drawing/2014/main" id="{00ADB55E-1060-BDFB-3D34-02B5C3FA2355}"/>
              </a:ext>
            </a:extLst>
          </p:cNvPr>
          <p:cNvPicPr>
            <a:picLocks noChangeAspect="1"/>
          </p:cNvPicPr>
          <p:nvPr/>
        </p:nvPicPr>
        <p:blipFill rotWithShape="1">
          <a:blip r:embed="rId3"/>
          <a:srcRect l="14068" r="19335"/>
          <a:stretch/>
        </p:blipFill>
        <p:spPr>
          <a:xfrm>
            <a:off x="1409700" y="1556281"/>
            <a:ext cx="4610099" cy="4620682"/>
          </a:xfrm>
          <a:prstGeom prst="rect">
            <a:avLst/>
          </a:prstGeom>
          <a:noFill/>
        </p:spPr>
      </p:pic>
      <p:sp>
        <p:nvSpPr>
          <p:cNvPr id="3" name="Subtitle 2"/>
          <p:cNvSpPr>
            <a:spLocks noGrp="1"/>
          </p:cNvSpPr>
          <p:nvPr>
            <p:ph sz="half" idx="2"/>
          </p:nvPr>
        </p:nvSpPr>
        <p:spPr>
          <a:xfrm>
            <a:off x="6172200" y="1556281"/>
            <a:ext cx="4609775" cy="4620682"/>
          </a:xfrm>
        </p:spPr>
        <p:txBody>
          <a:bodyPr rtlCol="0">
            <a:normAutofit lnSpcReduction="10000"/>
          </a:bodyPr>
          <a:lstStyle/>
          <a:p>
            <a:pPr rtl="0"/>
            <a:r>
              <a:rPr lang="en-GB" dirty="0"/>
              <a:t>Sustainable City - A sustainable city is one designed to address social, environmental and economic impact through planned infrastructure, public green spaces, smart waste removal and more, such that cities can leave behind a net zero footprint for a more sustainable world.</a:t>
            </a:r>
          </a:p>
          <a:p>
            <a:pPr marL="0" indent="0" rtl="0">
              <a:buNone/>
            </a:pPr>
            <a:r>
              <a:rPr lang="en-GB" sz="1600" dirty="0"/>
              <a:t>*https://www.thezebra.com/resources/home/what-is-a-sustainable-city/</a:t>
            </a:r>
          </a:p>
          <a:p>
            <a:pPr marL="0" indent="0" rtl="0">
              <a:buNone/>
            </a:pPr>
            <a:endParaRPr lang="en-GB" sz="1600" dirty="0"/>
          </a:p>
          <a:p>
            <a:pPr marL="0" indent="0" rtl="0">
              <a:buNone/>
            </a:pPr>
            <a:endParaRPr lang="en-GB" sz="1600" dirty="0"/>
          </a:p>
          <a:p>
            <a:pPr marL="0" indent="0" rtl="0">
              <a:buNone/>
            </a:pPr>
            <a:r>
              <a:rPr lang="en-GB" sz="1600" dirty="0"/>
              <a:t>*https://www.tripadvisor.co.uk/Attraction_Review-g294009-d23898770-Reviews-Msheireb_Downtown_Doha-Doha.html</a:t>
            </a:r>
          </a:p>
        </p:txBody>
      </p:sp>
      <p:sp>
        <p:nvSpPr>
          <p:cNvPr id="16" name="Slide Number Placeholder 3">
            <a:extLst>
              <a:ext uri="{FF2B5EF4-FFF2-40B4-BE49-F238E27FC236}">
                <a16:creationId xmlns:a16="http://schemas.microsoft.com/office/drawing/2014/main" id="{46053BB8-3859-92F2-8A19-F5AE72B287E4}"/>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8</a:t>
            </a:fld>
            <a:endParaRPr lang="en-GB" sz="1000" noProof="0"/>
          </a:p>
        </p:txBody>
      </p:sp>
      <p:sp>
        <p:nvSpPr>
          <p:cNvPr id="17" name="Date Placeholder 4">
            <a:extLst>
              <a:ext uri="{FF2B5EF4-FFF2-40B4-BE49-F238E27FC236}">
                <a16:creationId xmlns:a16="http://schemas.microsoft.com/office/drawing/2014/main" id="{FE997E0A-6BA7-4136-4206-C741EB8E19E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03/07/2023</a:t>
            </a:fld>
            <a:endParaRPr lang="en-GB" sz="1000" noProof="0"/>
          </a:p>
        </p:txBody>
      </p:sp>
      <p:sp>
        <p:nvSpPr>
          <p:cNvPr id="18" name="Footer Placeholder 5">
            <a:extLst>
              <a:ext uri="{FF2B5EF4-FFF2-40B4-BE49-F238E27FC236}">
                <a16:creationId xmlns:a16="http://schemas.microsoft.com/office/drawing/2014/main" id="{077DF192-C1FC-6593-86BC-6A0AA70894DE}"/>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dirty="0"/>
              <a:t>BMSP7002 - Management Practices (Dr Alex Bell): Assessment 3						2218070</a:t>
            </a:r>
          </a:p>
        </p:txBody>
      </p:sp>
    </p:spTree>
    <p:extLst>
      <p:ext uri="{BB962C8B-B14F-4D97-AF65-F5344CB8AC3E}">
        <p14:creationId xmlns:p14="http://schemas.microsoft.com/office/powerpoint/2010/main" val="349547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Sustainable Cities and Towns</a:t>
            </a:r>
          </a:p>
        </p:txBody>
      </p:sp>
      <p:pic>
        <p:nvPicPr>
          <p:cNvPr id="4" name="Picture 3">
            <a:extLst>
              <a:ext uri="{FF2B5EF4-FFF2-40B4-BE49-F238E27FC236}">
                <a16:creationId xmlns:a16="http://schemas.microsoft.com/office/drawing/2014/main" id="{61B9CD9D-60FC-B64D-9F64-ED01369824B0}"/>
              </a:ext>
            </a:extLst>
          </p:cNvPr>
          <p:cNvPicPr>
            <a:picLocks noChangeAspect="1"/>
          </p:cNvPicPr>
          <p:nvPr/>
        </p:nvPicPr>
        <p:blipFill rotWithShape="1">
          <a:blip r:embed="rId3"/>
          <a:srcRect l="16253" r="26629" b="2"/>
          <a:stretch/>
        </p:blipFill>
        <p:spPr>
          <a:xfrm>
            <a:off x="1409700" y="1556281"/>
            <a:ext cx="4610099" cy="4620682"/>
          </a:xfrm>
          <a:prstGeom prst="rect">
            <a:avLst/>
          </a:prstGeom>
          <a:noFill/>
        </p:spPr>
      </p:pic>
      <p:sp>
        <p:nvSpPr>
          <p:cNvPr id="3" name="Subtitle 2"/>
          <p:cNvSpPr>
            <a:spLocks noGrp="1"/>
          </p:cNvSpPr>
          <p:nvPr>
            <p:ph sz="half" idx="2"/>
          </p:nvPr>
        </p:nvSpPr>
        <p:spPr>
          <a:xfrm>
            <a:off x="6172200" y="1556281"/>
            <a:ext cx="4609775" cy="4620682"/>
          </a:xfrm>
        </p:spPr>
        <p:txBody>
          <a:bodyPr rtlCol="0">
            <a:normAutofit/>
          </a:bodyPr>
          <a:lstStyle/>
          <a:p>
            <a:pPr rtl="0"/>
            <a:r>
              <a:rPr lang="en-GB" dirty="0"/>
              <a:t>15 Minute City - Everyone living in a city should have access to essential urban services within a 15-minute walk or bike. The 15-Minute City Project is designed to help access-focused urban transformations be what we need them to be: ambitious, inclusive, measurable and effectively implemented.</a:t>
            </a:r>
          </a:p>
          <a:p>
            <a:pPr marL="0" indent="0" rtl="0">
              <a:buNone/>
            </a:pPr>
            <a:r>
              <a:rPr lang="en-GB" sz="1600" dirty="0"/>
              <a:t>*https://www.15minutecity.com/about</a:t>
            </a:r>
          </a:p>
          <a:p>
            <a:pPr marL="0" indent="0" rtl="0">
              <a:buNone/>
            </a:pPr>
            <a:endParaRPr lang="en-GB" sz="1600" dirty="0"/>
          </a:p>
          <a:p>
            <a:pPr marL="0" indent="0" rtl="0">
              <a:buNone/>
            </a:pPr>
            <a:endParaRPr lang="en-GB" sz="1600" dirty="0"/>
          </a:p>
          <a:p>
            <a:pPr marL="0" indent="0" rtl="0">
              <a:buNone/>
            </a:pPr>
            <a:endParaRPr lang="en-GB" sz="1600" dirty="0"/>
          </a:p>
          <a:p>
            <a:pPr marL="0" indent="0" rtl="0">
              <a:buNone/>
            </a:pPr>
            <a:r>
              <a:rPr lang="en-GB" sz="1600" dirty="0"/>
              <a:t>*http://www.ieeessci2020.org/sightseeing.html</a:t>
            </a:r>
          </a:p>
        </p:txBody>
      </p:sp>
      <p:sp>
        <p:nvSpPr>
          <p:cNvPr id="16" name="Slide Number Placeholder 3">
            <a:extLst>
              <a:ext uri="{FF2B5EF4-FFF2-40B4-BE49-F238E27FC236}">
                <a16:creationId xmlns:a16="http://schemas.microsoft.com/office/drawing/2014/main" id="{46053BB8-3859-92F2-8A19-F5AE72B287E4}"/>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9</a:t>
            </a:fld>
            <a:endParaRPr lang="en-GB" sz="1000" noProof="0"/>
          </a:p>
        </p:txBody>
      </p:sp>
      <p:sp>
        <p:nvSpPr>
          <p:cNvPr id="17" name="Date Placeholder 4">
            <a:extLst>
              <a:ext uri="{FF2B5EF4-FFF2-40B4-BE49-F238E27FC236}">
                <a16:creationId xmlns:a16="http://schemas.microsoft.com/office/drawing/2014/main" id="{FE997E0A-6BA7-4136-4206-C741EB8E19E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03/07/2023</a:t>
            </a:fld>
            <a:endParaRPr lang="en-GB" sz="1000" noProof="0"/>
          </a:p>
        </p:txBody>
      </p:sp>
      <p:sp>
        <p:nvSpPr>
          <p:cNvPr id="18" name="Footer Placeholder 5">
            <a:extLst>
              <a:ext uri="{FF2B5EF4-FFF2-40B4-BE49-F238E27FC236}">
                <a16:creationId xmlns:a16="http://schemas.microsoft.com/office/drawing/2014/main" id="{077DF192-C1FC-6593-86BC-6A0AA70894DE}"/>
              </a:ext>
            </a:extLst>
          </p:cNvPr>
          <p:cNvSpPr>
            <a:spLocks noGrp="1"/>
          </p:cNvSpPr>
          <p:nvPr>
            <p:ph type="ftr" sz="quarter" idx="11"/>
          </p:nvPr>
        </p:nvSpPr>
        <p:spPr>
          <a:xfrm>
            <a:off x="1637716" y="6662057"/>
            <a:ext cx="9144259" cy="228600"/>
          </a:xfrm>
        </p:spPr>
        <p:txBody>
          <a:bodyPr anchor="ctr">
            <a:normAutofit/>
          </a:bodyPr>
          <a:lstStyle/>
          <a:p>
            <a:pPr rtl="0">
              <a:lnSpc>
                <a:spcPct val="90000"/>
              </a:lnSpc>
              <a:spcAft>
                <a:spcPts val="600"/>
              </a:spcAft>
            </a:pPr>
            <a:r>
              <a:rPr lang="en-GB" sz="1000" noProof="0" dirty="0"/>
              <a:t>BMSP7002 - Management Practices (Dr Alex Bell): Assessment 3						2218070</a:t>
            </a:r>
          </a:p>
        </p:txBody>
      </p:sp>
    </p:spTree>
    <p:extLst>
      <p:ext uri="{BB962C8B-B14F-4D97-AF65-F5344CB8AC3E}">
        <p14:creationId xmlns:p14="http://schemas.microsoft.com/office/powerpoint/2010/main" val="2451594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6" y="276087"/>
            <a:ext cx="9371949" cy="1183566"/>
          </a:xfrm>
        </p:spPr>
        <p:txBody>
          <a:bodyPr rtlCol="0" anchor="b">
            <a:normAutofit/>
          </a:bodyPr>
          <a:lstStyle/>
          <a:p>
            <a:pPr rtl="0"/>
            <a:r>
              <a:rPr lang="en-GB" dirty="0"/>
              <a:t>Personal Sustainability Journey - Afterthought</a:t>
            </a:r>
          </a:p>
        </p:txBody>
      </p:sp>
      <p:pic>
        <p:nvPicPr>
          <p:cNvPr id="5" name="Picture 4">
            <a:extLst>
              <a:ext uri="{FF2B5EF4-FFF2-40B4-BE49-F238E27FC236}">
                <a16:creationId xmlns:a16="http://schemas.microsoft.com/office/drawing/2014/main" id="{3702463A-F88A-3D05-DB31-A9782E04ACDF}"/>
              </a:ext>
            </a:extLst>
          </p:cNvPr>
          <p:cNvPicPr>
            <a:picLocks noChangeAspect="1"/>
          </p:cNvPicPr>
          <p:nvPr/>
        </p:nvPicPr>
        <p:blipFill>
          <a:blip r:embed="rId3"/>
          <a:stretch>
            <a:fillRect/>
          </a:stretch>
        </p:blipFill>
        <p:spPr>
          <a:xfrm>
            <a:off x="1409700" y="1601911"/>
            <a:ext cx="4610099" cy="4529421"/>
          </a:xfrm>
          <a:prstGeom prst="rect">
            <a:avLst/>
          </a:prstGeom>
          <a:noFill/>
        </p:spPr>
      </p:pic>
      <p:sp>
        <p:nvSpPr>
          <p:cNvPr id="3" name="Subtitle 2"/>
          <p:cNvSpPr>
            <a:spLocks noGrp="1"/>
          </p:cNvSpPr>
          <p:nvPr>
            <p:ph sz="half" idx="2"/>
          </p:nvPr>
        </p:nvSpPr>
        <p:spPr>
          <a:xfrm>
            <a:off x="6172200" y="1556281"/>
            <a:ext cx="4609775" cy="4620682"/>
          </a:xfrm>
        </p:spPr>
        <p:txBody>
          <a:bodyPr rtlCol="0">
            <a:normAutofit/>
          </a:bodyPr>
          <a:lstStyle/>
          <a:p>
            <a:pPr rtl="0"/>
            <a:r>
              <a:rPr lang="en-GB" dirty="0"/>
              <a:t>Conscious and Competent</a:t>
            </a:r>
          </a:p>
          <a:p>
            <a:pPr rtl="0"/>
            <a:r>
              <a:rPr lang="en-GB" dirty="0"/>
              <a:t>Sustainability through the lens of Donut Economics, leveraging the concepts of Planetary Boundaries and Fundamental Human Needs</a:t>
            </a:r>
          </a:p>
          <a:p>
            <a:pPr rtl="0"/>
            <a:endParaRPr lang="en-GB" dirty="0"/>
          </a:p>
          <a:p>
            <a:pPr rtl="0"/>
            <a:endParaRPr lang="en-GB" dirty="0"/>
          </a:p>
          <a:p>
            <a:pPr rtl="0"/>
            <a:endParaRPr lang="en-GB" dirty="0"/>
          </a:p>
          <a:p>
            <a:pPr rtl="0"/>
            <a:endParaRPr lang="en-GB" dirty="0"/>
          </a:p>
          <a:p>
            <a:pPr rtl="0"/>
            <a:endParaRPr lang="en-GB" dirty="0"/>
          </a:p>
          <a:p>
            <a:pPr marL="0" indent="0" rtl="0">
              <a:buNone/>
            </a:pPr>
            <a:r>
              <a:rPr lang="en-GB" sz="1600" dirty="0"/>
              <a:t>*https://www.sustainablesanantonio.com/what-is-sustainability/</a:t>
            </a:r>
          </a:p>
          <a:p>
            <a:pPr rtl="0"/>
            <a:endParaRPr lang="en-GB" dirty="0"/>
          </a:p>
          <a:p>
            <a:pPr rtl="0"/>
            <a:endParaRPr lang="en-GB" dirty="0"/>
          </a:p>
        </p:txBody>
      </p:sp>
      <p:sp>
        <p:nvSpPr>
          <p:cNvPr id="16" name="Slide Number Placeholder 3">
            <a:extLst>
              <a:ext uri="{FF2B5EF4-FFF2-40B4-BE49-F238E27FC236}">
                <a16:creationId xmlns:a16="http://schemas.microsoft.com/office/drawing/2014/main" id="{46053BB8-3859-92F2-8A19-F5AE72B287E4}"/>
              </a:ext>
            </a:extLst>
          </p:cNvPr>
          <p:cNvSpPr>
            <a:spLocks noGrp="1"/>
          </p:cNvSpPr>
          <p:nvPr>
            <p:ph type="sldNum" sz="quarter" idx="12"/>
          </p:nvPr>
        </p:nvSpPr>
        <p:spPr>
          <a:xfrm>
            <a:off x="0" y="6629400"/>
            <a:ext cx="410402" cy="228600"/>
          </a:xfrm>
        </p:spPr>
        <p:txBody>
          <a:bodyPr anchor="ctr">
            <a:normAutofit/>
          </a:bodyPr>
          <a:lstStyle/>
          <a:p>
            <a:pPr rtl="0">
              <a:lnSpc>
                <a:spcPct val="90000"/>
              </a:lnSpc>
              <a:spcAft>
                <a:spcPts val="600"/>
              </a:spcAft>
            </a:pPr>
            <a:fld id="{9CD8D479-8942-46E8-A226-A4E01F7A105C}" type="slidenum">
              <a:rPr lang="en-GB" sz="1000" noProof="0" smtClean="0"/>
              <a:pPr rtl="0">
                <a:lnSpc>
                  <a:spcPct val="90000"/>
                </a:lnSpc>
                <a:spcAft>
                  <a:spcPts val="600"/>
                </a:spcAft>
              </a:pPr>
              <a:t>10</a:t>
            </a:fld>
            <a:endParaRPr lang="en-GB" sz="1000" noProof="0"/>
          </a:p>
        </p:txBody>
      </p:sp>
      <p:sp>
        <p:nvSpPr>
          <p:cNvPr id="17" name="Date Placeholder 4">
            <a:extLst>
              <a:ext uri="{FF2B5EF4-FFF2-40B4-BE49-F238E27FC236}">
                <a16:creationId xmlns:a16="http://schemas.microsoft.com/office/drawing/2014/main" id="{FE997E0A-6BA7-4136-4206-C741EB8E19E4}"/>
              </a:ext>
            </a:extLst>
          </p:cNvPr>
          <p:cNvSpPr>
            <a:spLocks noGrp="1"/>
          </p:cNvSpPr>
          <p:nvPr>
            <p:ph type="dt" sz="half" idx="10"/>
          </p:nvPr>
        </p:nvSpPr>
        <p:spPr>
          <a:xfrm>
            <a:off x="453403" y="6629400"/>
            <a:ext cx="1000662" cy="228600"/>
          </a:xfrm>
        </p:spPr>
        <p:txBody>
          <a:bodyPr anchor="ctr">
            <a:normAutofit/>
          </a:bodyPr>
          <a:lstStyle/>
          <a:p>
            <a:pPr rtl="0">
              <a:lnSpc>
                <a:spcPct val="90000"/>
              </a:lnSpc>
              <a:spcAft>
                <a:spcPts val="600"/>
              </a:spcAft>
            </a:pPr>
            <a:fld id="{13105E48-07E2-4CE6-B8D5-8627CDB90026}" type="datetime1">
              <a:rPr lang="en-GB" sz="1000" noProof="0" smtClean="0"/>
              <a:pPr rtl="0">
                <a:lnSpc>
                  <a:spcPct val="90000"/>
                </a:lnSpc>
                <a:spcAft>
                  <a:spcPts val="600"/>
                </a:spcAft>
              </a:pPr>
              <a:t>03/07/2023</a:t>
            </a:fld>
            <a:endParaRPr lang="en-GB" sz="1000" noProof="0"/>
          </a:p>
        </p:txBody>
      </p:sp>
      <p:sp>
        <p:nvSpPr>
          <p:cNvPr id="18" name="Footer Placeholder 5">
            <a:extLst>
              <a:ext uri="{FF2B5EF4-FFF2-40B4-BE49-F238E27FC236}">
                <a16:creationId xmlns:a16="http://schemas.microsoft.com/office/drawing/2014/main" id="{077DF192-C1FC-6593-86BC-6A0AA70894DE}"/>
              </a:ext>
            </a:extLst>
          </p:cNvPr>
          <p:cNvSpPr>
            <a:spLocks noGrp="1"/>
          </p:cNvSpPr>
          <p:nvPr>
            <p:ph type="ftr" sz="quarter" idx="11"/>
          </p:nvPr>
        </p:nvSpPr>
        <p:spPr>
          <a:xfrm>
            <a:off x="1637716" y="6629400"/>
            <a:ext cx="9144259" cy="228600"/>
          </a:xfrm>
        </p:spPr>
        <p:txBody>
          <a:bodyPr anchor="ctr">
            <a:normAutofit/>
          </a:bodyPr>
          <a:lstStyle/>
          <a:p>
            <a:pPr rtl="0">
              <a:lnSpc>
                <a:spcPct val="90000"/>
              </a:lnSpc>
              <a:spcAft>
                <a:spcPts val="600"/>
              </a:spcAft>
            </a:pPr>
            <a:r>
              <a:rPr lang="en-GB" sz="1000" noProof="0" dirty="0"/>
              <a:t>BMSP7002 - Management Practices (Dr Alex Bell): Assessment 3						2218070</a:t>
            </a:r>
          </a:p>
        </p:txBody>
      </p:sp>
    </p:spTree>
    <p:extLst>
      <p:ext uri="{BB962C8B-B14F-4D97-AF65-F5344CB8AC3E}">
        <p14:creationId xmlns:p14="http://schemas.microsoft.com/office/powerpoint/2010/main" val="18269555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Ecology 16x9">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063275_TF03098889" id="{B3734755-A021-458A-A8F6-F6986161A830}" vid="{23DB80E9-0F0D-4FFA-88C9-84FBDCB4C26D}"/>
    </a:ext>
  </a:extLst>
</a:theme>
</file>

<file path=ppt/theme/theme2.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{100BF1D0-F45A-48D0-B8B2-4F2B7E683BC5}tf03098889_win32</Template>
  <TotalTime>5530</TotalTime>
  <Words>5811</Words>
  <Application>Microsoft Office PowerPoint</Application>
  <PresentationFormat>Widescreen</PresentationFormat>
  <Paragraphs>302</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Corbel</vt:lpstr>
      <vt:lpstr>Ecology 16x9</vt:lpstr>
      <vt:lpstr>MBA Sustainability Leadership</vt:lpstr>
      <vt:lpstr>Personal Sustainability Journey – Current Influences</vt:lpstr>
      <vt:lpstr>Personal Sustainability Journey – Current Influences</vt:lpstr>
      <vt:lpstr>Personal Sustainability Journey – Current Influences</vt:lpstr>
      <vt:lpstr>What has Shaped my Thinking on Sustainability</vt:lpstr>
      <vt:lpstr>Circular and Service Economy</vt:lpstr>
      <vt:lpstr>Natural Capital</vt:lpstr>
      <vt:lpstr>Sustainable Cities and Towns</vt:lpstr>
      <vt:lpstr>Sustainable Cities and Towns</vt:lpstr>
      <vt:lpstr>Personal Sustainability Journey - Afterthought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Sustainability Leadership</dc:title>
  <dc:creator>David Lavin</dc:creator>
  <cp:lastModifiedBy>David Lavin</cp:lastModifiedBy>
  <cp:revision>1</cp:revision>
  <dcterms:created xsi:type="dcterms:W3CDTF">2023-06-23T03:54:35Z</dcterms:created>
  <dcterms:modified xsi:type="dcterms:W3CDTF">2023-07-03T13:52:36Z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