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3" r:id="rId1"/>
  </p:sldMasterIdLst>
  <p:sldIdLst>
    <p:sldId id="256" r:id="rId2"/>
    <p:sldId id="258" r:id="rId3"/>
    <p:sldId id="257"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75" autoAdjust="0"/>
    <p:restoredTop sz="94660"/>
  </p:normalViewPr>
  <p:slideViewPr>
    <p:cSldViewPr snapToGrid="0">
      <p:cViewPr>
        <p:scale>
          <a:sx n="41" d="100"/>
          <a:sy n="41" d="100"/>
        </p:scale>
        <p:origin x="108" y="5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ve langford" userId="05cf7de6c94123db" providerId="LiveId" clId="{32A231AE-8B8D-430F-AAC6-1BC509C63A51}"/>
    <pc:docChg chg="undo custSel addSld delSld modSld sldOrd">
      <pc:chgData name="steve langford" userId="05cf7de6c94123db" providerId="LiveId" clId="{32A231AE-8B8D-430F-AAC6-1BC509C63A51}" dt="2019-10-27T10:14:26.416" v="2305" actId="2696"/>
      <pc:docMkLst>
        <pc:docMk/>
      </pc:docMkLst>
      <pc:sldChg chg="modSp">
        <pc:chgData name="steve langford" userId="05cf7de6c94123db" providerId="LiveId" clId="{32A231AE-8B8D-430F-AAC6-1BC509C63A51}" dt="2019-10-27T09:43:27.886" v="39" actId="27636"/>
        <pc:sldMkLst>
          <pc:docMk/>
          <pc:sldMk cId="137768886" sldId="256"/>
        </pc:sldMkLst>
        <pc:spChg chg="mod">
          <ac:chgData name="steve langford" userId="05cf7de6c94123db" providerId="LiveId" clId="{32A231AE-8B8D-430F-AAC6-1BC509C63A51}" dt="2019-10-27T09:43:27.886" v="39" actId="27636"/>
          <ac:spMkLst>
            <pc:docMk/>
            <pc:sldMk cId="137768886" sldId="256"/>
            <ac:spMk id="3" creationId="{F175694A-1325-4BEB-A4FE-83F7EA9B48C2}"/>
          </ac:spMkLst>
        </pc:spChg>
      </pc:sldChg>
      <pc:sldChg chg="addSp delSp modSp add ord">
        <pc:chgData name="steve langford" userId="05cf7de6c94123db" providerId="LiveId" clId="{32A231AE-8B8D-430F-AAC6-1BC509C63A51}" dt="2019-10-27T10:08:33.082" v="2158" actId="208"/>
        <pc:sldMkLst>
          <pc:docMk/>
          <pc:sldMk cId="848633792" sldId="257"/>
        </pc:sldMkLst>
        <pc:spChg chg="mod">
          <ac:chgData name="steve langford" userId="05cf7de6c94123db" providerId="LiveId" clId="{32A231AE-8B8D-430F-AAC6-1BC509C63A51}" dt="2019-10-27T10:08:33.082" v="2158" actId="208"/>
          <ac:spMkLst>
            <pc:docMk/>
            <pc:sldMk cId="848633792" sldId="257"/>
            <ac:spMk id="2" creationId="{FA702BF0-C008-451D-A787-A270132FA515}"/>
          </ac:spMkLst>
        </pc:spChg>
        <pc:spChg chg="del">
          <ac:chgData name="steve langford" userId="05cf7de6c94123db" providerId="LiveId" clId="{32A231AE-8B8D-430F-AAC6-1BC509C63A51}" dt="2019-10-27T09:43:49.453" v="60"/>
          <ac:spMkLst>
            <pc:docMk/>
            <pc:sldMk cId="848633792" sldId="257"/>
            <ac:spMk id="3" creationId="{9CC58BCD-4FD6-4E40-B1C1-3E6F37ACE474}"/>
          </ac:spMkLst>
        </pc:spChg>
        <pc:picChg chg="add mod">
          <ac:chgData name="steve langford" userId="05cf7de6c94123db" providerId="LiveId" clId="{32A231AE-8B8D-430F-AAC6-1BC509C63A51}" dt="2019-10-27T09:50:14.374" v="643" actId="14100"/>
          <ac:picMkLst>
            <pc:docMk/>
            <pc:sldMk cId="848633792" sldId="257"/>
            <ac:picMk id="4" creationId="{A6D55125-26DC-4D62-A239-3A4276EEEC6C}"/>
          </ac:picMkLst>
        </pc:picChg>
      </pc:sldChg>
      <pc:sldChg chg="modSp add setBg">
        <pc:chgData name="steve langford" userId="05cf7de6c94123db" providerId="LiveId" clId="{32A231AE-8B8D-430F-AAC6-1BC509C63A51}" dt="2019-10-27T10:11:12.218" v="2167"/>
        <pc:sldMkLst>
          <pc:docMk/>
          <pc:sldMk cId="3552416199" sldId="258"/>
        </pc:sldMkLst>
        <pc:spChg chg="mod">
          <ac:chgData name="steve langford" userId="05cf7de6c94123db" providerId="LiveId" clId="{32A231AE-8B8D-430F-AAC6-1BC509C63A51}" dt="2019-10-27T09:49:18.133" v="632" actId="255"/>
          <ac:spMkLst>
            <pc:docMk/>
            <pc:sldMk cId="3552416199" sldId="258"/>
            <ac:spMk id="2" creationId="{E0CED58A-4D19-4E4A-BD64-9E03FECD21E7}"/>
          </ac:spMkLst>
        </pc:spChg>
        <pc:spChg chg="mod">
          <ac:chgData name="steve langford" userId="05cf7de6c94123db" providerId="LiveId" clId="{32A231AE-8B8D-430F-AAC6-1BC509C63A51}" dt="2019-10-27T09:49:40.515" v="636" actId="12"/>
          <ac:spMkLst>
            <pc:docMk/>
            <pc:sldMk cId="3552416199" sldId="258"/>
            <ac:spMk id="3" creationId="{2B273BA0-D4EA-43CD-8CB9-96EA23EAF28A}"/>
          </ac:spMkLst>
        </pc:spChg>
      </pc:sldChg>
      <pc:sldChg chg="modSp add">
        <pc:chgData name="steve langford" userId="05cf7de6c94123db" providerId="LiveId" clId="{32A231AE-8B8D-430F-AAC6-1BC509C63A51}" dt="2019-10-27T10:08:04.997" v="2157" actId="208"/>
        <pc:sldMkLst>
          <pc:docMk/>
          <pc:sldMk cId="94683306" sldId="259"/>
        </pc:sldMkLst>
        <pc:spChg chg="mod">
          <ac:chgData name="steve langford" userId="05cf7de6c94123db" providerId="LiveId" clId="{32A231AE-8B8D-430F-AAC6-1BC509C63A51}" dt="2019-10-27T10:08:04.997" v="2157" actId="208"/>
          <ac:spMkLst>
            <pc:docMk/>
            <pc:sldMk cId="94683306" sldId="259"/>
            <ac:spMk id="2" creationId="{3700578A-9059-4279-9471-1A33902C9C09}"/>
          </ac:spMkLst>
        </pc:spChg>
        <pc:spChg chg="mod">
          <ac:chgData name="steve langford" userId="05cf7de6c94123db" providerId="LiveId" clId="{32A231AE-8B8D-430F-AAC6-1BC509C63A51}" dt="2019-10-27T10:07:49.503" v="2156" actId="12"/>
          <ac:spMkLst>
            <pc:docMk/>
            <pc:sldMk cId="94683306" sldId="259"/>
            <ac:spMk id="3" creationId="{2C3F0ECC-4E2D-428F-B4DD-7FF8DE0AF89B}"/>
          </ac:spMkLst>
        </pc:spChg>
      </pc:sldChg>
      <pc:sldChg chg="modSp add">
        <pc:chgData name="steve langford" userId="05cf7de6c94123db" providerId="LiveId" clId="{32A231AE-8B8D-430F-AAC6-1BC509C63A51}" dt="2019-10-27T10:14:14.107" v="2304" actId="113"/>
        <pc:sldMkLst>
          <pc:docMk/>
          <pc:sldMk cId="2274690079" sldId="260"/>
        </pc:sldMkLst>
        <pc:spChg chg="mod">
          <ac:chgData name="steve langford" userId="05cf7de6c94123db" providerId="LiveId" clId="{32A231AE-8B8D-430F-AAC6-1BC509C63A51}" dt="2019-10-27T10:10:57.199" v="2166" actId="122"/>
          <ac:spMkLst>
            <pc:docMk/>
            <pc:sldMk cId="2274690079" sldId="260"/>
            <ac:spMk id="2" creationId="{5856F172-38F0-4847-9BC1-5CAFC96FBB18}"/>
          </ac:spMkLst>
        </pc:spChg>
        <pc:spChg chg="mod">
          <ac:chgData name="steve langford" userId="05cf7de6c94123db" providerId="LiveId" clId="{32A231AE-8B8D-430F-AAC6-1BC509C63A51}" dt="2019-10-27T10:14:14.107" v="2304" actId="113"/>
          <ac:spMkLst>
            <pc:docMk/>
            <pc:sldMk cId="2274690079" sldId="260"/>
            <ac:spMk id="3" creationId="{2F004A8A-995E-44CD-AC56-1294252FC11D}"/>
          </ac:spMkLst>
        </pc:spChg>
      </pc:sldChg>
      <pc:sldChg chg="modSp add del">
        <pc:chgData name="steve langford" userId="05cf7de6c94123db" providerId="LiveId" clId="{32A231AE-8B8D-430F-AAC6-1BC509C63A51}" dt="2019-10-27T10:14:26.416" v="2305" actId="2696"/>
        <pc:sldMkLst>
          <pc:docMk/>
          <pc:sldMk cId="955512914" sldId="261"/>
        </pc:sldMkLst>
        <pc:spChg chg="mod">
          <ac:chgData name="steve langford" userId="05cf7de6c94123db" providerId="LiveId" clId="{32A231AE-8B8D-430F-AAC6-1BC509C63A51}" dt="2019-10-27T10:11:42.928" v="2178" actId="20577"/>
          <ac:spMkLst>
            <pc:docMk/>
            <pc:sldMk cId="955512914" sldId="261"/>
            <ac:spMk id="2" creationId="{85B8EBB3-B67B-4087-816A-B3CF7FC125D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10/27/2019</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44193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10/27/2019</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76888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10/27/2019</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9021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10/27/2019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9757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10/27/2019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03603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10/27/2019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00919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10/27/2019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424042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10/27/2019</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642681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10/27/2019</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868960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10/27/2019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7060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10/27/2019</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64800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800">
                <a:solidFill>
                  <a:schemeClr val="tx1">
                    <a:lumMod val="75000"/>
                    <a:lumOff val="25000"/>
                  </a:schemeClr>
                </a:solidFill>
              </a:defRPr>
            </a:lvl1pPr>
          </a:lstStyle>
          <a:p>
            <a:fld id="{ED291B17-9318-49DB-B28B-6E5994AE9581}" type="datetime1">
              <a:rPr lang="en-US" smtClean="0"/>
              <a:t>10/27/2019</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8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8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313535834"/>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62" r:id="rId5"/>
    <p:sldLayoutId id="2147483756" r:id="rId6"/>
    <p:sldLayoutId id="2147483757" r:id="rId7"/>
    <p:sldLayoutId id="2147483758" r:id="rId8"/>
    <p:sldLayoutId id="2147483761" r:id="rId9"/>
    <p:sldLayoutId id="2147483759" r:id="rId10"/>
    <p:sldLayoutId id="2147483760" r:id="rId11"/>
  </p:sldLayoutIdLst>
  <p:hf sldNum="0" hdr="0" ftr="0" dt="0"/>
  <p:txStyles>
    <p:titleStyle>
      <a:lvl1pPr algn="l" defTabSz="457200" rtl="0" eaLnBrk="1" latinLnBrk="0" hangingPunct="1">
        <a:lnSpc>
          <a:spcPct val="90000"/>
        </a:lnSpc>
        <a:spcBef>
          <a:spcPct val="0"/>
        </a:spcBef>
        <a:buNone/>
        <a:defRPr sz="27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6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C15A804-E72D-452A-B871-77EFFE461639}"/>
              </a:ext>
            </a:extLst>
          </p:cNvPr>
          <p:cNvPicPr>
            <a:picLocks noChangeAspect="1"/>
          </p:cNvPicPr>
          <p:nvPr/>
        </p:nvPicPr>
        <p:blipFill rotWithShape="1">
          <a:blip r:embed="rId2"/>
          <a:srcRect t="1990" b="13740"/>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34797" y="1661699"/>
            <a:ext cx="3703320" cy="9499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2">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35983" y="1812471"/>
            <a:ext cx="3702134" cy="3383831"/>
          </a:xfrm>
          <a:prstGeom prst="rect">
            <a:avLst/>
          </a:prstGeom>
          <a:solidFill>
            <a:schemeClr val="bg1">
              <a:alpha val="97000"/>
            </a:scheme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7DEB85C-339F-4CB1-85D8-C926800B60C5}"/>
              </a:ext>
            </a:extLst>
          </p:cNvPr>
          <p:cNvSpPr>
            <a:spLocks noGrp="1"/>
          </p:cNvSpPr>
          <p:nvPr>
            <p:ph type="ctrTitle"/>
          </p:nvPr>
        </p:nvSpPr>
        <p:spPr>
          <a:xfrm>
            <a:off x="7889065" y="2324906"/>
            <a:ext cx="3403426" cy="1588698"/>
          </a:xfrm>
        </p:spPr>
        <p:txBody>
          <a:bodyPr>
            <a:normAutofit fontScale="90000"/>
          </a:bodyPr>
          <a:lstStyle/>
          <a:p>
            <a:r>
              <a:rPr lang="en-GB" dirty="0">
                <a:solidFill>
                  <a:schemeClr val="tx1"/>
                </a:solidFill>
              </a:rPr>
              <a:t>Person-centred summarising skill</a:t>
            </a:r>
          </a:p>
        </p:txBody>
      </p:sp>
      <p:sp>
        <p:nvSpPr>
          <p:cNvPr id="3" name="Subtitle 2">
            <a:extLst>
              <a:ext uri="{FF2B5EF4-FFF2-40B4-BE49-F238E27FC236}">
                <a16:creationId xmlns:a16="http://schemas.microsoft.com/office/drawing/2014/main" id="{F175694A-1325-4BEB-A4FE-83F7EA9B48C2}"/>
              </a:ext>
            </a:extLst>
          </p:cNvPr>
          <p:cNvSpPr>
            <a:spLocks noGrp="1"/>
          </p:cNvSpPr>
          <p:nvPr>
            <p:ph type="subTitle" idx="1"/>
          </p:nvPr>
        </p:nvSpPr>
        <p:spPr>
          <a:xfrm>
            <a:off x="7889065" y="3945249"/>
            <a:ext cx="3403426" cy="738820"/>
          </a:xfrm>
        </p:spPr>
        <p:txBody>
          <a:bodyPr>
            <a:normAutofit lnSpcReduction="10000"/>
          </a:bodyPr>
          <a:lstStyle/>
          <a:p>
            <a:r>
              <a:rPr lang="en-GB" dirty="0"/>
              <a:t>Counselling and communication module</a:t>
            </a:r>
          </a:p>
          <a:p>
            <a:endParaRPr lang="en-GB" dirty="0"/>
          </a:p>
        </p:txBody>
      </p:sp>
    </p:spTree>
    <p:extLst>
      <p:ext uri="{BB962C8B-B14F-4D97-AF65-F5344CB8AC3E}">
        <p14:creationId xmlns:p14="http://schemas.microsoft.com/office/powerpoint/2010/main" val="13776888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ED58A-4D19-4E4A-BD64-9E03FECD21E7}"/>
              </a:ext>
            </a:extLst>
          </p:cNvPr>
          <p:cNvSpPr>
            <a:spLocks noGrp="1"/>
          </p:cNvSpPr>
          <p:nvPr>
            <p:ph type="title"/>
          </p:nvPr>
        </p:nvSpPr>
        <p:spPr>
          <a:ln>
            <a:solidFill>
              <a:schemeClr val="accent1"/>
            </a:solidFill>
          </a:ln>
        </p:spPr>
        <p:txBody>
          <a:bodyPr>
            <a:normAutofit/>
          </a:bodyPr>
          <a:lstStyle/>
          <a:p>
            <a:pPr algn="ctr"/>
            <a:r>
              <a:rPr lang="en-GB" sz="4000" dirty="0"/>
              <a:t>summarising</a:t>
            </a:r>
          </a:p>
        </p:txBody>
      </p:sp>
      <p:sp>
        <p:nvSpPr>
          <p:cNvPr id="3" name="Content Placeholder 2">
            <a:extLst>
              <a:ext uri="{FF2B5EF4-FFF2-40B4-BE49-F238E27FC236}">
                <a16:creationId xmlns:a16="http://schemas.microsoft.com/office/drawing/2014/main" id="{2B273BA0-D4EA-43CD-8CB9-96EA23EAF28A}"/>
              </a:ext>
            </a:extLst>
          </p:cNvPr>
          <p:cNvSpPr>
            <a:spLocks noGrp="1"/>
          </p:cNvSpPr>
          <p:nvPr>
            <p:ph idx="1"/>
          </p:nvPr>
        </p:nvSpPr>
        <p:spPr>
          <a:xfrm>
            <a:off x="581192" y="2340864"/>
            <a:ext cx="11029615" cy="3634486"/>
          </a:xfrm>
        </p:spPr>
        <p:txBody>
          <a:bodyPr>
            <a:normAutofit/>
          </a:bodyPr>
          <a:lstStyle/>
          <a:p>
            <a:r>
              <a:rPr lang="en-GB" sz="2000" dirty="0"/>
              <a:t>Brings the session up to date and helps the client to focus on the central issue </a:t>
            </a:r>
          </a:p>
          <a:p>
            <a:r>
              <a:rPr lang="en-GB" sz="2000" dirty="0"/>
              <a:t>Focuses scattered facts, thoughts, feelings and meanings</a:t>
            </a:r>
          </a:p>
          <a:p>
            <a:r>
              <a:rPr lang="en-GB" sz="2000" dirty="0"/>
              <a:t>Provides a platform to view the way ahead</a:t>
            </a:r>
          </a:p>
          <a:p>
            <a:r>
              <a:rPr lang="en-GB" sz="2000" dirty="0"/>
              <a:t>Helps the counsellor when feeling stuck</a:t>
            </a:r>
          </a:p>
          <a:p>
            <a:r>
              <a:rPr lang="en-GB" sz="2000" dirty="0"/>
              <a:t>Helps clients to view their frame of reference from another perspective.</a:t>
            </a:r>
          </a:p>
          <a:p>
            <a:r>
              <a:rPr lang="en-GB" sz="2000" dirty="0"/>
              <a:t>Enables counsellor to get a better understanding of the client’s view of things.</a:t>
            </a:r>
          </a:p>
          <a:p>
            <a:r>
              <a:rPr lang="en-GB" sz="2000" dirty="0"/>
              <a:t>Enables the client to see what progress they have been made.</a:t>
            </a:r>
          </a:p>
        </p:txBody>
      </p:sp>
    </p:spTree>
    <p:extLst>
      <p:ext uri="{BB962C8B-B14F-4D97-AF65-F5344CB8AC3E}">
        <p14:creationId xmlns:p14="http://schemas.microsoft.com/office/powerpoint/2010/main" val="35524161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02BF0-C008-451D-A787-A270132FA515}"/>
              </a:ext>
            </a:extLst>
          </p:cNvPr>
          <p:cNvSpPr>
            <a:spLocks noGrp="1"/>
          </p:cNvSpPr>
          <p:nvPr>
            <p:ph type="title"/>
          </p:nvPr>
        </p:nvSpPr>
        <p:spPr>
          <a:ln>
            <a:solidFill>
              <a:schemeClr val="accent1"/>
            </a:solidFill>
          </a:ln>
        </p:spPr>
        <p:txBody>
          <a:bodyPr>
            <a:normAutofit/>
          </a:bodyPr>
          <a:lstStyle/>
          <a:p>
            <a:pPr algn="ctr"/>
            <a:r>
              <a:rPr lang="en-GB" sz="4000" dirty="0"/>
              <a:t>summarising</a:t>
            </a:r>
          </a:p>
        </p:txBody>
      </p:sp>
      <p:pic>
        <p:nvPicPr>
          <p:cNvPr id="4" name="Content Placeholder 3">
            <a:extLst>
              <a:ext uri="{FF2B5EF4-FFF2-40B4-BE49-F238E27FC236}">
                <a16:creationId xmlns:a16="http://schemas.microsoft.com/office/drawing/2014/main" id="{A6D55125-26DC-4D62-A239-3A4276EEEC6C}"/>
              </a:ext>
            </a:extLst>
          </p:cNvPr>
          <p:cNvPicPr>
            <a:picLocks noGrp="1" noChangeAspect="1"/>
          </p:cNvPicPr>
          <p:nvPr>
            <p:ph idx="1"/>
          </p:nvPr>
        </p:nvPicPr>
        <p:blipFill>
          <a:blip r:embed="rId2"/>
          <a:stretch>
            <a:fillRect/>
          </a:stretch>
        </p:blipFill>
        <p:spPr>
          <a:xfrm>
            <a:off x="1678898" y="1890877"/>
            <a:ext cx="9398833" cy="3981586"/>
          </a:xfrm>
          <a:prstGeom prst="rect">
            <a:avLst/>
          </a:prstGeom>
        </p:spPr>
      </p:pic>
    </p:spTree>
    <p:extLst>
      <p:ext uri="{BB962C8B-B14F-4D97-AF65-F5344CB8AC3E}">
        <p14:creationId xmlns:p14="http://schemas.microsoft.com/office/powerpoint/2010/main" val="848633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0578A-9059-4279-9471-1A33902C9C09}"/>
              </a:ext>
            </a:extLst>
          </p:cNvPr>
          <p:cNvSpPr>
            <a:spLocks noGrp="1"/>
          </p:cNvSpPr>
          <p:nvPr>
            <p:ph type="title"/>
          </p:nvPr>
        </p:nvSpPr>
        <p:spPr/>
        <p:txBody>
          <a:bodyPr/>
          <a:lstStyle/>
          <a:p>
            <a:pPr algn="ctr"/>
            <a:r>
              <a:rPr lang="en-GB" dirty="0">
                <a:ln>
                  <a:solidFill>
                    <a:schemeClr val="accent1"/>
                  </a:solidFill>
                </a:ln>
              </a:rPr>
              <a:t>Examples of Summarising responses</a:t>
            </a:r>
          </a:p>
        </p:txBody>
      </p:sp>
      <p:sp>
        <p:nvSpPr>
          <p:cNvPr id="3" name="Content Placeholder 2">
            <a:extLst>
              <a:ext uri="{FF2B5EF4-FFF2-40B4-BE49-F238E27FC236}">
                <a16:creationId xmlns:a16="http://schemas.microsoft.com/office/drawing/2014/main" id="{2C3F0ECC-4E2D-428F-B4DD-7FF8DE0AF89B}"/>
              </a:ext>
            </a:extLst>
          </p:cNvPr>
          <p:cNvSpPr>
            <a:spLocks noGrp="1"/>
          </p:cNvSpPr>
          <p:nvPr>
            <p:ph idx="1"/>
          </p:nvPr>
        </p:nvSpPr>
        <p:spPr/>
        <p:txBody>
          <a:bodyPr>
            <a:normAutofit/>
          </a:bodyPr>
          <a:lstStyle/>
          <a:p>
            <a:r>
              <a:rPr lang="en-GB" sz="2000" dirty="0"/>
              <a:t>Let me see if I can sum up the main points that you have talked about today.</a:t>
            </a:r>
          </a:p>
          <a:p>
            <a:r>
              <a:rPr lang="en-GB" sz="2000" dirty="0"/>
              <a:t>Perhaps we can take a look at what we have seen so far?</a:t>
            </a:r>
          </a:p>
          <a:p>
            <a:r>
              <a:rPr lang="en-GB" sz="2000" dirty="0"/>
              <a:t>So to recap then …..</a:t>
            </a:r>
          </a:p>
          <a:p>
            <a:r>
              <a:rPr lang="en-GB" sz="2000" dirty="0"/>
              <a:t>Can we hold things there for a moment and go over what  you have said?</a:t>
            </a:r>
          </a:p>
          <a:p>
            <a:r>
              <a:rPr lang="en-GB" sz="2000" dirty="0"/>
              <a:t>Let’s see of we can pull a few threads together </a:t>
            </a:r>
          </a:p>
          <a:p>
            <a:r>
              <a:rPr lang="en-GB" sz="2000" dirty="0"/>
              <a:t>We’ve covered a lot of ground in the session , may be it would be helpful to bring together the main topics discussed here today. </a:t>
            </a:r>
          </a:p>
        </p:txBody>
      </p:sp>
    </p:spTree>
    <p:extLst>
      <p:ext uri="{BB962C8B-B14F-4D97-AF65-F5344CB8AC3E}">
        <p14:creationId xmlns:p14="http://schemas.microsoft.com/office/powerpoint/2010/main" val="94683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56F172-38F0-4847-9BC1-5CAFC96FBB18}"/>
              </a:ext>
            </a:extLst>
          </p:cNvPr>
          <p:cNvSpPr>
            <a:spLocks noGrp="1"/>
          </p:cNvSpPr>
          <p:nvPr>
            <p:ph type="title"/>
          </p:nvPr>
        </p:nvSpPr>
        <p:spPr>
          <a:xfrm>
            <a:off x="1162384" y="640163"/>
            <a:ext cx="11029616" cy="1188720"/>
          </a:xfrm>
          <a:ln>
            <a:solidFill>
              <a:schemeClr val="accent1"/>
            </a:solidFill>
          </a:ln>
        </p:spPr>
        <p:txBody>
          <a:bodyPr/>
          <a:lstStyle/>
          <a:p>
            <a:pPr algn="ctr"/>
            <a:r>
              <a:rPr lang="en-GB" dirty="0">
                <a:solidFill>
                  <a:schemeClr val="accent1"/>
                </a:solidFill>
              </a:rPr>
              <a:t>Example of counsellor responses</a:t>
            </a:r>
          </a:p>
        </p:txBody>
      </p:sp>
      <p:sp>
        <p:nvSpPr>
          <p:cNvPr id="3" name="Content Placeholder 2">
            <a:extLst>
              <a:ext uri="{FF2B5EF4-FFF2-40B4-BE49-F238E27FC236}">
                <a16:creationId xmlns:a16="http://schemas.microsoft.com/office/drawing/2014/main" id="{2F004A8A-995E-44CD-AC56-1294252FC11D}"/>
              </a:ext>
            </a:extLst>
          </p:cNvPr>
          <p:cNvSpPr>
            <a:spLocks noGrp="1"/>
          </p:cNvSpPr>
          <p:nvPr>
            <p:ph idx="1"/>
          </p:nvPr>
        </p:nvSpPr>
        <p:spPr/>
        <p:txBody>
          <a:bodyPr>
            <a:normAutofit/>
          </a:bodyPr>
          <a:lstStyle/>
          <a:p>
            <a:r>
              <a:rPr lang="en-GB" sz="2000" dirty="0"/>
              <a:t>Paul, can we recap on what you have told me so far? You have applied to three engineering firms for the post of manager and to three manufacturing plants for the post of supervisor. You feel your experience in other fields is somewhat limited, and this may, be holding you back. </a:t>
            </a:r>
          </a:p>
          <a:p>
            <a:r>
              <a:rPr lang="en-GB" sz="2000" dirty="0"/>
              <a:t>Danny, can I briefly recount what you have just said…. You’d been on a Friday night drinking binge, got involved in a brawl, lost your temper, lashed out and a chap got injured. The police took you into custody, because you attacked them verbally; as a consequence you were locked up overnight, and charged with actual bodily harm in court the following morning and you are struggling to piece together how all this happened to you in a short space of time.</a:t>
            </a:r>
          </a:p>
          <a:p>
            <a:r>
              <a:rPr lang="en-GB" b="1" dirty="0"/>
              <a:t>Stewart, W. &amp; Sutton, J. ( 2017), </a:t>
            </a:r>
            <a:r>
              <a:rPr lang="en-GB" b="1" i="1" dirty="0"/>
              <a:t>Learning to Counsel </a:t>
            </a:r>
            <a:r>
              <a:rPr lang="en-GB" b="1" dirty="0"/>
              <a:t>(4thED) . London. Robinson</a:t>
            </a:r>
          </a:p>
        </p:txBody>
      </p:sp>
    </p:spTree>
    <p:extLst>
      <p:ext uri="{BB962C8B-B14F-4D97-AF65-F5344CB8AC3E}">
        <p14:creationId xmlns:p14="http://schemas.microsoft.com/office/powerpoint/2010/main" val="2274690079"/>
      </p:ext>
    </p:extLst>
  </p:cSld>
  <p:clrMapOvr>
    <a:masterClrMapping/>
  </p:clrMapOvr>
</p:sld>
</file>

<file path=ppt/theme/theme1.xml><?xml version="1.0" encoding="utf-8"?>
<a:theme xmlns:a="http://schemas.openxmlformats.org/drawingml/2006/main" name="DividendVTI">
  <a:themeElements>
    <a:clrScheme name="">
      <a:dk1>
        <a:srgbClr val="000000"/>
      </a:dk1>
      <a:lt1>
        <a:srgbClr val="FFFFFF"/>
      </a:lt1>
      <a:dk2>
        <a:srgbClr val="244138"/>
      </a:dk2>
      <a:lt2>
        <a:srgbClr val="F0ECEC"/>
      </a:lt2>
      <a:accent1>
        <a:srgbClr val="4EAFBA"/>
      </a:accent1>
      <a:accent2>
        <a:srgbClr val="4DB392"/>
      </a:accent2>
      <a:accent3>
        <a:srgbClr val="4FB369"/>
      </a:accent3>
      <a:accent4>
        <a:srgbClr val="5DB54E"/>
      </a:accent4>
      <a:accent5>
        <a:srgbClr val="89AA5D"/>
      </a:accent5>
      <a:accent6>
        <a:srgbClr val="A3A546"/>
      </a:accent6>
      <a:hlink>
        <a:srgbClr val="B1756F"/>
      </a:hlink>
      <a:folHlink>
        <a:srgbClr val="878787"/>
      </a:folHlink>
    </a:clrScheme>
    <a:fontScheme name="Dividend">
      <a:majorFont>
        <a:latin typeface="Arial Nova Ligh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ova Ligh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docProps/app.xml><?xml version="1.0" encoding="utf-8"?>
<Properties xmlns="http://schemas.openxmlformats.org/officeDocument/2006/extended-properties" xmlns:vt="http://schemas.openxmlformats.org/officeDocument/2006/docPropsVTypes">
  <TotalTime>33</TotalTime>
  <Words>354</Words>
  <Application>Microsoft Office PowerPoint</Application>
  <PresentationFormat>Widescreen</PresentationFormat>
  <Paragraphs>22</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Arial Nova Light</vt:lpstr>
      <vt:lpstr>Wingdings 2</vt:lpstr>
      <vt:lpstr>DividendVTI</vt:lpstr>
      <vt:lpstr>Person-centred summarising skill</vt:lpstr>
      <vt:lpstr>summarising</vt:lpstr>
      <vt:lpstr>summarising</vt:lpstr>
      <vt:lpstr>Examples of Summarising responses</vt:lpstr>
      <vt:lpstr>Example of counsellor responses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Person-centred summarising skill</dc:title>
  <dc:creator>steve langford</dc:creator>
  <cp:lastModifiedBy>steve langford</cp:lastModifiedBy>
  <cp:revision>3</cp:revision>
  <dcterms:created xsi:type="dcterms:W3CDTF">2019-10-27T09:41:14Z</dcterms:created>
  <dcterms:modified xsi:type="dcterms:W3CDTF">2019-10-27T10:14:48Z</dcterms:modified>
</cp:coreProperties>
</file>