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2"/>
  </p:notesMasterIdLst>
  <p:sldIdLst>
    <p:sldId id="719" r:id="rId7"/>
    <p:sldId id="301" r:id="rId8"/>
    <p:sldId id="302" r:id="rId9"/>
    <p:sldId id="835" r:id="rId10"/>
    <p:sldId id="947" r:id="rId11"/>
    <p:sldId id="946" r:id="rId12"/>
    <p:sldId id="948" r:id="rId13"/>
    <p:sldId id="949" r:id="rId14"/>
    <p:sldId id="978" r:id="rId15"/>
    <p:sldId id="950" r:id="rId16"/>
    <p:sldId id="979" r:id="rId17"/>
    <p:sldId id="980" r:id="rId18"/>
    <p:sldId id="981" r:id="rId19"/>
    <p:sldId id="952" r:id="rId20"/>
    <p:sldId id="987" r:id="rId21"/>
    <p:sldId id="953" r:id="rId22"/>
    <p:sldId id="982" r:id="rId23"/>
    <p:sldId id="954" r:id="rId24"/>
    <p:sldId id="955" r:id="rId25"/>
    <p:sldId id="956" r:id="rId26"/>
    <p:sldId id="983" r:id="rId27"/>
    <p:sldId id="984" r:id="rId28"/>
    <p:sldId id="985" r:id="rId29"/>
    <p:sldId id="986" r:id="rId30"/>
    <p:sldId id="721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0277" autoAdjust="0"/>
  </p:normalViewPr>
  <p:slideViewPr>
    <p:cSldViewPr snapToGrid="0">
      <p:cViewPr varScale="1">
        <p:scale>
          <a:sx n="69" d="100"/>
          <a:sy n="69" d="100"/>
        </p:scale>
        <p:origin x="11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AC634ACE-3057-4BBB-BD08-F213B15E3FB9}"/>
    <pc:docChg chg="modSld">
      <pc:chgData name="Stalin Jacob Wilson Packia Dhas" userId="050d7d71-3621-4503-95e8-1c9a9d962492" providerId="ADAL" clId="{AC634ACE-3057-4BBB-BD08-F213B15E3FB9}" dt="2025-02-24T07:50:18.789" v="14" actId="6549"/>
      <pc:docMkLst>
        <pc:docMk/>
      </pc:docMkLst>
      <pc:sldChg chg="modNotesTx">
        <pc:chgData name="Stalin Jacob Wilson Packia Dhas" userId="050d7d71-3621-4503-95e8-1c9a9d962492" providerId="ADAL" clId="{AC634ACE-3057-4BBB-BD08-F213B15E3FB9}" dt="2025-02-24T07:49:19.762" v="1" actId="6549"/>
        <pc:sldMkLst>
          <pc:docMk/>
          <pc:sldMk cId="3715804366" sldId="946"/>
        </pc:sldMkLst>
      </pc:sldChg>
      <pc:sldChg chg="modNotesTx">
        <pc:chgData name="Stalin Jacob Wilson Packia Dhas" userId="050d7d71-3621-4503-95e8-1c9a9d962492" providerId="ADAL" clId="{AC634ACE-3057-4BBB-BD08-F213B15E3FB9}" dt="2025-02-24T07:49:15.506" v="0" actId="6549"/>
        <pc:sldMkLst>
          <pc:docMk/>
          <pc:sldMk cId="1750506523" sldId="947"/>
        </pc:sldMkLst>
      </pc:sldChg>
      <pc:sldChg chg="modNotesTx">
        <pc:chgData name="Stalin Jacob Wilson Packia Dhas" userId="050d7d71-3621-4503-95e8-1c9a9d962492" providerId="ADAL" clId="{AC634ACE-3057-4BBB-BD08-F213B15E3FB9}" dt="2025-02-24T07:49:23.036" v="2" actId="6549"/>
        <pc:sldMkLst>
          <pc:docMk/>
          <pc:sldMk cId="1008253269" sldId="948"/>
        </pc:sldMkLst>
      </pc:sldChg>
      <pc:sldChg chg="modNotesTx">
        <pc:chgData name="Stalin Jacob Wilson Packia Dhas" userId="050d7d71-3621-4503-95e8-1c9a9d962492" providerId="ADAL" clId="{AC634ACE-3057-4BBB-BD08-F213B15E3FB9}" dt="2025-02-24T07:49:27.316" v="3" actId="6549"/>
        <pc:sldMkLst>
          <pc:docMk/>
          <pc:sldMk cId="1344093601" sldId="949"/>
        </pc:sldMkLst>
      </pc:sldChg>
      <pc:sldChg chg="modNotesTx">
        <pc:chgData name="Stalin Jacob Wilson Packia Dhas" userId="050d7d71-3621-4503-95e8-1c9a9d962492" providerId="ADAL" clId="{AC634ACE-3057-4BBB-BD08-F213B15E3FB9}" dt="2025-02-24T07:49:32.773" v="4" actId="6549"/>
        <pc:sldMkLst>
          <pc:docMk/>
          <pc:sldMk cId="897504378" sldId="950"/>
        </pc:sldMkLst>
      </pc:sldChg>
      <pc:sldChg chg="modNotesTx">
        <pc:chgData name="Stalin Jacob Wilson Packia Dhas" userId="050d7d71-3621-4503-95e8-1c9a9d962492" providerId="ADAL" clId="{AC634ACE-3057-4BBB-BD08-F213B15E3FB9}" dt="2025-02-24T07:49:57.481" v="9" actId="6549"/>
        <pc:sldMkLst>
          <pc:docMk/>
          <pc:sldMk cId="2064623059" sldId="953"/>
        </pc:sldMkLst>
      </pc:sldChg>
      <pc:sldChg chg="modNotesTx">
        <pc:chgData name="Stalin Jacob Wilson Packia Dhas" userId="050d7d71-3621-4503-95e8-1c9a9d962492" providerId="ADAL" clId="{AC634ACE-3057-4BBB-BD08-F213B15E3FB9}" dt="2025-02-24T07:50:03.132" v="10" actId="20577"/>
        <pc:sldMkLst>
          <pc:docMk/>
          <pc:sldMk cId="3779066014" sldId="954"/>
        </pc:sldMkLst>
      </pc:sldChg>
      <pc:sldChg chg="modNotesTx">
        <pc:chgData name="Stalin Jacob Wilson Packia Dhas" userId="050d7d71-3621-4503-95e8-1c9a9d962492" providerId="ADAL" clId="{AC634ACE-3057-4BBB-BD08-F213B15E3FB9}" dt="2025-02-24T07:50:09.893" v="12" actId="20577"/>
        <pc:sldMkLst>
          <pc:docMk/>
          <pc:sldMk cId="2200324377" sldId="955"/>
        </pc:sldMkLst>
      </pc:sldChg>
      <pc:sldChg chg="modNotesTx">
        <pc:chgData name="Stalin Jacob Wilson Packia Dhas" userId="050d7d71-3621-4503-95e8-1c9a9d962492" providerId="ADAL" clId="{AC634ACE-3057-4BBB-BD08-F213B15E3FB9}" dt="2025-02-24T07:50:13.672" v="13" actId="20577"/>
        <pc:sldMkLst>
          <pc:docMk/>
          <pc:sldMk cId="48405349" sldId="956"/>
        </pc:sldMkLst>
      </pc:sldChg>
      <pc:sldChg chg="modNotesTx">
        <pc:chgData name="Stalin Jacob Wilson Packia Dhas" userId="050d7d71-3621-4503-95e8-1c9a9d962492" providerId="ADAL" clId="{AC634ACE-3057-4BBB-BD08-F213B15E3FB9}" dt="2025-02-24T07:49:36.745" v="5" actId="6549"/>
        <pc:sldMkLst>
          <pc:docMk/>
          <pc:sldMk cId="413939872" sldId="979"/>
        </pc:sldMkLst>
      </pc:sldChg>
      <pc:sldChg chg="modNotesTx">
        <pc:chgData name="Stalin Jacob Wilson Packia Dhas" userId="050d7d71-3621-4503-95e8-1c9a9d962492" providerId="ADAL" clId="{AC634ACE-3057-4BBB-BD08-F213B15E3FB9}" dt="2025-02-24T07:49:41.380" v="6" actId="6549"/>
        <pc:sldMkLst>
          <pc:docMk/>
          <pc:sldMk cId="3349719196" sldId="980"/>
        </pc:sldMkLst>
      </pc:sldChg>
      <pc:sldChg chg="modNotesTx">
        <pc:chgData name="Stalin Jacob Wilson Packia Dhas" userId="050d7d71-3621-4503-95e8-1c9a9d962492" providerId="ADAL" clId="{AC634ACE-3057-4BBB-BD08-F213B15E3FB9}" dt="2025-02-24T07:49:46.696" v="7" actId="6549"/>
        <pc:sldMkLst>
          <pc:docMk/>
          <pc:sldMk cId="2919236996" sldId="981"/>
        </pc:sldMkLst>
      </pc:sldChg>
      <pc:sldChg chg="modNotesTx">
        <pc:chgData name="Stalin Jacob Wilson Packia Dhas" userId="050d7d71-3621-4503-95e8-1c9a9d962492" providerId="ADAL" clId="{AC634ACE-3057-4BBB-BD08-F213B15E3FB9}" dt="2025-02-24T07:50:18.789" v="14" actId="6549"/>
        <pc:sldMkLst>
          <pc:docMk/>
          <pc:sldMk cId="2094692257" sldId="983"/>
        </pc:sldMkLst>
      </pc:sldChg>
      <pc:sldChg chg="modNotesTx">
        <pc:chgData name="Stalin Jacob Wilson Packia Dhas" userId="050d7d71-3621-4503-95e8-1c9a9d962492" providerId="ADAL" clId="{AC634ACE-3057-4BBB-BD08-F213B15E3FB9}" dt="2025-02-24T07:49:53.138" v="8" actId="6549"/>
        <pc:sldMkLst>
          <pc:docMk/>
          <pc:sldMk cId="886318194" sldId="987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14:18.73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56 22 40 0 0,'9'-2'539'0'0,"-8"2"-415"0"0,-1 0-1 0 0,1 0 0 0 0,-1 0 1 0 0,1 0-1 0 0,0 0 0 0 0,-1 0 1 0 0,1-1-1 0 0,-1 1 0 0 0,1 0 0 0 0,0 0 1 0 0,-1 0-1 0 0,1-1 0 0 0,-1 1 1 0 0,1 0-1 0 0,-1-1 0 0 0,1 1 1 0 0,-1 0-1 0 0,1-1 0 0 0,-1 1 1 0 0,1-1-1 0 0,-1 1 0 0 0,0 0 0 0 0,1-1 1 0 0,-1 1-1 0 0,0-1 0 0 0,1 0 1 0 0,-1 1-1 0 0,0-1 0 0 0,1 1 1 0 0,-1-1-1 0 0,0 1 0 0 0,0-1 1 0 0,0 0-1 0 0,0-1 898 0 0,-5 0-835 0 0,1 3 27 0 0,-12 4 388 0 0,-31 23-416 0 0,47-28-185 0 0,-1 0 0 0 0,1 1-1 0 0,-1-1 1 0 0,1 0 0 0 0,0 0 0 0 0,-1 0-1 0 0,1 1 1 0 0,-1-1 0 0 0,1 0 0 0 0,0 1-1 0 0,-1-1 1 0 0,1 0 0 0 0,0 1 0 0 0,0-1 0 0 0,-1 0-1 0 0,1 1 1 0 0,0-1 0 0 0,0 1 0 0 0,-1-1-1 0 0,1 1 1 0 0,0-1 0 0 0,0 0 0 0 0,0 1 0 0 0,0-1-1 0 0,0 1 1 0 0,0-1 0 0 0,0 1 0 0 0,0 0-1 0 0,0-1 1 0 0,0 1 0 0 0,1-1 0 0 0,-1 1 0 0 0,1-1 0 0 0,-1 1 0 0 0,1-1 0 0 0,-1 1 0 0 0,1-1 0 0 0,-1 0-1 0 0,1 1 1 0 0,-1-1 0 0 0,1 0 0 0 0,0 1 0 0 0,-1-1 0 0 0,1 0 0 0 0,1 0 0 0 0,27 4 5 0 0,-6-5 5 0 0,1-2 0 0 0,-1 0 1 0 0,29-9-1 0 0,5-1 1 0 0,-23 8-17 0 0,-14 2-4 0 0,37-10-1 0 0,-35 9 11 0 0,-16 3 6 0 0,-18 0-8 0 0,8 2 0 0 0,0 0 0 0 0,0 0 0 0 0,0 0 0 0 0,0 0 0 0 0,0 0 0 0 0,-5 3 0 0 0,-6 3 1 0 0,-34 5 1 0 0,38-10 2 0 0,-1 1-1 0 0,0 0 0 0 0,1 1 0 0 0,0 0 0 0 0,-19 10 0 0 0,29-14 4 0 0,1 1-4 0 0,0-1-1 0 0,0 0 0 0 0,0 0 1 0 0,0 1-1 0 0,0-1 1 0 0,0 0-1 0 0,1 0 0 0 0,-1 0 1 0 0,0 1-1 0 0,0-1 1 0 0,0 0-1 0 0,0 0 0 0 0,0 0 1 0 0,1 0-1 0 0,-1 1 0 0 0,0-1 1 0 0,0 0-1 0 0,0 0 1 0 0,1 0-1 0 0,-1 0 0 0 0,0 0 1 0 0,0 0-1 0 0,0 0 1 0 0,1 0-1 0 0,-1 1 0 0 0,0-1 1 0 0,0 0-1 0 0,0 0 0 0 0,1 0 1 0 0,-1 0-1 0 0,0 0 1 0 0,0 0-1 0 0,1 0 0 0 0,-1 0 1 0 0,0 0-1 0 0,0 0 1 0 0,1-1-1 0 0,13-1 1 0 0,-3 0-9 0 0,-2 2 4 0 0,0-1-1 0 0,0 0 1 0 0,14-4-1 0 0,17-3-1 0 0,89-15-3 0 0,-116 21 7 0 0,-8 1 6 0 0,0 0 1 0 0,0 0-1 0 0,0 0 0 0 0,0-1 0 0 0,0 0 1 0 0,5-2-1 0 0,-8 3 8 0 0,-19 5-6 0 0,0 2-8 0 0,-25 4-13 0 0,-43 8-29 0 0,67-14 36 0 0,7-2 34 0 0,-23 2 0 0 0,32-4-21 0 0,6-2-14 0 0,0 1 4 0 0,-1-1 1 0 0,1 1-1 0 0,0 0 0 0 0,-1 0 1 0 0,1 0-1 0 0,0 0 1 0 0,7 0-1 0 0,-9 1-25 0 0,-1 1 0 0 0,1-2 1 0 0,0 1-1 0 0,0 0 0 0 0,0 0 0 0 0,0-1 1 0 0,0 1-1 0 0,-1-1 0 0 0,1 1 0 0 0,2-2 1 0 0,6 1-542 0 0,-9 1 423 0 0,-1 0 0 0 0,0 0-1 0 0,0 0 1 0 0,1 0 0 0 0,-1 1 0 0 0,0-1 0 0 0,0 0 0 0 0,1 0-1 0 0,-1 0 1 0 0,0 0 0 0 0,0 0 0 0 0,1 0 0 0 0,-1 0 0 0 0,0 0-1 0 0,0 0 1 0 0,1-1 0 0 0,-1 1 0 0 0,0 0 0 0 0,0 0 0 0 0,1 0-1 0 0,-1 0 1 0 0,0 0 0 0 0,0 0 0 0 0,0 0 0 0 0,1-1 0 0 0,-1 1-1 0 0,0 0 1 0 0,0 0 0 0 0,0 0 0 0 0,1-1 0 0 0,-1-8-817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14:19.34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130 38 44 0 0,'-16'-5'552'0'0,"-9"5"-80"0"0,9-6-252 0 0,0 1-224 0 0,0 0-236 0 0,0-6-160 0 0,-8 5-72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7792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34776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7695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10389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2A0481-8B49-E839-2C40-63F3764BCC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FF9FC4-9783-C585-EF4B-BAD444C5CC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3C2D54-DFC8-F9AD-46FF-E68BFE8752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F0ED62E-4F1F-615D-3675-97D3AF3EAFA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9E64E4-5176-5DA4-2D48-C43BF2D3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D47DFB-B767-437C-0CC5-6E0F5FED19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80351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i="0" dirty="0">
              <a:solidFill>
                <a:srgbClr val="0D0D0D"/>
              </a:solidFill>
              <a:effectLst/>
              <a:latin typeface="Söhne"/>
            </a:endParaRP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95658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648F28-AAF9-841F-2550-B4A16982E0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0C76EF-D445-C5AE-77EE-3EB133F1BC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21DE3F-1B4B-EA63-DBF0-BA312312EC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A729474-B40F-BDFB-7BCD-7CBD3004B1A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DCB0C4-F359-5B7C-36F7-4BBDAF9F6C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C69263-EE05-399C-D895-052D64203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16932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65C7A2-CF9E-9333-C3D0-D2EBB79642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9454C0-A2A0-1715-5988-B6B5ECB7E1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69D8E8-7365-28BA-6B64-9B69FCA621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677A3E5-0321-DF86-02EA-EC6FDE7C355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19604E-87E9-3515-BA0D-5A4DA6F9F5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6B43E-0CB2-FD48-6335-4207A6A0F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16525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43DBFC-29EE-81A4-3C4C-096D047635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2497FA-6D4D-C600-8CD9-DB8454D5DC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4E750D-7140-7C33-9927-0F3570FF18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9895997-A7DC-06D3-4E69-8B40B4540343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E17DC9-6D27-10C9-618A-2407BD18E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D36333-3203-00A5-45C5-2FF20EACB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2860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70900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2C3301-D00A-91EF-52AA-1B4822CD81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7C8180-86C0-47A6-8C18-877139490B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FD1A7F-91D9-E450-CB3C-FC5F9D93B4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39FCD567-934C-E660-6AC0-A9091573A26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5D933E-79BE-5143-CCBA-E56EB5A9E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C5E9F4-5F5A-CCFE-7466-E1FCEF2EB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3629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26347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645CAA-A313-59D0-08E4-4A5F46DA74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C243CB-2D09-377A-E657-E170AE1829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B2AF04-3195-06DE-F443-BDFA9EE74C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4E08EFF3-F60D-5E79-1053-92DD485DE89B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B57DB7-6562-CD85-7930-E5968E8BC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CAD5BE-A684-38F2-24B0-F8A30EF29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5135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13523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9601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886217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6A857D-F194-6A5C-C722-9386CAF231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ED78C0-B23C-5F32-674C-0277000759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BEDB46-80D3-86C0-41A2-047229768B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192D936-ED02-651A-0EB4-656BF9AB2994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A7917A-9CE7-DA47-6345-60F3E47B2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459C7-7CC4-4E0D-B769-28F377368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93664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ED996E-F23B-AE76-5F59-89C43F087C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82DB69-DC39-A606-3598-A848BE7F4F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DBFF5A8-2C3D-EC5A-1B2A-78E8597FDE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36DACDC0-14ED-23B6-19CF-EB0E2E617A03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0A54F2-0EAD-4CAB-89A9-BAF5A4FB0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4169E2-6F0A-267F-3D1C-DC064E05A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203528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933954-8BF2-4F2C-3868-5DE2F5AB8C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068725-44CA-E12E-0647-1AE1703DCF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4CEF9A-DD82-5EC1-1FEB-23D9661775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90D85FF-AACE-4253-D9AC-4FAD6BB85F7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A9E21E-7D29-F8B9-4472-120BF3AAA9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500574-AE45-B6E6-FD99-69F482EBD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71273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76C8CE-144F-8735-FAAF-B15EA1A6A5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98D2C9-EAE6-09FE-A9E2-F05B39E4EF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745487-30D5-E055-209B-2ACE04F29D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58BA016F-2C16-F9D7-FFE2-33E5DF17964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4193BF-528E-888E-EDA2-26A1C757C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C61649-B446-02DC-55D2-589A4EA20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210558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17569-4E19-43D4-B887-048FE5A19614}" type="datetime1">
              <a:rPr lang="en-GB" smtClean="0"/>
              <a:t>23/02/2025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- 9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customXml" Target="../ink/ink2.xml"/><Relationship Id="rId3" Type="http://schemas.openxmlformats.org/officeDocument/2006/relationships/image" Target="../media/image7.png"/><Relationship Id="rId7" Type="http://schemas.openxmlformats.org/officeDocument/2006/relationships/image" Target="../media/image7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4" Type="http://schemas.openxmlformats.org/officeDocument/2006/relationships/customXml" Target="../ink/ink1.xml"/><Relationship Id="rId9" Type="http://schemas.openxmlformats.org/officeDocument/2006/relationships/image" Target="../media/image7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- 9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23" y="1413794"/>
            <a:ext cx="10780808" cy="5230549"/>
          </a:xfrm>
        </p:spPr>
        <p:txBody>
          <a:bodyPr>
            <a:normAutofit/>
          </a:bodyPr>
          <a:lstStyle/>
          <a:p>
            <a:pPr marL="660400" indent="-571500"/>
            <a:r>
              <a:rPr lang="en-GB" sz="3200" dirty="0"/>
              <a:t>Communication</a:t>
            </a:r>
          </a:p>
          <a:p>
            <a:pPr marL="660400" indent="-571500"/>
            <a:r>
              <a:rPr lang="en-GB" sz="3200" dirty="0"/>
              <a:t>Communication System</a:t>
            </a:r>
          </a:p>
          <a:p>
            <a:pPr marL="660400" indent="-571500"/>
            <a:r>
              <a:rPr lang="en-GB" sz="3200" dirty="0"/>
              <a:t>Modulation</a:t>
            </a:r>
          </a:p>
          <a:p>
            <a:pPr marL="660400" indent="-571500"/>
            <a:r>
              <a:rPr lang="en-GB" sz="3200" dirty="0"/>
              <a:t>Transmitter</a:t>
            </a:r>
          </a:p>
          <a:p>
            <a:pPr marL="660400" indent="-571500"/>
            <a:r>
              <a:rPr lang="en-GB" sz="3200" dirty="0"/>
              <a:t>Receiver</a:t>
            </a:r>
          </a:p>
          <a:p>
            <a:pPr marL="660400" indent="-571500"/>
            <a:r>
              <a:rPr lang="en-GB" sz="3200" dirty="0"/>
              <a:t>Channel</a:t>
            </a: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Define Communication System</a:t>
            </a:r>
          </a:p>
          <a:p>
            <a:pPr marL="514350"/>
            <a:r>
              <a:rPr lang="en-IN" sz="3200" dirty="0"/>
              <a:t>Describe the process used in communication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 dirty="0"/>
              <a:t>Lecture - 9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8"/>
            <a:ext cx="11239627" cy="4190722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What is Communication?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Transfer of information from one place to another or one person to another.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What is communication system?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Components/devices act together to accomplish information transfer/ exchange.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884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8"/>
            <a:ext cx="11239627" cy="4867080"/>
          </a:xfrm>
        </p:spPr>
        <p:txBody>
          <a:bodyPr>
            <a:normAutofit/>
          </a:bodyPr>
          <a:lstStyle/>
          <a:p>
            <a:r>
              <a:rPr lang="en-GB" dirty="0"/>
              <a:t>Communication systems transmit information from a source to one or more destinations. The information can be </a:t>
            </a:r>
            <a:r>
              <a:rPr lang="en-GB" b="1" dirty="0"/>
              <a:t>voice, images, or text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Transducers</a:t>
            </a:r>
            <a:r>
              <a:rPr lang="en-GB" dirty="0"/>
              <a:t> convert source signals into electrical signals for transmission.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Example: </a:t>
            </a:r>
            <a:r>
              <a:rPr lang="en-GB" b="1" dirty="0"/>
              <a:t>Microphones</a:t>
            </a:r>
            <a:r>
              <a:rPr lang="en-GB" dirty="0"/>
              <a:t> convert speech to electrical signals, </a:t>
            </a:r>
            <a:r>
              <a:rPr lang="en-GB" b="1" dirty="0"/>
              <a:t>video cameras</a:t>
            </a:r>
            <a:r>
              <a:rPr lang="en-GB" dirty="0"/>
              <a:t> convert images.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At the destination, </a:t>
            </a:r>
            <a:r>
              <a:rPr lang="en-GB" b="1" dirty="0"/>
              <a:t>transducers</a:t>
            </a:r>
            <a:r>
              <a:rPr lang="en-GB" dirty="0"/>
              <a:t> convert received electrical signals back into a usable form, such as </a:t>
            </a:r>
            <a:r>
              <a:rPr lang="en-GB" b="1" dirty="0"/>
              <a:t>sound or images</a:t>
            </a:r>
            <a:r>
              <a:rPr lang="en-GB" dirty="0"/>
              <a:t>.</a:t>
            </a:r>
          </a:p>
          <a:p>
            <a:pPr marL="0" indent="0">
              <a:lnSpc>
                <a:spcPct val="120000"/>
              </a:lnSpc>
              <a:buNone/>
            </a:pPr>
            <a:endParaRPr lang="en-GB" dirty="0"/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0506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8"/>
            <a:ext cx="11239627" cy="4190722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dirty="0"/>
              <a:t>The </a:t>
            </a:r>
            <a:r>
              <a:rPr lang="en-GB" b="1" dirty="0"/>
              <a:t>communication system </a:t>
            </a:r>
            <a:r>
              <a:rPr lang="en-GB" dirty="0"/>
              <a:t>consists of three basic parts, the </a:t>
            </a:r>
            <a:r>
              <a:rPr lang="en-GB" b="1" dirty="0"/>
              <a:t>Transmitter, Channel, and Receiver.</a:t>
            </a:r>
          </a:p>
          <a:p>
            <a:pPr marL="0" indent="0">
              <a:lnSpc>
                <a:spcPct val="120000"/>
              </a:lnSpc>
              <a:buNone/>
            </a:pPr>
            <a:endParaRPr lang="en-GB" dirty="0"/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441681E-7371-5FBC-0E5C-CE16EE02C0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5487" y="2443818"/>
            <a:ext cx="8524875" cy="4200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5804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 System- Transmitter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8"/>
            <a:ext cx="11239627" cy="5070832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The Transmitter</a:t>
            </a:r>
            <a:r>
              <a:rPr lang="en-GB" dirty="0"/>
              <a:t>. </a:t>
            </a:r>
          </a:p>
          <a:p>
            <a:pPr>
              <a:lnSpc>
                <a:spcPct val="120000"/>
              </a:lnSpc>
            </a:pPr>
            <a:r>
              <a:rPr lang="en-GB" dirty="0"/>
              <a:t>Converts </a:t>
            </a:r>
            <a:r>
              <a:rPr lang="en-GB" b="1" dirty="0"/>
              <a:t>electrical signals</a:t>
            </a:r>
            <a:r>
              <a:rPr lang="en-GB" dirty="0"/>
              <a:t> </a:t>
            </a:r>
            <a:r>
              <a:rPr lang="en-GB" b="1" dirty="0"/>
              <a:t>into a form that is suitable for</a:t>
            </a:r>
            <a:r>
              <a:rPr lang="en-GB" dirty="0"/>
              <a:t> transmission</a:t>
            </a:r>
            <a:r>
              <a:rPr lang="en-GB" b="1" dirty="0"/>
              <a:t> </a:t>
            </a:r>
            <a:r>
              <a:rPr lang="en-GB" dirty="0"/>
              <a:t>through a medium.</a:t>
            </a:r>
          </a:p>
          <a:p>
            <a:pPr>
              <a:lnSpc>
                <a:spcPct val="120000"/>
              </a:lnSpc>
            </a:pPr>
            <a:r>
              <a:rPr lang="en-GB" dirty="0"/>
              <a:t>In </a:t>
            </a:r>
            <a:r>
              <a:rPr lang="en-GB" b="1" dirty="0"/>
              <a:t>radio and TV broadcasts</a:t>
            </a:r>
            <a:r>
              <a:rPr lang="en-GB" dirty="0"/>
              <a:t>, it assigns signals to specific </a:t>
            </a:r>
            <a:r>
              <a:rPr lang="en-GB" b="1" dirty="0"/>
              <a:t>frequency ranges</a:t>
            </a:r>
            <a:r>
              <a:rPr lang="en-GB" dirty="0"/>
              <a:t> to prevent interference.</a:t>
            </a:r>
          </a:p>
          <a:p>
            <a:pPr>
              <a:lnSpc>
                <a:spcPct val="120000"/>
              </a:lnSpc>
            </a:pPr>
            <a:r>
              <a:rPr lang="en-GB" dirty="0"/>
              <a:t>Thus, </a:t>
            </a:r>
            <a:r>
              <a:rPr lang="en-GB" b="1" dirty="0"/>
              <a:t>signals transmitted by multiple radio stations </a:t>
            </a:r>
            <a:r>
              <a:rPr lang="en-GB" dirty="0"/>
              <a:t>do </a:t>
            </a:r>
            <a:r>
              <a:rPr lang="en-GB" b="1" dirty="0"/>
              <a:t>not interfere with one another</a:t>
            </a:r>
            <a:r>
              <a:rPr lang="en-GB" dirty="0"/>
              <a:t>. </a:t>
            </a:r>
          </a:p>
          <a:p>
            <a:pPr>
              <a:lnSpc>
                <a:spcPct val="120000"/>
              </a:lnSpc>
            </a:pPr>
            <a:r>
              <a:rPr lang="en-GB" dirty="0"/>
              <a:t>Similar functions are performed in </a:t>
            </a:r>
            <a:r>
              <a:rPr lang="en-GB" b="1" dirty="0"/>
              <a:t>telephone communication systems.</a:t>
            </a: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2532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 System - Transmitter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8"/>
            <a:ext cx="11239627" cy="5070832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/>
              <a:t>Transmitter sends the modulated message signal to the channel.</a:t>
            </a:r>
            <a:endParaRPr lang="en-GB" b="1" dirty="0"/>
          </a:p>
          <a:p>
            <a:pPr>
              <a:lnSpc>
                <a:spcPct val="120000"/>
              </a:lnSpc>
            </a:pPr>
            <a:r>
              <a:rPr lang="en-GB" dirty="0"/>
              <a:t>Modulation varies the </a:t>
            </a:r>
            <a:r>
              <a:rPr lang="en-GB" b="1" dirty="0"/>
              <a:t>amplitude, frequency, or phase </a:t>
            </a:r>
            <a:r>
              <a:rPr lang="en-GB" dirty="0"/>
              <a:t>of a carrier signal based on the message signal.</a:t>
            </a:r>
          </a:p>
          <a:p>
            <a:pPr>
              <a:lnSpc>
                <a:spcPct val="120000"/>
              </a:lnSpc>
            </a:pPr>
            <a:r>
              <a:rPr lang="en-GB" dirty="0"/>
              <a:t>Modulation enables efficient signal transmission and minimises interference.</a:t>
            </a:r>
          </a:p>
          <a:p>
            <a:pPr algn="l">
              <a:lnSpc>
                <a:spcPct val="120000"/>
              </a:lnSpc>
            </a:pPr>
            <a:r>
              <a:rPr lang="en-GB" b="1" dirty="0"/>
              <a:t>M</a:t>
            </a:r>
            <a:r>
              <a:rPr lang="en-GB" b="1" dirty="0">
                <a:effectLst/>
              </a:rPr>
              <a:t>odulation</a:t>
            </a:r>
            <a:r>
              <a:rPr lang="en-GB" b="0" dirty="0">
                <a:effectLst/>
              </a:rPr>
              <a:t> is the process of </a:t>
            </a:r>
            <a:r>
              <a:rPr lang="en-GB" b="1" dirty="0">
                <a:effectLst/>
              </a:rPr>
              <a:t>varying one or more properties of a periodic </a:t>
            </a:r>
            <a:r>
              <a:rPr lang="en-GB" b="1" u="none" strike="noStrike" dirty="0">
                <a:effectLst/>
              </a:rPr>
              <a:t>waveform</a:t>
            </a:r>
            <a:r>
              <a:rPr lang="en-GB" b="1" dirty="0">
                <a:effectLst/>
              </a:rPr>
              <a:t> called the </a:t>
            </a:r>
            <a:r>
              <a:rPr lang="en-GB" b="1" u="none" strike="noStrike" dirty="0">
                <a:effectLst/>
              </a:rPr>
              <a:t>carrier signal</a:t>
            </a:r>
            <a:r>
              <a:rPr lang="en-GB" b="1" dirty="0">
                <a:effectLst/>
              </a:rPr>
              <a:t>,</a:t>
            </a:r>
            <a:r>
              <a:rPr lang="en-GB" b="0" dirty="0">
                <a:effectLst/>
              </a:rPr>
              <a:t> </a:t>
            </a:r>
            <a:r>
              <a:rPr lang="en-GB" dirty="0"/>
              <a:t>based on</a:t>
            </a:r>
            <a:r>
              <a:rPr lang="en-GB" b="0" dirty="0">
                <a:effectLst/>
              </a:rPr>
              <a:t> </a:t>
            </a:r>
            <a:r>
              <a:rPr lang="en-GB" b="1" dirty="0">
                <a:effectLst/>
              </a:rPr>
              <a:t>the message signal </a:t>
            </a:r>
            <a:r>
              <a:rPr lang="en-GB" b="0" dirty="0">
                <a:effectLst/>
              </a:rPr>
              <a:t>that contains </a:t>
            </a:r>
            <a:r>
              <a:rPr lang="en-GB" b="1" dirty="0">
                <a:effectLst/>
              </a:rPr>
              <a:t>information to be transmitted.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40936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34C2D4-9D13-7EAD-381A-831BAD6EAF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8860B-90C7-EAF9-6D57-88BB5D9CA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 System - Transmitter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2377B-1256-F1D1-9F1B-41632971EB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372" y="1329968"/>
            <a:ext cx="11239627" cy="5070832"/>
          </a:xfrm>
        </p:spPr>
        <p:txBody>
          <a:bodyPr>
            <a:normAutofit/>
          </a:bodyPr>
          <a:lstStyle/>
          <a:p>
            <a:pPr algn="l">
              <a:lnSpc>
                <a:spcPct val="120000"/>
              </a:lnSpc>
            </a:pPr>
            <a:r>
              <a:rPr lang="en-GB" b="0" dirty="0">
                <a:effectLst/>
              </a:rPr>
              <a:t>For</a:t>
            </a:r>
            <a:r>
              <a:rPr lang="en-GB" b="1" dirty="0">
                <a:effectLst/>
              </a:rPr>
              <a:t> example</a:t>
            </a:r>
            <a:r>
              <a:rPr lang="en-GB" b="0" dirty="0">
                <a:effectLst/>
              </a:rPr>
              <a:t>, the </a:t>
            </a:r>
            <a:r>
              <a:rPr lang="en-GB" b="1" dirty="0">
                <a:effectLst/>
              </a:rPr>
              <a:t>message signal/modulating signal might be </a:t>
            </a:r>
          </a:p>
          <a:p>
            <a:pPr lvl="1">
              <a:lnSpc>
                <a:spcPct val="120000"/>
              </a:lnSpc>
            </a:pPr>
            <a:r>
              <a:rPr lang="en-GB" b="1" dirty="0">
                <a:effectLst/>
              </a:rPr>
              <a:t>an </a:t>
            </a:r>
            <a:r>
              <a:rPr lang="en-GB" b="1" u="none" strike="noStrike" dirty="0">
                <a:effectLst/>
              </a:rPr>
              <a:t>audio signal</a:t>
            </a:r>
            <a:r>
              <a:rPr lang="en-GB" b="1" dirty="0">
                <a:effectLst/>
              </a:rPr>
              <a:t> </a:t>
            </a:r>
            <a:r>
              <a:rPr lang="en-GB" b="0" dirty="0">
                <a:effectLst/>
              </a:rPr>
              <a:t>representing </a:t>
            </a:r>
            <a:r>
              <a:rPr lang="en-GB" b="1" u="none" strike="noStrike" dirty="0">
                <a:effectLst/>
              </a:rPr>
              <a:t>sound</a:t>
            </a:r>
            <a:r>
              <a:rPr lang="en-GB" b="1" dirty="0">
                <a:effectLst/>
              </a:rPr>
              <a:t> from a </a:t>
            </a:r>
            <a:r>
              <a:rPr lang="en-GB" b="1" u="none" strike="noStrike" dirty="0">
                <a:effectLst/>
              </a:rPr>
              <a:t>microphone</a:t>
            </a:r>
            <a:r>
              <a:rPr lang="en-GB" b="0" dirty="0">
                <a:effectLst/>
              </a:rPr>
              <a:t>, </a:t>
            </a:r>
          </a:p>
          <a:p>
            <a:pPr lvl="1">
              <a:lnSpc>
                <a:spcPct val="120000"/>
              </a:lnSpc>
            </a:pPr>
            <a:r>
              <a:rPr lang="en-GB" b="0" dirty="0">
                <a:effectLst/>
              </a:rPr>
              <a:t>a </a:t>
            </a:r>
            <a:r>
              <a:rPr lang="en-GB" b="1" u="none" strike="noStrike" dirty="0">
                <a:effectLst/>
              </a:rPr>
              <a:t>video signal</a:t>
            </a:r>
            <a:r>
              <a:rPr lang="en-GB" b="1" dirty="0">
                <a:effectLst/>
              </a:rPr>
              <a:t> </a:t>
            </a:r>
            <a:r>
              <a:rPr lang="en-GB" b="0" dirty="0">
                <a:effectLst/>
              </a:rPr>
              <a:t>representing moving </a:t>
            </a:r>
            <a:r>
              <a:rPr lang="en-GB" b="1" dirty="0">
                <a:effectLst/>
              </a:rPr>
              <a:t>images from a </a:t>
            </a:r>
            <a:r>
              <a:rPr lang="en-GB" b="1" u="none" strike="noStrike" dirty="0">
                <a:effectLst/>
              </a:rPr>
              <a:t>video camera</a:t>
            </a:r>
            <a:r>
              <a:rPr lang="en-GB" b="0" dirty="0">
                <a:effectLst/>
              </a:rPr>
              <a:t>, or </a:t>
            </a:r>
          </a:p>
          <a:p>
            <a:pPr lvl="1">
              <a:lnSpc>
                <a:spcPct val="120000"/>
              </a:lnSpc>
            </a:pPr>
            <a:r>
              <a:rPr lang="en-GB" b="0" dirty="0">
                <a:effectLst/>
              </a:rPr>
              <a:t>a </a:t>
            </a:r>
            <a:r>
              <a:rPr lang="en-GB" b="1" u="none" strike="noStrike" dirty="0">
                <a:effectLst/>
              </a:rPr>
              <a:t>digital signal</a:t>
            </a:r>
            <a:r>
              <a:rPr lang="en-GB" b="1" dirty="0">
                <a:effectLst/>
              </a:rPr>
              <a:t> representing </a:t>
            </a:r>
            <a:r>
              <a:rPr lang="en-GB" b="0" dirty="0">
                <a:effectLst/>
              </a:rPr>
              <a:t>a sequence of </a:t>
            </a:r>
            <a:r>
              <a:rPr lang="en-GB" b="1" dirty="0">
                <a:effectLst/>
              </a:rPr>
              <a:t>binary digits, a </a:t>
            </a:r>
            <a:r>
              <a:rPr lang="en-GB" b="1" u="none" strike="noStrike" dirty="0">
                <a:effectLst/>
              </a:rPr>
              <a:t>bitstream</a:t>
            </a:r>
            <a:r>
              <a:rPr lang="en-GB" b="1" dirty="0">
                <a:effectLst/>
              </a:rPr>
              <a:t> from a computer</a:t>
            </a:r>
            <a:r>
              <a:rPr lang="en-GB" b="0" dirty="0">
                <a:effectLst/>
              </a:rPr>
              <a:t>.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5735F13-18B0-54E0-5A72-84D84D35AA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B1510E2-DFC4-6159-69D1-2FD6CD58E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48618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 System - Transmitter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8"/>
            <a:ext cx="11614519" cy="5070832"/>
          </a:xfrm>
        </p:spPr>
        <p:txBody>
          <a:bodyPr>
            <a:normAutofit/>
          </a:bodyPr>
          <a:lstStyle/>
          <a:p>
            <a:pPr algn="l">
              <a:lnSpc>
                <a:spcPct val="120000"/>
              </a:lnSpc>
            </a:pPr>
            <a:r>
              <a:rPr lang="en-GB" b="0" dirty="0">
                <a:effectLst/>
              </a:rPr>
              <a:t>The </a:t>
            </a:r>
            <a:r>
              <a:rPr lang="en-GB" b="1" dirty="0">
                <a:effectLst/>
              </a:rPr>
              <a:t>carrier signal is a high </a:t>
            </a:r>
            <a:r>
              <a:rPr lang="en-GB" b="1" u="none" strike="noStrike" dirty="0">
                <a:effectLst/>
              </a:rPr>
              <a:t>frequency</a:t>
            </a:r>
            <a:r>
              <a:rPr lang="en-GB" b="1" dirty="0">
                <a:effectLst/>
              </a:rPr>
              <a:t> signal </a:t>
            </a:r>
            <a:r>
              <a:rPr lang="en-GB" dirty="0"/>
              <a:t>compared to</a:t>
            </a:r>
            <a:r>
              <a:rPr lang="en-GB" dirty="0">
                <a:effectLst/>
              </a:rPr>
              <a:t> the </a:t>
            </a:r>
            <a:r>
              <a:rPr lang="en-GB" b="1" dirty="0">
                <a:effectLst/>
              </a:rPr>
              <a:t>message </a:t>
            </a:r>
            <a:r>
              <a:rPr lang="en-GB" b="0" dirty="0">
                <a:effectLst/>
              </a:rPr>
              <a:t>signal. </a:t>
            </a:r>
          </a:p>
          <a:p>
            <a:pPr algn="l">
              <a:lnSpc>
                <a:spcPct val="120000"/>
              </a:lnSpc>
            </a:pPr>
            <a:r>
              <a:rPr lang="en-GB" b="1" dirty="0">
                <a:effectLst/>
              </a:rPr>
              <a:t>Higher frequencies </a:t>
            </a:r>
            <a:r>
              <a:rPr lang="en-GB" dirty="0"/>
              <a:t>enable </a:t>
            </a:r>
            <a:r>
              <a:rPr lang="en-GB" b="1" dirty="0"/>
              <a:t>better data transmission</a:t>
            </a:r>
            <a:r>
              <a:rPr lang="en-GB" dirty="0"/>
              <a:t> and reduce signal interference.</a:t>
            </a:r>
            <a:r>
              <a:rPr lang="en-GB" b="0" dirty="0">
                <a:effectLst/>
              </a:rPr>
              <a:t> </a:t>
            </a:r>
          </a:p>
          <a:p>
            <a:pPr lvl="1"/>
            <a:r>
              <a:rPr lang="en-GB" b="1" dirty="0"/>
              <a:t>Example</a:t>
            </a:r>
            <a:r>
              <a:rPr lang="en-GB" dirty="0"/>
              <a:t>: Compare </a:t>
            </a:r>
            <a:r>
              <a:rPr lang="en-GB" b="1" dirty="0"/>
              <a:t>AM radio (535 kHz – 1605 kHz)</a:t>
            </a:r>
            <a:r>
              <a:rPr lang="en-GB" dirty="0"/>
              <a:t> with </a:t>
            </a:r>
            <a:r>
              <a:rPr lang="en-GB" b="1" dirty="0"/>
              <a:t>Wi-Fi (2.4 GHz &amp; 5 GHz)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AM Radio</a:t>
            </a:r>
            <a:r>
              <a:rPr lang="en-GB" dirty="0"/>
              <a:t> has a lower frequency, lower data capacity.</a:t>
            </a:r>
          </a:p>
          <a:p>
            <a:pPr lvl="1"/>
            <a:r>
              <a:rPr lang="en-GB" b="1" dirty="0"/>
              <a:t>Wi-Fi</a:t>
            </a:r>
            <a:r>
              <a:rPr lang="en-GB" dirty="0"/>
              <a:t> operates at higher frequencies, faster data rates.</a:t>
            </a:r>
          </a:p>
          <a:p>
            <a:pPr lvl="1"/>
            <a:r>
              <a:rPr lang="en-GB" dirty="0"/>
              <a:t>Higher frequency signals have </a:t>
            </a:r>
            <a:r>
              <a:rPr lang="en-GB" b="1" dirty="0"/>
              <a:t>shorter wavelengths</a:t>
            </a:r>
            <a:r>
              <a:rPr lang="en-GB" dirty="0"/>
              <a:t>, easier to </a:t>
            </a:r>
            <a:r>
              <a:rPr lang="en-GB" b="1" dirty="0"/>
              <a:t>separate different signals</a:t>
            </a:r>
            <a:r>
              <a:rPr lang="en-GB" dirty="0"/>
              <a:t> without interference.</a:t>
            </a:r>
          </a:p>
          <a:p>
            <a:pPr algn="l">
              <a:lnSpc>
                <a:spcPct val="120000"/>
              </a:lnSpc>
            </a:pPr>
            <a:r>
              <a:rPr lang="en-GB" b="0" dirty="0">
                <a:effectLst/>
              </a:rPr>
              <a:t>In </a:t>
            </a:r>
            <a:r>
              <a:rPr lang="en-GB" b="0" u="none" strike="noStrike" dirty="0">
                <a:effectLst/>
              </a:rPr>
              <a:t>radio communication</a:t>
            </a:r>
            <a:r>
              <a:rPr lang="en-GB" b="0" dirty="0">
                <a:effectLst/>
              </a:rPr>
              <a:t>,</a:t>
            </a:r>
            <a:r>
              <a:rPr lang="en-GB" dirty="0"/>
              <a:t> </a:t>
            </a:r>
            <a:r>
              <a:rPr lang="en-GB" b="1" dirty="0">
                <a:effectLst/>
              </a:rPr>
              <a:t>the modulated carrier signal is transmitted</a:t>
            </a:r>
            <a:r>
              <a:rPr lang="en-GB" b="0" dirty="0">
                <a:effectLst/>
              </a:rPr>
              <a:t> as a </a:t>
            </a:r>
            <a:r>
              <a:rPr lang="en-GB" b="1" u="none" strike="noStrike" dirty="0">
                <a:effectLst/>
              </a:rPr>
              <a:t>radio wave</a:t>
            </a:r>
            <a:r>
              <a:rPr lang="en-GB" b="1" dirty="0">
                <a:effectLst/>
              </a:rPr>
              <a:t> to a </a:t>
            </a:r>
            <a:r>
              <a:rPr lang="en-GB" b="1" u="none" strike="noStrike" dirty="0">
                <a:effectLst/>
              </a:rPr>
              <a:t>radio receiver</a:t>
            </a:r>
            <a:r>
              <a:rPr lang="en-GB" b="1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- 9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75043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970DCE-243D-7561-B85E-6CCEF5628D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F894B-DBE0-90AF-7166-E64BDF193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 System - Transmitter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AC53E6-63C8-1E20-4A6D-389826C2B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372" y="1329968"/>
            <a:ext cx="10316307" cy="4252126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i="0" dirty="0">
                <a:solidFill>
                  <a:srgbClr val="202122"/>
                </a:solidFill>
                <a:effectLst/>
              </a:rPr>
              <a:t>Amplitude Modulation: </a:t>
            </a:r>
          </a:p>
          <a:p>
            <a:pPr>
              <a:lnSpc>
                <a:spcPct val="120000"/>
              </a:lnSpc>
            </a:pPr>
            <a:r>
              <a:rPr lang="en-GB" dirty="0">
                <a:solidFill>
                  <a:srgbClr val="202122"/>
                </a:solidFill>
              </a:rPr>
              <a:t>T</a:t>
            </a:r>
            <a:r>
              <a:rPr lang="en-GB" b="0" i="0" dirty="0">
                <a:solidFill>
                  <a:srgbClr val="202122"/>
                </a:solidFill>
                <a:effectLst/>
              </a:rPr>
              <a:t>he </a:t>
            </a:r>
            <a:r>
              <a:rPr lang="en-GB" b="1" i="0" dirty="0">
                <a:solidFill>
                  <a:srgbClr val="202122"/>
                </a:solidFill>
                <a:effectLst/>
              </a:rPr>
              <a:t>amplitude of the carrier signal </a:t>
            </a:r>
            <a:r>
              <a:rPr lang="en-GB" b="0" i="0" dirty="0">
                <a:solidFill>
                  <a:srgbClr val="202122"/>
                </a:solidFill>
                <a:effectLst/>
              </a:rPr>
              <a:t>is varied in </a:t>
            </a:r>
            <a:r>
              <a:rPr lang="en-GB" b="1" i="0" dirty="0">
                <a:solidFill>
                  <a:srgbClr val="202122"/>
                </a:solidFill>
                <a:effectLst/>
              </a:rPr>
              <a:t>accordance with the instantaneous amplitude of the modulating signal, </a:t>
            </a:r>
            <a:r>
              <a:rPr lang="en-GB" dirty="0"/>
              <a:t>while the </a:t>
            </a:r>
            <a:r>
              <a:rPr lang="en-GB" b="1" dirty="0"/>
              <a:t>frequency and phase remain constant</a:t>
            </a:r>
            <a:r>
              <a:rPr lang="en-GB" dirty="0"/>
              <a:t>.</a:t>
            </a:r>
          </a:p>
          <a:p>
            <a:pPr>
              <a:lnSpc>
                <a:spcPct val="120000"/>
              </a:lnSpc>
            </a:pPr>
            <a:r>
              <a:rPr lang="en-GB" dirty="0"/>
              <a:t>Requires basic transmitter and receiver circuitry</a:t>
            </a:r>
          </a:p>
          <a:p>
            <a:pPr>
              <a:lnSpc>
                <a:spcPct val="120000"/>
              </a:lnSpc>
            </a:pPr>
            <a:r>
              <a:rPr lang="en-GB" b="1" dirty="0"/>
              <a:t>Long-distance transmission</a:t>
            </a:r>
            <a:r>
              <a:rPr lang="en-GB" dirty="0"/>
              <a:t> – Can propagate far, especially at lower frequencies.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Used in broadcast applications</a:t>
            </a:r>
            <a:r>
              <a:rPr lang="en-GB" dirty="0"/>
              <a:t> – Ideal for AM radio, aviation, and emergency signals.</a:t>
            </a:r>
          </a:p>
          <a:p>
            <a:pPr>
              <a:lnSpc>
                <a:spcPct val="120000"/>
              </a:lnSpc>
            </a:pPr>
            <a:r>
              <a:rPr lang="en-GB" dirty="0"/>
              <a:t>AM signals are easily affected by electrical noise and interference.</a:t>
            </a:r>
            <a:endParaRPr lang="en-GB" b="1" i="0" dirty="0">
              <a:solidFill>
                <a:srgbClr val="202122"/>
              </a:solidFill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904D362-CDFC-8362-A154-03E2B8DBE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9F3C5FE-0E73-CB8F-1A3C-C329D1BD0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026" name="Picture 2" descr="pgfplots - Animated cosine waveform with FM modulation using the animate  package - TeX - LaTeX Stack Exchange">
            <a:extLst>
              <a:ext uri="{FF2B5EF4-FFF2-40B4-BE49-F238E27FC236}">
                <a16:creationId xmlns:a16="http://schemas.microsoft.com/office/drawing/2014/main" id="{0F14AD63-BC7F-E92E-B42F-08401EB6BD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4081" y="4226441"/>
            <a:ext cx="3567919" cy="2145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9398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014516-E8B4-B175-5D79-54C96D5451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252BF-6004-9186-8057-226D3360A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 System - Transmitter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ED95F-BCB6-75D3-B4A2-E9B8067B8A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373" y="1329968"/>
            <a:ext cx="11618794" cy="4007576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i="0" dirty="0">
                <a:effectLst/>
              </a:rPr>
              <a:t>Frequency modulation:</a:t>
            </a:r>
            <a:r>
              <a:rPr lang="en-GB" b="0" i="0" dirty="0">
                <a:effectLst/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en-GB" dirty="0"/>
              <a:t>The </a:t>
            </a:r>
            <a:r>
              <a:rPr lang="en-GB" b="1" dirty="0"/>
              <a:t>frequency</a:t>
            </a:r>
            <a:r>
              <a:rPr lang="en-GB" dirty="0"/>
              <a:t> of the carrier signal is varied </a:t>
            </a:r>
            <a:r>
              <a:rPr lang="en-GB" b="1" dirty="0"/>
              <a:t>in accordance with the instantaneous amplitude of the modulating (message) signal</a:t>
            </a:r>
            <a:r>
              <a:rPr lang="en-GB" dirty="0"/>
              <a:t>, while the </a:t>
            </a:r>
            <a:r>
              <a:rPr lang="en-GB" b="1" dirty="0"/>
              <a:t>amplitude and phase remain constant</a:t>
            </a:r>
            <a:r>
              <a:rPr lang="en-GB" dirty="0"/>
              <a:t>.</a:t>
            </a:r>
          </a:p>
          <a:p>
            <a:pPr>
              <a:lnSpc>
                <a:spcPct val="120000"/>
              </a:lnSpc>
            </a:pPr>
            <a:r>
              <a:rPr lang="en-GB" dirty="0"/>
              <a:t>FM requires more bandwidth compared to AM. </a:t>
            </a:r>
          </a:p>
          <a:p>
            <a:pPr>
              <a:lnSpc>
                <a:spcPct val="120000"/>
              </a:lnSpc>
            </a:pPr>
            <a:r>
              <a:rPr lang="en-GB" dirty="0"/>
              <a:t>Less affected by interference compared to AM.</a:t>
            </a:r>
          </a:p>
          <a:p>
            <a:pPr>
              <a:lnSpc>
                <a:spcPct val="120000"/>
              </a:lnSpc>
            </a:pPr>
            <a:r>
              <a:rPr lang="en-GB" dirty="0"/>
              <a:t>Used in music and speech transmission.</a:t>
            </a: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7B58F88-FE60-1754-BCB6-CEA92A6EB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D963356-82D7-2DA8-262E-8CE165D1D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2050" name="Picture 2" descr="pgfplots - Animated cosine waveform with FM modulation using the animate  package part 2 - TeX - LaTeX Stack Exchange">
            <a:extLst>
              <a:ext uri="{FF2B5EF4-FFF2-40B4-BE49-F238E27FC236}">
                <a16:creationId xmlns:a16="http://schemas.microsoft.com/office/drawing/2014/main" id="{CB887FCE-2E36-5AAC-C3D9-C431654AC3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5481" y="4249188"/>
            <a:ext cx="4626519" cy="2577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97191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FC2F64-D3DE-2D89-25A3-2F475A6B42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C597D-3E6A-366E-7589-48B6F7E89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 System - Transmitter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AE335-F105-4A3E-7FEB-1175C74E66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927" y="1264924"/>
            <a:ext cx="6930635" cy="5070832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i="0" dirty="0">
                <a:effectLst/>
              </a:rPr>
              <a:t>Phase </a:t>
            </a:r>
            <a:r>
              <a:rPr lang="en-GB" b="1" i="0" u="none" strike="noStrike" dirty="0">
                <a:effectLst/>
              </a:rPr>
              <a:t>modulation:</a:t>
            </a:r>
            <a:r>
              <a:rPr lang="en-GB" b="1" i="0" dirty="0">
                <a:effectLst/>
              </a:rPr>
              <a:t> </a:t>
            </a:r>
          </a:p>
          <a:p>
            <a:pPr>
              <a:lnSpc>
                <a:spcPct val="120000"/>
              </a:lnSpc>
            </a:pPr>
            <a:r>
              <a:rPr lang="en-GB" dirty="0"/>
              <a:t>T</a:t>
            </a:r>
            <a:r>
              <a:rPr lang="en-GB" i="0" dirty="0">
                <a:effectLst/>
              </a:rPr>
              <a:t>he </a:t>
            </a:r>
            <a:r>
              <a:rPr lang="en-GB" b="1" i="0" dirty="0">
                <a:effectLst/>
              </a:rPr>
              <a:t>phase of the carrier wave is changed according to the amplitude (magnitude) of the message (modulating) signal.</a:t>
            </a:r>
          </a:p>
          <a:p>
            <a:pPr>
              <a:lnSpc>
                <a:spcPct val="120000"/>
              </a:lnSpc>
            </a:pPr>
            <a:r>
              <a:rPr lang="en-GB" i="0" dirty="0">
                <a:effectLst/>
              </a:rPr>
              <a:t>used in digital radio, Radar</a:t>
            </a: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A8F059E-0315-BB59-BA88-1E75290FC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14E8937-1250-CD51-2511-0A63328C43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1030" name="Picture 6" descr="Phase Modulation – Physics and Radio-Electronics">
            <a:extLst>
              <a:ext uri="{FF2B5EF4-FFF2-40B4-BE49-F238E27FC236}">
                <a16:creationId xmlns:a16="http://schemas.microsoft.com/office/drawing/2014/main" id="{E81B3043-DF63-BA4A-480C-A01689B2A6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1563" y="1769954"/>
            <a:ext cx="4767890" cy="4565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D2C1795A-09FF-88BA-61B0-E152523871A8}"/>
                  </a:ext>
                </a:extLst>
              </p14:cNvPr>
              <p14:cNvContentPartPr/>
              <p14:nvPr/>
            </p14:nvContentPartPr>
            <p14:xfrm>
              <a:off x="11985393" y="3629370"/>
              <a:ext cx="168120" cy="2304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D2C1795A-09FF-88BA-61B0-E152523871A8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1976753" y="3620370"/>
                <a:ext cx="185760" cy="4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FA1FC0AB-94B7-7684-D0C4-6BB41F41C4E6}"/>
                  </a:ext>
                </a:extLst>
              </p14:cNvPr>
              <p14:cNvContentPartPr/>
              <p14:nvPr/>
            </p14:nvContentPartPr>
            <p14:xfrm>
              <a:off x="9528033" y="2213490"/>
              <a:ext cx="46800" cy="140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FA1FC0AB-94B7-7684-D0C4-6BB41F41C4E6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9519393" y="2204490"/>
                <a:ext cx="64440" cy="31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9192369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 System - Transmitter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8"/>
            <a:ext cx="11239627" cy="5070832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/>
              <a:t>Through the </a:t>
            </a:r>
            <a:r>
              <a:rPr lang="en-GB" b="1" dirty="0"/>
              <a:t>process of modulation</a:t>
            </a:r>
            <a:r>
              <a:rPr lang="en-GB" dirty="0"/>
              <a:t>, the information signal is </a:t>
            </a:r>
            <a:r>
              <a:rPr lang="en-GB" b="1" dirty="0"/>
              <a:t>translated to higher frequency to match the frequency allocation of the channel. </a:t>
            </a:r>
          </a:p>
          <a:p>
            <a:pPr>
              <a:lnSpc>
                <a:spcPct val="120000"/>
              </a:lnSpc>
            </a:pPr>
            <a:r>
              <a:rPr lang="en-GB" dirty="0"/>
              <a:t>The </a:t>
            </a:r>
            <a:r>
              <a:rPr lang="en-GB" b="1" dirty="0"/>
              <a:t>choice of the type of modulation </a:t>
            </a:r>
            <a:r>
              <a:rPr lang="en-GB" dirty="0"/>
              <a:t>is based on several factors, such as </a:t>
            </a:r>
          </a:p>
          <a:p>
            <a:pPr lvl="1">
              <a:lnSpc>
                <a:spcPct val="120000"/>
              </a:lnSpc>
            </a:pPr>
            <a:r>
              <a:rPr lang="en-GB" dirty="0"/>
              <a:t>Amount of </a:t>
            </a:r>
            <a:r>
              <a:rPr lang="en-GB" b="1" dirty="0"/>
              <a:t>bandwidth allocated, </a:t>
            </a:r>
          </a:p>
          <a:p>
            <a:pPr lvl="1">
              <a:lnSpc>
                <a:spcPct val="120000"/>
              </a:lnSpc>
            </a:pPr>
            <a:r>
              <a:rPr lang="en-GB" dirty="0"/>
              <a:t>Types of </a:t>
            </a:r>
            <a:r>
              <a:rPr lang="en-GB" b="1" dirty="0"/>
              <a:t>noise and interference that the signal encounters in transmission over the channel, </a:t>
            </a:r>
          </a:p>
          <a:p>
            <a:pPr lvl="1">
              <a:lnSpc>
                <a:spcPct val="120000"/>
              </a:lnSpc>
            </a:pPr>
            <a:r>
              <a:rPr lang="en-GB" b="1" dirty="0"/>
              <a:t>The electronic devices that are available for signal amplification prior to transmission</a:t>
            </a:r>
            <a:r>
              <a:rPr lang="en-GB" dirty="0"/>
              <a:t>. </a:t>
            </a: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65930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73DC01-305D-59A3-ACBE-BFA2F064D1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D7750-570E-056C-D3E2-0BCE5F731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 System - Transmitter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9799C-30B4-36AE-79FB-7E8167E481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372" y="1329968"/>
            <a:ext cx="11239627" cy="5070832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i="0" dirty="0">
                <a:effectLst/>
              </a:rPr>
              <a:t>Advantages of modulation:</a:t>
            </a:r>
          </a:p>
          <a:p>
            <a:pPr>
              <a:lnSpc>
                <a:spcPct val="120000"/>
              </a:lnSpc>
            </a:pPr>
            <a:r>
              <a:rPr lang="en-GB" i="0" dirty="0">
                <a:effectLst/>
              </a:rPr>
              <a:t>Enables line of sight communication</a:t>
            </a:r>
          </a:p>
          <a:p>
            <a:pPr>
              <a:lnSpc>
                <a:spcPct val="120000"/>
              </a:lnSpc>
            </a:pPr>
            <a:r>
              <a:rPr lang="en-GB" i="0" dirty="0">
                <a:effectLst/>
              </a:rPr>
              <a:t>Reduces Interference &amp; Noise</a:t>
            </a:r>
          </a:p>
          <a:p>
            <a:pPr>
              <a:lnSpc>
                <a:spcPct val="120000"/>
              </a:lnSpc>
            </a:pPr>
            <a:r>
              <a:rPr lang="en-GB" i="0" dirty="0">
                <a:effectLst/>
              </a:rPr>
              <a:t>Improves Signal Reception </a:t>
            </a:r>
          </a:p>
          <a:p>
            <a:pPr>
              <a:lnSpc>
                <a:spcPct val="120000"/>
              </a:lnSpc>
            </a:pPr>
            <a:r>
              <a:rPr lang="en-GB" i="0" dirty="0">
                <a:effectLst/>
              </a:rPr>
              <a:t>Reduces Hardware Size &amp; Complexity </a:t>
            </a:r>
          </a:p>
          <a:p>
            <a:pPr>
              <a:lnSpc>
                <a:spcPct val="120000"/>
              </a:lnSpc>
            </a:pPr>
            <a:r>
              <a:rPr lang="en-GB" i="0" dirty="0">
                <a:effectLst/>
              </a:rPr>
              <a:t>Allows Secure Data Transmission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18993D0-52C7-069A-5FFA-39AC8C5F9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27A2EA0-A546-397F-F41E-09E7BCA67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3181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 System - channel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8"/>
            <a:ext cx="11239627" cy="5070832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The Channel: </a:t>
            </a:r>
          </a:p>
          <a:p>
            <a:pPr>
              <a:lnSpc>
                <a:spcPct val="120000"/>
              </a:lnSpc>
            </a:pPr>
            <a:r>
              <a:rPr lang="en-GB" dirty="0"/>
              <a:t>The communication channel is the </a:t>
            </a:r>
            <a:r>
              <a:rPr lang="en-GB" b="1" dirty="0"/>
              <a:t>physical medium </a:t>
            </a:r>
            <a:r>
              <a:rPr lang="en-GB" dirty="0"/>
              <a:t>that is used to </a:t>
            </a:r>
            <a:r>
              <a:rPr lang="en-GB" b="1" dirty="0"/>
              <a:t>send the signal from the transmitter to the receiver. </a:t>
            </a:r>
          </a:p>
          <a:p>
            <a:pPr>
              <a:lnSpc>
                <a:spcPct val="120000"/>
              </a:lnSpc>
            </a:pPr>
            <a:r>
              <a:rPr lang="en-GB" dirty="0"/>
              <a:t>The most common form of </a:t>
            </a:r>
            <a:r>
              <a:rPr lang="en-GB" b="1" dirty="0"/>
              <a:t>signal degradation comes in the form of additive noise, </a:t>
            </a:r>
            <a:r>
              <a:rPr lang="en-GB" dirty="0"/>
              <a:t>which is </a:t>
            </a:r>
            <a:r>
              <a:rPr lang="en-GB" b="1" dirty="0"/>
              <a:t>generated at the front end of the receiver. </a:t>
            </a:r>
            <a:r>
              <a:rPr lang="en-GB" dirty="0"/>
              <a:t>This noise is often called </a:t>
            </a:r>
            <a:r>
              <a:rPr lang="en-GB" b="1" dirty="0"/>
              <a:t>thermal noise</a:t>
            </a:r>
            <a:r>
              <a:rPr lang="en-GB" dirty="0"/>
              <a:t>. </a:t>
            </a:r>
          </a:p>
          <a:p>
            <a:pPr>
              <a:lnSpc>
                <a:spcPct val="120000"/>
              </a:lnSpc>
            </a:pPr>
            <a:r>
              <a:rPr lang="en-GB" dirty="0"/>
              <a:t>In wireless transmission, additional disturbances are </a:t>
            </a:r>
            <a:r>
              <a:rPr lang="en-GB" b="1" dirty="0"/>
              <a:t>man-made noise and atmospheric noise </a:t>
            </a:r>
            <a:r>
              <a:rPr lang="en-GB" dirty="0"/>
              <a:t>picked up by a </a:t>
            </a:r>
            <a:r>
              <a:rPr lang="en-GB" b="1" dirty="0"/>
              <a:t>receiving antenna</a:t>
            </a:r>
            <a:r>
              <a:rPr lang="en-GB" dirty="0"/>
              <a:t>.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46230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DBB943-138E-5DC3-1664-1DC309AF20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FFC98-520C-12B8-B895-3C85AC9FC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 System - Channel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71CE6-C80E-A320-97EE-7C83A7766F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372" y="1329968"/>
            <a:ext cx="11239627" cy="5070832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b="1" dirty="0"/>
              <a:t>Automobile ignition noise </a:t>
            </a:r>
            <a:r>
              <a:rPr lang="en-GB" dirty="0"/>
              <a:t>is an example of man-made noise</a:t>
            </a:r>
            <a:r>
              <a:rPr lang="en-GB" b="1" dirty="0"/>
              <a:t>,</a:t>
            </a:r>
          </a:p>
          <a:p>
            <a:pPr>
              <a:lnSpc>
                <a:spcPct val="120000"/>
              </a:lnSpc>
            </a:pPr>
            <a:r>
              <a:rPr lang="en-GB" b="1" dirty="0"/>
              <a:t>Electrical lightning discharges from thunderstorms </a:t>
            </a:r>
            <a:r>
              <a:rPr lang="en-GB" dirty="0"/>
              <a:t>is an example of atmospheric noise.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Interference from other users of the channel </a:t>
            </a:r>
            <a:r>
              <a:rPr lang="en-GB" dirty="0"/>
              <a:t>is another form of additive noise that often arises in both </a:t>
            </a:r>
            <a:r>
              <a:rPr lang="en-GB" b="1" dirty="0"/>
              <a:t>wireless and wireline communication systems. 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BF857BE-9FB2-D782-797B-3293DBA810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16DB88C-D008-B7F7-D932-E5E6024FC3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192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 System - Receiver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8"/>
            <a:ext cx="11239627" cy="507083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The Receiver: </a:t>
            </a:r>
          </a:p>
          <a:p>
            <a:pPr>
              <a:lnSpc>
                <a:spcPct val="120000"/>
              </a:lnSpc>
            </a:pPr>
            <a:r>
              <a:rPr lang="en-GB" dirty="0"/>
              <a:t>The function of the receiver is to </a:t>
            </a:r>
            <a:r>
              <a:rPr lang="en-GB" b="1" dirty="0"/>
              <a:t>recover the message signal contained in the received signal</a:t>
            </a:r>
            <a:r>
              <a:rPr lang="en-GB" dirty="0"/>
              <a:t>. </a:t>
            </a:r>
          </a:p>
          <a:p>
            <a:pPr>
              <a:lnSpc>
                <a:spcPct val="120000"/>
              </a:lnSpc>
            </a:pPr>
            <a:r>
              <a:rPr lang="en-GB" dirty="0"/>
              <a:t>If the message signal is transmitted by </a:t>
            </a:r>
            <a:r>
              <a:rPr lang="en-GB" b="1" dirty="0"/>
              <a:t>carrier modulation</a:t>
            </a:r>
            <a:r>
              <a:rPr lang="en-GB" dirty="0"/>
              <a:t>, the receiver performs</a:t>
            </a:r>
            <a:r>
              <a:rPr lang="en-GB" b="1" dirty="0"/>
              <a:t> demodulation </a:t>
            </a:r>
            <a:r>
              <a:rPr lang="en-GB" dirty="0"/>
              <a:t>to extract the </a:t>
            </a:r>
            <a:r>
              <a:rPr lang="en-GB" b="1" dirty="0"/>
              <a:t>message from the carrier</a:t>
            </a:r>
            <a:r>
              <a:rPr lang="en-GB" dirty="0"/>
              <a:t>. </a:t>
            </a:r>
          </a:p>
          <a:p>
            <a:pPr>
              <a:lnSpc>
                <a:spcPct val="120000"/>
              </a:lnSpc>
            </a:pPr>
            <a:r>
              <a:rPr lang="en-GB" dirty="0"/>
              <a:t>The </a:t>
            </a:r>
            <a:r>
              <a:rPr lang="en-GB" b="1" dirty="0"/>
              <a:t>demodulated signal may be degraded</a:t>
            </a:r>
            <a:r>
              <a:rPr lang="en-GB" dirty="0"/>
              <a:t> due to noise and distortion.</a:t>
            </a:r>
          </a:p>
          <a:p>
            <a:pPr>
              <a:lnSpc>
                <a:spcPct val="120000"/>
              </a:lnSpc>
            </a:pPr>
            <a:r>
              <a:rPr lang="en-GB" b="1" i="0" dirty="0">
                <a:solidFill>
                  <a:srgbClr val="0D0D0D"/>
                </a:solidFill>
                <a:effectLst/>
              </a:rPr>
              <a:t>Demodulation</a:t>
            </a:r>
            <a:r>
              <a:rPr lang="en-GB" b="0" i="0" dirty="0">
                <a:solidFill>
                  <a:srgbClr val="0D0D0D"/>
                </a:solidFill>
                <a:effectLst/>
              </a:rPr>
              <a:t> is the process of extracting the original information-bearing signal (message) from a modulated carrier wave. This process is the inverse of modulation.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b="1" dirty="0"/>
              <a:t>Signal fidelity</a:t>
            </a:r>
            <a:r>
              <a:rPr lang="en-GB" dirty="0"/>
              <a:t> depends on the </a:t>
            </a:r>
            <a:r>
              <a:rPr lang="en-GB" b="1" dirty="0"/>
              <a:t>modulation type</a:t>
            </a:r>
            <a:r>
              <a:rPr lang="en-GB" dirty="0"/>
              <a:t> and </a:t>
            </a:r>
            <a:r>
              <a:rPr lang="en-GB" b="1" dirty="0"/>
              <a:t>noise strength</a:t>
            </a:r>
            <a:r>
              <a:rPr lang="en-GB" dirty="0"/>
              <a:t>.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90660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8"/>
            <a:ext cx="11239627" cy="5070832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Digital Communication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652D23-209F-CE5F-911E-052F6C1D2D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72" y="1905705"/>
            <a:ext cx="11153361" cy="3622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3243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8"/>
            <a:ext cx="11239627" cy="5070832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b="1" dirty="0"/>
              <a:t>Digital transmission </a:t>
            </a:r>
            <a:r>
              <a:rPr lang="en-GB" dirty="0"/>
              <a:t>regenerates signals over long distances, removing noise at each regeneration point.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Analog transmission </a:t>
            </a:r>
            <a:r>
              <a:rPr lang="en-GB" dirty="0"/>
              <a:t>amplifies both the signal and noise, leading to degraded quality over long distances.</a:t>
            </a:r>
          </a:p>
          <a:p>
            <a:pPr>
              <a:lnSpc>
                <a:spcPct val="120000"/>
              </a:lnSpc>
            </a:pPr>
            <a:r>
              <a:rPr lang="en-GB" dirty="0"/>
              <a:t>Digital processing can remove redundancy before modulation, improving efficiency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4053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91CAE6-5B32-8294-3107-A26E6A76B4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477DE-9335-E871-6A45-D6A4B6F36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C270C-702A-844A-F1D8-F1D29DC3B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372" y="1329968"/>
            <a:ext cx="11239627" cy="507083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Information Source &amp; Input Transducer:</a:t>
            </a:r>
          </a:p>
          <a:p>
            <a:pPr>
              <a:lnSpc>
                <a:spcPct val="120000"/>
              </a:lnSpc>
            </a:pPr>
            <a:r>
              <a:rPr lang="en-GB" dirty="0"/>
              <a:t>The information source generates the message (e.g., speech, text, image).</a:t>
            </a:r>
          </a:p>
          <a:p>
            <a:pPr>
              <a:lnSpc>
                <a:spcPct val="120000"/>
              </a:lnSpc>
            </a:pPr>
            <a:r>
              <a:rPr lang="en-GB" dirty="0"/>
              <a:t>An input transducer (like a microphone or camera) converts the message into an electrical or digital signal.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Source Encoder: </a:t>
            </a:r>
          </a:p>
          <a:p>
            <a:pPr>
              <a:lnSpc>
                <a:spcPct val="120000"/>
              </a:lnSpc>
            </a:pPr>
            <a:r>
              <a:rPr lang="en-GB" dirty="0"/>
              <a:t>Reduces redundancy in the message to optimise data transmission.</a:t>
            </a:r>
          </a:p>
          <a:p>
            <a:pPr>
              <a:lnSpc>
                <a:spcPct val="120000"/>
              </a:lnSpc>
            </a:pPr>
            <a:r>
              <a:rPr lang="en-GB" dirty="0"/>
              <a:t>The source encoder outputs a binary sequence, which is passed to the channel encoder.</a:t>
            </a:r>
          </a:p>
          <a:p>
            <a:pPr>
              <a:lnSpc>
                <a:spcPct val="120000"/>
              </a:lnSpc>
            </a:pPr>
            <a:r>
              <a:rPr lang="en-GB" dirty="0"/>
              <a:t>Example: Compression algorithms (JPEG for images, MP3 for audio).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ECE3C9C-32BE-9494-7005-1B119FA41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168EBBF-C0BC-A2F3-A07F-689D4D520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46922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AFDE5D-AC2E-6DEC-737C-DE87EA4A56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9D3E4-5773-0B0F-D48A-46412D720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50B73-A8A9-4CF1-943B-F29E1A3969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372" y="1329968"/>
            <a:ext cx="11239627" cy="507083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Channel Encoder:</a:t>
            </a:r>
          </a:p>
          <a:p>
            <a:pPr>
              <a:lnSpc>
                <a:spcPct val="120000"/>
              </a:lnSpc>
            </a:pPr>
            <a:r>
              <a:rPr lang="en-GB" dirty="0"/>
              <a:t>Adds error detection and correction codes to the data to ensure accurate transmission.</a:t>
            </a:r>
          </a:p>
          <a:p>
            <a:pPr>
              <a:lnSpc>
                <a:spcPct val="120000"/>
              </a:lnSpc>
            </a:pPr>
            <a:r>
              <a:rPr lang="en-GB" dirty="0"/>
              <a:t>Example: Hamming Code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Digital Modulator:</a:t>
            </a:r>
            <a:r>
              <a:rPr lang="en-GB" dirty="0"/>
              <a:t> </a:t>
            </a:r>
          </a:p>
          <a:p>
            <a:pPr>
              <a:lnSpc>
                <a:spcPct val="120000"/>
              </a:lnSpc>
            </a:pPr>
            <a:r>
              <a:rPr lang="en-GB" dirty="0"/>
              <a:t>Converts the encoded digital data into a signal suitable for transmission over the channel.</a:t>
            </a:r>
          </a:p>
          <a:p>
            <a:pPr>
              <a:lnSpc>
                <a:spcPct val="120000"/>
              </a:lnSpc>
            </a:pPr>
            <a:r>
              <a:rPr lang="en-GB" dirty="0"/>
              <a:t>Uses modulation techniques like PSK (Phase Shift Keying), QAM (Quadrature Amplitude Modulation), or FSK (Frequency Shift Keying).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CEB509A-00FA-7316-A139-460848C5E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6D8C136-D81B-1043-85F0-CBD399F77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28059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73983B-8FE8-0C39-E7C6-069ED68F4C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01475-E92C-EFA3-F625-5DAD31F45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F3BB7-0589-AAF9-A0BE-66F6F342A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372" y="1329968"/>
            <a:ext cx="11239627" cy="50708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Channel:</a:t>
            </a:r>
          </a:p>
          <a:p>
            <a:r>
              <a:rPr lang="en-GB" dirty="0"/>
              <a:t>The medium through which the signal travels (e.g., optical </a:t>
            </a:r>
            <a:r>
              <a:rPr lang="en-GB" dirty="0" err="1"/>
              <a:t>fiber</a:t>
            </a:r>
            <a:r>
              <a:rPr lang="en-GB" dirty="0"/>
              <a:t>, radio waves, satellite links, or wired connections).</a:t>
            </a:r>
          </a:p>
          <a:p>
            <a:r>
              <a:rPr lang="en-GB" dirty="0"/>
              <a:t>Noise and distortion may affect the signal.</a:t>
            </a:r>
          </a:p>
          <a:p>
            <a:pPr marL="0" indent="0">
              <a:buNone/>
            </a:pPr>
            <a:r>
              <a:rPr lang="en-GB" b="1" dirty="0"/>
              <a:t>Digital Demodulator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Extracts the original signal from the modulated carrier wave.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Converts the signal back to a digital format.</a:t>
            </a:r>
          </a:p>
          <a:p>
            <a:pPr marL="0" indent="0">
              <a:buNone/>
            </a:pPr>
            <a:r>
              <a:rPr lang="en-GB" b="1" dirty="0"/>
              <a:t>Channel Decoder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Detects and corrects errors introduced during transmission.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Restores the data as closely as possible to the original.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lnSpc>
                <a:spcPct val="120000"/>
              </a:lnSpc>
              <a:buNone/>
            </a:pPr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34EAC7-B1A8-0EE7-3A76-9E190FD28E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5BEC2EE-03E2-3D3F-5CDB-678E8BD16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8463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E1CEEB-8F48-B8E0-A789-C9B979B3B6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E31C7-F543-9D0F-D644-5CFE4A332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Communication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EF797-0AB2-7064-00A2-0072F2F25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372" y="1329968"/>
            <a:ext cx="11239627" cy="50708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Source Decoder:</a:t>
            </a:r>
          </a:p>
          <a:p>
            <a:r>
              <a:rPr lang="en-GB" dirty="0"/>
              <a:t>Decompresses the signal to recover the original message.</a:t>
            </a:r>
          </a:p>
          <a:p>
            <a:r>
              <a:rPr lang="en-GB" dirty="0"/>
              <a:t>Example: Expanding JPEG images, MP3 audio, or video files.</a:t>
            </a:r>
          </a:p>
          <a:p>
            <a:pPr marL="0" indent="0">
              <a:buNone/>
            </a:pPr>
            <a:r>
              <a:rPr lang="en-GB" b="1" dirty="0"/>
              <a:t>Output Transducer: </a:t>
            </a:r>
          </a:p>
          <a:p>
            <a:r>
              <a:rPr lang="en-GB" dirty="0"/>
              <a:t>Converts the recovered electrical or digital signal into a human-perceivable form.</a:t>
            </a:r>
          </a:p>
          <a:p>
            <a:r>
              <a:rPr lang="en-GB" dirty="0"/>
              <a:t>Example: Speaker (for sound), Display screen (for video), Printer (for text/images).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lnSpc>
                <a:spcPct val="120000"/>
              </a:lnSpc>
              <a:buNone/>
            </a:pPr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AF0672-C412-149D-CAC4-6F9BA9638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76D0B93-A4B3-38D2-F4ED-455B1AC93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80819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- 9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1521</Words>
  <Application>Microsoft Office PowerPoint</Application>
  <PresentationFormat>Widescreen</PresentationFormat>
  <Paragraphs>243</Paragraphs>
  <Slides>25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Söhne</vt:lpstr>
      <vt:lpstr>Arial</vt:lpstr>
      <vt:lpstr>Calibri</vt:lpstr>
      <vt:lpstr>Calibri Light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Communication</vt:lpstr>
      <vt:lpstr>Communication System</vt:lpstr>
      <vt:lpstr>Communication System</vt:lpstr>
      <vt:lpstr>Communication System- Transmitter</vt:lpstr>
      <vt:lpstr>Communication System - Transmitter</vt:lpstr>
      <vt:lpstr>Communication System - Transmitter</vt:lpstr>
      <vt:lpstr>Communication System - Transmitter</vt:lpstr>
      <vt:lpstr>Communication System - Transmitter</vt:lpstr>
      <vt:lpstr>Communication System - Transmitter</vt:lpstr>
      <vt:lpstr>Communication System - Transmitter</vt:lpstr>
      <vt:lpstr>Communication System - Transmitter</vt:lpstr>
      <vt:lpstr>Communication System - Transmitter</vt:lpstr>
      <vt:lpstr>Communication System - channel</vt:lpstr>
      <vt:lpstr>Communication System - Channel</vt:lpstr>
      <vt:lpstr>Communication System - Receiver</vt:lpstr>
      <vt:lpstr>Communication System</vt:lpstr>
      <vt:lpstr>Communication System</vt:lpstr>
      <vt:lpstr>Communication System</vt:lpstr>
      <vt:lpstr>Communication System</vt:lpstr>
      <vt:lpstr>Communication System</vt:lpstr>
      <vt:lpstr>Communication System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119</cp:revision>
  <dcterms:created xsi:type="dcterms:W3CDTF">2021-03-09T15:35:42Z</dcterms:created>
  <dcterms:modified xsi:type="dcterms:W3CDTF">2025-02-24T07:50:22Z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