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6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6"/>
  </p:notesMasterIdLst>
  <p:handoutMasterIdLst>
    <p:handoutMasterId r:id="rId37"/>
  </p:handoutMasterIdLst>
  <p:sldIdLst>
    <p:sldId id="256" r:id="rId2"/>
    <p:sldId id="263" r:id="rId3"/>
    <p:sldId id="316" r:id="rId4"/>
    <p:sldId id="264" r:id="rId5"/>
    <p:sldId id="267" r:id="rId6"/>
    <p:sldId id="268" r:id="rId7"/>
    <p:sldId id="315" r:id="rId8"/>
    <p:sldId id="270" r:id="rId9"/>
    <p:sldId id="272" r:id="rId10"/>
    <p:sldId id="273" r:id="rId11"/>
    <p:sldId id="274" r:id="rId12"/>
    <p:sldId id="280" r:id="rId13"/>
    <p:sldId id="317" r:id="rId14"/>
    <p:sldId id="313" r:id="rId15"/>
    <p:sldId id="314" r:id="rId16"/>
    <p:sldId id="291" r:id="rId17"/>
    <p:sldId id="292" r:id="rId18"/>
    <p:sldId id="293" r:id="rId19"/>
    <p:sldId id="294" r:id="rId20"/>
    <p:sldId id="295" r:id="rId21"/>
    <p:sldId id="296" r:id="rId22"/>
    <p:sldId id="297" r:id="rId23"/>
    <p:sldId id="298" r:id="rId24"/>
    <p:sldId id="318" r:id="rId25"/>
    <p:sldId id="299" r:id="rId26"/>
    <p:sldId id="300" r:id="rId27"/>
    <p:sldId id="302" r:id="rId28"/>
    <p:sldId id="303" r:id="rId29"/>
    <p:sldId id="304" r:id="rId30"/>
    <p:sldId id="305" r:id="rId31"/>
    <p:sldId id="308" r:id="rId32"/>
    <p:sldId id="306" r:id="rId33"/>
    <p:sldId id="309" r:id="rId34"/>
    <p:sldId id="310" r:id="rId3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555" autoAdjust="0"/>
    <p:restoredTop sz="86391" autoAdjust="0"/>
  </p:normalViewPr>
  <p:slideViewPr>
    <p:cSldViewPr>
      <p:cViewPr>
        <p:scale>
          <a:sx n="60" d="100"/>
          <a:sy n="60" d="100"/>
        </p:scale>
        <p:origin x="-1644" y="-49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848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698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09C835-0F17-4028-8890-5DFB582BF7EF}" type="datetimeFigureOut">
              <a:rPr lang="en-GB" smtClean="0"/>
              <a:pPr/>
              <a:t>29/10/2012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E0FA30-8E5D-46F4-B97F-898CDC3483C0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D4FC46-A908-4BD3-AA7E-443464B67C7A}" type="datetimeFigureOut">
              <a:rPr lang="en-GB" smtClean="0"/>
              <a:pPr/>
              <a:t>29/10/2012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0A2339-854D-4810-9E26-ADF03CA437F7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Increase spacing </a:t>
            </a:r>
            <a:br>
              <a:rPr lang="en-GB" dirty="0" smtClean="0"/>
            </a:br>
            <a:r>
              <a:rPr lang="en-GB" dirty="0" smtClean="0"/>
              <a:t>between bits on outer </a:t>
            </a:r>
            <a:br>
              <a:rPr lang="en-GB" dirty="0" smtClean="0"/>
            </a:br>
            <a:r>
              <a:rPr lang="en-GB" dirty="0" smtClean="0"/>
              <a:t>tracks. 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Density increases inwardly.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Large disk wastage.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As density is controlled by innermost track.</a:t>
            </a:r>
            <a:endParaRPr lang="en-US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9</a:t>
            </a:fld>
            <a:endParaRPr lang="en-GB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12</a:t>
            </a:fld>
            <a:endParaRPr lang="en-GB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Compact disk</a:t>
            </a:r>
          </a:p>
          <a:p>
            <a:r>
              <a:rPr lang="en-GB" dirty="0" smtClean="0"/>
              <a:t>CD-ROM and Audio CD have similar technologies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23</a:t>
            </a:fld>
            <a:endParaRPr lang="en-GB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Surface is not organised into concentric tracks.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25</a:t>
            </a:fld>
            <a:endParaRPr lang="en-GB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26</a:t>
            </a:fld>
            <a:endParaRPr lang="en-GB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0A2339-854D-4810-9E26-ADF03CA437F7}" type="slidenum">
              <a:rPr lang="en-GB" smtClean="0"/>
              <a:pPr/>
              <a:t>27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29/10/2012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pic>
        <p:nvPicPr>
          <p:cNvPr id="12" name="Picture 2" descr="logoSMU"/>
          <p:cNvPicPr>
            <a:picLocks noChangeAspect="1" noChangeArrowheads="1"/>
          </p:cNvPicPr>
          <p:nvPr userDrawn="1"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87272" y="5329308"/>
            <a:ext cx="6169457" cy="13400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29/10/2012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29/10/2012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29/10/2012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29/10/2012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29/10/2012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29/10/2012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29/10/2012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60D6B34-A169-4C14-88DD-8F0439786FE0}" type="datetimeFigureOut">
              <a:rPr lang="en-GB" smtClean="0"/>
              <a:pPr/>
              <a:t>29/10/2012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29/10/2012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0D6B34-A169-4C14-88DD-8F0439786FE0}" type="datetimeFigureOut">
              <a:rPr lang="en-GB" smtClean="0"/>
              <a:pPr/>
              <a:t>29/10/2012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339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39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218"/>
          <p:cNvSpPr>
            <a:spLocks noGrp="1" noChangeArrowheads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0BDF474-4DC1-487E-A62F-4C2CFBBE38E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6" name="Rectangle 219"/>
          <p:cNvSpPr>
            <a:spLocks noGrp="1" noChangeArrowheads="1"/>
          </p:cNvSpPr>
          <p:nvPr>
            <p:ph type="dt" sz="half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Rectangle 220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60D6B34-A169-4C14-88DD-8F0439786FE0}" type="datetimeFigureOut">
              <a:rPr lang="en-GB" smtClean="0"/>
              <a:pPr/>
              <a:t>29/10/2012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EE267287-1E51-425F-941D-3CFF4E22B629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2" descr="logoSMU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6012160" y="6093296"/>
            <a:ext cx="3059832" cy="6646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Non Volatile </a:t>
            </a:r>
            <a:r>
              <a:rPr lang="en-GB" dirty="0" smtClean="0"/>
              <a:t>Storage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71440"/>
          </a:xfrm>
        </p:spPr>
        <p:txBody>
          <a:bodyPr>
            <a:normAutofit fontScale="70000" lnSpcReduction="20000"/>
          </a:bodyPr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Common Types</a:t>
            </a:r>
            <a:endParaRPr lang="en-US" dirty="0" smtClean="0"/>
          </a:p>
        </p:txBody>
      </p:sp>
      <p:sp>
        <p:nvSpPr>
          <p:cNvPr id="7782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Magnetic Disk</a:t>
            </a:r>
          </a:p>
          <a:p>
            <a:endParaRPr lang="en-GB" dirty="0" smtClean="0"/>
          </a:p>
          <a:p>
            <a:r>
              <a:rPr lang="en-GB" dirty="0" smtClean="0"/>
              <a:t>Optical Disks</a:t>
            </a:r>
          </a:p>
          <a:p>
            <a:endParaRPr lang="en-GB" dirty="0" smtClean="0"/>
          </a:p>
          <a:p>
            <a:r>
              <a:rPr lang="en-GB" dirty="0" smtClean="0"/>
              <a:t>Flash Memory</a:t>
            </a:r>
          </a:p>
          <a:p>
            <a:endParaRPr lang="en-GB" dirty="0" smtClean="0"/>
          </a:p>
          <a:p>
            <a:r>
              <a:rPr lang="en-GB" dirty="0" smtClean="0"/>
              <a:t>Magnetic Tape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7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Magnetic Disks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Magnetic Disk	</a:t>
            </a:r>
            <a:endParaRPr lang="en-US" dirty="0" smtClean="0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Introduced in the 1950’s</a:t>
            </a:r>
          </a:p>
          <a:p>
            <a:endParaRPr lang="en-US" dirty="0" smtClean="0"/>
          </a:p>
          <a:p>
            <a:r>
              <a:rPr lang="en-US" dirty="0" smtClean="0"/>
              <a:t>Non-Volatile, long term storage</a:t>
            </a:r>
          </a:p>
          <a:p>
            <a:endParaRPr lang="en-US" dirty="0" smtClean="0"/>
          </a:p>
          <a:p>
            <a:r>
              <a:rPr lang="en-US" dirty="0" smtClean="0"/>
              <a:t>Early capacity of </a:t>
            </a:r>
            <a:r>
              <a:rPr lang="en-GB" dirty="0" smtClean="0"/>
              <a:t>3.75mb</a:t>
            </a:r>
          </a:p>
          <a:p>
            <a:endParaRPr lang="en-GB" dirty="0" smtClean="0"/>
          </a:p>
          <a:p>
            <a:r>
              <a:rPr lang="en-GB" dirty="0" smtClean="0"/>
              <a:t>Capacity doubling every 2 – 4 years 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Inside </a:t>
            </a:r>
            <a:endParaRPr lang="en-US" dirty="0" smtClean="0"/>
          </a:p>
        </p:txBody>
      </p:sp>
      <p:pic>
        <p:nvPicPr>
          <p:cNvPr id="12" name="Content Placeholder 11" descr="1024px-Hard_drive-en.svg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357290" y="1718008"/>
            <a:ext cx="7200242" cy="5140016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They Work</a:t>
            </a:r>
            <a:endParaRPr lang="en-US" dirty="0" smtClean="0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556792"/>
            <a:ext cx="8229600" cy="5301207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Data is organised in </a:t>
            </a:r>
            <a:br>
              <a:rPr lang="en-GB" dirty="0" smtClean="0"/>
            </a:br>
            <a:r>
              <a:rPr lang="en-GB" dirty="0" smtClean="0"/>
              <a:t>concentric rings called </a:t>
            </a:r>
            <a:br>
              <a:rPr lang="en-GB" dirty="0" smtClean="0"/>
            </a:br>
            <a:r>
              <a:rPr lang="en-GB" dirty="0" smtClean="0"/>
              <a:t>Tracks</a:t>
            </a:r>
          </a:p>
          <a:p>
            <a:endParaRPr lang="en-GB" dirty="0" smtClean="0"/>
          </a:p>
          <a:p>
            <a:r>
              <a:rPr lang="en-GB" dirty="0" smtClean="0"/>
              <a:t>Tracks are broken down</a:t>
            </a:r>
            <a:br>
              <a:rPr lang="en-GB" dirty="0" smtClean="0"/>
            </a:br>
            <a:r>
              <a:rPr lang="en-GB" dirty="0" smtClean="0"/>
              <a:t>into sectors.</a:t>
            </a:r>
          </a:p>
          <a:p>
            <a:endParaRPr lang="en-GB" dirty="0" smtClean="0"/>
          </a:p>
          <a:p>
            <a:r>
              <a:rPr lang="en-GB" dirty="0" smtClean="0"/>
              <a:t>Sectors </a:t>
            </a:r>
            <a:r>
              <a:rPr lang="en-GB" dirty="0" smtClean="0"/>
              <a:t>have been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512 bytes long</a:t>
            </a:r>
            <a:r>
              <a:rPr lang="en-GB" dirty="0" smtClean="0"/>
              <a:t>. New = 4KB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Data found on the same </a:t>
            </a:r>
            <a:br>
              <a:rPr lang="en-GB" dirty="0" smtClean="0"/>
            </a:br>
            <a:r>
              <a:rPr lang="en-GB" dirty="0" smtClean="0"/>
              <a:t>track of different platters is </a:t>
            </a:r>
            <a:br>
              <a:rPr lang="en-GB" dirty="0" smtClean="0"/>
            </a:br>
            <a:r>
              <a:rPr lang="en-GB" dirty="0" smtClean="0"/>
              <a:t>called a Cylinder</a:t>
            </a:r>
            <a:endParaRPr lang="en-US" dirty="0" smtClean="0"/>
          </a:p>
        </p:txBody>
      </p:sp>
      <p:pic>
        <p:nvPicPr>
          <p:cNvPr id="9" name="Picture 8" descr="1000px-Cylinder_Head_Sector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782281" y="1268760"/>
            <a:ext cx="4542248" cy="489654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They Work</a:t>
            </a:r>
            <a:endParaRPr lang="en-US" dirty="0" smtClean="0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The Platters spin </a:t>
            </a:r>
            <a:br>
              <a:rPr lang="en-GB" dirty="0" smtClean="0"/>
            </a:br>
            <a:r>
              <a:rPr lang="en-GB" dirty="0" smtClean="0"/>
              <a:t>at high </a:t>
            </a:r>
            <a:r>
              <a:rPr lang="en-GB" dirty="0" smtClean="0"/>
              <a:t>RPM:</a:t>
            </a:r>
            <a:br>
              <a:rPr lang="en-GB" dirty="0" smtClean="0"/>
            </a:br>
            <a:r>
              <a:rPr lang="en-GB" dirty="0" smtClean="0"/>
              <a:t>5400, 7200, 10K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The head reads </a:t>
            </a:r>
            <a:br>
              <a:rPr lang="en-GB" dirty="0" smtClean="0"/>
            </a:br>
            <a:r>
              <a:rPr lang="en-GB" dirty="0" smtClean="0"/>
              <a:t>the information </a:t>
            </a:r>
            <a:br>
              <a:rPr lang="en-GB" dirty="0" smtClean="0"/>
            </a:br>
            <a:r>
              <a:rPr lang="en-GB" dirty="0" smtClean="0"/>
              <a:t>from the platter</a:t>
            </a:r>
          </a:p>
          <a:p>
            <a:endParaRPr lang="en-GB" dirty="0" smtClean="0"/>
          </a:p>
          <a:p>
            <a:r>
              <a:rPr lang="en-GB" dirty="0" smtClean="0"/>
              <a:t>Information is </a:t>
            </a:r>
            <a:br>
              <a:rPr lang="en-GB" dirty="0" smtClean="0"/>
            </a:br>
            <a:r>
              <a:rPr lang="en-GB" dirty="0" smtClean="0"/>
              <a:t>stored as magnetization</a:t>
            </a:r>
            <a:endParaRPr lang="en-US" dirty="0" smtClean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1857364"/>
            <a:ext cx="4987127" cy="352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Problem</a:t>
            </a:r>
            <a:endParaRPr lang="en-US" dirty="0" smtClean="0"/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en-GB" dirty="0" smtClean="0"/>
              <a:t>Bits on the inside are spinning slower than the bits on the outside.</a:t>
            </a:r>
          </a:p>
          <a:p>
            <a:endParaRPr lang="en-GB" dirty="0" smtClean="0"/>
          </a:p>
          <a:p>
            <a:r>
              <a:rPr lang="en-GB" dirty="0" smtClean="0"/>
              <a:t>The Head needs to read data at same rate.</a:t>
            </a:r>
          </a:p>
          <a:p>
            <a:endParaRPr lang="en-US" dirty="0" smtClean="0"/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2132856"/>
            <a:ext cx="4685894" cy="2880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One Answer – </a:t>
            </a:r>
            <a:br>
              <a:rPr lang="en-GB" dirty="0" smtClean="0"/>
            </a:br>
            <a:r>
              <a:rPr lang="en-GB" dirty="0" smtClean="0"/>
              <a:t>Increase Spacing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 Each track must </a:t>
            </a:r>
            <a:br>
              <a:rPr lang="en-GB" dirty="0" smtClean="0"/>
            </a:br>
            <a:r>
              <a:rPr lang="en-GB" dirty="0" smtClean="0"/>
              <a:t>therefore contain </a:t>
            </a:r>
            <a:br>
              <a:rPr lang="en-GB" dirty="0" smtClean="0"/>
            </a:br>
            <a:r>
              <a:rPr lang="en-GB" dirty="0" smtClean="0"/>
              <a:t>same amount of data.</a:t>
            </a:r>
          </a:p>
          <a:p>
            <a:endParaRPr lang="en-GB" dirty="0" smtClean="0"/>
          </a:p>
          <a:p>
            <a:r>
              <a:rPr lang="en-GB" dirty="0" smtClean="0"/>
              <a:t>Density is controlled </a:t>
            </a:r>
            <a:br>
              <a:rPr lang="en-GB" dirty="0" smtClean="0"/>
            </a:br>
            <a:r>
              <a:rPr lang="en-GB" dirty="0" smtClean="0"/>
              <a:t>by innermost track.</a:t>
            </a:r>
          </a:p>
          <a:p>
            <a:endParaRPr lang="en-GB" dirty="0" smtClean="0"/>
          </a:p>
          <a:p>
            <a:r>
              <a:rPr lang="en-GB" dirty="0" smtClean="0"/>
              <a:t> Big waste.</a:t>
            </a:r>
            <a:endParaRPr lang="en-GB" dirty="0"/>
          </a:p>
        </p:txBody>
      </p:sp>
      <p:sp>
        <p:nvSpPr>
          <p:cNvPr id="17411" name="Text Box 6"/>
          <p:cNvSpPr txBox="1">
            <a:spLocks noChangeArrowheads="1"/>
          </p:cNvSpPr>
          <p:nvPr/>
        </p:nvSpPr>
        <p:spPr bwMode="auto">
          <a:xfrm>
            <a:off x="827088" y="1989138"/>
            <a:ext cx="331311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 dirty="0"/>
          </a:p>
        </p:txBody>
      </p:sp>
      <p:sp>
        <p:nvSpPr>
          <p:cNvPr id="37895" name="Text Box 7"/>
          <p:cNvSpPr txBox="1">
            <a:spLocks noChangeArrowheads="1"/>
          </p:cNvSpPr>
          <p:nvPr/>
        </p:nvSpPr>
        <p:spPr bwMode="auto">
          <a:xfrm>
            <a:off x="323850" y="1844675"/>
            <a:ext cx="4535488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endParaRPr lang="en-US" sz="2400" dirty="0"/>
          </a:p>
        </p:txBody>
      </p:sp>
      <p:pic>
        <p:nvPicPr>
          <p:cNvPr id="17413" name="Picture 8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1844824"/>
            <a:ext cx="4000500" cy="4014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dirty="0" smtClean="0"/>
              <a:t>Better Answer – </a:t>
            </a:r>
            <a:br>
              <a:rPr lang="en-GB" dirty="0" smtClean="0"/>
            </a:br>
            <a:r>
              <a:rPr lang="en-GB" dirty="0" smtClean="0"/>
              <a:t>Multiple Zone Recording</a:t>
            </a:r>
            <a:endParaRPr lang="en-US" dirty="0" smtClean="0"/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sz="2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548" name="Picture 421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1097756" y="-19844"/>
            <a:ext cx="6948488" cy="689768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Disk Performance Parameters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28596" y="1571612"/>
            <a:ext cx="8229600" cy="4625609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Seek Time </a:t>
            </a:r>
          </a:p>
          <a:p>
            <a:pPr lvl="1"/>
            <a:r>
              <a:rPr lang="en-GB" dirty="0" smtClean="0"/>
              <a:t>Time to position Head.</a:t>
            </a:r>
          </a:p>
          <a:p>
            <a:r>
              <a:rPr lang="en-GB" dirty="0" smtClean="0"/>
              <a:t>Rotational Latency</a:t>
            </a:r>
          </a:p>
          <a:p>
            <a:pPr lvl="1"/>
            <a:r>
              <a:rPr lang="en-GB" dirty="0" smtClean="0"/>
              <a:t>Time to reach start of a sector.</a:t>
            </a:r>
          </a:p>
          <a:p>
            <a:r>
              <a:rPr lang="en-GB" dirty="0" smtClean="0"/>
              <a:t>Access Time </a:t>
            </a:r>
          </a:p>
          <a:p>
            <a:pPr lvl="1"/>
            <a:r>
              <a:rPr lang="en-GB" dirty="0" smtClean="0"/>
              <a:t>Sum of Seek time and Rotational Latency. </a:t>
            </a:r>
            <a:endParaRPr lang="en-GB" dirty="0" smtClean="0"/>
          </a:p>
          <a:p>
            <a:r>
              <a:rPr lang="en-US" dirty="0" smtClean="0"/>
              <a:t>Cache memory (or buffer memory)</a:t>
            </a:r>
          </a:p>
          <a:p>
            <a:pPr lvl="1"/>
            <a:r>
              <a:rPr lang="en-US" dirty="0" smtClean="0"/>
              <a:t>Amount of </a:t>
            </a:r>
            <a:r>
              <a:rPr lang="en-US" dirty="0" smtClean="0"/>
              <a:t>cache RAM located </a:t>
            </a:r>
            <a:r>
              <a:rPr lang="en-US" dirty="0" smtClean="0"/>
              <a:t>on the hard drive</a:t>
            </a:r>
            <a:endParaRPr lang="en-GB" dirty="0" smtClean="0"/>
          </a:p>
          <a:p>
            <a:r>
              <a:rPr lang="en-GB" dirty="0" smtClean="0"/>
              <a:t>Transfer speed </a:t>
            </a:r>
            <a:endParaRPr lang="en-GB" dirty="0" smtClean="0"/>
          </a:p>
          <a:p>
            <a:pPr lvl="1"/>
            <a:r>
              <a:rPr lang="en-GB" dirty="0" smtClean="0"/>
              <a:t>How fast the data is read out.</a:t>
            </a:r>
            <a:br>
              <a:rPr lang="en-GB" dirty="0" smtClean="0"/>
            </a:br>
            <a:r>
              <a:rPr lang="en-GB" dirty="0" smtClean="0"/>
              <a:t>(burst from the cache, or slower sustained rate directly and constantly from hard drive)</a:t>
            </a: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Magnetic Tape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Magnetic Tape</a:t>
            </a:r>
            <a:endParaRPr lang="en-US" dirty="0" smtClean="0"/>
          </a:p>
        </p:txBody>
      </p:sp>
      <p:sp>
        <p:nvSpPr>
          <p:cNvPr id="860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Use Same technique as </a:t>
            </a:r>
            <a:br>
              <a:rPr lang="en-GB" dirty="0" smtClean="0"/>
            </a:br>
            <a:r>
              <a:rPr lang="en-GB" dirty="0" smtClean="0"/>
              <a:t>Disks</a:t>
            </a:r>
          </a:p>
          <a:p>
            <a:endParaRPr lang="en-GB" dirty="0" smtClean="0"/>
          </a:p>
          <a:p>
            <a:r>
              <a:rPr lang="en-GB" dirty="0" smtClean="0"/>
              <a:t>The medium is flexible</a:t>
            </a:r>
            <a:br>
              <a:rPr lang="en-GB" dirty="0" smtClean="0"/>
            </a:br>
            <a:r>
              <a:rPr lang="en-GB" dirty="0" smtClean="0"/>
              <a:t>polyester.</a:t>
            </a:r>
          </a:p>
          <a:p>
            <a:endParaRPr lang="en-GB" dirty="0" smtClean="0"/>
          </a:p>
          <a:p>
            <a:r>
              <a:rPr lang="en-GB" dirty="0" smtClean="0"/>
              <a:t>Coated with magnetised</a:t>
            </a:r>
            <a:br>
              <a:rPr lang="en-GB" dirty="0" smtClean="0"/>
            </a:br>
            <a:r>
              <a:rPr lang="en-GB" dirty="0" smtClean="0"/>
              <a:t>material. </a:t>
            </a:r>
          </a:p>
          <a:p>
            <a:endParaRPr lang="en-GB" dirty="0" smtClean="0"/>
          </a:p>
          <a:p>
            <a:r>
              <a:rPr lang="en-GB" dirty="0" smtClean="0"/>
              <a:t>Sequential  access </a:t>
            </a:r>
            <a:br>
              <a:rPr lang="en-GB" dirty="0" smtClean="0"/>
            </a:br>
            <a:r>
              <a:rPr lang="en-GB" dirty="0" smtClean="0"/>
              <a:t>device.</a:t>
            </a:r>
            <a:endParaRPr lang="en-US" dirty="0" smtClean="0"/>
          </a:p>
        </p:txBody>
      </p:sp>
      <p:grpSp>
        <p:nvGrpSpPr>
          <p:cNvPr id="7" name="Group 6"/>
          <p:cNvGrpSpPr/>
          <p:nvPr/>
        </p:nvGrpSpPr>
        <p:grpSpPr>
          <a:xfrm>
            <a:off x="5076056" y="1497724"/>
            <a:ext cx="3995936" cy="5360276"/>
            <a:chOff x="5148065" y="1497724"/>
            <a:chExt cx="3995936" cy="5360276"/>
          </a:xfrm>
        </p:grpSpPr>
        <p:pic>
          <p:nvPicPr>
            <p:cNvPr id="9218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5148065" y="1536267"/>
              <a:ext cx="3995936" cy="53217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5" name="Right Triangle 4"/>
            <p:cNvSpPr/>
            <p:nvPr/>
          </p:nvSpPr>
          <p:spPr>
            <a:xfrm rot="9895099">
              <a:off x="7619848" y="2093304"/>
              <a:ext cx="1416537" cy="1416537"/>
            </a:xfrm>
            <a:prstGeom prst="rtTriangl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6" name="Rectangle 5"/>
            <p:cNvSpPr/>
            <p:nvPr/>
          </p:nvSpPr>
          <p:spPr>
            <a:xfrm>
              <a:off x="7452320" y="1497724"/>
              <a:ext cx="1691680" cy="56312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Cassette v Hard Disk</a:t>
            </a:r>
            <a:endParaRPr lang="en-US" dirty="0" smtClean="0"/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Head actually touches the tape</a:t>
            </a:r>
          </a:p>
          <a:p>
            <a:endParaRPr lang="en-US" dirty="0" smtClean="0"/>
          </a:p>
          <a:p>
            <a:r>
              <a:rPr lang="en-US" dirty="0" smtClean="0"/>
              <a:t>Tape move at about 2 inches (about 5.08 cm) per second.</a:t>
            </a:r>
          </a:p>
          <a:p>
            <a:endParaRPr lang="en-US" dirty="0" smtClean="0"/>
          </a:p>
          <a:p>
            <a:r>
              <a:rPr lang="en-US" dirty="0" smtClean="0"/>
              <a:t>A hard-disk platter spins up to 3,000 inches per second (about </a:t>
            </a:r>
            <a:r>
              <a:rPr lang="en-US" b="1" u="sng" dirty="0" smtClean="0"/>
              <a:t>170 mph!</a:t>
            </a:r>
            <a:r>
              <a:rPr lang="en-US" dirty="0" smtClean="0"/>
              <a:t>)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sz="quarter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Flash Drives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Flash Drive</a:t>
            </a:r>
            <a:endParaRPr lang="en-GB" dirty="0"/>
          </a:p>
        </p:txBody>
      </p:sp>
      <p:pic>
        <p:nvPicPr>
          <p:cNvPr id="3379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1268413"/>
            <a:ext cx="4248150" cy="2832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6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325" y="188913"/>
            <a:ext cx="2843213" cy="2632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7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0825" y="4221163"/>
            <a:ext cx="4995863" cy="2405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8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02250" y="3022600"/>
            <a:ext cx="3841750" cy="383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Flash Drive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FAT 32 – Most understood file system</a:t>
            </a:r>
          </a:p>
          <a:p>
            <a:endParaRPr lang="en-GB" dirty="0" smtClean="0"/>
          </a:p>
          <a:p>
            <a:r>
              <a:rPr lang="en-GB" dirty="0" smtClean="0"/>
              <a:t>Designed to fit in your pocket</a:t>
            </a:r>
          </a:p>
          <a:p>
            <a:endParaRPr lang="en-GB" dirty="0" smtClean="0"/>
          </a:p>
          <a:p>
            <a:r>
              <a:rPr lang="en-GB" dirty="0" smtClean="0"/>
              <a:t>External Hard Drives can be small, but often need to be plugged in.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it Works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Flash is a type of EEPROM (Electrically Erasable Read-Only Programmable Memory).</a:t>
            </a:r>
          </a:p>
          <a:p>
            <a:endParaRPr lang="en-GB" dirty="0" smtClean="0"/>
          </a:p>
          <a:p>
            <a:r>
              <a:rPr lang="en-GB" dirty="0" smtClean="0"/>
              <a:t>Non-volatile memory, able to store data with no power.</a:t>
            </a:r>
          </a:p>
          <a:p>
            <a:endParaRPr lang="en-GB" dirty="0" smtClean="0"/>
          </a:p>
          <a:p>
            <a:r>
              <a:rPr lang="en-GB" dirty="0" smtClean="0"/>
              <a:t>Normally EEPROM is Byte erasable </a:t>
            </a:r>
          </a:p>
          <a:p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it Works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 Flash is block erasable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Large Chip  is flash memory</a:t>
            </a:r>
          </a:p>
          <a:p>
            <a:r>
              <a:rPr lang="en-GB" dirty="0" smtClean="0"/>
              <a:t>Smaller Chip is the microcontroller.</a:t>
            </a:r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 l="6303" t="5374" r="6039" b="59533"/>
          <a:stretch>
            <a:fillRect/>
          </a:stretch>
        </p:blipFill>
        <p:spPr bwMode="auto">
          <a:xfrm>
            <a:off x="1024435" y="2434891"/>
            <a:ext cx="7095130" cy="27223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How it Works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34" y="1571612"/>
            <a:ext cx="8229600" cy="4725619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en-GB" sz="2000" dirty="0" smtClean="0"/>
              <a:t>Inside the flash chip is:</a:t>
            </a:r>
          </a:p>
          <a:p>
            <a:pPr>
              <a:defRPr/>
            </a:pPr>
            <a:endParaRPr lang="en-GB" dirty="0" smtClean="0"/>
          </a:p>
          <a:p>
            <a:pPr>
              <a:buNone/>
              <a:defRPr/>
            </a:pPr>
            <a:endParaRPr lang="en-GB" dirty="0" smtClean="0"/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endParaRPr lang="en-GB" dirty="0" smtClean="0"/>
          </a:p>
          <a:p>
            <a:pPr>
              <a:defRPr/>
            </a:pPr>
            <a:r>
              <a:rPr lang="en-GB" sz="1700" dirty="0" smtClean="0"/>
              <a:t>It’s a little complex but essentially</a:t>
            </a:r>
          </a:p>
          <a:p>
            <a:pPr>
              <a:defRPr/>
            </a:pPr>
            <a:r>
              <a:rPr lang="en-GB" sz="1700" dirty="0" smtClean="0"/>
              <a:t>Charge by grounding source and drain terminals</a:t>
            </a:r>
          </a:p>
          <a:p>
            <a:pPr>
              <a:defRPr/>
            </a:pPr>
            <a:r>
              <a:rPr lang="en-GB" sz="1700" dirty="0" smtClean="0"/>
              <a:t>When the floating gate is charged  it effectively stops the flow of electricity from the control gate to the silicon, the 1 or 0 is determined on whether the voltage on the control gate is blocked out</a:t>
            </a:r>
            <a:r>
              <a:rPr lang="en-GB" sz="1700" dirty="0" smtClean="0"/>
              <a:t>.</a:t>
            </a:r>
            <a:endParaRPr lang="en-GB" sz="1200" dirty="0" smtClean="0"/>
          </a:p>
          <a:p>
            <a:pPr>
              <a:defRPr/>
            </a:pPr>
            <a:r>
              <a:rPr lang="en-GB" sz="1700" dirty="0" smtClean="0"/>
              <a:t>Normally removing power form a transistor, we lose data. As it will automatically close to 0. But the floating gate effectively traps the electricity. </a:t>
            </a:r>
          </a:p>
          <a:p>
            <a:pPr>
              <a:defRPr/>
            </a:pPr>
            <a:r>
              <a:rPr lang="en-GB" sz="1700" dirty="0" smtClean="0"/>
              <a:t>To  erase info we drain the electricity through the drain to the left.</a:t>
            </a:r>
          </a:p>
        </p:txBody>
      </p:sp>
      <p:pic>
        <p:nvPicPr>
          <p:cNvPr id="3789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08048" y="1428736"/>
            <a:ext cx="4035952" cy="32147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6" name="Rectangle 4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Optical Disks</a:t>
            </a:r>
          </a:p>
        </p:txBody>
      </p:sp>
      <p:sp>
        <p:nvSpPr>
          <p:cNvPr id="90117" name="Rectangle 5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Optical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7 basic types of optical storage</a:t>
            </a:r>
          </a:p>
          <a:p>
            <a:pPr lvl="1"/>
            <a:r>
              <a:rPr lang="en-GB" dirty="0" smtClean="0"/>
              <a:t>CD</a:t>
            </a:r>
          </a:p>
          <a:p>
            <a:pPr lvl="1"/>
            <a:r>
              <a:rPr lang="en-GB" dirty="0" smtClean="0"/>
              <a:t>CD-ROM</a:t>
            </a:r>
          </a:p>
          <a:p>
            <a:pPr lvl="1"/>
            <a:r>
              <a:rPr lang="en-GB" dirty="0" smtClean="0"/>
              <a:t>CD-R</a:t>
            </a:r>
          </a:p>
          <a:p>
            <a:pPr lvl="1"/>
            <a:r>
              <a:rPr lang="en-GB" dirty="0" smtClean="0"/>
              <a:t>CD-RW</a:t>
            </a:r>
          </a:p>
          <a:p>
            <a:pPr lvl="1"/>
            <a:r>
              <a:rPr lang="en-GB" dirty="0" smtClean="0"/>
              <a:t>DVD</a:t>
            </a:r>
          </a:p>
          <a:p>
            <a:pPr lvl="1"/>
            <a:r>
              <a:rPr lang="en-GB" dirty="0" smtClean="0"/>
              <a:t>DVD-R</a:t>
            </a:r>
          </a:p>
          <a:p>
            <a:pPr lvl="1"/>
            <a:r>
              <a:rPr lang="en-GB" dirty="0" smtClean="0"/>
              <a:t>DVD-RW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Disk</a:t>
            </a:r>
            <a:endParaRPr lang="en-GB" dirty="0"/>
          </a:p>
        </p:txBody>
      </p:sp>
      <p:pic>
        <p:nvPicPr>
          <p:cNvPr id="4" name="Content Placeholder 3" descr="cd-crosssection.gif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1887" y="2643182"/>
            <a:ext cx="8580226" cy="288926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Data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Contains spiral starting at centre.</a:t>
            </a:r>
          </a:p>
          <a:p>
            <a:endParaRPr lang="en-GB" dirty="0" smtClean="0"/>
          </a:p>
          <a:p>
            <a:r>
              <a:rPr lang="en-GB" dirty="0" smtClean="0"/>
              <a:t>Sectors on outside are same length as those on inside.</a:t>
            </a:r>
          </a:p>
          <a:p>
            <a:endParaRPr lang="en-GB" dirty="0" smtClean="0"/>
          </a:p>
          <a:p>
            <a:r>
              <a:rPr lang="en-GB" dirty="0" smtClean="0"/>
              <a:t>Disk rotates slower for outer tracks.</a:t>
            </a:r>
          </a:p>
        </p:txBody>
      </p:sp>
      <p:pic>
        <p:nvPicPr>
          <p:cNvPr id="40964" name="Picture 4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clrChange>
              <a:clrFrom>
                <a:srgbClr val="000000"/>
              </a:clrFrom>
              <a:clrTo>
                <a:srgbClr val="000000">
                  <a:alpha val="0"/>
                </a:srgbClr>
              </a:clrTo>
            </a:clrChange>
          </a:blip>
          <a:srcRect/>
          <a:stretch>
            <a:fillRect/>
          </a:stretch>
        </p:blipFill>
        <p:spPr>
          <a:xfrm>
            <a:off x="4586708" y="1662094"/>
            <a:ext cx="4161584" cy="441011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Retrieve Information </a:t>
            </a:r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Laser and a Photocell</a:t>
            </a:r>
          </a:p>
          <a:p>
            <a:r>
              <a:rPr lang="en-GB" dirty="0" smtClean="0"/>
              <a:t>Bumps and Lands</a:t>
            </a:r>
          </a:p>
        </p:txBody>
      </p:sp>
      <p:pic>
        <p:nvPicPr>
          <p:cNvPr id="7" name="Picture 6" descr="cd-bumps.gif"/>
          <p:cNvPicPr>
            <a:picLocks noChangeAspect="1"/>
          </p:cNvPicPr>
          <p:nvPr/>
        </p:nvPicPr>
        <p:blipFill>
          <a:blip r:embed="rId3"/>
          <a:srcRect b="6896"/>
          <a:stretch>
            <a:fillRect/>
          </a:stretch>
        </p:blipFill>
        <p:spPr>
          <a:xfrm>
            <a:off x="142844" y="3271344"/>
            <a:ext cx="8929750" cy="2586548"/>
          </a:xfrm>
          <a:prstGeom prst="rect">
            <a:avLst/>
          </a:prstGeom>
          <a:solidFill>
            <a:schemeClr val="bg1"/>
          </a:solidFill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CD-R</a:t>
            </a:r>
            <a:endParaRPr lang="en-US" dirty="0" smtClean="0"/>
          </a:p>
        </p:txBody>
      </p:sp>
      <p:sp>
        <p:nvSpPr>
          <p:cNvPr id="808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Need to create </a:t>
            </a:r>
            <a:r>
              <a:rPr lang="en-US" dirty="0" smtClean="0"/>
              <a:t>a non-reflective area</a:t>
            </a:r>
          </a:p>
          <a:p>
            <a:endParaRPr lang="en-US" dirty="0" smtClean="0"/>
          </a:p>
          <a:p>
            <a:r>
              <a:rPr lang="en-US" dirty="0" smtClean="0"/>
              <a:t>Therefore needs an extra layer</a:t>
            </a:r>
          </a:p>
          <a:p>
            <a:endParaRPr lang="en-US" dirty="0" smtClean="0"/>
          </a:p>
          <a:p>
            <a:r>
              <a:rPr lang="en-US" dirty="0" smtClean="0"/>
              <a:t>A dye layer </a:t>
            </a:r>
          </a:p>
          <a:p>
            <a:endParaRPr lang="en-US" dirty="0" smtClean="0"/>
          </a:p>
          <a:p>
            <a:r>
              <a:rPr lang="en-GB" dirty="0" smtClean="0"/>
              <a:t>Uses two lasers.</a:t>
            </a:r>
          </a:p>
          <a:p>
            <a:endParaRPr lang="en-US" dirty="0" smtClean="0"/>
          </a:p>
          <a:p>
            <a:r>
              <a:rPr lang="en-US" dirty="0" smtClean="0"/>
              <a:t>The writing laser heats up the dye layer and changes its transparency. </a:t>
            </a:r>
          </a:p>
          <a:p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8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899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CD-RW</a:t>
            </a:r>
            <a:endParaRPr lang="en-US" dirty="0" smtClean="0"/>
          </a:p>
        </p:txBody>
      </p:sp>
      <p:sp>
        <p:nvSpPr>
          <p:cNvPr id="798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 number of approaches have been used</a:t>
            </a:r>
          </a:p>
          <a:p>
            <a:endParaRPr lang="en-GB" dirty="0" smtClean="0"/>
          </a:p>
          <a:p>
            <a:r>
              <a:rPr lang="en-GB" dirty="0" smtClean="0"/>
              <a:t>Pure optical approach is </a:t>
            </a:r>
            <a:r>
              <a:rPr lang="en-US" dirty="0" smtClean="0"/>
              <a:t>phase-change technology.</a:t>
            </a:r>
          </a:p>
          <a:p>
            <a:endParaRPr lang="en-US" dirty="0" smtClean="0"/>
          </a:p>
          <a:p>
            <a:r>
              <a:rPr lang="en-US" dirty="0" smtClean="0"/>
              <a:t>Two distinctive reflectivity's.</a:t>
            </a:r>
          </a:p>
          <a:p>
            <a:endParaRPr lang="en-US" dirty="0" smtClean="0"/>
          </a:p>
          <a:p>
            <a:r>
              <a:rPr lang="en-US" dirty="0" smtClean="0"/>
              <a:t>Good for about 500,000 to 1,000,000 erase cycles.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DVD-R</a:t>
            </a:r>
            <a:endParaRPr lang="en-US" dirty="0" smtClean="0"/>
          </a:p>
        </p:txBody>
      </p:sp>
      <p:sp>
        <p:nvSpPr>
          <p:cNvPr id="829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Bits are packed more closely.</a:t>
            </a:r>
          </a:p>
          <a:p>
            <a:r>
              <a:rPr lang="en-GB" dirty="0" smtClean="0"/>
              <a:t>Laser has shorter wave length.</a:t>
            </a:r>
          </a:p>
          <a:p>
            <a:r>
              <a:rPr lang="en-GB" dirty="0" smtClean="0"/>
              <a:t>Tracks are closer than on CD.</a:t>
            </a:r>
          </a:p>
          <a:p>
            <a:endParaRPr lang="en-GB" dirty="0" smtClean="0"/>
          </a:p>
          <a:p>
            <a:r>
              <a:rPr lang="en-GB" dirty="0" smtClean="0"/>
              <a:t>Dual layer DVD</a:t>
            </a:r>
          </a:p>
          <a:p>
            <a:r>
              <a:rPr lang="en-GB" dirty="0" smtClean="0"/>
              <a:t>Semi Reflective layer </a:t>
            </a:r>
          </a:p>
          <a:p>
            <a:r>
              <a:rPr lang="en-GB" dirty="0" smtClean="0"/>
              <a:t>Laser adjusts focus to read both layers.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5572132" y="5072074"/>
            <a:ext cx="3571868" cy="178592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 smtClean="0"/>
              <a:t>Dual Layer DVD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7108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1571612"/>
            <a:ext cx="7657432" cy="5000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+ or -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Plus or Minus - What's The Difference?</a:t>
            </a:r>
          </a:p>
          <a:p>
            <a:pPr lvl="1"/>
            <a:r>
              <a:rPr lang="en-US" dirty="0" smtClean="0"/>
              <a:t>+R	DVD Forum</a:t>
            </a:r>
          </a:p>
          <a:p>
            <a:pPr lvl="1"/>
            <a:r>
              <a:rPr lang="en-US" dirty="0" smtClean="0"/>
              <a:t>-R 	DVD Alliance</a:t>
            </a:r>
          </a:p>
          <a:p>
            <a:pPr lvl="1"/>
            <a:endParaRPr lang="en-US" dirty="0" smtClean="0"/>
          </a:p>
          <a:p>
            <a:r>
              <a:rPr lang="en-GB" dirty="0" smtClean="0"/>
              <a:t>Main Difference is the way the recorders format and rewrite DVDs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Blu-ray</a:t>
            </a:r>
            <a:endParaRPr lang="en-GB" dirty="0"/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Developed by the Blu-ray Disc </a:t>
            </a:r>
            <a:br>
              <a:rPr lang="en-US" dirty="0" smtClean="0"/>
            </a:br>
            <a:r>
              <a:rPr lang="en-US" dirty="0" smtClean="0"/>
              <a:t>Association.</a:t>
            </a:r>
          </a:p>
          <a:p>
            <a:pPr lvl="1"/>
            <a:endParaRPr lang="en-US" dirty="0" smtClean="0"/>
          </a:p>
          <a:p>
            <a:r>
              <a:rPr lang="en-US" dirty="0" smtClean="0"/>
              <a:t>DVD, DVD±R, DVD±RW, and </a:t>
            </a:r>
            <a:br>
              <a:rPr lang="en-US" dirty="0" smtClean="0"/>
            </a:br>
            <a:r>
              <a:rPr lang="en-US" dirty="0" smtClean="0"/>
              <a:t>DVD-RAM use a red laser </a:t>
            </a:r>
          </a:p>
          <a:p>
            <a:endParaRPr lang="en-US" dirty="0" smtClean="0"/>
          </a:p>
          <a:p>
            <a:r>
              <a:rPr lang="en-US" dirty="0" smtClean="0"/>
              <a:t>Blu-ray use blue-violet laser</a:t>
            </a:r>
          </a:p>
          <a:p>
            <a:pPr lvl="2"/>
            <a:endParaRPr lang="en-GB" dirty="0" smtClean="0"/>
          </a:p>
          <a:p>
            <a:r>
              <a:rPr lang="en-US" dirty="0" smtClean="0"/>
              <a:t>Recent development have seen </a:t>
            </a:r>
            <a:br>
              <a:rPr lang="en-US" dirty="0" smtClean="0"/>
            </a:br>
            <a:r>
              <a:rPr lang="en-US" dirty="0" smtClean="0"/>
              <a:t>capacity  pushed to 500GB on a single disc by using 20 layers.</a:t>
            </a:r>
            <a:endParaRPr lang="en-GB" dirty="0"/>
          </a:p>
        </p:txBody>
      </p:sp>
      <p:pic>
        <p:nvPicPr>
          <p:cNvPr id="48131" name="Picture 2"/>
          <p:cNvPicPr>
            <a:picLocks noChangeAspect="1" noChangeArrowheads="1"/>
          </p:cNvPicPr>
          <p:nvPr/>
        </p:nvPicPr>
        <p:blipFill>
          <a:blip r:embed="rId2" cstate="print"/>
          <a:srcRect l="14079" r="13365" b="72362"/>
          <a:stretch>
            <a:fillRect/>
          </a:stretch>
        </p:blipFill>
        <p:spPr bwMode="auto">
          <a:xfrm>
            <a:off x="5715008" y="2428868"/>
            <a:ext cx="3333770" cy="2214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 Formats</a:t>
            </a:r>
            <a:endParaRPr lang="en-US" dirty="0" smtClean="0"/>
          </a:p>
        </p:txBody>
      </p:sp>
      <p:sp>
        <p:nvSpPr>
          <p:cNvPr id="839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lvl="2"/>
            <a:endParaRPr lang="en-US" dirty="0" smtClean="0"/>
          </a:p>
          <a:p>
            <a:r>
              <a:rPr lang="en-US" dirty="0" smtClean="0"/>
              <a:t>HD-DVD </a:t>
            </a:r>
          </a:p>
          <a:p>
            <a:pPr lvl="2"/>
            <a:r>
              <a:rPr lang="en-US" dirty="0" smtClean="0"/>
              <a:t>Is an obsolete high- density optical disc format for storing data and high-definition video. </a:t>
            </a:r>
          </a:p>
          <a:p>
            <a:pPr lvl="2"/>
            <a:endParaRPr lang="en-US" dirty="0" smtClean="0"/>
          </a:p>
          <a:p>
            <a:r>
              <a:rPr lang="en-US" dirty="0" smtClean="0"/>
              <a:t>HD-DVD-1</a:t>
            </a:r>
          </a:p>
          <a:p>
            <a:pPr lvl="2"/>
            <a:r>
              <a:rPr lang="en-US" dirty="0" smtClean="0"/>
              <a:t>An experimental format developed in Taiwan  </a:t>
            </a:r>
          </a:p>
          <a:p>
            <a:pPr lvl="2"/>
            <a:endParaRPr lang="en-US" dirty="0" smtClean="0"/>
          </a:p>
          <a:p>
            <a:r>
              <a:rPr lang="en-US" dirty="0" smtClean="0"/>
              <a:t>HVD – Holographic Versatile Disk </a:t>
            </a:r>
          </a:p>
          <a:p>
            <a:pPr lvl="2"/>
            <a:r>
              <a:rPr lang="en-GB" dirty="0" smtClean="0"/>
              <a:t>New format under development, </a:t>
            </a:r>
            <a:r>
              <a:rPr lang="en-US" dirty="0" smtClean="0"/>
              <a:t>storage capacity of 3.9 terabytes (39,000 GB)</a:t>
            </a:r>
            <a:r>
              <a:rPr lang="en-GB" dirty="0" smtClean="0"/>
              <a:t>.</a:t>
            </a:r>
          </a:p>
          <a:p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Any Questions?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owerpoint New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New</Template>
  <TotalTime>192</TotalTime>
  <Words>618</Words>
  <Application>Microsoft Office PowerPoint</Application>
  <PresentationFormat>On-screen Show (4:3)</PresentationFormat>
  <Paragraphs>196</Paragraphs>
  <Slides>34</Slides>
  <Notes>6</Notes>
  <HiddenSlides>1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5" baseType="lpstr">
      <vt:lpstr>Powerpoint New</vt:lpstr>
      <vt:lpstr>Non Volatile Storage</vt:lpstr>
      <vt:lpstr>Common Types</vt:lpstr>
      <vt:lpstr>Magnetic Disks</vt:lpstr>
      <vt:lpstr>Magnetic Disk </vt:lpstr>
      <vt:lpstr>Inside </vt:lpstr>
      <vt:lpstr>How They Work</vt:lpstr>
      <vt:lpstr>How They Work</vt:lpstr>
      <vt:lpstr>A Problem</vt:lpstr>
      <vt:lpstr>One Answer –  Increase Spacing</vt:lpstr>
      <vt:lpstr>Better Answer –  Multiple Zone Recording</vt:lpstr>
      <vt:lpstr>Slide 11</vt:lpstr>
      <vt:lpstr>Disk Performance Parameters</vt:lpstr>
      <vt:lpstr>Magnetic Tape</vt:lpstr>
      <vt:lpstr>Magnetic Tape</vt:lpstr>
      <vt:lpstr>Cassette v Hard Disk</vt:lpstr>
      <vt:lpstr>Flash Drives</vt:lpstr>
      <vt:lpstr>Flash Drive</vt:lpstr>
      <vt:lpstr>Flash Drive</vt:lpstr>
      <vt:lpstr>How it Works </vt:lpstr>
      <vt:lpstr>How it Works </vt:lpstr>
      <vt:lpstr>How it Works </vt:lpstr>
      <vt:lpstr>Optical Disks</vt:lpstr>
      <vt:lpstr>Optical</vt:lpstr>
      <vt:lpstr>The Disk</vt:lpstr>
      <vt:lpstr>Data</vt:lpstr>
      <vt:lpstr>Retrieve Information </vt:lpstr>
      <vt:lpstr>CD-R</vt:lpstr>
      <vt:lpstr>CD-RW</vt:lpstr>
      <vt:lpstr>DVD-R</vt:lpstr>
      <vt:lpstr>Dual Layer DVD</vt:lpstr>
      <vt:lpstr>+ or -</vt:lpstr>
      <vt:lpstr>Blu-ray</vt:lpstr>
      <vt:lpstr>Other Formats</vt:lpstr>
      <vt:lpstr>Any Questions?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External Storage</dc:title>
  <dc:creator>Graham Rees-Evans</dc:creator>
  <cp:lastModifiedBy>fad-gj</cp:lastModifiedBy>
  <cp:revision>22</cp:revision>
  <dcterms:created xsi:type="dcterms:W3CDTF">2011-10-19T23:00:05Z</dcterms:created>
  <dcterms:modified xsi:type="dcterms:W3CDTF">2012-10-29T14:38:01Z</dcterms:modified>
</cp:coreProperties>
</file>