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6858000" cy="9144000"/>
  <p:embeddedFontLst>
    <p:embeddedFont>
      <p:font typeface="Open Sans" panose="020B0606030504020204" pitchFamily="34" charset="0"/>
      <p:regular r:id="rId13"/>
      <p:bold r:id="rId14"/>
      <p:italic r:id="rId15"/>
      <p:boldItalic r:id="rId1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020277-E353-4102-C928-8B5ABA42D993}" v="9" dt="2025-02-03T00:57:35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162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32bc6ca06ef_0_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32bc6ca06ef_0_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32bc6ca06ef_0_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32bc6ca06ef_0_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32bc6ca06ef_0_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32bc6ca06ef_0_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g32bc6ca06ef_0_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" name="Google Shape;107;g32bc6ca06ef_0_7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32bc6ca06ef_0_1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32bc6ca06ef_0_1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32bc6ca06ef_0_1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32bc6ca06ef_0_1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32bc6ca06ef_0_1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Google Shape;153;g32bc6ca06ef_0_1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g32bc6ca06ef_0_1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Google Shape;170;g32bc6ca06ef_0_1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32bc6ca06ef_0_1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" name="Google Shape;175;g32bc6ca06ef_0_1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7007735" y="3176888"/>
            <a:ext cx="562200" cy="0"/>
          </a:xfrm>
          <a:prstGeom prst="straightConnector1">
            <a:avLst/>
          </a:prstGeom>
          <a:noFill/>
          <a:ln w="7620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1" name="Google Shape;11;p2"/>
          <p:cNvCxnSpPr/>
          <p:nvPr/>
        </p:nvCxnSpPr>
        <p:spPr>
          <a:xfrm>
            <a:off x="1575035" y="3158252"/>
            <a:ext cx="562200" cy="0"/>
          </a:xfrm>
          <a:prstGeom prst="straightConnector1">
            <a:avLst/>
          </a:prstGeom>
          <a:noFill/>
          <a:ln w="7620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grpSp>
        <p:nvGrpSpPr>
          <p:cNvPr id="12" name="Google Shape;12;p2"/>
          <p:cNvGrpSpPr/>
          <p:nvPr/>
        </p:nvGrpSpPr>
        <p:grpSpPr>
          <a:xfrm>
            <a:off x="1004144" y="1022025"/>
            <a:ext cx="7136668" cy="152400"/>
            <a:chOff x="1346429" y="1011300"/>
            <a:chExt cx="6452100" cy="152400"/>
          </a:xfrm>
        </p:grpSpPr>
        <p:cxnSp>
          <p:nvCxnSpPr>
            <p:cNvPr id="13" name="Google Shape;13;p2"/>
            <p:cNvCxnSpPr/>
            <p:nvPr/>
          </p:nvCxnSpPr>
          <p:spPr>
            <a:xfrm rot="10800000">
              <a:off x="1346429" y="1011300"/>
              <a:ext cx="6452100" cy="0"/>
            </a:xfrm>
            <a:prstGeom prst="straightConnector1">
              <a:avLst/>
            </a:prstGeom>
            <a:noFill/>
            <a:ln w="76200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14" name="Google Shape;14;p2"/>
            <p:cNvCxnSpPr/>
            <p:nvPr/>
          </p:nvCxnSpPr>
          <p:spPr>
            <a:xfrm rot="10800000">
              <a:off x="1346429" y="1163700"/>
              <a:ext cx="6452100" cy="0"/>
            </a:xfrm>
            <a:prstGeom prst="straightConnector1">
              <a:avLst/>
            </a:pr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grpSp>
        <p:nvGrpSpPr>
          <p:cNvPr id="15" name="Google Shape;15;p2"/>
          <p:cNvGrpSpPr/>
          <p:nvPr/>
        </p:nvGrpSpPr>
        <p:grpSpPr>
          <a:xfrm>
            <a:off x="1004151" y="3969100"/>
            <a:ext cx="7136668" cy="152400"/>
            <a:chOff x="1346435" y="3969088"/>
            <a:chExt cx="6452100" cy="152400"/>
          </a:xfrm>
        </p:grpSpPr>
        <p:cxnSp>
          <p:nvCxnSpPr>
            <p:cNvPr id="16" name="Google Shape;16;p2"/>
            <p:cNvCxnSpPr/>
            <p:nvPr/>
          </p:nvCxnSpPr>
          <p:spPr>
            <a:xfrm>
              <a:off x="1346435" y="4121488"/>
              <a:ext cx="6452100" cy="0"/>
            </a:xfrm>
            <a:prstGeom prst="straightConnector1">
              <a:avLst/>
            </a:prstGeom>
            <a:noFill/>
            <a:ln w="76200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17" name="Google Shape;17;p2"/>
            <p:cNvCxnSpPr/>
            <p:nvPr/>
          </p:nvCxnSpPr>
          <p:spPr>
            <a:xfrm>
              <a:off x="1346435" y="3969088"/>
              <a:ext cx="6452100" cy="0"/>
            </a:xfrm>
            <a:prstGeom prst="straightConnector1">
              <a:avLst/>
            </a:pr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sp>
        <p:nvSpPr>
          <p:cNvPr id="18" name="Google Shape;18;p2"/>
          <p:cNvSpPr txBox="1">
            <a:spLocks noGrp="1"/>
          </p:cNvSpPr>
          <p:nvPr>
            <p:ph type="ctrTitle"/>
          </p:nvPr>
        </p:nvSpPr>
        <p:spPr>
          <a:xfrm>
            <a:off x="1004150" y="1751764"/>
            <a:ext cx="7136700" cy="1022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1pPr>
            <a:lvl2pPr lvl="1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2pPr>
            <a:lvl3pPr lvl="2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3pPr>
            <a:lvl4pPr lvl="3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4pPr>
            <a:lvl5pPr lvl="4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5pPr>
            <a:lvl6pPr lvl="5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6pPr>
            <a:lvl7pPr lvl="6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7pPr>
            <a:lvl8pPr lvl="7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8pPr>
            <a:lvl9pPr lvl="8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ubTitle" idx="1"/>
          </p:nvPr>
        </p:nvSpPr>
        <p:spPr>
          <a:xfrm>
            <a:off x="2137225" y="2850039"/>
            <a:ext cx="48705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/>
          <p:nvPr/>
        </p:nvSpPr>
        <p:spPr>
          <a:xfrm>
            <a:off x="-50" y="2571900"/>
            <a:ext cx="9144000" cy="2571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23;p3"/>
          <p:cNvSpPr txBox="1">
            <a:spLocks noGrp="1"/>
          </p:cNvSpPr>
          <p:nvPr>
            <p:ph type="title"/>
          </p:nvPr>
        </p:nvSpPr>
        <p:spPr>
          <a:xfrm>
            <a:off x="311700" y="814800"/>
            <a:ext cx="8571300" cy="94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4"/>
          <p:cNvSpPr/>
          <p:nvPr/>
        </p:nvSpPr>
        <p:spPr>
          <a:xfrm>
            <a:off x="-75" y="5045700"/>
            <a:ext cx="9144000" cy="97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311700" y="1266175"/>
            <a:ext cx="3999900" cy="33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body" idx="2"/>
          </p:nvPr>
        </p:nvSpPr>
        <p:spPr>
          <a:xfrm>
            <a:off x="4832400" y="1266175"/>
            <a:ext cx="3999900" cy="33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1" name="Google Shape;4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6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8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136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54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4" name="Google Shape;4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>
            <a:off x="4572000" y="0"/>
            <a:ext cx="4572000" cy="5143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7" name="Google Shape;47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8" name="Google Shape;48;p9"/>
          <p:cNvSpPr txBox="1">
            <a:spLocks noGrp="1"/>
          </p:cNvSpPr>
          <p:nvPr>
            <p:ph type="title"/>
          </p:nvPr>
        </p:nvSpPr>
        <p:spPr>
          <a:xfrm>
            <a:off x="265500" y="1039675"/>
            <a:ext cx="4045200" cy="1675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subTitle" idx="1"/>
          </p:nvPr>
        </p:nvSpPr>
        <p:spPr>
          <a:xfrm>
            <a:off x="265500" y="27268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>
            <a:spLocks noGrp="1"/>
          </p:cNvSpPr>
          <p:nvPr>
            <p:ph type="body" idx="1"/>
          </p:nvPr>
        </p:nvSpPr>
        <p:spPr>
          <a:xfrm>
            <a:off x="311700" y="4230725"/>
            <a:ext cx="59988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 Narrow"/>
              <a:buNone/>
              <a:defRPr sz="2400"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endParaRPr/>
          </a:p>
        </p:txBody>
      </p:sp>
      <p:sp>
        <p:nvSpPr>
          <p:cNvPr id="54" name="Google Shape;54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1"/>
          <p:cNvSpPr/>
          <p:nvPr/>
        </p:nvSpPr>
        <p:spPr>
          <a:xfrm>
            <a:off x="-75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" name="Google Shape;57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304850"/>
            <a:ext cx="8520600" cy="153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8" name="Google Shape;58;p11"/>
          <p:cNvSpPr txBox="1">
            <a:spLocks noGrp="1"/>
          </p:cNvSpPr>
          <p:nvPr>
            <p:ph type="body" idx="1"/>
          </p:nvPr>
        </p:nvSpPr>
        <p:spPr>
          <a:xfrm>
            <a:off x="311700" y="2995650"/>
            <a:ext cx="8520600" cy="107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9" name="Google Shape;59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tropic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Open Sans"/>
              <a:buChar char="●"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m/maps/@41.8983727,12.4733102,15z?entry=ttu&amp;g_ep=EgoyMDI1MDEyOS4xIKXMDSoASAFQAw%3D%3D" TargetMode="External"/><Relationship Id="rId3" Type="http://schemas.openxmlformats.org/officeDocument/2006/relationships/hyperlink" Target="https://maps.app.goo.gl/TUNkuPCXuwdao8u68" TargetMode="External"/><Relationship Id="rId7" Type="http://schemas.openxmlformats.org/officeDocument/2006/relationships/hyperlink" Target="https://commons.wikimedia.org/wiki/File:TempleofCapitoliumRome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colosseo.it/area/foro-romano/" TargetMode="External"/><Relationship Id="rId11" Type="http://schemas.openxmlformats.org/officeDocument/2006/relationships/hyperlink" Target="https://doi.org/10.2307/4238630" TargetMode="External"/><Relationship Id="rId5" Type="http://schemas.openxmlformats.org/officeDocument/2006/relationships/hyperlink" Target="https://maps.app.goo.gl/ASVxsbzKFc5rBwJ18" TargetMode="External"/><Relationship Id="rId10" Type="http://schemas.openxmlformats.org/officeDocument/2006/relationships/hyperlink" Target="https://plato.stanford.edu/entries/god-ultimates/" TargetMode="External"/><Relationship Id="rId4" Type="http://schemas.openxmlformats.org/officeDocument/2006/relationships/hyperlink" Target="https://maps.app.goo.gl/D4SUFxicghbsDrfr8" TargetMode="External"/><Relationship Id="rId9" Type="http://schemas.openxmlformats.org/officeDocument/2006/relationships/hyperlink" Target="https://doi.org/10.2307/77405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3"/>
          <p:cNvSpPr txBox="1">
            <a:spLocks noGrp="1"/>
          </p:cNvSpPr>
          <p:nvPr>
            <p:ph type="ctrTitle"/>
          </p:nvPr>
        </p:nvSpPr>
        <p:spPr>
          <a:xfrm>
            <a:off x="1004150" y="1751764"/>
            <a:ext cx="7136700" cy="1022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Temples</a:t>
            </a:r>
            <a:endParaRPr/>
          </a:p>
        </p:txBody>
      </p:sp>
      <p:sp>
        <p:nvSpPr>
          <p:cNvPr id="67" name="Google Shape;67;p13"/>
          <p:cNvSpPr txBox="1">
            <a:spLocks noGrp="1"/>
          </p:cNvSpPr>
          <p:nvPr>
            <p:ph type="subTitle" idx="1"/>
          </p:nvPr>
        </p:nvSpPr>
        <p:spPr>
          <a:xfrm>
            <a:off x="2137225" y="2850039"/>
            <a:ext cx="48705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Alexander the Cool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0"/>
              <a:t>A QUICK NOTE ON ✨RELIGION✨</a:t>
            </a:r>
            <a:endParaRPr b="0"/>
          </a:p>
        </p:txBody>
      </p:sp>
      <p:sp>
        <p:nvSpPr>
          <p:cNvPr id="73" name="Google Shape;73;p14"/>
          <p:cNvSpPr txBox="1">
            <a:spLocks noGrp="1"/>
          </p:cNvSpPr>
          <p:nvPr>
            <p:ph type="body" idx="1"/>
          </p:nvPr>
        </p:nvSpPr>
        <p:spPr>
          <a:xfrm>
            <a:off x="496350" y="1683000"/>
            <a:ext cx="81513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lnSpcReduction="2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‘The belief in and worship of a superhuman controlling power, especially</a:t>
            </a:r>
            <a:br>
              <a:rPr lang="en-GB"/>
            </a:br>
            <a:r>
              <a:rPr lang="en-GB"/>
              <a:t>	in a personal God or gods.’</a:t>
            </a:r>
            <a:endParaRPr/>
          </a:p>
        </p:txBody>
      </p:sp>
      <p:sp>
        <p:nvSpPr>
          <p:cNvPr id="74" name="Google Shape;74;p14"/>
          <p:cNvSpPr txBox="1"/>
          <p:nvPr/>
        </p:nvSpPr>
        <p:spPr>
          <a:xfrm>
            <a:off x="311700" y="1261200"/>
            <a:ext cx="4314600" cy="42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Defined by the Oxford Dictionary as:</a:t>
            </a:r>
            <a:b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</a:b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	</a:t>
            </a:r>
            <a:endParaRPr sz="1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75" name="Google Shape;75;p14"/>
          <p:cNvSpPr txBox="1"/>
          <p:nvPr/>
        </p:nvSpPr>
        <p:spPr>
          <a:xfrm>
            <a:off x="6149975" y="1970100"/>
            <a:ext cx="118500" cy="13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1</a:t>
            </a:r>
            <a:endParaRPr sz="4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76" name="Google Shape;76;p14"/>
          <p:cNvSpPr/>
          <p:nvPr/>
        </p:nvSpPr>
        <p:spPr>
          <a:xfrm>
            <a:off x="3798477" y="1688979"/>
            <a:ext cx="1546776" cy="917676"/>
          </a:xfrm>
          <a:prstGeom prst="irregularSeal1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77" name="Google Shape;77;p14"/>
          <p:cNvSpPr txBox="1"/>
          <p:nvPr/>
        </p:nvSpPr>
        <p:spPr>
          <a:xfrm>
            <a:off x="496350" y="2684975"/>
            <a:ext cx="8336100" cy="10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Personal God/gods are anthropomorphic - they have human characteristics and are aware and have intentions.</a:t>
            </a:r>
            <a:endParaRPr sz="1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78" name="Google Shape;78;p14"/>
          <p:cNvSpPr txBox="1"/>
          <p:nvPr/>
        </p:nvSpPr>
        <p:spPr>
          <a:xfrm>
            <a:off x="4273875" y="3004700"/>
            <a:ext cx="118500" cy="8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2</a:t>
            </a:r>
            <a:endParaRPr sz="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79" name="Google Shape;79;p14"/>
          <p:cNvSpPr txBox="1"/>
          <p:nvPr/>
        </p:nvSpPr>
        <p:spPr>
          <a:xfrm>
            <a:off x="37025" y="4583975"/>
            <a:ext cx="9073200" cy="4218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1. (Stevenson, 2011)</a:t>
            </a:r>
            <a:endParaRPr sz="10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2. (Diller, 2021)</a:t>
            </a:r>
            <a:endParaRPr sz="10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5"/>
          <p:cNvSpPr txBox="1">
            <a:spLocks noGrp="1"/>
          </p:cNvSpPr>
          <p:nvPr>
            <p:ph type="title"/>
          </p:nvPr>
        </p:nvSpPr>
        <p:spPr>
          <a:xfrm>
            <a:off x="37875" y="1670400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5040" b="0"/>
              <a:t>TEMPLES</a:t>
            </a:r>
            <a:endParaRPr sz="5040" b="0"/>
          </a:p>
        </p:txBody>
      </p:sp>
      <p:pic>
        <p:nvPicPr>
          <p:cNvPr id="85" name="Google Shape;85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407050"/>
            <a:ext cx="2653126" cy="1768751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1700" y="2213600"/>
            <a:ext cx="2653125" cy="2487474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660400" y="407051"/>
            <a:ext cx="3171899" cy="2114562"/>
          </a:xfrm>
          <a:prstGeom prst="rect">
            <a:avLst/>
          </a:prstGeom>
          <a:noFill/>
          <a:ln>
            <a:noFill/>
          </a:ln>
        </p:spPr>
      </p:pic>
      <p:pic>
        <p:nvPicPr>
          <p:cNvPr id="88" name="Google Shape;88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638325" y="2571750"/>
            <a:ext cx="3193974" cy="2129325"/>
          </a:xfrm>
          <a:prstGeom prst="rect">
            <a:avLst/>
          </a:prstGeom>
          <a:noFill/>
          <a:ln>
            <a:noFill/>
          </a:ln>
        </p:spPr>
      </p:pic>
      <p:sp>
        <p:nvSpPr>
          <p:cNvPr id="89" name="Google Shape;89;p15"/>
          <p:cNvSpPr txBox="1"/>
          <p:nvPr/>
        </p:nvSpPr>
        <p:spPr>
          <a:xfrm>
            <a:off x="606263" y="88800"/>
            <a:ext cx="2064000" cy="288600"/>
          </a:xfrm>
          <a:prstGeom prst="rect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Temple of Bacchus, Lebanon</a:t>
            </a:r>
            <a:endParaRPr sz="11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90" name="Google Shape;90;p15"/>
          <p:cNvSpPr txBox="1"/>
          <p:nvPr/>
        </p:nvSpPr>
        <p:spPr>
          <a:xfrm>
            <a:off x="743225" y="4738875"/>
            <a:ext cx="1790100" cy="288600"/>
          </a:xfrm>
          <a:prstGeom prst="rect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Temple of Saturn, Rome</a:t>
            </a:r>
            <a:endParaRPr sz="11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91" name="Google Shape;91;p15"/>
          <p:cNvSpPr txBox="1"/>
          <p:nvPr/>
        </p:nvSpPr>
        <p:spPr>
          <a:xfrm>
            <a:off x="6578863" y="88800"/>
            <a:ext cx="1687200" cy="288600"/>
          </a:xfrm>
          <a:prstGeom prst="rect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Maison Carrée, France</a:t>
            </a:r>
            <a:endParaRPr sz="11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92" name="Google Shape;92;p15"/>
          <p:cNvSpPr txBox="1"/>
          <p:nvPr/>
        </p:nvSpPr>
        <p:spPr>
          <a:xfrm>
            <a:off x="6752725" y="4738875"/>
            <a:ext cx="1339500" cy="288600"/>
          </a:xfrm>
          <a:prstGeom prst="rect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Pantheon, Rome</a:t>
            </a:r>
            <a:endParaRPr sz="11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0"/>
              <a:t>TEMPLES 101</a:t>
            </a:r>
            <a:endParaRPr b="0"/>
          </a:p>
        </p:txBody>
      </p:sp>
      <p:sp>
        <p:nvSpPr>
          <p:cNvPr id="98" name="Google Shape;98;p16"/>
          <p:cNvSpPr txBox="1">
            <a:spLocks noGrp="1"/>
          </p:cNvSpPr>
          <p:nvPr>
            <p:ph type="body" idx="1"/>
          </p:nvPr>
        </p:nvSpPr>
        <p:spPr>
          <a:xfrm>
            <a:off x="311700" y="1742875"/>
            <a:ext cx="8520600" cy="129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From the Latin ‘</a:t>
            </a:r>
            <a:r>
              <a:rPr lang="en-GB" i="1"/>
              <a:t>Templum’</a:t>
            </a:r>
            <a:r>
              <a:rPr lang="en-GB"/>
              <a:t> </a:t>
            </a:r>
            <a:br>
              <a:rPr lang="en-GB"/>
            </a:br>
            <a:r>
              <a:rPr lang="en-GB"/>
              <a:t>	- ‘the quadrangular area delimited and inaugurated by the augures’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sp>
        <p:nvSpPr>
          <p:cNvPr id="99" name="Google Shape;99;p16"/>
          <p:cNvSpPr txBox="1"/>
          <p:nvPr/>
        </p:nvSpPr>
        <p:spPr>
          <a:xfrm>
            <a:off x="760650" y="1107875"/>
            <a:ext cx="7622700" cy="4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‘A building devoted to the worship of a god or gods’</a:t>
            </a:r>
            <a:endParaRPr sz="1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0" name="Google Shape;100;p16"/>
          <p:cNvSpPr txBox="1"/>
          <p:nvPr/>
        </p:nvSpPr>
        <p:spPr>
          <a:xfrm>
            <a:off x="7245300" y="1152425"/>
            <a:ext cx="147900" cy="9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1</a:t>
            </a:r>
            <a:endParaRPr sz="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1" name="Google Shape;101;p16"/>
          <p:cNvSpPr txBox="1"/>
          <p:nvPr/>
        </p:nvSpPr>
        <p:spPr>
          <a:xfrm>
            <a:off x="7926500" y="2084775"/>
            <a:ext cx="147900" cy="13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2</a:t>
            </a:r>
            <a:endParaRPr sz="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02" name="Google Shape;102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84250" y="2898150"/>
            <a:ext cx="2670000" cy="2002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3" name="Google Shape;103;p16"/>
          <p:cNvSpPr txBox="1"/>
          <p:nvPr/>
        </p:nvSpPr>
        <p:spPr>
          <a:xfrm>
            <a:off x="51800" y="4514450"/>
            <a:ext cx="5868900" cy="4812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666666"/>
                </a:solidFill>
                <a:latin typeface="Open Sans"/>
                <a:ea typeface="Open Sans"/>
                <a:cs typeface="Open Sans"/>
                <a:sym typeface="Open Sans"/>
              </a:rPr>
              <a:t>1.(Stevenson, 2011, </a:t>
            </a:r>
            <a:r>
              <a:rPr lang="en-GB" sz="1000" i="1">
                <a:solidFill>
                  <a:srgbClr val="666666"/>
                </a:solidFill>
                <a:latin typeface="Open Sans"/>
                <a:ea typeface="Open Sans"/>
                <a:cs typeface="Open Sans"/>
                <a:sym typeface="Open Sans"/>
              </a:rPr>
              <a:t>temple</a:t>
            </a:r>
            <a:r>
              <a:rPr lang="en-GB" sz="1000">
                <a:solidFill>
                  <a:srgbClr val="666666"/>
                </a:solidFill>
                <a:latin typeface="Open Sans"/>
                <a:ea typeface="Open Sans"/>
                <a:cs typeface="Open Sans"/>
                <a:sym typeface="Open Sans"/>
              </a:rPr>
              <a:t>, p. 1484)</a:t>
            </a:r>
            <a:endParaRPr sz="1000">
              <a:solidFill>
                <a:srgbClr val="666666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666666"/>
                </a:solidFill>
                <a:latin typeface="Open Sans"/>
                <a:ea typeface="Open Sans"/>
                <a:cs typeface="Open Sans"/>
                <a:sym typeface="Open Sans"/>
              </a:rPr>
              <a:t>2. (Price &amp; Kearns, 2004, </a:t>
            </a:r>
            <a:r>
              <a:rPr lang="en-GB" sz="1000" i="1">
                <a:solidFill>
                  <a:srgbClr val="666666"/>
                </a:solidFill>
                <a:latin typeface="Open Sans"/>
                <a:ea typeface="Open Sans"/>
                <a:cs typeface="Open Sans"/>
                <a:sym typeface="Open Sans"/>
              </a:rPr>
              <a:t>templum</a:t>
            </a:r>
            <a:r>
              <a:rPr lang="en-GB" sz="1000">
                <a:solidFill>
                  <a:srgbClr val="666666"/>
                </a:solidFill>
                <a:latin typeface="Open Sans"/>
                <a:ea typeface="Open Sans"/>
                <a:cs typeface="Open Sans"/>
                <a:sym typeface="Open Sans"/>
              </a:rPr>
              <a:t>, p.539)</a:t>
            </a:r>
            <a:endParaRPr sz="1000">
              <a:solidFill>
                <a:srgbClr val="666666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4" name="Google Shape;104;p16"/>
          <p:cNvSpPr txBox="1"/>
          <p:nvPr/>
        </p:nvSpPr>
        <p:spPr>
          <a:xfrm>
            <a:off x="5984250" y="2571750"/>
            <a:ext cx="2670000" cy="305400"/>
          </a:xfrm>
          <a:prstGeom prst="rect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Temple of Venus and Rome</a:t>
            </a:r>
            <a:endParaRPr sz="15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7"/>
          <p:cNvSpPr txBox="1">
            <a:spLocks noGrp="1"/>
          </p:cNvSpPr>
          <p:nvPr>
            <p:ph type="title"/>
          </p:nvPr>
        </p:nvSpPr>
        <p:spPr>
          <a:xfrm>
            <a:off x="291463" y="3157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0"/>
              <a:t>CIVIC PURPOSE</a:t>
            </a:r>
            <a:endParaRPr b="0"/>
          </a:p>
        </p:txBody>
      </p:sp>
      <p:sp>
        <p:nvSpPr>
          <p:cNvPr id="110" name="Google Shape;110;p17"/>
          <p:cNvSpPr/>
          <p:nvPr/>
        </p:nvSpPr>
        <p:spPr>
          <a:xfrm>
            <a:off x="4271463" y="2862863"/>
            <a:ext cx="4566300" cy="1657800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 w="38100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1" name="Google Shape;111;p17"/>
          <p:cNvSpPr txBox="1">
            <a:spLocks noGrp="1"/>
          </p:cNvSpPr>
          <p:nvPr>
            <p:ph type="body" idx="1"/>
          </p:nvPr>
        </p:nvSpPr>
        <p:spPr>
          <a:xfrm>
            <a:off x="4361113" y="2862863"/>
            <a:ext cx="4566300" cy="146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775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>
                <a:solidFill>
                  <a:schemeClr val="lt1"/>
                </a:solidFill>
              </a:rPr>
              <a:t>“From Chaeroneia it is twenty stades to Panopeus, a city of Phocians, if one can give the name of city to those who possess no government offices, no gymnasium, no theatre, no marketplace, no water descending to a fountain, but live in bare shelters just like mountain cabins, right on a ravine.”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112" name="Google Shape;112;p17"/>
          <p:cNvSpPr txBox="1"/>
          <p:nvPr/>
        </p:nvSpPr>
        <p:spPr>
          <a:xfrm>
            <a:off x="5559188" y="4128563"/>
            <a:ext cx="3278700" cy="26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Pausanias, Description of Greece 10.4</a:t>
            </a:r>
            <a:endParaRPr sz="1350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3" name="Google Shape;113;p17"/>
          <p:cNvSpPr txBox="1"/>
          <p:nvPr/>
        </p:nvSpPr>
        <p:spPr>
          <a:xfrm>
            <a:off x="372013" y="951200"/>
            <a:ext cx="7948500" cy="4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Temples had an important place in the space and society of Rome.</a:t>
            </a:r>
            <a:endParaRPr sz="1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4" name="Google Shape;114;p17"/>
          <p:cNvSpPr txBox="1"/>
          <p:nvPr/>
        </p:nvSpPr>
        <p:spPr>
          <a:xfrm>
            <a:off x="372013" y="1402650"/>
            <a:ext cx="8555400" cy="7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Being responsible for the building of a temple would enhance the prestige of a Roman.</a:t>
            </a:r>
            <a:endParaRPr sz="1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5" name="Google Shape;115;p17"/>
          <p:cNvSpPr txBox="1"/>
          <p:nvPr/>
        </p:nvSpPr>
        <p:spPr>
          <a:xfrm>
            <a:off x="372013" y="2198700"/>
            <a:ext cx="8555400" cy="4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Temples express the identity and power of a society, as well as traditional values.</a:t>
            </a:r>
            <a:endParaRPr sz="1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6" name="Google Shape;116;p17"/>
          <p:cNvSpPr/>
          <p:nvPr/>
        </p:nvSpPr>
        <p:spPr>
          <a:xfrm>
            <a:off x="216588" y="2862763"/>
            <a:ext cx="3434100" cy="1657800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7" name="Google Shape;117;p17"/>
          <p:cNvSpPr txBox="1"/>
          <p:nvPr/>
        </p:nvSpPr>
        <p:spPr>
          <a:xfrm>
            <a:off x="294288" y="2897163"/>
            <a:ext cx="3278700" cy="146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5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“Tarquin’s first concern was the Temple of Jupiter on the Capitoline, which he had hoped to leave as a memorial of the royal house of the Tarquins - of the father who had made the vow, and of the son who had fulfilled it.”</a:t>
            </a:r>
            <a:endParaRPr sz="1250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8" name="Google Shape;118;p17"/>
          <p:cNvSpPr txBox="1"/>
          <p:nvPr/>
        </p:nvSpPr>
        <p:spPr>
          <a:xfrm>
            <a:off x="830838" y="4083413"/>
            <a:ext cx="2701200" cy="35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Livy, Early History of Rome 1.55</a:t>
            </a:r>
            <a:endParaRPr sz="1350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9" name="Google Shape;119;p17"/>
          <p:cNvSpPr txBox="1"/>
          <p:nvPr/>
        </p:nvSpPr>
        <p:spPr>
          <a:xfrm>
            <a:off x="1200863" y="1704600"/>
            <a:ext cx="118500" cy="10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1</a:t>
            </a:r>
            <a:endParaRPr sz="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20" name="Google Shape;120;p17"/>
          <p:cNvSpPr txBox="1"/>
          <p:nvPr/>
        </p:nvSpPr>
        <p:spPr>
          <a:xfrm>
            <a:off x="1082381" y="2520000"/>
            <a:ext cx="118500" cy="10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2</a:t>
            </a:r>
            <a:endParaRPr sz="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21" name="Google Shape;121;p17"/>
          <p:cNvSpPr txBox="1"/>
          <p:nvPr/>
        </p:nvSpPr>
        <p:spPr>
          <a:xfrm>
            <a:off x="217675" y="4578150"/>
            <a:ext cx="8709900" cy="432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Open Sans"/>
              <a:buAutoNum type="arabicPeriod"/>
            </a:pP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(Laurence, 2006, p. 20, as in Vayne, 1990)</a:t>
            </a:r>
            <a:endParaRPr sz="11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Open Sans"/>
              <a:buAutoNum type="arabicPeriod"/>
            </a:pP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(Laurence, 2006, p. 20, as in Rossi, 1982)</a:t>
            </a:r>
            <a:endParaRPr sz="11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0"/>
              <a:t>RELIGIOUS PURPOSE</a:t>
            </a:r>
            <a:endParaRPr b="0"/>
          </a:p>
        </p:txBody>
      </p:sp>
      <p:sp>
        <p:nvSpPr>
          <p:cNvPr id="127" name="Google Shape;127;p18"/>
          <p:cNvSpPr txBox="1">
            <a:spLocks noGrp="1"/>
          </p:cNvSpPr>
          <p:nvPr>
            <p:ph type="body" idx="1"/>
          </p:nvPr>
        </p:nvSpPr>
        <p:spPr>
          <a:xfrm>
            <a:off x="311700" y="2283450"/>
            <a:ext cx="8520600" cy="48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Generally did not have priests attached to them, unlike foreign cults. </a:t>
            </a:r>
            <a:endParaRPr/>
          </a:p>
        </p:txBody>
      </p:sp>
      <p:sp>
        <p:nvSpPr>
          <p:cNvPr id="128" name="Google Shape;128;p18"/>
          <p:cNvSpPr txBox="1"/>
          <p:nvPr/>
        </p:nvSpPr>
        <p:spPr>
          <a:xfrm>
            <a:off x="311700" y="1152425"/>
            <a:ext cx="7622700" cy="5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The house of the god(s) or goddess(es)</a:t>
            </a:r>
            <a:endParaRPr sz="1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29" name="Google Shape;129;p18"/>
          <p:cNvSpPr txBox="1"/>
          <p:nvPr/>
        </p:nvSpPr>
        <p:spPr>
          <a:xfrm>
            <a:off x="311700" y="1746575"/>
            <a:ext cx="6209100" cy="36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A religious centre for activity and practices</a:t>
            </a:r>
            <a:endParaRPr sz="1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30" name="Google Shape;130;p18"/>
          <p:cNvSpPr txBox="1"/>
          <p:nvPr/>
        </p:nvSpPr>
        <p:spPr>
          <a:xfrm>
            <a:off x="325625" y="2834475"/>
            <a:ext cx="7526400" cy="48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Temple Official - </a:t>
            </a:r>
            <a:r>
              <a:rPr lang="en-GB" sz="1800" i="1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aedituus</a:t>
            </a:r>
            <a:endParaRPr sz="1800" i="1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31" name="Google Shape;131;p18"/>
          <p:cNvSpPr txBox="1"/>
          <p:nvPr/>
        </p:nvSpPr>
        <p:spPr>
          <a:xfrm>
            <a:off x="355250" y="3385500"/>
            <a:ext cx="6342300" cy="36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Religious Officials - </a:t>
            </a:r>
            <a:r>
              <a:rPr lang="en-GB" sz="1800" i="1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victimarii, tibicine, pullarii</a:t>
            </a:r>
            <a:endParaRPr sz="1800" i="1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32" name="Google Shape;132;p18"/>
          <p:cNvSpPr txBox="1"/>
          <p:nvPr/>
        </p:nvSpPr>
        <p:spPr>
          <a:xfrm>
            <a:off x="51800" y="4610650"/>
            <a:ext cx="9028800" cy="3774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(Price &amp; Kearns, 2004, </a:t>
            </a:r>
            <a:r>
              <a:rPr lang="en-GB" sz="1100" i="1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temple officials</a:t>
            </a: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, p. 539)</a:t>
            </a:r>
            <a:endParaRPr sz="11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0"/>
              <a:t>TEMPLE OF JUPITER OPTIMUS MAXIMUS</a:t>
            </a:r>
            <a:endParaRPr b="0"/>
          </a:p>
        </p:txBody>
      </p:sp>
      <p:sp>
        <p:nvSpPr>
          <p:cNvPr id="138" name="Google Shape;138;p19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49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The Temple   on the Capitoline Hill in Rome</a:t>
            </a:r>
            <a:endParaRPr/>
          </a:p>
        </p:txBody>
      </p:sp>
      <p:pic>
        <p:nvPicPr>
          <p:cNvPr id="139" name="Google Shape;139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703460" y="1775325"/>
            <a:ext cx="5384115" cy="3212224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19"/>
          <p:cNvSpPr txBox="1"/>
          <p:nvPr/>
        </p:nvSpPr>
        <p:spPr>
          <a:xfrm>
            <a:off x="1561550" y="1266325"/>
            <a:ext cx="636600" cy="20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TM</a:t>
            </a:r>
            <a:endParaRPr sz="7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41" name="Google Shape;141;p19"/>
          <p:cNvSpPr txBox="1"/>
          <p:nvPr/>
        </p:nvSpPr>
        <p:spPr>
          <a:xfrm>
            <a:off x="311700" y="2544125"/>
            <a:ext cx="3507900" cy="131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Dedicated by Marcus Horatius Turrinus Barbatus in the mid 5th century BCE.</a:t>
            </a:r>
            <a:endParaRPr sz="1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42" name="Google Shape;142;p1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737450" y="69275"/>
            <a:ext cx="2350125" cy="1565750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143;p19"/>
          <p:cNvSpPr txBox="1"/>
          <p:nvPr/>
        </p:nvSpPr>
        <p:spPr>
          <a:xfrm>
            <a:off x="311700" y="3536000"/>
            <a:ext cx="3359100" cy="75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Either first or second consulship.</a:t>
            </a:r>
            <a:endParaRPr sz="1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44" name="Google Shape;144;p19"/>
          <p:cNvSpPr txBox="1"/>
          <p:nvPr/>
        </p:nvSpPr>
        <p:spPr>
          <a:xfrm>
            <a:off x="311700" y="1775325"/>
            <a:ext cx="3056400" cy="75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Constructed in the 6th century BCE. </a:t>
            </a:r>
            <a:endParaRPr sz="1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45" name="Google Shape;145;p19"/>
          <p:cNvSpPr txBox="1"/>
          <p:nvPr/>
        </p:nvSpPr>
        <p:spPr>
          <a:xfrm>
            <a:off x="1679950" y="2026875"/>
            <a:ext cx="199800" cy="25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1</a:t>
            </a:r>
            <a:endParaRPr sz="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46" name="Google Shape;146;p19"/>
          <p:cNvSpPr txBox="1"/>
          <p:nvPr/>
        </p:nvSpPr>
        <p:spPr>
          <a:xfrm>
            <a:off x="2097500" y="3095525"/>
            <a:ext cx="231300" cy="20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2</a:t>
            </a:r>
            <a:endParaRPr sz="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47" name="Google Shape;147;p19"/>
          <p:cNvSpPr txBox="1"/>
          <p:nvPr/>
        </p:nvSpPr>
        <p:spPr>
          <a:xfrm>
            <a:off x="1510350" y="3809750"/>
            <a:ext cx="231300" cy="20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3</a:t>
            </a:r>
            <a:endParaRPr sz="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48" name="Google Shape;148;p19"/>
          <p:cNvSpPr txBox="1"/>
          <p:nvPr/>
        </p:nvSpPr>
        <p:spPr>
          <a:xfrm>
            <a:off x="125900" y="4225850"/>
            <a:ext cx="3507900" cy="8019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1. (Price &amp; Kearns, 2004, </a:t>
            </a:r>
            <a:r>
              <a:rPr lang="en-GB" sz="1100" i="1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Tarquinius Priscus, Lucius</a:t>
            </a: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, p.533)</a:t>
            </a:r>
            <a:endParaRPr sz="11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2. (Livy, 2.8)</a:t>
            </a:r>
            <a:endParaRPr sz="11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3. (Tacitus, 3.73)</a:t>
            </a:r>
            <a:endParaRPr sz="11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49" name="Google Shape;149;p19"/>
          <p:cNvSpPr txBox="1"/>
          <p:nvPr/>
        </p:nvSpPr>
        <p:spPr>
          <a:xfrm>
            <a:off x="3633800" y="69275"/>
            <a:ext cx="3056400" cy="323100"/>
          </a:xfrm>
          <a:prstGeom prst="rect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Model of the first Temple of Jupiter Optimus Maximus</a:t>
            </a:r>
            <a:endParaRPr sz="9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50" name="Google Shape;150;p19"/>
          <p:cNvSpPr txBox="1"/>
          <p:nvPr/>
        </p:nvSpPr>
        <p:spPr>
          <a:xfrm>
            <a:off x="3770850" y="1821250"/>
            <a:ext cx="1141200" cy="323100"/>
          </a:xfrm>
          <a:prstGeom prst="rect">
            <a:avLst/>
          </a:prstGeom>
          <a:solidFill>
            <a:srgbClr val="D9D9D9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Map of Rome</a:t>
            </a:r>
            <a:endParaRPr sz="11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0"/>
          <p:cNvSpPr txBox="1">
            <a:spLocks noGrp="1"/>
          </p:cNvSpPr>
          <p:nvPr>
            <p:ph type="title"/>
          </p:nvPr>
        </p:nvSpPr>
        <p:spPr>
          <a:xfrm>
            <a:off x="311700" y="205975"/>
            <a:ext cx="85206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0"/>
              <a:t>INFLUENCE</a:t>
            </a:r>
            <a:endParaRPr b="0"/>
          </a:p>
        </p:txBody>
      </p:sp>
      <p:sp>
        <p:nvSpPr>
          <p:cNvPr id="156" name="Google Shape;156;p20"/>
          <p:cNvSpPr txBox="1">
            <a:spLocks noGrp="1"/>
          </p:cNvSpPr>
          <p:nvPr>
            <p:ph type="body" idx="1"/>
          </p:nvPr>
        </p:nvSpPr>
        <p:spPr>
          <a:xfrm>
            <a:off x="311700" y="1027275"/>
            <a:ext cx="8520600" cy="79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Lack of distinctive ‘Roman architecture’</a:t>
            </a:r>
            <a:br>
              <a:rPr lang="en-GB"/>
            </a:br>
            <a:r>
              <a:rPr lang="en-GB"/>
              <a:t>	- Instead: Etrusco-Roman, Hellenistic, Imperial, etc.</a:t>
            </a:r>
            <a:endParaRPr/>
          </a:p>
        </p:txBody>
      </p:sp>
      <p:sp>
        <p:nvSpPr>
          <p:cNvPr id="157" name="Google Shape;157;p20"/>
          <p:cNvSpPr txBox="1"/>
          <p:nvPr/>
        </p:nvSpPr>
        <p:spPr>
          <a:xfrm>
            <a:off x="311700" y="1788750"/>
            <a:ext cx="7667100" cy="66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Temple Style of setting on a podium, being accessible from the front, emphasis on the facade, and the concentration of ornament,  steeper roof.</a:t>
            </a:r>
            <a:endParaRPr sz="1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58" name="Google Shape;158;p20"/>
          <p:cNvSpPr txBox="1"/>
          <p:nvPr/>
        </p:nvSpPr>
        <p:spPr>
          <a:xfrm>
            <a:off x="421850" y="2602825"/>
            <a:ext cx="8310900" cy="79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59" name="Google Shape;159;p20"/>
          <p:cNvSpPr txBox="1"/>
          <p:nvPr/>
        </p:nvSpPr>
        <p:spPr>
          <a:xfrm>
            <a:off x="311700" y="2753725"/>
            <a:ext cx="4770600" cy="48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Ornamentation possibly influenced by Western Greek temples.</a:t>
            </a:r>
            <a:endParaRPr sz="1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60" name="Google Shape;160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48625" y="2858063"/>
            <a:ext cx="3807300" cy="2146225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20"/>
          <p:cNvSpPr txBox="1"/>
          <p:nvPr/>
        </p:nvSpPr>
        <p:spPr>
          <a:xfrm>
            <a:off x="6157400" y="1363550"/>
            <a:ext cx="236700" cy="19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1</a:t>
            </a:r>
            <a:endParaRPr sz="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62" name="Google Shape;162;p20"/>
          <p:cNvSpPr txBox="1"/>
          <p:nvPr/>
        </p:nvSpPr>
        <p:spPr>
          <a:xfrm>
            <a:off x="828875" y="2332700"/>
            <a:ext cx="236700" cy="19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2</a:t>
            </a:r>
            <a:endParaRPr sz="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63" name="Google Shape;163;p20"/>
          <p:cNvSpPr txBox="1"/>
          <p:nvPr/>
        </p:nvSpPr>
        <p:spPr>
          <a:xfrm>
            <a:off x="2908475" y="3054275"/>
            <a:ext cx="236700" cy="25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3</a:t>
            </a:r>
            <a:endParaRPr sz="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64" name="Google Shape;164;p20"/>
          <p:cNvSpPr txBox="1"/>
          <p:nvPr/>
        </p:nvSpPr>
        <p:spPr>
          <a:xfrm>
            <a:off x="311700" y="3464250"/>
            <a:ext cx="39963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‘Greek’ statues not used in Roman temples</a:t>
            </a:r>
            <a:endParaRPr sz="1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65" name="Google Shape;165;p20"/>
          <p:cNvSpPr txBox="1"/>
          <p:nvPr/>
        </p:nvSpPr>
        <p:spPr>
          <a:xfrm>
            <a:off x="1198925" y="3801725"/>
            <a:ext cx="236700" cy="25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4</a:t>
            </a:r>
            <a:endParaRPr sz="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66" name="Google Shape;166;p20"/>
          <p:cNvSpPr txBox="1"/>
          <p:nvPr/>
        </p:nvSpPr>
        <p:spPr>
          <a:xfrm>
            <a:off x="96200" y="4417425"/>
            <a:ext cx="4840200" cy="5922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1, 2. (Brown, 1958)</a:t>
            </a:r>
            <a:endParaRPr sz="11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3. (Price &amp; Kearns, 2004, </a:t>
            </a:r>
            <a:r>
              <a:rPr lang="en-GB" sz="1100" i="1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temple</a:t>
            </a: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, p. 538)</a:t>
            </a:r>
            <a:endParaRPr sz="11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4. (Richardson, 1953)</a:t>
            </a:r>
            <a:endParaRPr sz="11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67" name="Google Shape;167;p20"/>
          <p:cNvSpPr txBox="1"/>
          <p:nvPr/>
        </p:nvSpPr>
        <p:spPr>
          <a:xfrm>
            <a:off x="5536775" y="2508200"/>
            <a:ext cx="3231000" cy="296400"/>
          </a:xfrm>
          <a:prstGeom prst="rect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Capital styles for the five major orders of Classical architecture</a:t>
            </a:r>
            <a:endParaRPr sz="8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21"/>
          <p:cNvSpPr txBox="1">
            <a:spLocks noGrp="1"/>
          </p:cNvSpPr>
          <p:nvPr>
            <p:ph type="body" idx="1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GB" dirty="0"/>
              <a:t>End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2"/>
          <p:cNvSpPr txBox="1">
            <a:spLocks noGrp="1"/>
          </p:cNvSpPr>
          <p:nvPr>
            <p:ph type="body" idx="1"/>
          </p:nvPr>
        </p:nvSpPr>
        <p:spPr>
          <a:xfrm>
            <a:off x="67650" y="132725"/>
            <a:ext cx="9008700" cy="380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lnSpcReduction="1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/>
              <a:t>Image Bibliography in order of appearance:</a:t>
            </a:r>
            <a:endParaRPr sz="1200"/>
          </a:p>
          <a:p>
            <a:pPr marL="457200" lvl="0" indent="-304800" algn="l" rtl="0">
              <a:spcBef>
                <a:spcPts val="1200"/>
              </a:spcBef>
              <a:spcAft>
                <a:spcPts val="0"/>
              </a:spcAft>
              <a:buSzPts val="1200"/>
              <a:buChar char="-"/>
            </a:pPr>
            <a:r>
              <a:rPr lang="en-GB" sz="1200"/>
              <a:t>The Temple of Bacchus, Lebanon / 2017 / Google Maps / </a:t>
            </a:r>
            <a:r>
              <a:rPr lang="en-GB" sz="1200" u="sng">
                <a:solidFill>
                  <a:schemeClr val="hlink"/>
                </a:solidFill>
                <a:hlinkClick r:id="rId3"/>
              </a:rPr>
              <a:t>https://maps.app.goo.gl/TUNkuPCXuwdao8u68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-"/>
            </a:pPr>
            <a:r>
              <a:rPr lang="en-GB" sz="1200"/>
              <a:t>Roman Forum: Temple of Saturn / Ron Gatepain / n.d / Encyclopaedia Britannica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-"/>
            </a:pPr>
            <a:r>
              <a:rPr lang="en-GB" sz="1200"/>
              <a:t>Maison Carrée, France / 2023 / Google Maps / </a:t>
            </a:r>
            <a:r>
              <a:rPr lang="en-GB" sz="1200" u="sng">
                <a:solidFill>
                  <a:schemeClr val="hlink"/>
                </a:solidFill>
                <a:hlinkClick r:id="rId4"/>
              </a:rPr>
              <a:t>https://maps.app.goo.gl/D4SUFxicghbsDrfr8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-"/>
            </a:pPr>
            <a:r>
              <a:rPr lang="en-GB" sz="1200"/>
              <a:t>Pantheon, Rome / 2021 / Google Maps / </a:t>
            </a:r>
            <a:r>
              <a:rPr lang="en-GB" sz="1200" u="sng">
                <a:solidFill>
                  <a:schemeClr val="hlink"/>
                </a:solidFill>
                <a:hlinkClick r:id="rId5"/>
              </a:rPr>
              <a:t>https://maps.app.goo.gl/ASVxsbzKFc5rBwJ18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-"/>
            </a:pPr>
            <a:r>
              <a:rPr lang="en-GB" sz="1200"/>
              <a:t>Roman Forum / Parco archeologico del Colosseo / </a:t>
            </a:r>
            <a:r>
              <a:rPr lang="en-GB" sz="1200" u="sng">
                <a:solidFill>
                  <a:schemeClr val="hlink"/>
                </a:solidFill>
                <a:hlinkClick r:id="rId6"/>
              </a:rPr>
              <a:t>https://colosseo.it/area/foro-romano/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-"/>
            </a:pPr>
            <a:r>
              <a:rPr lang="en-GB" sz="1200"/>
              <a:t>Model of the first Temple of Jupiter Optimus Maximus / Hiro-o / 2008 / </a:t>
            </a:r>
            <a:r>
              <a:rPr lang="en-GB" sz="1200" u="sng">
                <a:solidFill>
                  <a:schemeClr val="hlink"/>
                </a:solidFill>
                <a:hlinkClick r:id="rId7"/>
              </a:rPr>
              <a:t>https://commons.wikimedia.org/wiki/File:TempleofCapitoliumRome.jpg</a:t>
            </a:r>
            <a:r>
              <a:rPr lang="en-GB" sz="1200"/>
              <a:t> 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-"/>
            </a:pPr>
            <a:r>
              <a:rPr lang="en-GB" sz="1200"/>
              <a:t>Map of Rome / 2025 / Google Maps / </a:t>
            </a:r>
            <a:r>
              <a:rPr lang="en-GB" sz="1200" u="sng">
                <a:solidFill>
                  <a:schemeClr val="accent5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https://www.google.com/maps/@41.8983727,12.4733102,15z?entry=ttu&amp;g_ep=EgoyMDI1MDEyOS4xIKXMDSoASAFQAw%3D%3D</a:t>
            </a:r>
            <a:r>
              <a:rPr lang="en-GB" sz="1200"/>
              <a:t> 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-"/>
            </a:pPr>
            <a:r>
              <a:rPr lang="en-GB" sz="1200"/>
              <a:t>Capital styles for the five major orders of Classical architecture / Merriam-Webster Inc. / n.d / Encylopaedia Britannica</a:t>
            </a:r>
            <a:endParaRPr sz="120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br>
              <a:rPr lang="en-GB"/>
            </a:br>
            <a:br>
              <a:rPr lang="en-GB"/>
            </a:br>
            <a:endParaRPr sz="2700"/>
          </a:p>
        </p:txBody>
      </p:sp>
      <p:sp>
        <p:nvSpPr>
          <p:cNvPr id="178" name="Google Shape;178;p22"/>
          <p:cNvSpPr txBox="1"/>
          <p:nvPr/>
        </p:nvSpPr>
        <p:spPr>
          <a:xfrm>
            <a:off x="67650" y="2672775"/>
            <a:ext cx="9008700" cy="303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Bibliography</a:t>
            </a:r>
            <a:endParaRPr sz="12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-"/>
            </a:pPr>
            <a:r>
              <a:rPr lang="en-GB" sz="12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Brown, F. E. (1958). Roman Architecture. College Art Journal, 17(2), 105 </a:t>
            </a:r>
            <a:r>
              <a:rPr lang="en-GB" sz="1200" u="sng">
                <a:solidFill>
                  <a:schemeClr val="hlink"/>
                </a:solidFill>
                <a:latin typeface="Open Sans"/>
                <a:ea typeface="Open Sans"/>
                <a:cs typeface="Open Sans"/>
                <a:sym typeface="Open Sans"/>
                <a:hlinkClick r:id="rId9"/>
              </a:rPr>
              <a:t>https://doi.org/10.2307/774050</a:t>
            </a:r>
            <a:r>
              <a:rPr lang="en-GB" sz="12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endParaRPr sz="12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-"/>
            </a:pPr>
            <a:r>
              <a:rPr lang="en-GB" sz="12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Diller, J. (2021). God and Other Ultimates (E. N. Zalta, Ed.). Stanford Encyclopedia of Philosophy; Metaphysics Research Lab, Stanford University. </a:t>
            </a:r>
            <a:r>
              <a:rPr lang="en-GB" sz="1200" u="sng">
                <a:solidFill>
                  <a:schemeClr val="hlink"/>
                </a:solidFill>
                <a:latin typeface="Open Sans"/>
                <a:ea typeface="Open Sans"/>
                <a:cs typeface="Open Sans"/>
                <a:sym typeface="Open Sans"/>
                <a:hlinkClick r:id="rId10"/>
              </a:rPr>
              <a:t>https://plato.stanford.edu/entries/god-ultimates/</a:t>
            </a:r>
            <a:r>
              <a:rPr lang="en-GB" sz="12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endParaRPr sz="12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-"/>
            </a:pPr>
            <a:r>
              <a:rPr lang="en-GB" sz="12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Laurence, R. (2006). Roman Pompeii (p. 20). Routledge.</a:t>
            </a:r>
            <a:endParaRPr sz="12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-"/>
            </a:pPr>
            <a:r>
              <a:rPr lang="en-GB" sz="12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Livy. (1965). The Early History of Rome (A. De Selincourt, Trans.). Penguin Books.</a:t>
            </a:r>
            <a:endParaRPr sz="12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-"/>
            </a:pPr>
            <a:r>
              <a:rPr lang="en-GB" sz="12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Price, S. R. F., &amp; Kearns, E. (2004). The Oxford Dictionary of Classical Myth and Religion. Oxford University              Press.</a:t>
            </a:r>
            <a:endParaRPr sz="12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-"/>
            </a:pPr>
            <a:r>
              <a:rPr lang="en-GB" sz="12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Richardson, E. H. (1953). The Etruscan Origins of Early Roman Sculpture. Memoirs of the American Academy in Rome, 21, 75. </a:t>
            </a:r>
            <a:r>
              <a:rPr lang="en-GB" sz="1200" u="sng">
                <a:solidFill>
                  <a:schemeClr val="hlink"/>
                </a:solidFill>
                <a:latin typeface="Open Sans"/>
                <a:ea typeface="Open Sans"/>
                <a:cs typeface="Open Sans"/>
                <a:sym typeface="Open Sans"/>
                <a:hlinkClick r:id="rId11"/>
              </a:rPr>
              <a:t>https://doi.org/10.2307/4238630</a:t>
            </a:r>
            <a:r>
              <a:rPr lang="en-GB" sz="12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endParaRPr sz="12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-"/>
            </a:pPr>
            <a:r>
              <a:rPr lang="en-GB" sz="12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Stevenson, A. (2011). Oxford English dictionary. Oxford University Press.</a:t>
            </a:r>
            <a:endParaRPr sz="12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Open Sans"/>
              <a:buChar char="-"/>
            </a:pPr>
            <a:r>
              <a:rPr lang="en-GB" sz="12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Tacitus. (1964). The Histories (K. Wellesley, Trans.). Penguin Books.</a:t>
            </a:r>
            <a:endParaRPr sz="12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endParaRPr sz="12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cxnSp>
        <p:nvCxnSpPr>
          <p:cNvPr id="179" name="Google Shape;179;p22"/>
          <p:cNvCxnSpPr/>
          <p:nvPr/>
        </p:nvCxnSpPr>
        <p:spPr>
          <a:xfrm flipH="1">
            <a:off x="5678650" y="1706575"/>
            <a:ext cx="552300" cy="1347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180" name="Google Shape;180;p22"/>
          <p:cNvSpPr txBox="1"/>
          <p:nvPr/>
        </p:nvSpPr>
        <p:spPr>
          <a:xfrm>
            <a:off x="6175400" y="1548975"/>
            <a:ext cx="1563000" cy="2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rPr>
              <a:t>It’s a picture that was published literally nowhere but here don’t hurt me ok and there aren’t any other pictures because it’s a museum and that’s naughty</a:t>
            </a:r>
            <a:endParaRPr sz="500">
              <a:solidFill>
                <a:schemeClr val="dk2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ropic">
  <a:themeElements>
    <a:clrScheme name="Tropic">
      <a:dk1>
        <a:srgbClr val="A1E8D9"/>
      </a:dk1>
      <a:lt1>
        <a:srgbClr val="FFFFFF"/>
      </a:lt1>
      <a:dk2>
        <a:srgbClr val="695D46"/>
      </a:dk2>
      <a:lt2>
        <a:srgbClr val="B3A77D"/>
      </a:lt2>
      <a:accent1>
        <a:srgbClr val="EF6C00"/>
      </a:accent1>
      <a:accent2>
        <a:srgbClr val="CE93D8"/>
      </a:accent2>
      <a:accent3>
        <a:srgbClr val="4DB6AC"/>
      </a:accent3>
      <a:accent4>
        <a:srgbClr val="FF9800"/>
      </a:accent4>
      <a:accent5>
        <a:srgbClr val="009668"/>
      </a:accent5>
      <a:accent6>
        <a:srgbClr val="EEFF41"/>
      </a:accent6>
      <a:hlink>
        <a:srgbClr val="009668"/>
      </a:hlink>
      <a:folHlink>
        <a:srgbClr val="00966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10</Slides>
  <Notes>10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Tropic</vt:lpstr>
      <vt:lpstr>Temples</vt:lpstr>
      <vt:lpstr>A QUICK NOTE ON ✨RELIGION✨</vt:lpstr>
      <vt:lpstr>TEMPLES</vt:lpstr>
      <vt:lpstr>TEMPLES 101</vt:lpstr>
      <vt:lpstr>CIVIC PURPOSE</vt:lpstr>
      <vt:lpstr>RELIGIOUS PURPOSE</vt:lpstr>
      <vt:lpstr>TEMPLE OF JUPITER OPTIMUS MAXIMUS</vt:lpstr>
      <vt:lpstr>INFLUENCE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7</cp:revision>
  <dcterms:modified xsi:type="dcterms:W3CDTF">2025-02-03T00:57:40Z</dcterms:modified>
</cp:coreProperties>
</file>