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7"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16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82879" y="182879"/>
            <a:ext cx="8778240" cy="6492240"/>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32485" y="882376"/>
            <a:ext cx="7475220" cy="2926080"/>
          </a:xfrm>
        </p:spPr>
        <p:txBody>
          <a:bodyPr anchor="b">
            <a:normAutofit/>
          </a:bodyPr>
          <a:lstStyle>
            <a:lvl1pPr algn="ctr">
              <a:lnSpc>
                <a:spcPct val="85000"/>
              </a:lnSpc>
              <a:defRPr sz="6000" b="1" cap="all" baseline="0">
                <a:ln w="15875">
                  <a:solidFill>
                    <a:schemeClr val="bg1"/>
                  </a:solidFill>
                </a:ln>
                <a:solidFill>
                  <a:schemeClr val="accent1"/>
                </a:solidFill>
                <a:effectLst>
                  <a:outerShdw dist="38100" dir="2700000" algn="tl" rotWithShape="0">
                    <a:schemeClr val="accent1"/>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282148" y="3869635"/>
            <a:ext cx="6575895" cy="1388165"/>
          </a:xfrm>
        </p:spPr>
        <p:txBody>
          <a:bodyPr>
            <a:normAutofit/>
          </a:bodyPr>
          <a:lstStyle>
            <a:lvl1pPr marL="0" indent="0" algn="ctr">
              <a:spcBef>
                <a:spcPts val="1000"/>
              </a:spcBef>
              <a:buNone/>
              <a:defRPr sz="1800">
                <a:solidFill>
                  <a:schemeClr val="accent1"/>
                </a:solidFill>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37030DC2-197B-45C0-9601-2226CCB3DC1E}" type="datetimeFigureOut">
              <a:rPr lang="en-IN" smtClean="0"/>
              <a:t>27-03-2026</a:t>
            </a:fld>
            <a:endParaRPr lang="en-IN"/>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ACC02055-A641-4C1F-98C2-50F3EDF25C2B}" type="slidenum">
              <a:rPr lang="en-IN" smtClean="0"/>
              <a:t>‹#›</a:t>
            </a:fld>
            <a:endParaRPr lang="en-IN"/>
          </a:p>
        </p:txBody>
      </p:sp>
      <p:cxnSp>
        <p:nvCxnSpPr>
          <p:cNvPr id="8" name="Straight Connector 7"/>
          <p:cNvCxnSpPr/>
          <p:nvPr/>
        </p:nvCxnSpPr>
        <p:spPr>
          <a:xfrm>
            <a:off x="1483995" y="3733800"/>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5948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10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030DC2-197B-45C0-9601-2226CCB3DC1E}" type="datetimeFigureOut">
              <a:rPr lang="en-IN" smtClean="0"/>
              <a:t>27-03-2026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3605179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9818" y="1173575"/>
            <a:ext cx="7475220" cy="2926080"/>
          </a:xfrm>
        </p:spPr>
        <p:txBody>
          <a:bodyPr anchor="b">
            <a:noAutofit/>
          </a:bodyPr>
          <a:lstStyle>
            <a:lvl1pPr algn="ctr">
              <a:lnSpc>
                <a:spcPct val="85000"/>
              </a:lnSpc>
              <a:defRPr lang="en-US" sz="6000" b="1" kern="1200" cap="all" baseline="0" dirty="0">
                <a:ln w="15875">
                  <a:solidFill>
                    <a:schemeClr val="bg1"/>
                  </a:solidFill>
                </a:ln>
                <a:solidFill>
                  <a:schemeClr val="accent1"/>
                </a:solidFill>
                <a:effectLst>
                  <a:outerShdw dist="38100" dir="2700000" algn="tl" rotWithShape="0">
                    <a:schemeClr val="accent1"/>
                  </a:outerShdw>
                </a:effectLst>
                <a:latin typeface="+mj-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1282446" y="4154520"/>
            <a:ext cx="6576822" cy="1363806"/>
          </a:xfrm>
        </p:spPr>
        <p:txBody>
          <a:bodyPr anchor="t">
            <a:normAutofit/>
          </a:bodyPr>
          <a:lstStyle>
            <a:lvl1pPr marL="0" indent="0" algn="ctr">
              <a:buNone/>
              <a:defRPr sz="1800">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030DC2-197B-45C0-9601-2226CCB3DC1E}" type="datetimeFigureOut">
              <a:rPr lang="en-IN" smtClean="0"/>
              <a:t>27-03-2026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C02055-A641-4C1F-98C2-50F3EDF25C2B}" type="slidenum">
              <a:rPr lang="en-IN" smtClean="0"/>
              <a:t>‹#›</a:t>
            </a:fld>
            <a:endParaRPr lang="en-IN"/>
          </a:p>
        </p:txBody>
      </p:sp>
      <p:cxnSp>
        <p:nvCxnSpPr>
          <p:cNvPr id="7" name="Straight Connector 6"/>
          <p:cNvCxnSpPr/>
          <p:nvPr/>
        </p:nvCxnSpPr>
        <p:spPr>
          <a:xfrm>
            <a:off x="1485900" y="4020408"/>
            <a:ext cx="61722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4756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7250" y="2057399"/>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709" y="2057400"/>
            <a:ext cx="3566160" cy="402336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030DC2-197B-45C0-9601-2226CCB3DC1E}" type="datetimeFigureOut">
              <a:rPr lang="en-IN" smtClean="0"/>
              <a:t>27-03-2026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1210040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857250" y="2001511"/>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57250" y="2721483"/>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1880" y="1999032"/>
            <a:ext cx="3566160" cy="777240"/>
          </a:xfrm>
        </p:spPr>
        <p:txBody>
          <a:bodyPr anchor="ct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701880" y="2719322"/>
            <a:ext cx="3566160" cy="338328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030DC2-197B-45C0-9601-2226CCB3DC1E}" type="datetimeFigureOut">
              <a:rPr lang="en-IN" smtClean="0"/>
              <a:t>27-03-2026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3521415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030DC2-197B-45C0-9601-2226CCB3DC1E}" type="datetimeFigureOut">
              <a:rPr lang="en-IN" smtClean="0"/>
              <a:t>27-03-2026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24246919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030DC2-197B-45C0-9601-2226CCB3DC1E}" type="datetimeFigureOut">
              <a:rPr lang="en-IN" smtClean="0"/>
              <a:t>27-03-2026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1867868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Content Placeholder 2"/>
          <p:cNvSpPr>
            <a:spLocks noGrp="1"/>
          </p:cNvSpPr>
          <p:nvPr>
            <p:ph idx="1"/>
          </p:nvPr>
        </p:nvSpPr>
        <p:spPr>
          <a:xfrm>
            <a:off x="4129314" y="1097280"/>
            <a:ext cx="4149638" cy="466344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7250" y="2834640"/>
            <a:ext cx="2834640" cy="292608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37030DC2-197B-45C0-9601-2226CCB3DC1E}" type="datetimeFigureOut">
              <a:rPr lang="en-IN" smtClean="0"/>
              <a:t>27-03-2026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3671859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7250" y="1097280"/>
            <a:ext cx="2834640" cy="1737360"/>
          </a:xfrm>
        </p:spPr>
        <p:txBody>
          <a:bodyPr anchor="b">
            <a:noAutofit/>
          </a:bodyPr>
          <a:lstStyle>
            <a:lvl1pPr>
              <a:lnSpc>
                <a:spcPct val="90000"/>
              </a:lnSpc>
              <a:defRPr sz="3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19107" y="1069847"/>
            <a:ext cx="4257703" cy="4645153"/>
          </a:xfrm>
        </p:spPr>
        <p:txBody>
          <a:bodyPr lIns="274320" tIns="182880" anchor="t">
            <a:normAutofit/>
          </a:bodyPr>
          <a:lstStyle>
            <a:lvl1pPr marL="0" indent="0">
              <a:buNone/>
              <a:defRPr sz="21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57250" y="2834640"/>
            <a:ext cx="2834640" cy="2880360"/>
          </a:xfrm>
        </p:spPr>
        <p:txBody>
          <a:bodyPr>
            <a:normAutofit/>
          </a:bodyPr>
          <a:lstStyle>
            <a:lvl1pPr marL="0" indent="0">
              <a:lnSpc>
                <a:spcPct val="100000"/>
              </a:lnSpc>
              <a:spcBef>
                <a:spcPts val="800"/>
              </a:spcBef>
              <a:buNone/>
              <a:defRPr sz="1275"/>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37030DC2-197B-45C0-9601-2226CCB3DC1E}" type="datetimeFigureOut">
              <a:rPr lang="en-IN" smtClean="0"/>
              <a:t>27-03-2026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2090191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030DC2-197B-45C0-9601-2226CCB3DC1E}" type="datetimeFigureOut">
              <a:rPr lang="en-IN" smtClean="0"/>
              <a:t>27-03-2026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2785417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743075"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7250" y="762000"/>
            <a:ext cx="55721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030DC2-197B-45C0-9601-2226CCB3DC1E}" type="datetimeFigureOut">
              <a:rPr lang="en-IN" smtClean="0"/>
              <a:t>27-03-2026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CC02055-A641-4C1F-98C2-50F3EDF25C2B}" type="slidenum">
              <a:rPr lang="en-IN" smtClean="0"/>
              <a:t>‹#›</a:t>
            </a:fld>
            <a:endParaRPr lang="en-IN"/>
          </a:p>
        </p:txBody>
      </p:sp>
    </p:spTree>
    <p:extLst>
      <p:ext uri="{BB962C8B-B14F-4D97-AF65-F5344CB8AC3E}">
        <p14:creationId xmlns:p14="http://schemas.microsoft.com/office/powerpoint/2010/main" val="935382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182880" y="182880"/>
            <a:ext cx="8778240" cy="6492240"/>
          </a:xfrm>
          <a:prstGeom prst="rect">
            <a:avLst/>
          </a:prstGeom>
          <a:solidFill>
            <a:schemeClr val="bg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57250" y="609600"/>
            <a:ext cx="740664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57251" y="2057400"/>
            <a:ext cx="7404653"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7247" y="6223829"/>
            <a:ext cx="1746806" cy="365125"/>
          </a:xfrm>
          <a:prstGeom prst="rect">
            <a:avLst/>
          </a:prstGeom>
        </p:spPr>
        <p:txBody>
          <a:bodyPr vert="horz" lIns="91440" tIns="45720" rIns="91440" bIns="45720" rtlCol="0" anchor="ctr"/>
          <a:lstStyle>
            <a:lvl1pPr algn="l">
              <a:defRPr sz="1000">
                <a:solidFill>
                  <a:schemeClr val="accent1"/>
                </a:solidFill>
              </a:defRPr>
            </a:lvl1pPr>
          </a:lstStyle>
          <a:p>
            <a:fld id="{37030DC2-197B-45C0-9601-2226CCB3DC1E}" type="datetimeFigureOut">
              <a:rPr lang="en-IN" smtClean="0"/>
              <a:t>27-03-2026</a:t>
            </a:fld>
            <a:endParaRPr lang="en-IN"/>
          </a:p>
        </p:txBody>
      </p:sp>
      <p:sp>
        <p:nvSpPr>
          <p:cNvPr id="5" name="Footer Placeholder 4"/>
          <p:cNvSpPr>
            <a:spLocks noGrp="1"/>
          </p:cNvSpPr>
          <p:nvPr>
            <p:ph type="ftr" sz="quarter" idx="3"/>
          </p:nvPr>
        </p:nvSpPr>
        <p:spPr>
          <a:xfrm>
            <a:off x="2961861" y="6223829"/>
            <a:ext cx="3538331" cy="365125"/>
          </a:xfrm>
          <a:prstGeom prst="rect">
            <a:avLst/>
          </a:prstGeom>
        </p:spPr>
        <p:txBody>
          <a:bodyPr vert="horz" lIns="91440" tIns="45720" rIns="91440" bIns="45720" rtlCol="0" anchor="ctr"/>
          <a:lstStyle>
            <a:lvl1pPr algn="ctr">
              <a:defRPr sz="1000">
                <a:solidFill>
                  <a:schemeClr val="accent1"/>
                </a:solidFill>
              </a:defRPr>
            </a:lvl1pPr>
          </a:lstStyle>
          <a:p>
            <a:endParaRPr lang="en-IN"/>
          </a:p>
        </p:txBody>
      </p:sp>
      <p:sp>
        <p:nvSpPr>
          <p:cNvPr id="6" name="Slide Number Placeholder 5"/>
          <p:cNvSpPr>
            <a:spLocks noGrp="1"/>
          </p:cNvSpPr>
          <p:nvPr>
            <p:ph type="sldNum" sz="quarter" idx="4"/>
          </p:nvPr>
        </p:nvSpPr>
        <p:spPr>
          <a:xfrm>
            <a:off x="6997148" y="6223829"/>
            <a:ext cx="1279663" cy="365125"/>
          </a:xfrm>
          <a:prstGeom prst="rect">
            <a:avLst/>
          </a:prstGeom>
        </p:spPr>
        <p:txBody>
          <a:bodyPr vert="horz" lIns="91440" tIns="45720" rIns="91440" bIns="45720" rtlCol="0" anchor="ctr"/>
          <a:lstStyle>
            <a:lvl1pPr algn="r">
              <a:defRPr sz="1000">
                <a:solidFill>
                  <a:schemeClr val="accent1"/>
                </a:solidFill>
              </a:defRPr>
            </a:lvl1pPr>
          </a:lstStyle>
          <a:p>
            <a:fld id="{ACC02055-A641-4C1F-98C2-50F3EDF25C2B}" type="slidenum">
              <a:rPr lang="en-IN" smtClean="0"/>
              <a:t>‹#›</a:t>
            </a:fld>
            <a:endParaRPr lang="en-IN"/>
          </a:p>
        </p:txBody>
      </p:sp>
    </p:spTree>
    <p:extLst>
      <p:ext uri="{BB962C8B-B14F-4D97-AF65-F5344CB8AC3E}">
        <p14:creationId xmlns:p14="http://schemas.microsoft.com/office/powerpoint/2010/main" val="3461191947"/>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6858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171450" indent="-137160" algn="l" defTabSz="685800" rtl="0" eaLnBrk="1" latinLnBrk="0" hangingPunct="1">
        <a:lnSpc>
          <a:spcPct val="90000"/>
        </a:lnSpc>
        <a:spcBef>
          <a:spcPts val="1000"/>
        </a:spcBef>
        <a:buClr>
          <a:schemeClr val="accent1"/>
        </a:buClr>
        <a:buSzPct val="80000"/>
        <a:buFont typeface="Corbel" pitchFamily="34" charset="0"/>
        <a:buChar char="•"/>
        <a:defRPr sz="2000" kern="1200">
          <a:solidFill>
            <a:schemeClr val="accent1"/>
          </a:solidFill>
          <a:latin typeface="+mn-lt"/>
          <a:ea typeface="+mn-ea"/>
          <a:cs typeface="+mn-cs"/>
        </a:defRPr>
      </a:lvl1pPr>
      <a:lvl2pPr marL="34290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800" kern="1200">
          <a:solidFill>
            <a:schemeClr val="accent1"/>
          </a:solidFill>
          <a:latin typeface="+mn-lt"/>
          <a:ea typeface="+mn-ea"/>
          <a:cs typeface="+mn-cs"/>
        </a:defRPr>
      </a:lvl2pPr>
      <a:lvl3pPr marL="54864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600" kern="1200">
          <a:solidFill>
            <a:schemeClr val="accent1"/>
          </a:solidFill>
          <a:latin typeface="+mn-lt"/>
          <a:ea typeface="+mn-ea"/>
          <a:cs typeface="+mn-cs"/>
        </a:defRPr>
      </a:lvl3pPr>
      <a:lvl4pPr marL="75438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4pPr>
      <a:lvl5pPr marL="920120" indent="-13716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5pPr>
      <a:lvl6pPr marL="11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6pPr>
      <a:lvl7pPr marL="13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7pPr>
      <a:lvl8pPr marL="15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8pPr>
      <a:lvl9pPr marL="1700000" indent="-171450" algn="l" defTabSz="685800" rtl="0" eaLnBrk="1" latinLnBrk="0" hangingPunct="1">
        <a:lnSpc>
          <a:spcPct val="90000"/>
        </a:lnSpc>
        <a:spcBef>
          <a:spcPts val="150"/>
        </a:spcBef>
        <a:spcAft>
          <a:spcPts val="300"/>
        </a:spcAft>
        <a:buClr>
          <a:schemeClr val="accent1"/>
        </a:buClr>
        <a:buSzPct val="80000"/>
        <a:buFont typeface="Corbel" pitchFamily="34" charset="0"/>
        <a:buChar char="•"/>
        <a:defRPr sz="1400" kern="1200">
          <a:solidFill>
            <a:schemeClr val="accent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8D5B6-6A4E-D1FB-BE96-89CEF3E23C9C}"/>
              </a:ext>
            </a:extLst>
          </p:cNvPr>
          <p:cNvSpPr>
            <a:spLocks noGrp="1"/>
          </p:cNvSpPr>
          <p:nvPr>
            <p:ph type="title"/>
          </p:nvPr>
        </p:nvSpPr>
        <p:spPr>
          <a:xfrm>
            <a:off x="1369277" y="709039"/>
            <a:ext cx="6798734" cy="284198"/>
          </a:xfrm>
        </p:spPr>
        <p:txBody>
          <a:bodyPr>
            <a:noAutofit/>
          </a:bodyPr>
          <a:lstStyle/>
          <a:p>
            <a:pPr algn="ctr"/>
            <a:r>
              <a:rPr lang="en-IN" sz="2600" b="1" dirty="0">
                <a:latin typeface="Times New Roman" panose="02020603050405020304" pitchFamily="18" charset="0"/>
                <a:cs typeface="Times New Roman" panose="02020603050405020304" pitchFamily="18" charset="0"/>
              </a:rPr>
              <a:t>Telehealth for Diabetes Management</a:t>
            </a:r>
            <a:br>
              <a:rPr lang="en-IN" sz="2600" dirty="0">
                <a:latin typeface="Times New Roman" panose="02020603050405020304" pitchFamily="18" charset="0"/>
                <a:cs typeface="Times New Roman" panose="02020603050405020304" pitchFamily="18" charset="0"/>
              </a:rPr>
            </a:br>
            <a:br>
              <a:rPr lang="en-IN" sz="2600" dirty="0">
                <a:latin typeface="Times New Roman" panose="02020603050405020304" pitchFamily="18" charset="0"/>
                <a:cs typeface="Times New Roman" panose="02020603050405020304" pitchFamily="18" charset="0"/>
              </a:rPr>
            </a:br>
            <a:endParaRPr lang="en-IN" sz="2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6E22F0-2729-D4DA-B621-C27D722EBC7D}"/>
              </a:ext>
            </a:extLst>
          </p:cNvPr>
          <p:cNvSpPr txBox="1"/>
          <p:nvPr/>
        </p:nvSpPr>
        <p:spPr>
          <a:xfrm>
            <a:off x="340029" y="465577"/>
            <a:ext cx="1587501" cy="3708708"/>
          </a:xfrm>
          <a:prstGeom prst="rect">
            <a:avLst/>
          </a:prstGeom>
          <a:noFill/>
        </p:spPr>
        <p:txBody>
          <a:bodyPr wrap="square" rtlCol="0">
            <a:spAutoFit/>
          </a:bodyPr>
          <a:lstStyle/>
          <a:p>
            <a:pPr algn="ctr"/>
            <a:r>
              <a:rPr lang="en-US" sz="900" b="1" dirty="0">
                <a:latin typeface="Times New Roman" panose="02020603050405020304" pitchFamily="18" charset="0"/>
                <a:cs typeface="Times New Roman" panose="02020603050405020304" pitchFamily="18" charset="0"/>
              </a:rPr>
              <a:t>1. Background </a:t>
            </a:r>
            <a:endParaRPr lang="en-US" sz="900" dirty="0">
              <a:latin typeface="Times New Roman" panose="02020603050405020304" pitchFamily="18" charset="0"/>
              <a:cs typeface="Times New Roman" panose="02020603050405020304" pitchFamily="18" charset="0"/>
            </a:endParaRPr>
          </a:p>
          <a:p>
            <a:pPr algn="just"/>
            <a:r>
              <a:rPr lang="en-US" sz="700" dirty="0">
                <a:latin typeface="Times New Roman" panose="02020603050405020304" pitchFamily="18" charset="0"/>
                <a:cs typeface="Times New Roman" panose="02020603050405020304" pitchFamily="18" charset="0"/>
              </a:rPr>
              <a:t>Diabetes is a serious health issue that impacts millions of people globally. Currently, approximately 537 million adults are living with diabetes. By 2030, this number is projected to rise to around 643 million. According to </a:t>
            </a:r>
            <a:r>
              <a:rPr lang="en-US" sz="700" dirty="0" err="1">
                <a:latin typeface="Times New Roman" panose="02020603050405020304" pitchFamily="18" charset="0"/>
                <a:cs typeface="Times New Roman" panose="02020603050405020304" pitchFamily="18" charset="0"/>
              </a:rPr>
              <a:t>Getie</a:t>
            </a:r>
            <a:r>
              <a:rPr lang="en-US" sz="700" dirty="0">
                <a:latin typeface="Times New Roman" panose="02020603050405020304" pitchFamily="18" charset="0"/>
                <a:cs typeface="Times New Roman" panose="02020603050405020304" pitchFamily="18" charset="0"/>
              </a:rPr>
              <a:t> et al. (2025). Diabetes is a serious public health issue which, if not well managed, can lead to complications like heart problems and kidney failure. However, conventional approaches to the management of diabetes rely primarily on both dietary and lifestyle education with counseling as well as insulin replacement (Caturano et al. 2024).</a:t>
            </a:r>
          </a:p>
          <a:p>
            <a:pPr algn="just"/>
            <a:r>
              <a:rPr lang="en-US" sz="700" dirty="0">
                <a:latin typeface="Times New Roman" panose="02020603050405020304" pitchFamily="18" charset="0"/>
                <a:cs typeface="Times New Roman" panose="02020603050405020304" pitchFamily="18" charset="0"/>
              </a:rPr>
              <a:t>Among these, telehealth services appear to be an attractive option. Telehealth services encompass remote monitoring, virtual consultations and digital education. They can overcome barriers of geography and cost (Olatunji, et al. 2022). There is evidence that telehealth services are enriched in </a:t>
            </a:r>
            <a:r>
              <a:rPr lang="en-US" sz="700" dirty="0" err="1">
                <a:latin typeface="Times New Roman" panose="02020603050405020304" pitchFamily="18" charset="0"/>
                <a:cs typeface="Times New Roman" panose="02020603050405020304" pitchFamily="18" charset="0"/>
              </a:rPr>
              <a:t>glycaemic</a:t>
            </a:r>
            <a:r>
              <a:rPr lang="en-US" sz="700" dirty="0">
                <a:latin typeface="Times New Roman" panose="02020603050405020304" pitchFamily="18" charset="0"/>
                <a:cs typeface="Times New Roman" panose="02020603050405020304" pitchFamily="18" charset="0"/>
              </a:rPr>
              <a:t> control and patient engagement. Therefore, this is in very much need in the control of increasing incidence of diabetes as it enhances health outcomes (Lee, Greenfield and Pappas, 2018).</a:t>
            </a:r>
          </a:p>
          <a:p>
            <a:br>
              <a:rPr lang="en-US" sz="800" dirty="0">
                <a:latin typeface="Times New Roman" panose="02020603050405020304" pitchFamily="18" charset="0"/>
                <a:cs typeface="Times New Roman" panose="02020603050405020304" pitchFamily="18" charset="0"/>
              </a:rPr>
            </a:br>
            <a:endParaRPr lang="en-IN" sz="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7A48AE9-ABE5-E29B-1697-E9D163FCBC76}"/>
              </a:ext>
            </a:extLst>
          </p:cNvPr>
          <p:cNvSpPr txBox="1"/>
          <p:nvPr/>
        </p:nvSpPr>
        <p:spPr>
          <a:xfrm>
            <a:off x="4296288" y="780279"/>
            <a:ext cx="2335160" cy="2508379"/>
          </a:xfrm>
          <a:prstGeom prst="rect">
            <a:avLst/>
          </a:prstGeom>
          <a:noFill/>
        </p:spPr>
        <p:txBody>
          <a:bodyPr wrap="square" rtlCol="0">
            <a:spAutoFit/>
          </a:bodyPr>
          <a:lstStyle/>
          <a:p>
            <a:pPr algn="ctr"/>
            <a:r>
              <a:rPr lang="en-US" sz="900" b="1" dirty="0">
                <a:latin typeface="Times New Roman" panose="02020603050405020304" pitchFamily="18" charset="0"/>
                <a:cs typeface="Times New Roman" panose="02020603050405020304" pitchFamily="18" charset="0"/>
              </a:rPr>
              <a:t>2. Health Promotion Values and Principles </a:t>
            </a:r>
            <a:endParaRPr lang="en-US" sz="900" dirty="0">
              <a:latin typeface="Times New Roman" panose="02020603050405020304" pitchFamily="18" charset="0"/>
              <a:cs typeface="Times New Roman" panose="02020603050405020304" pitchFamily="18" charset="0"/>
            </a:endParaRPr>
          </a:p>
          <a:p>
            <a:pPr algn="just"/>
            <a:r>
              <a:rPr lang="en-US" sz="700" dirty="0">
                <a:latin typeface="Times New Roman" panose="02020603050405020304" pitchFamily="18" charset="0"/>
                <a:cs typeface="Times New Roman" panose="02020603050405020304" pitchFamily="18" charset="0"/>
              </a:rPr>
              <a:t>Equity, empowerment, participation and prevention are among the principles of health promotion articulated in the Ottawa Charter (Thompson, Watson and Tilford, 2018). Telehealth in particular can be closely tied to these values since it has the potential to fill gaps for underrepresented communities and provide conditions for self-managed, patient-centered care. Remote monitoring tools empower patients to own their diabetes care (Lyngbye and Møller, 2023). However, there is evidence of a digital divide between older persons or low-income individuals unable to access such telehealth technologies (</a:t>
            </a:r>
            <a:r>
              <a:rPr lang="en-US" sz="700" dirty="0" err="1">
                <a:latin typeface="Times New Roman" panose="02020603050405020304" pitchFamily="18" charset="0"/>
                <a:cs typeface="Times New Roman" panose="02020603050405020304" pitchFamily="18" charset="0"/>
              </a:rPr>
              <a:t>Getie</a:t>
            </a:r>
            <a:r>
              <a:rPr lang="en-US" sz="700" dirty="0">
                <a:latin typeface="Times New Roman" panose="02020603050405020304" pitchFamily="18" charset="0"/>
                <a:cs typeface="Times New Roman" panose="02020603050405020304" pitchFamily="18" charset="0"/>
              </a:rPr>
              <a:t>, et al. 2025). So while telehealth upholds inclusiveness, its efficacy lies in the disparity of digital literacy. To ensure that access to health services through digital means is available in a non-discriminatory manner, policy level interventions are warranted (Burrell,  2024).</a:t>
            </a:r>
          </a:p>
          <a:p>
            <a:br>
              <a:rPr lang="en-US" dirty="0"/>
            </a:br>
            <a:endParaRPr lang="en-IN" dirty="0"/>
          </a:p>
        </p:txBody>
      </p:sp>
      <p:sp>
        <p:nvSpPr>
          <p:cNvPr id="6" name="TextBox 5">
            <a:extLst>
              <a:ext uri="{FF2B5EF4-FFF2-40B4-BE49-F238E27FC236}">
                <a16:creationId xmlns:a16="http://schemas.microsoft.com/office/drawing/2014/main" id="{5CE149D5-B7F1-5CF5-C5FB-3084E4755F01}"/>
              </a:ext>
            </a:extLst>
          </p:cNvPr>
          <p:cNvSpPr txBox="1"/>
          <p:nvPr/>
        </p:nvSpPr>
        <p:spPr>
          <a:xfrm>
            <a:off x="6645375" y="759918"/>
            <a:ext cx="2290917" cy="3247043"/>
          </a:xfrm>
          <a:prstGeom prst="rect">
            <a:avLst/>
          </a:prstGeom>
          <a:noFill/>
        </p:spPr>
        <p:txBody>
          <a:bodyPr wrap="square" rtlCol="0">
            <a:spAutoFit/>
          </a:bodyPr>
          <a:lstStyle/>
          <a:p>
            <a:pPr algn="ctr"/>
            <a:r>
              <a:rPr lang="en-US" sz="900" b="1" dirty="0">
                <a:latin typeface="Times New Roman" panose="02020603050405020304" pitchFamily="18" charset="0"/>
                <a:cs typeface="Times New Roman" panose="02020603050405020304" pitchFamily="18" charset="0"/>
              </a:rPr>
              <a:t>3. Behavioral Change Theory </a:t>
            </a:r>
            <a:endParaRPr lang="en-US" sz="900" dirty="0">
              <a:latin typeface="Times New Roman" panose="02020603050405020304" pitchFamily="18" charset="0"/>
              <a:cs typeface="Times New Roman" panose="02020603050405020304" pitchFamily="18" charset="0"/>
            </a:endParaRPr>
          </a:p>
          <a:p>
            <a:pPr algn="just"/>
            <a:r>
              <a:rPr lang="en-US" sz="700" dirty="0">
                <a:latin typeface="Times New Roman" panose="02020603050405020304" pitchFamily="18" charset="0"/>
                <a:cs typeface="Times New Roman" panose="02020603050405020304" pitchFamily="18" charset="0"/>
              </a:rPr>
              <a:t>One of the models constituting the telehealth interventions is the Health Belief Model (HBM) for behavioral changes to manage diabetes. The model concerns perceived susceptibility, severity, benefits, barriers, cues for action and self-efficacy (Sulat et al. 2018). These concepts have successfully been incorporated into telehealth interventions. Real-time glucose monitoring aids in determining the severity of the disease, and educating patients through ever-available resources gives them an idea about their advantages (Reddy and Oliver, 2024). Being reminders for action, they enhance medication adherence and lifestyle behaviors.</a:t>
            </a:r>
          </a:p>
          <a:p>
            <a:pPr algn="just"/>
            <a:r>
              <a:rPr lang="en-US" sz="700" dirty="0">
                <a:latin typeface="Times New Roman" panose="02020603050405020304" pitchFamily="18" charset="0"/>
                <a:cs typeface="Times New Roman" panose="02020603050405020304" pitchFamily="18" charset="0"/>
              </a:rPr>
              <a:t>Clinical trial evidence points to effective telehealth interventions for the improvement of self-management behaviors and </a:t>
            </a:r>
            <a:r>
              <a:rPr lang="en-US" sz="700" dirty="0" err="1">
                <a:latin typeface="Times New Roman" panose="02020603050405020304" pitchFamily="18" charset="0"/>
                <a:cs typeface="Times New Roman" panose="02020603050405020304" pitchFamily="18" charset="0"/>
              </a:rPr>
              <a:t>glycaemic</a:t>
            </a:r>
            <a:r>
              <a:rPr lang="en-US" sz="700" dirty="0">
                <a:latin typeface="Times New Roman" panose="02020603050405020304" pitchFamily="18" charset="0"/>
                <a:cs typeface="Times New Roman" panose="02020603050405020304" pitchFamily="18" charset="0"/>
              </a:rPr>
              <a:t> control. An example of this is the telemedicine intervention, which demonstrated reduced HbA1c from 9.5% to 7.9% at 12 months and highlights an effective behavioral change intervention (</a:t>
            </a:r>
            <a:r>
              <a:rPr lang="en-US" sz="700" dirty="0" err="1">
                <a:latin typeface="Times New Roman" panose="02020603050405020304" pitchFamily="18" charset="0"/>
                <a:cs typeface="Times New Roman" panose="02020603050405020304" pitchFamily="18" charset="0"/>
              </a:rPr>
              <a:t>AlQassab</a:t>
            </a:r>
            <a:r>
              <a:rPr lang="en-US" sz="700" dirty="0">
                <a:latin typeface="Times New Roman" panose="02020603050405020304" pitchFamily="18" charset="0"/>
                <a:cs typeface="Times New Roman" panose="02020603050405020304" pitchFamily="18" charset="0"/>
              </a:rPr>
              <a:t>, et al. 2024). Although it comes with its limitations such as technology resistance and privacy issues. By grounding telehealth intervention design principles in behavioral theory, clinicians ensure that their interventions will be not only technologically feasible but also psychologically effective leading to improved participant adherence and health outcomes (Hanlon, et al.  2017).</a:t>
            </a:r>
          </a:p>
          <a:p>
            <a:br>
              <a:rPr lang="en-US" sz="700" dirty="0">
                <a:latin typeface="Times New Roman" panose="02020603050405020304" pitchFamily="18" charset="0"/>
                <a:cs typeface="Times New Roman" panose="02020603050405020304" pitchFamily="18" charset="0"/>
              </a:rPr>
            </a:br>
            <a:endParaRPr lang="en-IN" sz="7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F731927-D415-2F0B-A034-31A727B6558A}"/>
              </a:ext>
            </a:extLst>
          </p:cNvPr>
          <p:cNvSpPr txBox="1"/>
          <p:nvPr/>
        </p:nvSpPr>
        <p:spPr>
          <a:xfrm>
            <a:off x="248983" y="4073516"/>
            <a:ext cx="1769592" cy="2600712"/>
          </a:xfrm>
          <a:prstGeom prst="rect">
            <a:avLst/>
          </a:prstGeom>
          <a:noFill/>
        </p:spPr>
        <p:txBody>
          <a:bodyPr wrap="square" rtlCol="0">
            <a:spAutoFit/>
          </a:bodyPr>
          <a:lstStyle/>
          <a:p>
            <a:pPr algn="ctr"/>
            <a:r>
              <a:rPr lang="en-US" sz="900" b="1" dirty="0">
                <a:latin typeface="Times New Roman" panose="02020603050405020304" pitchFamily="18" charset="0"/>
                <a:cs typeface="Times New Roman" panose="02020603050405020304" pitchFamily="18" charset="0"/>
              </a:rPr>
              <a:t>4. Expected Outcomes </a:t>
            </a:r>
            <a:endParaRPr lang="en-US" sz="900" dirty="0">
              <a:latin typeface="Times New Roman" panose="02020603050405020304" pitchFamily="18" charset="0"/>
              <a:cs typeface="Times New Roman" panose="02020603050405020304" pitchFamily="18" charset="0"/>
            </a:endParaRPr>
          </a:p>
          <a:p>
            <a:pPr algn="just"/>
            <a:r>
              <a:rPr lang="en-US" sz="700" dirty="0">
                <a:latin typeface="Times New Roman" panose="02020603050405020304" pitchFamily="18" charset="0"/>
                <a:cs typeface="Times New Roman" panose="02020603050405020304" pitchFamily="18" charset="0"/>
              </a:rPr>
              <a:t>Telehealth is associated with improved clinical and </a:t>
            </a:r>
            <a:r>
              <a:rPr lang="en-US" sz="700" dirty="0" err="1">
                <a:latin typeface="Times New Roman" panose="02020603050405020304" pitchFamily="18" charset="0"/>
                <a:cs typeface="Times New Roman" panose="02020603050405020304" pitchFamily="18" charset="0"/>
              </a:rPr>
              <a:t>behavioural</a:t>
            </a:r>
            <a:r>
              <a:rPr lang="en-US" sz="700" dirty="0">
                <a:latin typeface="Times New Roman" panose="02020603050405020304" pitchFamily="18" charset="0"/>
                <a:cs typeface="Times New Roman" panose="02020603050405020304" pitchFamily="18" charset="0"/>
              </a:rPr>
              <a:t> outcomes. Meta-analyses by Ravi et al.  (2025) show significant reductions in HbA1c, with an average decrease of 0.37% compared to usual care , while other studies report reductions exceeding 1–3% in structured interventions (</a:t>
            </a:r>
            <a:r>
              <a:rPr lang="en-US" sz="700" dirty="0" err="1">
                <a:latin typeface="Times New Roman" panose="02020603050405020304" pitchFamily="18" charset="0"/>
                <a:cs typeface="Times New Roman" panose="02020603050405020304" pitchFamily="18" charset="0"/>
              </a:rPr>
              <a:t>AlQassab</a:t>
            </a:r>
            <a:r>
              <a:rPr lang="en-US" sz="700" dirty="0">
                <a:latin typeface="Times New Roman" panose="02020603050405020304" pitchFamily="18" charset="0"/>
                <a:cs typeface="Times New Roman" panose="02020603050405020304" pitchFamily="18" charset="0"/>
              </a:rPr>
              <a:t>, et al. 2024). Additionally, telehealth improves medication adherence, self-management, and patient-provider communication. In terms of economic benefits, it decreases hospital visits and healthcare costs. However, this is dependent on demographic factors and access to technology, where research has shown inconsistent outcomes in different groups (Oviedo, et al. 2024). Thus, although telehealth has shown significant effectiveness, it is dependent on a personalized approach.</a:t>
            </a:r>
          </a:p>
          <a:p>
            <a:br>
              <a:rPr lang="en-US" sz="700" dirty="0">
                <a:latin typeface="Times New Roman" panose="02020603050405020304" pitchFamily="18" charset="0"/>
                <a:cs typeface="Times New Roman" panose="02020603050405020304" pitchFamily="18" charset="0"/>
              </a:rPr>
            </a:br>
            <a:endParaRPr lang="en-IN" sz="7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17F0A5C-9411-6A87-CA0A-D6B79E0E3E9B}"/>
              </a:ext>
            </a:extLst>
          </p:cNvPr>
          <p:cNvSpPr txBox="1"/>
          <p:nvPr/>
        </p:nvSpPr>
        <p:spPr>
          <a:xfrm>
            <a:off x="2113269" y="5373872"/>
            <a:ext cx="2904808" cy="1169551"/>
          </a:xfrm>
          <a:prstGeom prst="rect">
            <a:avLst/>
          </a:prstGeom>
          <a:noFill/>
        </p:spPr>
        <p:txBody>
          <a:bodyPr wrap="square" rtlCol="0">
            <a:spAutoFit/>
          </a:bodyPr>
          <a:lstStyle/>
          <a:p>
            <a:pPr algn="just"/>
            <a:r>
              <a:rPr lang="en-US" sz="700" b="1" dirty="0">
                <a:latin typeface="Times New Roman" panose="02020603050405020304" pitchFamily="18" charset="0"/>
                <a:cs typeface="Times New Roman" panose="02020603050405020304" pitchFamily="18" charset="0"/>
              </a:rPr>
              <a:t>5. Conclusion </a:t>
            </a:r>
            <a:endParaRPr lang="en-US" sz="700" dirty="0">
              <a:latin typeface="Times New Roman" panose="02020603050405020304" pitchFamily="18" charset="0"/>
              <a:cs typeface="Times New Roman" panose="02020603050405020304" pitchFamily="18" charset="0"/>
            </a:endParaRPr>
          </a:p>
          <a:p>
            <a:pPr algn="just"/>
            <a:r>
              <a:rPr lang="en-US" sz="700" dirty="0">
                <a:latin typeface="Times New Roman" panose="02020603050405020304" pitchFamily="18" charset="0"/>
                <a:cs typeface="Times New Roman" panose="02020603050405020304" pitchFamily="18" charset="0"/>
              </a:rPr>
              <a:t>The use of telehealth in diabetes management has important implications for policy, education and research. Policy-wise, in order not to worsen health inequality, access, security and connectivity must be assured. In the context of education, telemedicine competences need to be taught in health professions education at all levels. When considering the technology of telehealth to manage diabetes, key research factors include long-term impact, cost-evaluation and digital exclusion.</a:t>
            </a:r>
          </a:p>
          <a:p>
            <a:br>
              <a:rPr lang="en-US" sz="700" dirty="0">
                <a:latin typeface="Times New Roman" panose="02020603050405020304" pitchFamily="18" charset="0"/>
                <a:cs typeface="Times New Roman" panose="02020603050405020304" pitchFamily="18" charset="0"/>
              </a:rPr>
            </a:br>
            <a:endParaRPr lang="en-IN" sz="7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5DB0FF1-8C7E-030B-6BBF-5A54E2088B4E}"/>
              </a:ext>
            </a:extLst>
          </p:cNvPr>
          <p:cNvSpPr txBox="1"/>
          <p:nvPr/>
        </p:nvSpPr>
        <p:spPr>
          <a:xfrm>
            <a:off x="5112771" y="4327367"/>
            <a:ext cx="3809592" cy="2569934"/>
          </a:xfrm>
          <a:prstGeom prst="rect">
            <a:avLst/>
          </a:prstGeom>
          <a:noFill/>
        </p:spPr>
        <p:txBody>
          <a:bodyPr wrap="square" rtlCol="0">
            <a:spAutoFit/>
          </a:bodyPr>
          <a:lstStyle/>
          <a:p>
            <a:pPr algn="ctr"/>
            <a:r>
              <a:rPr lang="en-IN" sz="900" b="1" dirty="0">
                <a:latin typeface="Times New Roman" panose="02020603050405020304" pitchFamily="18" charset="0"/>
                <a:cs typeface="Times New Roman" panose="02020603050405020304" pitchFamily="18" charset="0"/>
              </a:rPr>
              <a:t>References</a:t>
            </a:r>
            <a:endParaRPr lang="en-IN" sz="900" dirty="0">
              <a:latin typeface="Times New Roman" panose="02020603050405020304" pitchFamily="18" charset="0"/>
              <a:cs typeface="Times New Roman" panose="02020603050405020304" pitchFamily="18" charset="0"/>
            </a:endParaRPr>
          </a:p>
          <a:p>
            <a:pPr algn="just"/>
            <a:r>
              <a:rPr lang="en-IN" sz="700" dirty="0" err="1">
                <a:latin typeface="Times New Roman" panose="02020603050405020304" pitchFamily="18" charset="0"/>
                <a:cs typeface="Times New Roman" panose="02020603050405020304" pitchFamily="18" charset="0"/>
              </a:rPr>
              <a:t>AlQassab</a:t>
            </a:r>
            <a:r>
              <a:rPr lang="en-IN" sz="700" dirty="0">
                <a:latin typeface="Times New Roman" panose="02020603050405020304" pitchFamily="18" charset="0"/>
                <a:cs typeface="Times New Roman" panose="02020603050405020304" pitchFamily="18" charset="0"/>
              </a:rPr>
              <a:t>, O., </a:t>
            </a:r>
            <a:r>
              <a:rPr lang="en-IN" sz="700" dirty="0" err="1">
                <a:latin typeface="Times New Roman" panose="02020603050405020304" pitchFamily="18" charset="0"/>
                <a:cs typeface="Times New Roman" panose="02020603050405020304" pitchFamily="18" charset="0"/>
              </a:rPr>
              <a:t>Kanthajan</a:t>
            </a:r>
            <a:r>
              <a:rPr lang="en-IN" sz="700" dirty="0">
                <a:latin typeface="Times New Roman" panose="02020603050405020304" pitchFamily="18" charset="0"/>
                <a:cs typeface="Times New Roman" panose="02020603050405020304" pitchFamily="18" charset="0"/>
              </a:rPr>
              <a:t>, T., Pandey, M., Francis, A.J., Sreenivasan, C., Parikh, A. and Nwosu, M., 2024. Evaluating the Impact of Telemedicine on Diabetes Management in Rural Communities: A Systematic Review. </a:t>
            </a:r>
            <a:r>
              <a:rPr lang="en-IN" sz="700" dirty="0" err="1">
                <a:latin typeface="Times New Roman" panose="02020603050405020304" pitchFamily="18" charset="0"/>
                <a:cs typeface="Times New Roman" panose="02020603050405020304" pitchFamily="18" charset="0"/>
              </a:rPr>
              <a:t>Cureus</a:t>
            </a:r>
            <a:r>
              <a:rPr lang="en-IN" sz="700" dirty="0">
                <a:latin typeface="Times New Roman" panose="02020603050405020304" pitchFamily="18" charset="0"/>
                <a:cs typeface="Times New Roman" panose="02020603050405020304" pitchFamily="18" charset="0"/>
              </a:rPr>
              <a:t>, 16(7).</a:t>
            </a:r>
          </a:p>
          <a:p>
            <a:pPr algn="just"/>
            <a:r>
              <a:rPr lang="en-IN" sz="700" dirty="0" err="1">
                <a:latin typeface="Times New Roman" panose="02020603050405020304" pitchFamily="18" charset="0"/>
                <a:cs typeface="Times New Roman" panose="02020603050405020304" pitchFamily="18" charset="0"/>
              </a:rPr>
              <a:t>Getie</a:t>
            </a:r>
            <a:r>
              <a:rPr lang="en-IN" sz="700" dirty="0">
                <a:latin typeface="Times New Roman" panose="02020603050405020304" pitchFamily="18" charset="0"/>
                <a:cs typeface="Times New Roman" panose="02020603050405020304" pitchFamily="18" charset="0"/>
              </a:rPr>
              <a:t>, A., </a:t>
            </a:r>
            <a:r>
              <a:rPr lang="en-IN" sz="700" dirty="0" err="1">
                <a:latin typeface="Times New Roman" panose="02020603050405020304" pitchFamily="18" charset="0"/>
                <a:cs typeface="Times New Roman" panose="02020603050405020304" pitchFamily="18" charset="0"/>
              </a:rPr>
              <a:t>Amlak</a:t>
            </a:r>
            <a:r>
              <a:rPr lang="en-IN" sz="700" dirty="0">
                <a:latin typeface="Times New Roman" panose="02020603050405020304" pitchFamily="18" charset="0"/>
                <a:cs typeface="Times New Roman" panose="02020603050405020304" pitchFamily="18" charset="0"/>
              </a:rPr>
              <a:t>, B.T., Ayenew, T. and </a:t>
            </a:r>
            <a:r>
              <a:rPr lang="en-IN" sz="700" dirty="0" err="1">
                <a:latin typeface="Times New Roman" panose="02020603050405020304" pitchFamily="18" charset="0"/>
                <a:cs typeface="Times New Roman" panose="02020603050405020304" pitchFamily="18" charset="0"/>
              </a:rPr>
              <a:t>Gedfew</a:t>
            </a:r>
            <a:r>
              <a:rPr lang="en-IN" sz="700" dirty="0">
                <a:latin typeface="Times New Roman" panose="02020603050405020304" pitchFamily="18" charset="0"/>
                <a:cs typeface="Times New Roman" panose="02020603050405020304" pitchFamily="18" charset="0"/>
              </a:rPr>
              <a:t>, M., 2025. Assessing the impact of telehealth on blood glucose management among patients with diabetes: a systematic review and meta-analysis of randomized controlled trials. BMC Health Services Research, 25(1), p.285.</a:t>
            </a:r>
          </a:p>
          <a:p>
            <a:pPr algn="just"/>
            <a:r>
              <a:rPr lang="en-IN" sz="700" dirty="0">
                <a:latin typeface="Times New Roman" panose="02020603050405020304" pitchFamily="18" charset="0"/>
                <a:cs typeface="Times New Roman" panose="02020603050405020304" pitchFamily="18" charset="0"/>
              </a:rPr>
              <a:t>Lee, P.A., Greenfield, G. and Pappas, Y., 2018. The impact of telehealth remote patient monitoring on </a:t>
            </a:r>
            <a:r>
              <a:rPr lang="en-IN" sz="700" dirty="0" err="1">
                <a:latin typeface="Times New Roman" panose="02020603050405020304" pitchFamily="18" charset="0"/>
                <a:cs typeface="Times New Roman" panose="02020603050405020304" pitchFamily="18" charset="0"/>
              </a:rPr>
              <a:t>glycemic</a:t>
            </a:r>
            <a:r>
              <a:rPr lang="en-IN" sz="700" dirty="0">
                <a:latin typeface="Times New Roman" panose="02020603050405020304" pitchFamily="18" charset="0"/>
                <a:cs typeface="Times New Roman" panose="02020603050405020304" pitchFamily="18" charset="0"/>
              </a:rPr>
              <a:t> control in type 2 diabetes: a systematic review and meta-analysis of systematic reviews of randomised controlled trials. BMC health services research, 18(1), p.495.</a:t>
            </a:r>
          </a:p>
          <a:p>
            <a:pPr algn="just"/>
            <a:r>
              <a:rPr lang="en-IN" sz="700" dirty="0">
                <a:latin typeface="Times New Roman" panose="02020603050405020304" pitchFamily="18" charset="0"/>
                <a:cs typeface="Times New Roman" panose="02020603050405020304" pitchFamily="18" charset="0"/>
              </a:rPr>
              <a:t>Olatunji, G.I., Oparah, O.S., Ezeh, F.E. and Oluwanifemi, O., 2022. Telehealth Integration Framework for Ensuring Continuity of Chronic Disease Care Across Geographic Barriers.</a:t>
            </a:r>
          </a:p>
          <a:p>
            <a:pPr algn="just"/>
            <a:r>
              <a:rPr lang="en-IN" sz="700" dirty="0">
                <a:latin typeface="Times New Roman" panose="02020603050405020304" pitchFamily="18" charset="0"/>
                <a:cs typeface="Times New Roman" panose="02020603050405020304" pitchFamily="18" charset="0"/>
              </a:rPr>
              <a:t>Oviedo, S.A., McDonald, B., Gander, J.C., Ali, M.K. and Harding, J.L., 2024. Access to telehealth and changes in diabetes care patterns during the pandemic: evidence from a large integrated health system in the Southeast USA. BMJ open diabetes research &amp; care, 12(1).</a:t>
            </a:r>
          </a:p>
          <a:p>
            <a:pPr algn="just"/>
            <a:r>
              <a:rPr lang="en-IN" sz="700" dirty="0">
                <a:latin typeface="Times New Roman" panose="02020603050405020304" pitchFamily="18" charset="0"/>
                <a:cs typeface="Times New Roman" panose="02020603050405020304" pitchFamily="18" charset="0"/>
              </a:rPr>
              <a:t>Ravi, S., Meyerowitz-Katz, G., Yung, C., Ayre, J., McCaffery, K., Maberly, G. and Bonner, C., 2025. Effect of virtual care in type 2 diabetes management–a systematic umbrella review of systematic reviews and meta-analysis. BMC health services research, 25(1), p.348.</a:t>
            </a:r>
          </a:p>
          <a:p>
            <a:pPr algn="just"/>
            <a:r>
              <a:rPr lang="en-IN" sz="700" dirty="0">
                <a:latin typeface="Times New Roman" panose="02020603050405020304" pitchFamily="18" charset="0"/>
                <a:cs typeface="Times New Roman" panose="02020603050405020304" pitchFamily="18" charset="0"/>
              </a:rPr>
              <a:t>Sulat, J.S., </a:t>
            </a:r>
            <a:r>
              <a:rPr lang="en-IN" sz="700" dirty="0" err="1">
                <a:latin typeface="Times New Roman" panose="02020603050405020304" pitchFamily="18" charset="0"/>
                <a:cs typeface="Times New Roman" panose="02020603050405020304" pitchFamily="18" charset="0"/>
              </a:rPr>
              <a:t>Prabandari</a:t>
            </a:r>
            <a:r>
              <a:rPr lang="en-IN" sz="700" dirty="0">
                <a:latin typeface="Times New Roman" panose="02020603050405020304" pitchFamily="18" charset="0"/>
                <a:cs typeface="Times New Roman" panose="02020603050405020304" pitchFamily="18" charset="0"/>
              </a:rPr>
              <a:t>, Y.S., Sanusi, R., </a:t>
            </a:r>
            <a:r>
              <a:rPr lang="en-IN" sz="700" dirty="0" err="1">
                <a:latin typeface="Times New Roman" panose="02020603050405020304" pitchFamily="18" charset="0"/>
                <a:cs typeface="Times New Roman" panose="02020603050405020304" pitchFamily="18" charset="0"/>
              </a:rPr>
              <a:t>Hapsari</a:t>
            </a:r>
            <a:r>
              <a:rPr lang="en-IN" sz="700" dirty="0">
                <a:latin typeface="Times New Roman" panose="02020603050405020304" pitchFamily="18" charset="0"/>
                <a:cs typeface="Times New Roman" panose="02020603050405020304" pitchFamily="18" charset="0"/>
              </a:rPr>
              <a:t>, E.D. and Santoso, B., 2018. The validity of health belief model variables in predicting </a:t>
            </a:r>
            <a:r>
              <a:rPr lang="en-IN" sz="700" dirty="0" err="1">
                <a:latin typeface="Times New Roman" panose="02020603050405020304" pitchFamily="18" charset="0"/>
                <a:cs typeface="Times New Roman" panose="02020603050405020304" pitchFamily="18" charset="0"/>
              </a:rPr>
              <a:t>behavioral</a:t>
            </a:r>
            <a:r>
              <a:rPr lang="en-IN" sz="700" dirty="0">
                <a:latin typeface="Times New Roman" panose="02020603050405020304" pitchFamily="18" charset="0"/>
                <a:cs typeface="Times New Roman" panose="02020603050405020304" pitchFamily="18" charset="0"/>
              </a:rPr>
              <a:t> change: A scoping review. Health Education, 118(6), pp.499-512.</a:t>
            </a:r>
          </a:p>
          <a:p>
            <a:br>
              <a:rPr lang="en-IN" sz="600" dirty="0">
                <a:latin typeface="Times New Roman" panose="02020603050405020304" pitchFamily="18" charset="0"/>
                <a:cs typeface="Times New Roman" panose="02020603050405020304" pitchFamily="18" charset="0"/>
              </a:rPr>
            </a:br>
            <a:endParaRPr lang="en-IN" sz="600" dirty="0">
              <a:latin typeface="Times New Roman" panose="02020603050405020304" pitchFamily="18" charset="0"/>
              <a:cs typeface="Times New Roman" panose="02020603050405020304" pitchFamily="18" charset="0"/>
            </a:endParaRPr>
          </a:p>
        </p:txBody>
      </p:sp>
      <p:pic>
        <p:nvPicPr>
          <p:cNvPr id="1026" name="Picture 2" descr="Map 3.1. Estimated total number of adults (20–79 years) with diabetes in 2021.">
            <a:extLst>
              <a:ext uri="{FF2B5EF4-FFF2-40B4-BE49-F238E27FC236}">
                <a16:creationId xmlns:a16="http://schemas.microsoft.com/office/drawing/2014/main" id="{5FD8BEC0-2768-0239-1BAD-A3EC6CF196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5900" y="759918"/>
            <a:ext cx="2152018" cy="17081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0722C4F-0620-2499-2ED0-F623F860C57B}"/>
              </a:ext>
            </a:extLst>
          </p:cNvPr>
          <p:cNvSpPr txBox="1"/>
          <p:nvPr/>
        </p:nvSpPr>
        <p:spPr>
          <a:xfrm>
            <a:off x="1991226" y="2559445"/>
            <a:ext cx="2152018" cy="615553"/>
          </a:xfrm>
          <a:prstGeom prst="rect">
            <a:avLst/>
          </a:prstGeom>
          <a:noFill/>
        </p:spPr>
        <p:txBody>
          <a:bodyPr wrap="square" rtlCol="0">
            <a:spAutoFit/>
          </a:bodyPr>
          <a:lstStyle/>
          <a:p>
            <a:pPr algn="ctr"/>
            <a:r>
              <a:rPr lang="en-US" sz="800" b="1" dirty="0">
                <a:latin typeface="Times New Roman" panose="02020603050405020304" pitchFamily="18" charset="0"/>
                <a:cs typeface="Times New Roman" panose="02020603050405020304" pitchFamily="18" charset="0"/>
              </a:rPr>
              <a:t>Estimated total number of adults (20–79 years) with diabetes in 2021</a:t>
            </a:r>
          </a:p>
          <a:p>
            <a:endParaRPr lang="en-IN" dirty="0"/>
          </a:p>
        </p:txBody>
      </p:sp>
      <p:pic>
        <p:nvPicPr>
          <p:cNvPr id="1028" name="Picture 4" descr="figure 2">
            <a:extLst>
              <a:ext uri="{FF2B5EF4-FFF2-40B4-BE49-F238E27FC236}">
                <a16:creationId xmlns:a16="http://schemas.microsoft.com/office/drawing/2014/main" id="{D5275FF7-59D8-8417-F7D8-BE34129AAC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2508" y="2817480"/>
            <a:ext cx="1876835" cy="118948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4F489CAA-C798-F53A-FFE1-321E9BCA8A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7780" y="2968079"/>
            <a:ext cx="2630543" cy="1935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202838"/>
      </p:ext>
    </p:extLst>
  </p:cSld>
  <p:clrMapOvr>
    <a:masterClrMapping/>
  </p:clrMapOvr>
</p:sld>
</file>

<file path=ppt/theme/theme1.xml><?xml version="1.0" encoding="utf-8"?>
<a:theme xmlns:a="http://schemas.openxmlformats.org/drawingml/2006/main" name="Basis">
  <a:themeElements>
    <a:clrScheme name="Basis">
      <a:dk1>
        <a:srgbClr val="000000"/>
      </a:dk1>
      <a:lt1>
        <a:sysClr val="window" lastClr="FFFFFF"/>
      </a:lt1>
      <a:dk2>
        <a:srgbClr val="5E5E5E"/>
      </a:dk2>
      <a:lt2>
        <a:srgbClr val="DDDDDD"/>
      </a:lt2>
      <a:accent1>
        <a:srgbClr val="DF5327"/>
      </a:accent1>
      <a:accent2>
        <a:srgbClr val="A6B727"/>
      </a:accent2>
      <a:accent3>
        <a:srgbClr val="FE9E00"/>
      </a:accent3>
      <a:accent4>
        <a:srgbClr val="418AB3"/>
      </a:accent4>
      <a:accent5>
        <a:srgbClr val="D7D447"/>
      </a:accent5>
      <a:accent6>
        <a:srgbClr val="8383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docProps/app.xml><?xml version="1.0" encoding="utf-8"?>
<Properties xmlns="http://schemas.openxmlformats.org/officeDocument/2006/extended-properties" xmlns:vt="http://schemas.openxmlformats.org/officeDocument/2006/docPropsVTypes">
  <Template>Basis</Template>
  <TotalTime>266</TotalTime>
  <Words>1188</Words>
  <Application>Microsoft Office PowerPoint</Application>
  <PresentationFormat>On-screen Show (4:3)</PresentationFormat>
  <Paragraphs>28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Corbel</vt:lpstr>
      <vt:lpstr>Times New Roman</vt:lpstr>
      <vt:lpstr>Basis</vt:lpstr>
      <vt:lpstr>Telehealth for Diabetes Management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Priyanka Singha Adhikary</dc:creator>
  <cp:lastModifiedBy>Priyanka Singha Adhikary</cp:lastModifiedBy>
  <cp:revision>3</cp:revision>
  <dcterms:created xsi:type="dcterms:W3CDTF">2026-03-27T10:19:11Z</dcterms:created>
  <dcterms:modified xsi:type="dcterms:W3CDTF">2026-03-27T14:45:56Z</dcterms:modified>
</cp:coreProperties>
</file>