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0" r:id="rId3"/>
    <p:sldId id="257" r:id="rId4"/>
    <p:sldId id="258" r:id="rId5"/>
    <p:sldId id="261" r:id="rId6"/>
    <p:sldId id="263" r:id="rId7"/>
    <p:sldId id="262" r:id="rId8"/>
    <p:sldId id="265" r:id="rId9"/>
    <p:sldId id="264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640A"/>
    <a:srgbClr val="A41A8A"/>
    <a:srgbClr val="FF7C5D"/>
    <a:srgbClr val="FF3300"/>
    <a:srgbClr val="FFFF99"/>
    <a:srgbClr val="FFAFAF"/>
    <a:srgbClr val="FF3399"/>
    <a:srgbClr val="9F31A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37" autoAdjust="0"/>
    <p:restoredTop sz="94660"/>
  </p:normalViewPr>
  <p:slideViewPr>
    <p:cSldViewPr snapToGrid="0">
      <p:cViewPr varScale="1">
        <p:scale>
          <a:sx n="82" d="100"/>
          <a:sy n="82" d="100"/>
        </p:scale>
        <p:origin x="9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97E15A-C70A-4927-B291-87C4CC881B51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5DA0C5-809D-4573-9C60-A5892EDE24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1131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287DD-3B31-49DF-8D6C-695FEA289A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462349-7829-4A2B-ADF4-3CFF810603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5783A1-66F9-4BD6-9C39-091371548A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1FA20-2FD2-440E-A819-51AD51BE7BB8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6E00F7-9E3D-4853-9BEC-7AF34B029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FBEA32-955E-477C-80C6-4452C8512F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CB415-3D14-4DF1-A752-1C40FE1423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38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341F7-BAF7-40B8-9CA4-974AC4DFF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486ED-89FC-4274-BF84-3FF74ED191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BAB058-9426-4DA9-8323-591EFE6A3C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1FA20-2FD2-440E-A819-51AD51BE7BB8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7D6D53-4CE7-4D72-8AB5-7BE4C2F57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25AD12-3FDD-44D2-9E3B-A1D10DAA3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CB415-3D14-4DF1-A752-1C40FE1423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9928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54342-87A3-495E-833F-42824D0A3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1293A9-2B73-48FE-B209-E16D9703E6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4852E5-DE6E-46CC-AAC5-50D09F3BA0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1FA20-2FD2-440E-A819-51AD51BE7BB8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3DAD2D-5190-4CFD-8A19-FDB1A8F3E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206AE-EABC-4A2A-A946-E9B5237E8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CB415-3D14-4DF1-A752-1C40FE1423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2176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3C98A-8AFD-4718-AB7E-3CC91C640F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C401E-92FA-4847-9183-4392384D2D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A85856-1DB7-4AE0-82E5-5A024CB1CA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B0B1FD-E30B-4D21-876A-2D702B08E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1FA20-2FD2-440E-A819-51AD51BE7BB8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74EE55-C129-484A-A4F1-26246EC22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922287-CADE-4000-836B-497FC878DA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CB415-3D14-4DF1-A752-1C40FE1423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100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067C4-B67E-419E-868F-316E51046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43E89B-D7C5-40F6-8F72-1F5FDEEEB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8724B0-9BA1-4C1F-950D-F884C26796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9A47D0-E061-4003-84AA-F271499115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7861CE-4B1A-464E-BAF3-9CE6C76523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0171BAA-0C1F-4F94-8FFB-00480F5E6C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1FA20-2FD2-440E-A819-51AD51BE7BB8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6C3664-9A42-482B-AA88-038738F58E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3DD7850-9C3B-4818-AA22-7261E90F1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CB415-3D14-4DF1-A752-1C40FE1423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0908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CD70F-C31A-460E-8C6B-0FBC2A639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B4675AB-64A6-4796-92EA-1ED76FDAF5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1FA20-2FD2-440E-A819-51AD51BE7BB8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9E22AE-D5D0-4F1D-A910-BFEC9572AF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47767D-E2DD-4208-BC69-C3FD7D0FE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CB415-3D14-4DF1-A752-1C40FE1423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972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9B7547D-CC49-4F95-94B0-8AD03C4454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1FA20-2FD2-440E-A819-51AD51BE7BB8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EDA285-399F-4338-8001-EFB05996F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AEFD1E-6E10-4AE3-A3A9-11CDCEDD8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CB415-3D14-4DF1-A752-1C40FE1423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5535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8A1CD-460B-4DC0-B8D5-75A410B944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4AE4C-988C-4840-8EEB-A77E4898D2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42DCF8-E514-40C8-BF01-AB1BFD4D5E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037D9E-C416-44DC-8677-07B30CDDA1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1FA20-2FD2-440E-A819-51AD51BE7BB8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86C6C4-3E0A-4054-ABE3-6F50F1FF6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8E8B54-36DA-4E3C-AB72-3B54F9180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CB415-3D14-4DF1-A752-1C40FE1423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987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EAE86-0A50-456F-82C7-7082DCA86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9433DD0-523F-452D-9214-B7D2B369AE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9F65A6-D139-4449-8176-0A39CCF603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284A1C-1C2F-4766-A421-1550035034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1FA20-2FD2-440E-A819-51AD51BE7BB8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FFA05D-71C4-4CBD-B994-B46D4F6CE5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F6E38E-09FB-4984-9A4B-A7D800E0B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CB415-3D14-4DF1-A752-1C40FE1423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4844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E333C-77E5-4FB4-AE73-547FDB85CB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5442BC-0F2D-450B-907F-5B4952AEE5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83B798-DB86-42AD-AAD0-7BA826276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1FA20-2FD2-440E-A819-51AD51BE7BB8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E0A54B-E9C7-43BB-AB2F-32DB81486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4D8295-31ED-4AE6-9DEC-2D2D6FA005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CB415-3D14-4DF1-A752-1C40FE1423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713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D6A8C9F-095B-4E3F-8078-737F6B4408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7853E7-B1E5-4057-8F90-E1F817F1F3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DA7CC2-2D07-48FA-A486-8AC082115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1FA20-2FD2-440E-A819-51AD51BE7BB8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CA1619-CCDF-4AB5-9B19-6AFF9D0EAD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624B63-D462-455F-834D-CDAF389EB9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CB415-3D14-4DF1-A752-1C40FE1423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6909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199500-1C33-42CE-B8FF-3307FFCA1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6B3A8D-8E02-456F-89A5-343005187E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D6F8E8-9F80-44DF-8E7A-CAE8FB8AD3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C1FA20-2FD2-440E-A819-51AD51BE7BB8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6A19AC-0CD6-4C04-BECE-9852CE5595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C8D9DC-CD55-4EF4-8C57-6F4B087697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0CB415-3D14-4DF1-A752-1C40FE1423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6741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gamergirlconfessions.blogspot.com/2016/02/community-game-along-game-choices-part-1.html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bcjax.com/downtown/events/cap-and-gown-sunday/" TargetMode="External"/><Relationship Id="rId13" Type="http://schemas.openxmlformats.org/officeDocument/2006/relationships/hyperlink" Target="https://www.randstad.co.uk/career-advice/skills/developing-leadership-skills-in-teaching/" TargetMode="External"/><Relationship Id="rId3" Type="http://schemas.openxmlformats.org/officeDocument/2006/relationships/hyperlink" Target="https://careers.ceredigion.gov.uk/" TargetMode="External"/><Relationship Id="rId7" Type="http://schemas.openxmlformats.org/officeDocument/2006/relationships/hyperlink" Target="https://gov.wales/sites/default/files/publications/2018-03/successful-futures.pdf" TargetMode="External"/><Relationship Id="rId12" Type="http://schemas.openxmlformats.org/officeDocument/2006/relationships/hyperlink" Target="https://tutorful.co.uk/blog/6-challenges-tutors-face-and-how-to-overcome-them" TargetMode="External"/><Relationship Id="rId17" Type="http://schemas.openxmlformats.org/officeDocument/2006/relationships/hyperlink" Target="https://www.thecoursemix.co.uk/courses/admin-secretarial-course/?ref=3" TargetMode="External"/><Relationship Id="rId2" Type="http://schemas.openxmlformats.org/officeDocument/2006/relationships/hyperlink" Target="https://www.boltlearning.com/blog/article/vark-guide-learning-styles/" TargetMode="External"/><Relationship Id="rId16" Type="http://schemas.openxmlformats.org/officeDocument/2006/relationships/hyperlink" Target="http://nj.jobseekersguide.org/know-your-work-skill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v.uk/government/publications/supporting-the-attainment-of-disadvantaged-pupils" TargetMode="External"/><Relationship Id="rId11" Type="http://schemas.openxmlformats.org/officeDocument/2006/relationships/hyperlink" Target="https://jobs.pembrokeshire.gov.uk/" TargetMode="External"/><Relationship Id="rId5" Type="http://schemas.openxmlformats.org/officeDocument/2006/relationships/hyperlink" Target="https://onlinelibrary.wiley.com/doi/pdf/10.1080/01411920600775316" TargetMode="External"/><Relationship Id="rId15" Type="http://schemas.openxmlformats.org/officeDocument/2006/relationships/hyperlink" Target="https://teach.com/what/teachers-know/learning-styles/" TargetMode="External"/><Relationship Id="rId10" Type="http://schemas.openxmlformats.org/officeDocument/2006/relationships/hyperlink" Target="https://quotesgram.com/skills-quotes/" TargetMode="External"/><Relationship Id="rId4" Type="http://schemas.openxmlformats.org/officeDocument/2006/relationships/hyperlink" Target="https://employabilitytipssamcottrell.weebly.com/" TargetMode="External"/><Relationship Id="rId9" Type="http://schemas.openxmlformats.org/officeDocument/2006/relationships/hyperlink" Target="https://hbr.org/2016/06/the-secrets-of-great-teamwork" TargetMode="External"/><Relationship Id="rId14" Type="http://schemas.openxmlformats.org/officeDocument/2006/relationships/hyperlink" Target="https://www.skillsyouneed.com/learn/teaching-skill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picture containing circuit, rug&#10;&#10;Description automatically generated">
            <a:extLst>
              <a:ext uri="{FF2B5EF4-FFF2-40B4-BE49-F238E27FC236}">
                <a16:creationId xmlns:a16="http://schemas.microsoft.com/office/drawing/2014/main" id="{24D96723-0348-4B8B-B12F-54924C74B8C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DA4C00F-E940-4AD5-B582-3B8317713ADF}"/>
              </a:ext>
            </a:extLst>
          </p:cNvPr>
          <p:cNvSpPr/>
          <p:nvPr/>
        </p:nvSpPr>
        <p:spPr>
          <a:xfrm>
            <a:off x="208845" y="1416376"/>
            <a:ext cx="11774310" cy="2843621"/>
          </a:xfrm>
          <a:prstGeom prst="rect">
            <a:avLst/>
          </a:prstGeom>
          <a:noFill/>
        </p:spPr>
        <p:txBody>
          <a:bodyPr wrap="square" lIns="91440" tIns="45720" rIns="91440" bIns="45720">
            <a:prstTxWarp prst="textWave2">
              <a:avLst>
                <a:gd name="adj1" fmla="val 12500"/>
                <a:gd name="adj2" fmla="val -97"/>
              </a:avLst>
            </a:prstTxWarp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Skills for life </a:t>
            </a:r>
          </a:p>
          <a:p>
            <a:pPr algn="ctr"/>
            <a:r>
              <a:rPr lang="en-US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employability and future pathways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DB7B37-B12C-41BD-8493-FD0D33989C55}"/>
              </a:ext>
            </a:extLst>
          </p:cNvPr>
          <p:cNvSpPr txBox="1"/>
          <p:nvPr/>
        </p:nvSpPr>
        <p:spPr>
          <a:xfrm>
            <a:off x="3324404" y="6011366"/>
            <a:ext cx="79578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/>
              <a:t>Colleen Galloway 1603269</a:t>
            </a:r>
          </a:p>
        </p:txBody>
      </p:sp>
    </p:spTree>
    <p:extLst>
      <p:ext uri="{BB962C8B-B14F-4D97-AF65-F5344CB8AC3E}">
        <p14:creationId xmlns:p14="http://schemas.microsoft.com/office/powerpoint/2010/main" val="32199531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food&#10;&#10;Description automatically generated">
            <a:extLst>
              <a:ext uri="{FF2B5EF4-FFF2-40B4-BE49-F238E27FC236}">
                <a16:creationId xmlns:a16="http://schemas.microsoft.com/office/drawing/2014/main" id="{7E648288-87FC-4D84-94C0-B3EEED40490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33" r="28380"/>
          <a:stretch/>
        </p:blipFill>
        <p:spPr>
          <a:xfrm>
            <a:off x="0" y="517211"/>
            <a:ext cx="3802010" cy="5284410"/>
          </a:xfrm>
          <a:prstGeom prst="rect">
            <a:avLst/>
          </a:prstGeom>
        </p:spPr>
      </p:pic>
      <p:sp>
        <p:nvSpPr>
          <p:cNvPr id="6" name="Arrow: Pentagon 5">
            <a:extLst>
              <a:ext uri="{FF2B5EF4-FFF2-40B4-BE49-F238E27FC236}">
                <a16:creationId xmlns:a16="http://schemas.microsoft.com/office/drawing/2014/main" id="{CE6C358A-B974-47B3-99C8-5A94A0BCF7E8}"/>
              </a:ext>
            </a:extLst>
          </p:cNvPr>
          <p:cNvSpPr/>
          <p:nvPr/>
        </p:nvSpPr>
        <p:spPr>
          <a:xfrm>
            <a:off x="4007557" y="1207911"/>
            <a:ext cx="8071554" cy="4380089"/>
          </a:xfrm>
          <a:prstGeom prst="homePlate">
            <a:avLst>
              <a:gd name="adj" fmla="val 15722"/>
            </a:avLst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chemeClr val="tx1"/>
                </a:solidFill>
              </a:rPr>
              <a:t>The purpose of this job is to provide: </a:t>
            </a:r>
          </a:p>
          <a:p>
            <a:pPr algn="ctr"/>
            <a:endParaRPr lang="en-GB" sz="2800" b="1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A high quality service for adults from all areas of the community.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To be accessible to </a:t>
            </a:r>
            <a:r>
              <a:rPr lang="en-GB" b="1" dirty="0">
                <a:solidFill>
                  <a:schemeClr val="tx1"/>
                </a:solidFill>
              </a:rPr>
              <a:t>EVERYONE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Training for the professionals within the community.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Support the educational development of </a:t>
            </a:r>
            <a:r>
              <a:rPr lang="en-GB" b="1" dirty="0">
                <a:solidFill>
                  <a:schemeClr val="tx1"/>
                </a:solidFill>
              </a:rPr>
              <a:t>EVERYONE</a:t>
            </a:r>
            <a:r>
              <a:rPr lang="en-GB" dirty="0">
                <a:solidFill>
                  <a:schemeClr val="tx1"/>
                </a:solidFill>
              </a:rPr>
              <a:t> within the community.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To ensure accessibility of the courses for EVERYONE.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To build self-esteem within the community.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67A59E5-5BCC-4AE5-9FE5-70E4ACB695A5}"/>
              </a:ext>
            </a:extLst>
          </p:cNvPr>
          <p:cNvSpPr txBox="1"/>
          <p:nvPr/>
        </p:nvSpPr>
        <p:spPr>
          <a:xfrm>
            <a:off x="1406770" y="5555400"/>
            <a:ext cx="84406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St. Helens</a:t>
            </a:r>
          </a:p>
        </p:txBody>
      </p:sp>
    </p:spTree>
    <p:extLst>
      <p:ext uri="{BB962C8B-B14F-4D97-AF65-F5344CB8AC3E}">
        <p14:creationId xmlns:p14="http://schemas.microsoft.com/office/powerpoint/2010/main" val="40583788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FDC9185-17F2-4F46-92A5-E904A98EF74E}"/>
              </a:ext>
            </a:extLst>
          </p:cNvPr>
          <p:cNvSpPr/>
          <p:nvPr/>
        </p:nvSpPr>
        <p:spPr>
          <a:xfrm>
            <a:off x="2088445" y="2831867"/>
            <a:ext cx="801511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Community Learning Tutor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3" name="Arrow: Up 2">
            <a:extLst>
              <a:ext uri="{FF2B5EF4-FFF2-40B4-BE49-F238E27FC236}">
                <a16:creationId xmlns:a16="http://schemas.microsoft.com/office/drawing/2014/main" id="{C7FD1A4C-FF85-49D0-9E4C-F0987466D7F5}"/>
              </a:ext>
            </a:extLst>
          </p:cNvPr>
          <p:cNvSpPr/>
          <p:nvPr/>
        </p:nvSpPr>
        <p:spPr>
          <a:xfrm rot="19140003">
            <a:off x="1907160" y="2214899"/>
            <a:ext cx="195828" cy="923330"/>
          </a:xfrm>
          <a:prstGeom prst="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Arrow: Up 3">
            <a:extLst>
              <a:ext uri="{FF2B5EF4-FFF2-40B4-BE49-F238E27FC236}">
                <a16:creationId xmlns:a16="http://schemas.microsoft.com/office/drawing/2014/main" id="{174DCE6F-686B-43A8-8EA8-AF4DE1CB2CC0}"/>
              </a:ext>
            </a:extLst>
          </p:cNvPr>
          <p:cNvSpPr/>
          <p:nvPr/>
        </p:nvSpPr>
        <p:spPr>
          <a:xfrm rot="21011029">
            <a:off x="3046932" y="1802237"/>
            <a:ext cx="195828" cy="923330"/>
          </a:xfrm>
          <a:prstGeom prst="up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Up 4">
            <a:extLst>
              <a:ext uri="{FF2B5EF4-FFF2-40B4-BE49-F238E27FC236}">
                <a16:creationId xmlns:a16="http://schemas.microsoft.com/office/drawing/2014/main" id="{4BFDB72A-3069-4962-842C-63B3E87784F8}"/>
              </a:ext>
            </a:extLst>
          </p:cNvPr>
          <p:cNvSpPr/>
          <p:nvPr/>
        </p:nvSpPr>
        <p:spPr>
          <a:xfrm rot="21416214">
            <a:off x="4403995" y="1559392"/>
            <a:ext cx="195828" cy="923330"/>
          </a:xfrm>
          <a:prstGeom prst="upArrow">
            <a:avLst/>
          </a:prstGeom>
          <a:solidFill>
            <a:srgbClr val="FF3399"/>
          </a:solidFill>
          <a:ln>
            <a:solidFill>
              <a:srgbClr val="FF33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Up 5">
            <a:extLst>
              <a:ext uri="{FF2B5EF4-FFF2-40B4-BE49-F238E27FC236}">
                <a16:creationId xmlns:a16="http://schemas.microsoft.com/office/drawing/2014/main" id="{F16C6353-ACC8-44F3-8CF7-8A8342FCB689}"/>
              </a:ext>
            </a:extLst>
          </p:cNvPr>
          <p:cNvSpPr/>
          <p:nvPr/>
        </p:nvSpPr>
        <p:spPr>
          <a:xfrm>
            <a:off x="5928670" y="1394304"/>
            <a:ext cx="167329" cy="923330"/>
          </a:xfrm>
          <a:prstGeom prst="up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Up 6">
            <a:extLst>
              <a:ext uri="{FF2B5EF4-FFF2-40B4-BE49-F238E27FC236}">
                <a16:creationId xmlns:a16="http://schemas.microsoft.com/office/drawing/2014/main" id="{412FE967-57A4-4801-A6B2-7772F4F159A1}"/>
              </a:ext>
            </a:extLst>
          </p:cNvPr>
          <p:cNvSpPr/>
          <p:nvPr/>
        </p:nvSpPr>
        <p:spPr>
          <a:xfrm rot="542248">
            <a:off x="7665163" y="1605922"/>
            <a:ext cx="195828" cy="923330"/>
          </a:xfrm>
          <a:prstGeom prst="upArrow">
            <a:avLst/>
          </a:prstGeom>
          <a:solidFill>
            <a:srgbClr val="9F31A2"/>
          </a:solidFill>
          <a:ln>
            <a:solidFill>
              <a:srgbClr val="9F31A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E5787D9C-4472-47EB-988E-BD218CF01D9C}"/>
              </a:ext>
            </a:extLst>
          </p:cNvPr>
          <p:cNvSpPr/>
          <p:nvPr/>
        </p:nvSpPr>
        <p:spPr>
          <a:xfrm rot="1205085">
            <a:off x="8995137" y="1797851"/>
            <a:ext cx="195828" cy="923330"/>
          </a:xfrm>
          <a:prstGeom prst="upArrow">
            <a:avLst/>
          </a:prstGeom>
          <a:solidFill>
            <a:srgbClr val="F6640A"/>
          </a:solidFill>
          <a:ln>
            <a:solidFill>
              <a:srgbClr val="F6640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Up 8">
            <a:extLst>
              <a:ext uri="{FF2B5EF4-FFF2-40B4-BE49-F238E27FC236}">
                <a16:creationId xmlns:a16="http://schemas.microsoft.com/office/drawing/2014/main" id="{12FE0C28-E83B-4A75-9AD9-FB341261E86D}"/>
              </a:ext>
            </a:extLst>
          </p:cNvPr>
          <p:cNvSpPr/>
          <p:nvPr/>
        </p:nvSpPr>
        <p:spPr>
          <a:xfrm rot="2389790">
            <a:off x="10061376" y="2219489"/>
            <a:ext cx="195828" cy="923330"/>
          </a:xfrm>
          <a:prstGeom prst="upArrow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1E4AC67-BCEE-44B1-AA31-531C4B72B342}"/>
              </a:ext>
            </a:extLst>
          </p:cNvPr>
          <p:cNvSpPr/>
          <p:nvPr/>
        </p:nvSpPr>
        <p:spPr>
          <a:xfrm>
            <a:off x="199118" y="432823"/>
            <a:ext cx="11793763" cy="731166"/>
          </a:xfrm>
          <a:prstGeom prst="rect">
            <a:avLst/>
          </a:prstGeom>
        </p:spPr>
        <p:txBody>
          <a:bodyPr wrap="square">
            <a:prstTxWarp prst="textArchUp">
              <a:avLst/>
            </a:prstTxWarp>
            <a:spAutoFit/>
          </a:bodyPr>
          <a:lstStyle/>
          <a:p>
            <a:r>
              <a:rPr lang="en-GB" sz="5400" b="1" i="0" u="none" strike="noStrike" dirty="0">
                <a:solidFill>
                  <a:srgbClr val="FF5900"/>
                </a:solidFill>
                <a:effectLst/>
                <a:latin typeface="Arial" panose="020B0604020202020204" pitchFamily="34" charset="0"/>
              </a:rPr>
              <a:t>T</a:t>
            </a:r>
            <a:r>
              <a:rPr lang="en-GB" sz="5400" b="1" i="0" u="none" strike="noStrike" dirty="0">
                <a:solidFill>
                  <a:srgbClr val="FFB300"/>
                </a:solidFill>
                <a:effectLst/>
                <a:latin typeface="Arial" panose="020B0604020202020204" pitchFamily="34" charset="0"/>
              </a:rPr>
              <a:t>E</a:t>
            </a:r>
            <a:r>
              <a:rPr lang="en-GB" sz="5400" b="1" i="0" u="none" strike="noStrike" dirty="0">
                <a:solidFill>
                  <a:srgbClr val="F0FF00"/>
                </a:solidFill>
                <a:effectLst/>
                <a:latin typeface="Arial" panose="020B0604020202020204" pitchFamily="34" charset="0"/>
              </a:rPr>
              <a:t>A</a:t>
            </a:r>
            <a:r>
              <a:rPr lang="en-GB" sz="5400" b="1" i="0" u="none" strike="noStrike" dirty="0">
                <a:solidFill>
                  <a:srgbClr val="96FF00"/>
                </a:solidFill>
                <a:effectLst/>
                <a:latin typeface="Arial" panose="020B0604020202020204" pitchFamily="34" charset="0"/>
              </a:rPr>
              <a:t>C</a:t>
            </a:r>
            <a:r>
              <a:rPr lang="en-GB" sz="5400" b="1" i="0" u="none" strike="noStrike" dirty="0">
                <a:solidFill>
                  <a:srgbClr val="3CFF00"/>
                </a:solidFill>
                <a:effectLst/>
                <a:latin typeface="Arial" panose="020B0604020202020204" pitchFamily="34" charset="0"/>
              </a:rPr>
              <a:t>H</a:t>
            </a:r>
            <a:r>
              <a:rPr lang="en-GB" sz="5400" b="1" i="0" u="none" strike="noStrike" dirty="0">
                <a:solidFill>
                  <a:srgbClr val="00FF1E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sz="5400" b="1" i="0" u="none" strike="noStrike" dirty="0">
                <a:solidFill>
                  <a:srgbClr val="00FF77"/>
                </a:solidFill>
                <a:effectLst/>
                <a:latin typeface="Arial" panose="020B0604020202020204" pitchFamily="34" charset="0"/>
              </a:rPr>
              <a:t>N</a:t>
            </a:r>
            <a:r>
              <a:rPr lang="en-GB" sz="5400" b="1" i="0" u="none" strike="noStrike" dirty="0">
                <a:solidFill>
                  <a:srgbClr val="00FFD1"/>
                </a:solidFill>
                <a:effectLst/>
                <a:latin typeface="Arial" panose="020B0604020202020204" pitchFamily="34" charset="0"/>
              </a:rPr>
              <a:t>G</a:t>
            </a:r>
            <a:r>
              <a:rPr lang="en-GB" sz="5400" b="1" i="0" u="none" strike="noStrike" dirty="0">
                <a:solidFill>
                  <a:srgbClr val="212529"/>
                </a:solidFill>
                <a:effectLst/>
                <a:latin typeface="Arial" panose="020B0604020202020204" pitchFamily="34" charset="0"/>
              </a:rPr>
              <a:t>                         </a:t>
            </a:r>
            <a:r>
              <a:rPr lang="en-GB" sz="5400" b="1" i="0" u="none" strike="noStrike" dirty="0">
                <a:solidFill>
                  <a:srgbClr val="0077FF"/>
                </a:solidFill>
                <a:effectLst/>
                <a:latin typeface="Arial" panose="020B0604020202020204" pitchFamily="34" charset="0"/>
              </a:rPr>
              <a:t>T</a:t>
            </a:r>
            <a:r>
              <a:rPr lang="en-GB" sz="5400" b="1" i="0" u="none" strike="noStrike" dirty="0">
                <a:solidFill>
                  <a:srgbClr val="001DFF"/>
                </a:solidFill>
                <a:effectLst/>
                <a:latin typeface="Arial" panose="020B0604020202020204" pitchFamily="34" charset="0"/>
              </a:rPr>
              <a:t>U</a:t>
            </a:r>
            <a:r>
              <a:rPr lang="en-GB" sz="5400" b="1" i="0" u="none" strike="noStrike" dirty="0">
                <a:solidFill>
                  <a:srgbClr val="3C00FF"/>
                </a:solidFill>
                <a:effectLst/>
                <a:latin typeface="Arial" panose="020B0604020202020204" pitchFamily="34" charset="0"/>
              </a:rPr>
              <a:t>T</a:t>
            </a:r>
            <a:r>
              <a:rPr lang="en-GB" sz="5400" b="1" i="0" u="none" strike="noStrike" dirty="0">
                <a:solidFill>
                  <a:srgbClr val="9600FF"/>
                </a:solidFill>
                <a:effectLst/>
                <a:latin typeface="Arial" panose="020B0604020202020204" pitchFamily="34" charset="0"/>
              </a:rPr>
              <a:t>O</a:t>
            </a:r>
            <a:r>
              <a:rPr lang="en-GB" sz="5400" b="1" i="0" u="none" strike="noStrike" dirty="0">
                <a:solidFill>
                  <a:srgbClr val="F000FF"/>
                </a:solidFill>
                <a:effectLst/>
                <a:latin typeface="Arial" panose="020B0604020202020204" pitchFamily="34" charset="0"/>
              </a:rPr>
              <a:t>R</a:t>
            </a:r>
            <a:r>
              <a:rPr lang="en-GB" sz="5400" b="1" i="0" u="none" strike="noStrike" dirty="0">
                <a:solidFill>
                  <a:srgbClr val="FF00B3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sz="5400" b="1" i="0" u="none" strike="noStrike" dirty="0">
                <a:solidFill>
                  <a:srgbClr val="FF0059"/>
                </a:solidFill>
                <a:effectLst/>
                <a:latin typeface="Arial" panose="020B0604020202020204" pitchFamily="34" charset="0"/>
              </a:rPr>
              <a:t>N</a:t>
            </a:r>
            <a:r>
              <a:rPr lang="en-GB" sz="5400" b="1" i="0" u="none" strike="noStrike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G</a:t>
            </a:r>
            <a:endParaRPr lang="en-GB" sz="54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F47E3D9-F798-4EA2-BB0B-B3A9594A930B}"/>
              </a:ext>
            </a:extLst>
          </p:cNvPr>
          <p:cNvSpPr txBox="1"/>
          <p:nvPr/>
        </p:nvSpPr>
        <p:spPr>
          <a:xfrm>
            <a:off x="604184" y="1948302"/>
            <a:ext cx="1835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Team work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3199D2F-3BC0-49A4-8A68-B88083DE464F}"/>
              </a:ext>
            </a:extLst>
          </p:cNvPr>
          <p:cNvSpPr txBox="1"/>
          <p:nvPr/>
        </p:nvSpPr>
        <p:spPr>
          <a:xfrm>
            <a:off x="3881206" y="1132919"/>
            <a:ext cx="1835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Motivation</a:t>
            </a:r>
            <a:r>
              <a:rPr lang="en-GB" dirty="0"/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64C79DC-2799-4BD6-9609-98BA58ACD227}"/>
              </a:ext>
            </a:extLst>
          </p:cNvPr>
          <p:cNvSpPr txBox="1"/>
          <p:nvPr/>
        </p:nvSpPr>
        <p:spPr>
          <a:xfrm>
            <a:off x="10195141" y="1948302"/>
            <a:ext cx="1835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Assessment</a:t>
            </a:r>
            <a:r>
              <a:rPr lang="en-GB" dirty="0"/>
              <a:t>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BAA9DBE-7F54-47B8-B167-853DADAAAC1E}"/>
              </a:ext>
            </a:extLst>
          </p:cNvPr>
          <p:cNvSpPr txBox="1"/>
          <p:nvPr/>
        </p:nvSpPr>
        <p:spPr>
          <a:xfrm>
            <a:off x="7257293" y="1167000"/>
            <a:ext cx="1835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Feed back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F3BB5E2-75BC-4055-B140-EADE88D18035}"/>
              </a:ext>
            </a:extLst>
          </p:cNvPr>
          <p:cNvSpPr txBox="1"/>
          <p:nvPr/>
        </p:nvSpPr>
        <p:spPr>
          <a:xfrm>
            <a:off x="8792808" y="1406684"/>
            <a:ext cx="1835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training</a:t>
            </a:r>
            <a:r>
              <a:rPr lang="en-GB" dirty="0"/>
              <a:t>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FA4EF6A-C3A1-4D22-9D85-C8595524CEB3}"/>
              </a:ext>
            </a:extLst>
          </p:cNvPr>
          <p:cNvSpPr txBox="1"/>
          <p:nvPr/>
        </p:nvSpPr>
        <p:spPr>
          <a:xfrm>
            <a:off x="2576889" y="1378700"/>
            <a:ext cx="1835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Guidance</a:t>
            </a:r>
            <a:r>
              <a:rPr lang="en-GB" dirty="0"/>
              <a:t>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DD1FB67-F5CD-4691-8A41-053C0A04ECE0}"/>
              </a:ext>
            </a:extLst>
          </p:cNvPr>
          <p:cNvSpPr txBox="1"/>
          <p:nvPr/>
        </p:nvSpPr>
        <p:spPr>
          <a:xfrm>
            <a:off x="5225634" y="852905"/>
            <a:ext cx="1835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Communication </a:t>
            </a:r>
          </a:p>
        </p:txBody>
      </p:sp>
      <p:sp>
        <p:nvSpPr>
          <p:cNvPr id="19" name="Arrow: Up 18">
            <a:extLst>
              <a:ext uri="{FF2B5EF4-FFF2-40B4-BE49-F238E27FC236}">
                <a16:creationId xmlns:a16="http://schemas.microsoft.com/office/drawing/2014/main" id="{FFDE5950-DE9B-452A-A764-0AA2775EE3C1}"/>
              </a:ext>
            </a:extLst>
          </p:cNvPr>
          <p:cNvSpPr/>
          <p:nvPr/>
        </p:nvSpPr>
        <p:spPr>
          <a:xfrm rot="8542617">
            <a:off x="9904540" y="3714987"/>
            <a:ext cx="195828" cy="923330"/>
          </a:xfrm>
          <a:prstGeom prst="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Up 19">
            <a:extLst>
              <a:ext uri="{FF2B5EF4-FFF2-40B4-BE49-F238E27FC236}">
                <a16:creationId xmlns:a16="http://schemas.microsoft.com/office/drawing/2014/main" id="{EF606BA7-B0B1-47F6-B0DB-E3654F06A254}"/>
              </a:ext>
            </a:extLst>
          </p:cNvPr>
          <p:cNvSpPr/>
          <p:nvPr/>
        </p:nvSpPr>
        <p:spPr>
          <a:xfrm rot="9857509">
            <a:off x="8906986" y="4021650"/>
            <a:ext cx="195828" cy="923330"/>
          </a:xfrm>
          <a:prstGeom prst="up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row: Up 20">
            <a:extLst>
              <a:ext uri="{FF2B5EF4-FFF2-40B4-BE49-F238E27FC236}">
                <a16:creationId xmlns:a16="http://schemas.microsoft.com/office/drawing/2014/main" id="{514FABE7-4371-4307-89D2-5AF6C0500763}"/>
              </a:ext>
            </a:extLst>
          </p:cNvPr>
          <p:cNvSpPr/>
          <p:nvPr/>
        </p:nvSpPr>
        <p:spPr>
          <a:xfrm rot="10254684">
            <a:off x="7604646" y="4216451"/>
            <a:ext cx="195828" cy="923330"/>
          </a:xfrm>
          <a:prstGeom prst="upArrow">
            <a:avLst/>
          </a:prstGeom>
          <a:solidFill>
            <a:srgbClr val="FF3399"/>
          </a:solidFill>
          <a:ln>
            <a:solidFill>
              <a:srgbClr val="FF33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Up 22">
            <a:extLst>
              <a:ext uri="{FF2B5EF4-FFF2-40B4-BE49-F238E27FC236}">
                <a16:creationId xmlns:a16="http://schemas.microsoft.com/office/drawing/2014/main" id="{414A0A70-704C-4F7F-A046-4FDC4694EDD5}"/>
              </a:ext>
            </a:extLst>
          </p:cNvPr>
          <p:cNvSpPr/>
          <p:nvPr/>
        </p:nvSpPr>
        <p:spPr>
          <a:xfrm rot="10800000">
            <a:off x="5928669" y="4323161"/>
            <a:ext cx="167329" cy="923330"/>
          </a:xfrm>
          <a:prstGeom prst="up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Arrow: Up 21">
            <a:extLst>
              <a:ext uri="{FF2B5EF4-FFF2-40B4-BE49-F238E27FC236}">
                <a16:creationId xmlns:a16="http://schemas.microsoft.com/office/drawing/2014/main" id="{3A29BE6E-4C2E-4998-981D-00FE3C6AC40E}"/>
              </a:ext>
            </a:extLst>
          </p:cNvPr>
          <p:cNvSpPr/>
          <p:nvPr/>
        </p:nvSpPr>
        <p:spPr>
          <a:xfrm rot="10953301">
            <a:off x="4383122" y="4273336"/>
            <a:ext cx="195828" cy="923330"/>
          </a:xfrm>
          <a:prstGeom prst="upArrow">
            <a:avLst/>
          </a:prstGeom>
          <a:solidFill>
            <a:srgbClr val="9F31A2"/>
          </a:solidFill>
          <a:ln>
            <a:solidFill>
              <a:srgbClr val="9F31A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Arrow: Up 23">
            <a:extLst>
              <a:ext uri="{FF2B5EF4-FFF2-40B4-BE49-F238E27FC236}">
                <a16:creationId xmlns:a16="http://schemas.microsoft.com/office/drawing/2014/main" id="{A8CA8575-7D15-4EB3-B2D8-472BDE6147E3}"/>
              </a:ext>
            </a:extLst>
          </p:cNvPr>
          <p:cNvSpPr/>
          <p:nvPr/>
        </p:nvSpPr>
        <p:spPr>
          <a:xfrm rot="11359424">
            <a:off x="3041356" y="4046389"/>
            <a:ext cx="195828" cy="923330"/>
          </a:xfrm>
          <a:prstGeom prst="upArrow">
            <a:avLst/>
          </a:prstGeom>
          <a:solidFill>
            <a:srgbClr val="F6640A"/>
          </a:solidFill>
          <a:ln>
            <a:solidFill>
              <a:srgbClr val="F6640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Arrow: Up 24">
            <a:extLst>
              <a:ext uri="{FF2B5EF4-FFF2-40B4-BE49-F238E27FC236}">
                <a16:creationId xmlns:a16="http://schemas.microsoft.com/office/drawing/2014/main" id="{80B36ADC-2C2B-44D3-A73B-7CCA8DB11C7C}"/>
              </a:ext>
            </a:extLst>
          </p:cNvPr>
          <p:cNvSpPr/>
          <p:nvPr/>
        </p:nvSpPr>
        <p:spPr>
          <a:xfrm rot="12681393">
            <a:off x="2036488" y="3640712"/>
            <a:ext cx="195828" cy="923330"/>
          </a:xfrm>
          <a:prstGeom prst="upArrow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D3EC0A4-FD1F-4CE9-B603-AFBC3EE92481}"/>
              </a:ext>
            </a:extLst>
          </p:cNvPr>
          <p:cNvSpPr txBox="1"/>
          <p:nvPr/>
        </p:nvSpPr>
        <p:spPr>
          <a:xfrm>
            <a:off x="766511" y="4512278"/>
            <a:ext cx="1835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Well Being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E4B0F2B-C737-43B9-9F5B-9FB518513B73}"/>
              </a:ext>
            </a:extLst>
          </p:cNvPr>
          <p:cNvSpPr txBox="1"/>
          <p:nvPr/>
        </p:nvSpPr>
        <p:spPr>
          <a:xfrm>
            <a:off x="2271628" y="4930863"/>
            <a:ext cx="14773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Environment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B2BC87E-C9FF-410B-975D-BCA3731840DD}"/>
              </a:ext>
            </a:extLst>
          </p:cNvPr>
          <p:cNvSpPr txBox="1"/>
          <p:nvPr/>
        </p:nvSpPr>
        <p:spPr>
          <a:xfrm>
            <a:off x="3920920" y="5200572"/>
            <a:ext cx="1835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Meetings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08290FD-ACEC-4980-952B-47C48BD35B2A}"/>
              </a:ext>
            </a:extLst>
          </p:cNvPr>
          <p:cNvSpPr txBox="1"/>
          <p:nvPr/>
        </p:nvSpPr>
        <p:spPr>
          <a:xfrm>
            <a:off x="7303409" y="5196538"/>
            <a:ext cx="1835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Support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7627C34-19C0-41C7-8839-C260450308E7}"/>
              </a:ext>
            </a:extLst>
          </p:cNvPr>
          <p:cNvSpPr txBox="1"/>
          <p:nvPr/>
        </p:nvSpPr>
        <p:spPr>
          <a:xfrm>
            <a:off x="8724114" y="4954248"/>
            <a:ext cx="1835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Strategies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A0EFA7F-8A7E-408E-BD36-0B233BC1B8BB}"/>
              </a:ext>
            </a:extLst>
          </p:cNvPr>
          <p:cNvSpPr txBox="1"/>
          <p:nvPr/>
        </p:nvSpPr>
        <p:spPr>
          <a:xfrm>
            <a:off x="9741201" y="4546488"/>
            <a:ext cx="1835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Encouragement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AF80763-7B3C-4F6A-9EF9-1F87C203D1D9}"/>
              </a:ext>
            </a:extLst>
          </p:cNvPr>
          <p:cNvSpPr txBox="1"/>
          <p:nvPr/>
        </p:nvSpPr>
        <p:spPr>
          <a:xfrm>
            <a:off x="5358423" y="5408945"/>
            <a:ext cx="1835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Organisation </a:t>
            </a:r>
          </a:p>
        </p:txBody>
      </p:sp>
    </p:spTree>
    <p:extLst>
      <p:ext uri="{BB962C8B-B14F-4D97-AF65-F5344CB8AC3E}">
        <p14:creationId xmlns:p14="http://schemas.microsoft.com/office/powerpoint/2010/main" val="36255428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46880D5-CD36-4294-BB7A-7C2300302653}"/>
              </a:ext>
            </a:extLst>
          </p:cNvPr>
          <p:cNvSpPr/>
          <p:nvPr/>
        </p:nvSpPr>
        <p:spPr>
          <a:xfrm>
            <a:off x="4220274" y="2482770"/>
            <a:ext cx="32672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horzBrick">
                  <a:fgClr>
                    <a:srgbClr val="92D050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MY SKILLS</a:t>
            </a:r>
            <a:r>
              <a:rPr lang="en-US" sz="5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horzBrick">
                  <a:fgClr>
                    <a:srgbClr val="92D050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 </a:t>
            </a:r>
          </a:p>
        </p:txBody>
      </p:sp>
      <p:sp>
        <p:nvSpPr>
          <p:cNvPr id="3" name="Explosion: 14 Points 2">
            <a:extLst>
              <a:ext uri="{FF2B5EF4-FFF2-40B4-BE49-F238E27FC236}">
                <a16:creationId xmlns:a16="http://schemas.microsoft.com/office/drawing/2014/main" id="{2915B60E-21D8-4D1D-ABA5-F30C3B3ED3F5}"/>
              </a:ext>
            </a:extLst>
          </p:cNvPr>
          <p:cNvSpPr/>
          <p:nvPr/>
        </p:nvSpPr>
        <p:spPr>
          <a:xfrm>
            <a:off x="7571507" y="890834"/>
            <a:ext cx="3118999" cy="1896533"/>
          </a:xfrm>
          <a:prstGeom prst="irregularSeal2">
            <a:avLst/>
          </a:prstGeom>
          <a:noFill/>
          <a:ln w="38100">
            <a:solidFill>
              <a:srgbClr val="A41A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Explosion: 14 Points 3">
            <a:extLst>
              <a:ext uri="{FF2B5EF4-FFF2-40B4-BE49-F238E27FC236}">
                <a16:creationId xmlns:a16="http://schemas.microsoft.com/office/drawing/2014/main" id="{37913E03-0D85-4BBD-B594-07F005888E2C}"/>
              </a:ext>
            </a:extLst>
          </p:cNvPr>
          <p:cNvSpPr/>
          <p:nvPr/>
        </p:nvSpPr>
        <p:spPr>
          <a:xfrm flipV="1">
            <a:off x="728601" y="2851985"/>
            <a:ext cx="3118999" cy="1896533"/>
          </a:xfrm>
          <a:prstGeom prst="irregularSeal2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Explosion: 14 Points 4">
            <a:extLst>
              <a:ext uri="{FF2B5EF4-FFF2-40B4-BE49-F238E27FC236}">
                <a16:creationId xmlns:a16="http://schemas.microsoft.com/office/drawing/2014/main" id="{C308EFF5-6FF7-4C5C-804C-0D74D0B8C1AD}"/>
              </a:ext>
            </a:extLst>
          </p:cNvPr>
          <p:cNvSpPr/>
          <p:nvPr/>
        </p:nvSpPr>
        <p:spPr>
          <a:xfrm flipV="1">
            <a:off x="161572" y="4813137"/>
            <a:ext cx="3118999" cy="1896533"/>
          </a:xfrm>
          <a:prstGeom prst="irregularSeal2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Explosion: 14 Points 5">
            <a:extLst>
              <a:ext uri="{FF2B5EF4-FFF2-40B4-BE49-F238E27FC236}">
                <a16:creationId xmlns:a16="http://schemas.microsoft.com/office/drawing/2014/main" id="{8BBEB4CD-6177-48E1-9ACA-2CEED37963E5}"/>
              </a:ext>
            </a:extLst>
          </p:cNvPr>
          <p:cNvSpPr/>
          <p:nvPr/>
        </p:nvSpPr>
        <p:spPr>
          <a:xfrm flipV="1">
            <a:off x="1173993" y="890834"/>
            <a:ext cx="3118999" cy="1896533"/>
          </a:xfrm>
          <a:prstGeom prst="irregularSeal2">
            <a:avLst/>
          </a:prstGeom>
          <a:noFill/>
          <a:ln w="38100">
            <a:solidFill>
              <a:srgbClr val="FF33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Explosion: 14 Points 6">
            <a:extLst>
              <a:ext uri="{FF2B5EF4-FFF2-40B4-BE49-F238E27FC236}">
                <a16:creationId xmlns:a16="http://schemas.microsoft.com/office/drawing/2014/main" id="{E4A5589D-189B-43B5-B61E-0513FD9D4342}"/>
              </a:ext>
            </a:extLst>
          </p:cNvPr>
          <p:cNvSpPr/>
          <p:nvPr/>
        </p:nvSpPr>
        <p:spPr>
          <a:xfrm rot="707772">
            <a:off x="4294396" y="144363"/>
            <a:ext cx="3118999" cy="1896533"/>
          </a:xfrm>
          <a:prstGeom prst="irregularSeal2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Explosion: 14 Points 7">
            <a:extLst>
              <a:ext uri="{FF2B5EF4-FFF2-40B4-BE49-F238E27FC236}">
                <a16:creationId xmlns:a16="http://schemas.microsoft.com/office/drawing/2014/main" id="{279EC5B2-17B2-48ED-AAD3-246140F7FC87}"/>
              </a:ext>
            </a:extLst>
          </p:cNvPr>
          <p:cNvSpPr/>
          <p:nvPr/>
        </p:nvSpPr>
        <p:spPr>
          <a:xfrm>
            <a:off x="8344400" y="2916604"/>
            <a:ext cx="3118999" cy="1896533"/>
          </a:xfrm>
          <a:prstGeom prst="irregularSeal2">
            <a:avLst/>
          </a:prstGeom>
          <a:noFill/>
          <a:ln w="38100">
            <a:solidFill>
              <a:srgbClr val="F6640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Explosion: 14 Points 8">
            <a:extLst>
              <a:ext uri="{FF2B5EF4-FFF2-40B4-BE49-F238E27FC236}">
                <a16:creationId xmlns:a16="http://schemas.microsoft.com/office/drawing/2014/main" id="{E7278A07-666D-4343-BEDC-F8BEA26FB85F}"/>
              </a:ext>
            </a:extLst>
          </p:cNvPr>
          <p:cNvSpPr/>
          <p:nvPr/>
        </p:nvSpPr>
        <p:spPr>
          <a:xfrm>
            <a:off x="8911429" y="4813138"/>
            <a:ext cx="3118999" cy="1896533"/>
          </a:xfrm>
          <a:prstGeom prst="irregularSeal2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B8E738-685A-4510-87CF-3176ED78302A}"/>
              </a:ext>
            </a:extLst>
          </p:cNvPr>
          <p:cNvSpPr txBox="1"/>
          <p:nvPr/>
        </p:nvSpPr>
        <p:spPr>
          <a:xfrm>
            <a:off x="3847600" y="4375230"/>
            <a:ext cx="438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/>
          </a:p>
        </p:txBody>
      </p:sp>
      <p:pic>
        <p:nvPicPr>
          <p:cNvPr id="12" name="Picture 11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FDCC7929-119B-410A-9770-DDE08EE6A3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2986" y="3644471"/>
            <a:ext cx="3118999" cy="311899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EDE33D6-C3AE-4C0F-9EFB-0EEE4D32DCCC}"/>
              </a:ext>
            </a:extLst>
          </p:cNvPr>
          <p:cNvSpPr txBox="1"/>
          <p:nvPr/>
        </p:nvSpPr>
        <p:spPr>
          <a:xfrm>
            <a:off x="4736824" y="831019"/>
            <a:ext cx="2471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Organisation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E823177-C446-4078-B949-AECCF8093890}"/>
              </a:ext>
            </a:extLst>
          </p:cNvPr>
          <p:cNvSpPr txBox="1"/>
          <p:nvPr/>
        </p:nvSpPr>
        <p:spPr>
          <a:xfrm rot="773354">
            <a:off x="1052142" y="3569419"/>
            <a:ext cx="24719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Communication 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70566CF-3406-441C-923B-87C2D1E5C2CF}"/>
              </a:ext>
            </a:extLst>
          </p:cNvPr>
          <p:cNvSpPr txBox="1"/>
          <p:nvPr/>
        </p:nvSpPr>
        <p:spPr>
          <a:xfrm rot="941226">
            <a:off x="1725424" y="1586778"/>
            <a:ext cx="2471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Computer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8494F33-09A3-479D-B42A-427AEEF88A21}"/>
              </a:ext>
            </a:extLst>
          </p:cNvPr>
          <p:cNvSpPr txBox="1"/>
          <p:nvPr/>
        </p:nvSpPr>
        <p:spPr>
          <a:xfrm rot="773354">
            <a:off x="755816" y="5499792"/>
            <a:ext cx="2471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Creative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7B1D5CC-59FB-406B-908C-672E3956F49C}"/>
              </a:ext>
            </a:extLst>
          </p:cNvPr>
          <p:cNvSpPr txBox="1"/>
          <p:nvPr/>
        </p:nvSpPr>
        <p:spPr>
          <a:xfrm rot="20598269">
            <a:off x="9391770" y="5499792"/>
            <a:ext cx="2471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Enthusiasm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146D1BC-6DB3-40DC-AEB8-11FAD0AA9E46}"/>
              </a:ext>
            </a:extLst>
          </p:cNvPr>
          <p:cNvSpPr txBox="1"/>
          <p:nvPr/>
        </p:nvSpPr>
        <p:spPr>
          <a:xfrm rot="20172967">
            <a:off x="8990945" y="3471075"/>
            <a:ext cx="2471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Empathy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237ED13-4FD7-442C-9378-F171FABAF464}"/>
              </a:ext>
            </a:extLst>
          </p:cNvPr>
          <p:cNvSpPr txBox="1"/>
          <p:nvPr/>
        </p:nvSpPr>
        <p:spPr>
          <a:xfrm rot="20009790">
            <a:off x="8231737" y="1414889"/>
            <a:ext cx="2471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Efficient  </a:t>
            </a:r>
          </a:p>
        </p:txBody>
      </p:sp>
    </p:spTree>
    <p:extLst>
      <p:ext uri="{BB962C8B-B14F-4D97-AF65-F5344CB8AC3E}">
        <p14:creationId xmlns:p14="http://schemas.microsoft.com/office/powerpoint/2010/main" val="19010854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n 1">
            <a:extLst>
              <a:ext uri="{FF2B5EF4-FFF2-40B4-BE49-F238E27FC236}">
                <a16:creationId xmlns:a16="http://schemas.microsoft.com/office/drawing/2014/main" id="{B35724BD-9C7E-43FE-BCCD-FD2509BC0248}"/>
              </a:ext>
            </a:extLst>
          </p:cNvPr>
          <p:cNvSpPr/>
          <p:nvPr/>
        </p:nvSpPr>
        <p:spPr>
          <a:xfrm>
            <a:off x="3840168" y="1788009"/>
            <a:ext cx="4470400" cy="3273778"/>
          </a:xfrm>
          <a:prstGeom prst="sun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glow rad="635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tx1"/>
                </a:solidFill>
              </a:rPr>
              <a:t>Key to </a:t>
            </a:r>
          </a:p>
          <a:p>
            <a:pPr algn="ctr"/>
            <a:r>
              <a:rPr lang="en-GB" sz="3200" b="1" dirty="0">
                <a:solidFill>
                  <a:schemeClr val="tx1"/>
                </a:solidFill>
              </a:rPr>
              <a:t>success</a:t>
            </a:r>
          </a:p>
        </p:txBody>
      </p:sp>
      <p:sp>
        <p:nvSpPr>
          <p:cNvPr id="4" name="Arrow: Notched Right 3">
            <a:extLst>
              <a:ext uri="{FF2B5EF4-FFF2-40B4-BE49-F238E27FC236}">
                <a16:creationId xmlns:a16="http://schemas.microsoft.com/office/drawing/2014/main" id="{5A41ADA4-7314-42BB-8E74-8DE1945690B9}"/>
              </a:ext>
            </a:extLst>
          </p:cNvPr>
          <p:cNvSpPr/>
          <p:nvPr/>
        </p:nvSpPr>
        <p:spPr>
          <a:xfrm rot="16200000">
            <a:off x="5209823" y="111092"/>
            <a:ext cx="1772356" cy="1622777"/>
          </a:xfrm>
          <a:prstGeom prst="notchedRightArrow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rgbClr val="FF3300"/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FDAB8B-5A85-47EB-A2F5-69589C6CA68C}"/>
              </a:ext>
            </a:extLst>
          </p:cNvPr>
          <p:cNvSpPr txBox="1"/>
          <p:nvPr/>
        </p:nvSpPr>
        <p:spPr>
          <a:xfrm>
            <a:off x="5746044" y="777499"/>
            <a:ext cx="6999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Drive</a:t>
            </a:r>
          </a:p>
          <a:p>
            <a:pPr algn="ctr"/>
            <a:endParaRPr lang="en-GB" dirty="0"/>
          </a:p>
        </p:txBody>
      </p:sp>
      <p:sp>
        <p:nvSpPr>
          <p:cNvPr id="6" name="Arrow: Notched Right 5">
            <a:extLst>
              <a:ext uri="{FF2B5EF4-FFF2-40B4-BE49-F238E27FC236}">
                <a16:creationId xmlns:a16="http://schemas.microsoft.com/office/drawing/2014/main" id="{701D80C2-A089-413C-815D-877E194008AF}"/>
              </a:ext>
            </a:extLst>
          </p:cNvPr>
          <p:cNvSpPr/>
          <p:nvPr/>
        </p:nvSpPr>
        <p:spPr>
          <a:xfrm rot="19267409">
            <a:off x="7548245" y="869859"/>
            <a:ext cx="1772356" cy="1622777"/>
          </a:xfrm>
          <a:prstGeom prst="notchedRightArrow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rgbClr val="FFFF00"/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Arrow: Notched Right 6">
            <a:extLst>
              <a:ext uri="{FF2B5EF4-FFF2-40B4-BE49-F238E27FC236}">
                <a16:creationId xmlns:a16="http://schemas.microsoft.com/office/drawing/2014/main" id="{E8132BD6-D9BF-48B0-A847-08EE2A7FB13E}"/>
              </a:ext>
            </a:extLst>
          </p:cNvPr>
          <p:cNvSpPr/>
          <p:nvPr/>
        </p:nvSpPr>
        <p:spPr>
          <a:xfrm>
            <a:off x="8368470" y="2623017"/>
            <a:ext cx="1772356" cy="1622777"/>
          </a:xfrm>
          <a:prstGeom prst="notchedRightArrow">
            <a:avLst/>
          </a:prstGeom>
          <a:gradFill flip="none" rotWithShape="1">
            <a:gsLst>
              <a:gs pos="0">
                <a:srgbClr val="FF3399">
                  <a:tint val="66000"/>
                  <a:satMod val="160000"/>
                </a:srgbClr>
              </a:gs>
              <a:gs pos="50000">
                <a:srgbClr val="FF3399">
                  <a:tint val="44500"/>
                  <a:satMod val="160000"/>
                </a:srgbClr>
              </a:gs>
              <a:gs pos="100000">
                <a:srgbClr val="FF3399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rgbClr val="FF3399"/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Arrow: Notched Right 7">
            <a:extLst>
              <a:ext uri="{FF2B5EF4-FFF2-40B4-BE49-F238E27FC236}">
                <a16:creationId xmlns:a16="http://schemas.microsoft.com/office/drawing/2014/main" id="{E3752D1F-4AE2-49AB-8C16-692E8551F286}"/>
              </a:ext>
            </a:extLst>
          </p:cNvPr>
          <p:cNvSpPr/>
          <p:nvPr/>
        </p:nvSpPr>
        <p:spPr>
          <a:xfrm rot="13022626">
            <a:off x="2874427" y="968416"/>
            <a:ext cx="1772356" cy="1622777"/>
          </a:xfrm>
          <a:prstGeom prst="notchedRightArrow">
            <a:avLst/>
          </a:prstGeom>
          <a:gradFill flip="none" rotWithShape="1">
            <a:gsLst>
              <a:gs pos="0">
                <a:schemeClr val="bg1">
                  <a:lumMod val="75000"/>
                  <a:tint val="66000"/>
                  <a:satMod val="160000"/>
                </a:schemeClr>
              </a:gs>
              <a:gs pos="50000">
                <a:schemeClr val="bg1">
                  <a:lumMod val="75000"/>
                  <a:tint val="44500"/>
                  <a:satMod val="160000"/>
                </a:schemeClr>
              </a:gs>
              <a:gs pos="100000">
                <a:schemeClr val="bg1">
                  <a:lumMod val="75000"/>
                  <a:tint val="23500"/>
                  <a:satMod val="160000"/>
                </a:schemeClr>
              </a:gs>
            </a:gsLst>
            <a:lin ang="0" scaled="1"/>
            <a:tileRect/>
          </a:gradFill>
          <a:ln>
            <a:solidFill>
              <a:schemeClr val="bg1">
                <a:lumMod val="75000"/>
              </a:schemeClr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Arrow: Notched Right 8">
            <a:extLst>
              <a:ext uri="{FF2B5EF4-FFF2-40B4-BE49-F238E27FC236}">
                <a16:creationId xmlns:a16="http://schemas.microsoft.com/office/drawing/2014/main" id="{0F01C726-0510-4974-8E72-158C8493367C}"/>
              </a:ext>
            </a:extLst>
          </p:cNvPr>
          <p:cNvSpPr/>
          <p:nvPr/>
        </p:nvSpPr>
        <p:spPr>
          <a:xfrm rot="10800000">
            <a:off x="2077669" y="2658666"/>
            <a:ext cx="1772356" cy="1622777"/>
          </a:xfrm>
          <a:prstGeom prst="notchedRightArrow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rgbClr val="00B0F0"/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Arrow: Notched Right 9">
            <a:extLst>
              <a:ext uri="{FF2B5EF4-FFF2-40B4-BE49-F238E27FC236}">
                <a16:creationId xmlns:a16="http://schemas.microsoft.com/office/drawing/2014/main" id="{CF41BD28-4D73-45C5-BEF9-6967E92A0F90}"/>
              </a:ext>
            </a:extLst>
          </p:cNvPr>
          <p:cNvSpPr/>
          <p:nvPr/>
        </p:nvSpPr>
        <p:spPr>
          <a:xfrm rot="8409235">
            <a:off x="2871245" y="4437181"/>
            <a:ext cx="1772356" cy="1622777"/>
          </a:xfrm>
          <a:prstGeom prst="notchedRightArrow">
            <a:avLst/>
          </a:prstGeom>
          <a:gradFill flip="none" rotWithShape="1">
            <a:gsLst>
              <a:gs pos="0">
                <a:srgbClr val="FF3300">
                  <a:tint val="66000"/>
                  <a:satMod val="160000"/>
                </a:srgbClr>
              </a:gs>
              <a:gs pos="50000">
                <a:srgbClr val="FF3300">
                  <a:tint val="44500"/>
                  <a:satMod val="160000"/>
                </a:srgbClr>
              </a:gs>
              <a:gs pos="100000">
                <a:srgbClr val="FF3300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rgbClr val="F6640A"/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Arrow: Notched Right 10">
            <a:extLst>
              <a:ext uri="{FF2B5EF4-FFF2-40B4-BE49-F238E27FC236}">
                <a16:creationId xmlns:a16="http://schemas.microsoft.com/office/drawing/2014/main" id="{19309912-6996-41D7-B6C7-505B72299599}"/>
              </a:ext>
            </a:extLst>
          </p:cNvPr>
          <p:cNvSpPr/>
          <p:nvPr/>
        </p:nvSpPr>
        <p:spPr>
          <a:xfrm rot="2405770">
            <a:off x="7567351" y="4436492"/>
            <a:ext cx="1772356" cy="1622777"/>
          </a:xfrm>
          <a:prstGeom prst="notchedRightArrow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rgbClr val="00B050"/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Arrow: Notched Right 11">
            <a:extLst>
              <a:ext uri="{FF2B5EF4-FFF2-40B4-BE49-F238E27FC236}">
                <a16:creationId xmlns:a16="http://schemas.microsoft.com/office/drawing/2014/main" id="{556963CF-0EC0-40F2-8C08-790E2356F11D}"/>
              </a:ext>
            </a:extLst>
          </p:cNvPr>
          <p:cNvSpPr/>
          <p:nvPr/>
        </p:nvSpPr>
        <p:spPr>
          <a:xfrm rot="5400000">
            <a:off x="5209822" y="5144781"/>
            <a:ext cx="1772356" cy="1622777"/>
          </a:xfrm>
          <a:prstGeom prst="notchedRightArrow">
            <a:avLst/>
          </a:prstGeom>
          <a:gradFill flip="none" rotWithShape="1">
            <a:gsLst>
              <a:gs pos="0">
                <a:srgbClr val="A41A8A">
                  <a:tint val="66000"/>
                  <a:satMod val="160000"/>
                </a:srgbClr>
              </a:gs>
              <a:gs pos="50000">
                <a:srgbClr val="A41A8A">
                  <a:tint val="44500"/>
                  <a:satMod val="160000"/>
                </a:srgbClr>
              </a:gs>
              <a:gs pos="100000">
                <a:srgbClr val="A41A8A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rgbClr val="A41A8A"/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96C0CC5-3F82-485E-BABF-6CD8E98AAC0F}"/>
              </a:ext>
            </a:extLst>
          </p:cNvPr>
          <p:cNvSpPr txBox="1"/>
          <p:nvPr/>
        </p:nvSpPr>
        <p:spPr>
          <a:xfrm>
            <a:off x="8106993" y="1435702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Flexible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36C9223-CF9A-4545-A761-2A4DD8056538}"/>
              </a:ext>
            </a:extLst>
          </p:cNvPr>
          <p:cNvSpPr txBox="1"/>
          <p:nvPr/>
        </p:nvSpPr>
        <p:spPr>
          <a:xfrm>
            <a:off x="8713052" y="3216495"/>
            <a:ext cx="1401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Safeguarding   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3D5A9E3-8A2D-43FA-B4D4-08B9F36647AF}"/>
              </a:ext>
            </a:extLst>
          </p:cNvPr>
          <p:cNvSpPr txBox="1"/>
          <p:nvPr/>
        </p:nvSpPr>
        <p:spPr>
          <a:xfrm>
            <a:off x="2103684" y="3249739"/>
            <a:ext cx="15641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Commitment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0BF858C-33C1-4C65-B93A-287763A7FE86}"/>
              </a:ext>
            </a:extLst>
          </p:cNvPr>
          <p:cNvSpPr txBox="1"/>
          <p:nvPr/>
        </p:nvSpPr>
        <p:spPr>
          <a:xfrm>
            <a:off x="3186307" y="1496581"/>
            <a:ext cx="11919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Planning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7151E36-5A57-4E44-A744-7616EA214B36}"/>
              </a:ext>
            </a:extLst>
          </p:cNvPr>
          <p:cNvSpPr txBox="1"/>
          <p:nvPr/>
        </p:nvSpPr>
        <p:spPr>
          <a:xfrm>
            <a:off x="7981846" y="5069991"/>
            <a:ext cx="10395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Initiative 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9700608-BCF7-40B4-989F-95F9656750C9}"/>
              </a:ext>
            </a:extLst>
          </p:cNvPr>
          <p:cNvSpPr txBox="1"/>
          <p:nvPr/>
        </p:nvSpPr>
        <p:spPr>
          <a:xfrm>
            <a:off x="5779194" y="5956169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Time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F1402EE-6BB2-4998-A36E-CBE2B1E548C0}"/>
              </a:ext>
            </a:extLst>
          </p:cNvPr>
          <p:cNvSpPr txBox="1"/>
          <p:nvPr/>
        </p:nvSpPr>
        <p:spPr>
          <a:xfrm>
            <a:off x="3102812" y="5061787"/>
            <a:ext cx="12365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Knowledge </a:t>
            </a:r>
          </a:p>
        </p:txBody>
      </p:sp>
    </p:spTree>
    <p:extLst>
      <p:ext uri="{BB962C8B-B14F-4D97-AF65-F5344CB8AC3E}">
        <p14:creationId xmlns:p14="http://schemas.microsoft.com/office/powerpoint/2010/main" val="11897210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12C0A95-A723-40C6-A68E-FFCA05B1389D}"/>
              </a:ext>
            </a:extLst>
          </p:cNvPr>
          <p:cNvSpPr/>
          <p:nvPr/>
        </p:nvSpPr>
        <p:spPr>
          <a:xfrm>
            <a:off x="993175" y="4522156"/>
            <a:ext cx="5609222" cy="1363215"/>
          </a:xfrm>
          <a:prstGeom prst="rect">
            <a:avLst/>
          </a:prstGeom>
        </p:spPr>
        <p:txBody>
          <a:bodyPr vert="horz" lIns="91440" tIns="45720" rIns="91440" bIns="45720" rtlCol="0" anchor="t">
            <a:prstTxWarp prst="textDoubleWave1">
              <a:avLst/>
            </a:prstTxWarp>
            <a:normAutofit/>
            <a:scene3d>
              <a:camera prst="obliqueTopRight"/>
              <a:lightRig rig="threePt" dir="t"/>
            </a:scene3d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kern="1200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chemeClr val="tx1"/>
                </a:solidFill>
                <a:effectLst>
                  <a:innerShdw blurRad="63500" dist="50800" dir="10800000">
                    <a:prstClr val="black">
                      <a:alpha val="50000"/>
                    </a:prstClr>
                  </a:innerShdw>
                  <a:reflection blurRad="6350" stA="60000" endA="900" endPos="60000" dist="60007" dir="5400000" sy="-100000" algn="bl" rotWithShape="0"/>
                </a:effectLst>
                <a:latin typeface="+mj-lt"/>
                <a:ea typeface="+mj-ea"/>
                <a:cs typeface="+mj-cs"/>
              </a:rPr>
              <a:t>ATTRIBUTES </a:t>
            </a:r>
            <a:endParaRPr lang="en-US" sz="4800" b="1" kern="1200" cap="none" spc="0">
              <a:ln w="12700" cmpd="sng">
                <a:solidFill>
                  <a:schemeClr val="accent4"/>
                </a:solidFill>
                <a:prstDash val="solid"/>
              </a:ln>
              <a:solidFill>
                <a:schemeClr val="tx1"/>
              </a:solidFill>
              <a:effectLst>
                <a:innerShdw blurRad="63500" dist="50800" dir="10800000">
                  <a:prstClr val="black">
                    <a:alpha val="50000"/>
                  </a:prstClr>
                </a:innerShdw>
                <a:reflection blurRad="6350" stA="60000" endA="900" endPos="60000" dist="60007" dir="5400000" sy="-100000" algn="bl" rotWithShape="0"/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5C3FE89-A0B6-4C0E-A1F2-7CA2025B3A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156092" cy="3442494"/>
          </a:xfrm>
          <a:custGeom>
            <a:avLst/>
            <a:gdLst>
              <a:gd name="connsiteX0" fmla="*/ 0 w 3156092"/>
              <a:gd name="connsiteY0" fmla="*/ 0 h 3442494"/>
              <a:gd name="connsiteX1" fmla="*/ 2765641 w 3156092"/>
              <a:gd name="connsiteY1" fmla="*/ 0 h 3442494"/>
              <a:gd name="connsiteX2" fmla="*/ 2781296 w 3156092"/>
              <a:gd name="connsiteY2" fmla="*/ 20935 h 3442494"/>
              <a:gd name="connsiteX3" fmla="*/ 3156092 w 3156092"/>
              <a:gd name="connsiteY3" fmla="*/ 1247934 h 3442494"/>
              <a:gd name="connsiteX4" fmla="*/ 961532 w 3156092"/>
              <a:gd name="connsiteY4" fmla="*/ 3442494 h 3442494"/>
              <a:gd name="connsiteX5" fmla="*/ 107310 w 3156092"/>
              <a:gd name="connsiteY5" fmla="*/ 3270035 h 3442494"/>
              <a:gd name="connsiteX6" fmla="*/ 0 w 3156092"/>
              <a:gd name="connsiteY6" fmla="*/ 3218341 h 3442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56092" h="3442494">
                <a:moveTo>
                  <a:pt x="0" y="0"/>
                </a:moveTo>
                <a:lnTo>
                  <a:pt x="2765641" y="0"/>
                </a:lnTo>
                <a:lnTo>
                  <a:pt x="2781296" y="20935"/>
                </a:lnTo>
                <a:cubicBezTo>
                  <a:pt x="3017923" y="371189"/>
                  <a:pt x="3156092" y="793426"/>
                  <a:pt x="3156092" y="1247934"/>
                </a:cubicBezTo>
                <a:cubicBezTo>
                  <a:pt x="3156092" y="2459956"/>
                  <a:pt x="2173554" y="3442494"/>
                  <a:pt x="961532" y="3442494"/>
                </a:cubicBezTo>
                <a:cubicBezTo>
                  <a:pt x="658527" y="3442494"/>
                  <a:pt x="369864" y="3381086"/>
                  <a:pt x="107310" y="3270035"/>
                </a:cubicBezTo>
                <a:lnTo>
                  <a:pt x="0" y="3218341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3CF77E4-E91E-4486-81A4-F423F6B057E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98" r="21944" b="3"/>
          <a:stretch/>
        </p:blipFill>
        <p:spPr>
          <a:xfrm>
            <a:off x="5" y="-1"/>
            <a:ext cx="3005349" cy="3291750"/>
          </a:xfrm>
          <a:custGeom>
            <a:avLst/>
            <a:gdLst/>
            <a:ahLst/>
            <a:cxnLst/>
            <a:rect l="l" t="t" r="r" b="b"/>
            <a:pathLst>
              <a:path w="3005349" h="3291750">
                <a:moveTo>
                  <a:pt x="0" y="0"/>
                </a:moveTo>
                <a:lnTo>
                  <a:pt x="2577617" y="0"/>
                </a:lnTo>
                <a:lnTo>
                  <a:pt x="2656297" y="105217"/>
                </a:lnTo>
                <a:cubicBezTo>
                  <a:pt x="2876670" y="431412"/>
                  <a:pt x="3005349" y="824646"/>
                  <a:pt x="3005349" y="1247934"/>
                </a:cubicBezTo>
                <a:cubicBezTo>
                  <a:pt x="3005349" y="2376702"/>
                  <a:pt x="2090301" y="3291750"/>
                  <a:pt x="961533" y="3291750"/>
                </a:cubicBezTo>
                <a:cubicBezTo>
                  <a:pt x="679341" y="3291750"/>
                  <a:pt x="410507" y="3234560"/>
                  <a:pt x="165988" y="3131137"/>
                </a:cubicBezTo>
                <a:lnTo>
                  <a:pt x="0" y="3051176"/>
                </a:lnTo>
                <a:close/>
              </a:path>
            </a:pathLst>
          </a:cu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8A6D7C84-6176-4F2A-985C-7F1B8C39D7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141" y="459337"/>
            <a:ext cx="3163824" cy="316382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296C6E73-05C9-411F-ABD1-00E806B5ACB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49" r="14498"/>
          <a:stretch/>
        </p:blipFill>
        <p:spPr>
          <a:xfrm>
            <a:off x="3832733" y="623929"/>
            <a:ext cx="2834640" cy="2834640"/>
          </a:xfrm>
          <a:custGeom>
            <a:avLst/>
            <a:gdLst/>
            <a:ahLst/>
            <a:cxnLst/>
            <a:rect l="l" t="t" r="r" b="b"/>
            <a:pathLst>
              <a:path w="2990088" h="2990088">
                <a:moveTo>
                  <a:pt x="1495044" y="0"/>
                </a:moveTo>
                <a:cubicBezTo>
                  <a:pt x="2320734" y="0"/>
                  <a:pt x="2990088" y="669354"/>
                  <a:pt x="2990088" y="1495044"/>
                </a:cubicBezTo>
                <a:cubicBezTo>
                  <a:pt x="2990088" y="2320734"/>
                  <a:pt x="2320734" y="2990088"/>
                  <a:pt x="1495044" y="2990088"/>
                </a:cubicBezTo>
                <a:cubicBezTo>
                  <a:pt x="669354" y="2990088"/>
                  <a:pt x="0" y="2320734"/>
                  <a:pt x="0" y="1495044"/>
                </a:cubicBezTo>
                <a:cubicBezTo>
                  <a:pt x="0" y="669354"/>
                  <a:pt x="669354" y="0"/>
                  <a:pt x="1495044" y="0"/>
                </a:cubicBezTo>
                <a:close/>
              </a:path>
            </a:pathLst>
          </a:custGeom>
        </p:spPr>
      </p:pic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C8E319B0-C403-46B6-8DDF-C46B5EB13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56150" y="2364552"/>
            <a:ext cx="3835850" cy="4493449"/>
          </a:xfrm>
          <a:custGeom>
            <a:avLst/>
            <a:gdLst>
              <a:gd name="connsiteX0" fmla="*/ 2839212 w 3835850"/>
              <a:gd name="connsiteY0" fmla="*/ 0 h 4493449"/>
              <a:gd name="connsiteX1" fmla="*/ 3683507 w 3835850"/>
              <a:gd name="connsiteY1" fmla="*/ 127646 h 4493449"/>
              <a:gd name="connsiteX2" fmla="*/ 3835850 w 3835850"/>
              <a:gd name="connsiteY2" fmla="*/ 183404 h 4493449"/>
              <a:gd name="connsiteX3" fmla="*/ 3835850 w 3835850"/>
              <a:gd name="connsiteY3" fmla="*/ 4493449 h 4493449"/>
              <a:gd name="connsiteX4" fmla="*/ 534850 w 3835850"/>
              <a:gd name="connsiteY4" fmla="*/ 4493449 h 4493449"/>
              <a:gd name="connsiteX5" fmla="*/ 484893 w 3835850"/>
              <a:gd name="connsiteY5" fmla="*/ 4426642 h 4493449"/>
              <a:gd name="connsiteX6" fmla="*/ 0 w 3835850"/>
              <a:gd name="connsiteY6" fmla="*/ 2839212 h 4493449"/>
              <a:gd name="connsiteX7" fmla="*/ 2839212 w 3835850"/>
              <a:gd name="connsiteY7" fmla="*/ 0 h 4493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35850" h="4493449">
                <a:moveTo>
                  <a:pt x="2839212" y="0"/>
                </a:moveTo>
                <a:cubicBezTo>
                  <a:pt x="3133222" y="0"/>
                  <a:pt x="3416794" y="44689"/>
                  <a:pt x="3683507" y="127646"/>
                </a:cubicBezTo>
                <a:lnTo>
                  <a:pt x="3835850" y="183404"/>
                </a:lnTo>
                <a:lnTo>
                  <a:pt x="3835850" y="4493449"/>
                </a:lnTo>
                <a:lnTo>
                  <a:pt x="534850" y="4493449"/>
                </a:lnTo>
                <a:lnTo>
                  <a:pt x="484893" y="4426642"/>
                </a:lnTo>
                <a:cubicBezTo>
                  <a:pt x="178757" y="3973501"/>
                  <a:pt x="0" y="3427232"/>
                  <a:pt x="0" y="2839212"/>
                </a:cubicBezTo>
                <a:cubicBezTo>
                  <a:pt x="0" y="1271159"/>
                  <a:pt x="1271159" y="0"/>
                  <a:pt x="2839212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E1E27C89-94CF-4F2D-8750-9361FD1D9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7371" y="1"/>
            <a:ext cx="3986784" cy="2427765"/>
          </a:xfrm>
          <a:custGeom>
            <a:avLst/>
            <a:gdLst>
              <a:gd name="connsiteX0" fmla="*/ 48890 w 3986784"/>
              <a:gd name="connsiteY0" fmla="*/ 0 h 2427765"/>
              <a:gd name="connsiteX1" fmla="*/ 3937894 w 3986784"/>
              <a:gd name="connsiteY1" fmla="*/ 0 h 2427765"/>
              <a:gd name="connsiteX2" fmla="*/ 3946285 w 3986784"/>
              <a:gd name="connsiteY2" fmla="*/ 32635 h 2427765"/>
              <a:gd name="connsiteX3" fmla="*/ 3986784 w 3986784"/>
              <a:gd name="connsiteY3" fmla="*/ 434373 h 2427765"/>
              <a:gd name="connsiteX4" fmla="*/ 1993392 w 3986784"/>
              <a:gd name="connsiteY4" fmla="*/ 2427765 h 2427765"/>
              <a:gd name="connsiteX5" fmla="*/ 0 w 3986784"/>
              <a:gd name="connsiteY5" fmla="*/ 434373 h 2427765"/>
              <a:gd name="connsiteX6" fmla="*/ 40499 w 3986784"/>
              <a:gd name="connsiteY6" fmla="*/ 32635 h 2427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86784" h="2427765">
                <a:moveTo>
                  <a:pt x="48890" y="0"/>
                </a:moveTo>
                <a:lnTo>
                  <a:pt x="3937894" y="0"/>
                </a:lnTo>
                <a:lnTo>
                  <a:pt x="3946285" y="32635"/>
                </a:lnTo>
                <a:cubicBezTo>
                  <a:pt x="3972839" y="162400"/>
                  <a:pt x="3986784" y="296758"/>
                  <a:pt x="3986784" y="434373"/>
                </a:cubicBezTo>
                <a:cubicBezTo>
                  <a:pt x="3986784" y="1535293"/>
                  <a:pt x="3094312" y="2427765"/>
                  <a:pt x="1993392" y="2427765"/>
                </a:cubicBezTo>
                <a:cubicBezTo>
                  <a:pt x="892472" y="2427765"/>
                  <a:pt x="0" y="1535293"/>
                  <a:pt x="0" y="434373"/>
                </a:cubicBezTo>
                <a:cubicBezTo>
                  <a:pt x="0" y="296758"/>
                  <a:pt x="13945" y="162400"/>
                  <a:pt x="40499" y="32635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5A99F220-1A8B-4B58-8769-22CEC9C9C99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42" b="15757"/>
          <a:stretch/>
        </p:blipFill>
        <p:spPr>
          <a:xfrm>
            <a:off x="7171962" y="2"/>
            <a:ext cx="3657600" cy="2263173"/>
          </a:xfrm>
          <a:custGeom>
            <a:avLst/>
            <a:gdLst/>
            <a:ahLst/>
            <a:cxnLst/>
            <a:rect l="l" t="t" r="r" b="b"/>
            <a:pathLst>
              <a:path w="3657600" h="2263173">
                <a:moveTo>
                  <a:pt x="54075" y="0"/>
                </a:moveTo>
                <a:lnTo>
                  <a:pt x="3603525" y="0"/>
                </a:lnTo>
                <a:lnTo>
                  <a:pt x="3620445" y="65806"/>
                </a:lnTo>
                <a:cubicBezTo>
                  <a:pt x="3644807" y="184856"/>
                  <a:pt x="3657600" y="308121"/>
                  <a:pt x="3657600" y="434373"/>
                </a:cubicBezTo>
                <a:cubicBezTo>
                  <a:pt x="3657600" y="1444391"/>
                  <a:pt x="2838818" y="2263173"/>
                  <a:pt x="1828800" y="2263173"/>
                </a:cubicBezTo>
                <a:cubicBezTo>
                  <a:pt x="818782" y="2263173"/>
                  <a:pt x="0" y="1444391"/>
                  <a:pt x="0" y="434373"/>
                </a:cubicBezTo>
                <a:cubicBezTo>
                  <a:pt x="0" y="308121"/>
                  <a:pt x="12794" y="184856"/>
                  <a:pt x="37155" y="65806"/>
                </a:cubicBezTo>
                <a:close/>
              </a:path>
            </a:pathLst>
          </a:custGeom>
        </p:spPr>
      </p:pic>
      <p:pic>
        <p:nvPicPr>
          <p:cNvPr id="6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62486F38-8947-49EE-8560-FA903FDF331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67" r="23623" b="1"/>
          <a:stretch/>
        </p:blipFill>
        <p:spPr>
          <a:xfrm>
            <a:off x="8520674" y="2529078"/>
            <a:ext cx="3671324" cy="4328922"/>
          </a:xfrm>
          <a:custGeom>
            <a:avLst/>
            <a:gdLst/>
            <a:ahLst/>
            <a:cxnLst/>
            <a:rect l="l" t="t" r="r" b="b"/>
            <a:pathLst>
              <a:path w="3671324" h="4328922">
                <a:moveTo>
                  <a:pt x="2674686" y="0"/>
                </a:moveTo>
                <a:cubicBezTo>
                  <a:pt x="2951659" y="0"/>
                  <a:pt x="3218799" y="42100"/>
                  <a:pt x="3470056" y="120249"/>
                </a:cubicBezTo>
                <a:lnTo>
                  <a:pt x="3671324" y="193914"/>
                </a:lnTo>
                <a:lnTo>
                  <a:pt x="3671324" y="4328922"/>
                </a:lnTo>
                <a:lnTo>
                  <a:pt x="575538" y="4328922"/>
                </a:lnTo>
                <a:lnTo>
                  <a:pt x="456795" y="4170129"/>
                </a:lnTo>
                <a:cubicBezTo>
                  <a:pt x="168398" y="3743246"/>
                  <a:pt x="0" y="3228632"/>
                  <a:pt x="0" y="2674686"/>
                </a:cubicBezTo>
                <a:cubicBezTo>
                  <a:pt x="0" y="1197498"/>
                  <a:pt x="1197498" y="0"/>
                  <a:pt x="2674686" y="0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0AEF202-7028-43EF-B5E0-E5BE9EA93F7E}"/>
              </a:ext>
            </a:extLst>
          </p:cNvPr>
          <p:cNvSpPr txBox="1"/>
          <p:nvPr/>
        </p:nvSpPr>
        <p:spPr>
          <a:xfrm>
            <a:off x="1050508" y="2763921"/>
            <a:ext cx="105507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FBC</a:t>
            </a:r>
          </a:p>
        </p:txBody>
      </p:sp>
    </p:spTree>
    <p:extLst>
      <p:ext uri="{BB962C8B-B14F-4D97-AF65-F5344CB8AC3E}">
        <p14:creationId xmlns:p14="http://schemas.microsoft.com/office/powerpoint/2010/main" val="35060902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ezoid 1">
            <a:extLst>
              <a:ext uri="{FF2B5EF4-FFF2-40B4-BE49-F238E27FC236}">
                <a16:creationId xmlns:a16="http://schemas.microsoft.com/office/drawing/2014/main" id="{DC75C39F-AEBA-458A-91AA-CAF6F583B681}"/>
              </a:ext>
            </a:extLst>
          </p:cNvPr>
          <p:cNvSpPr/>
          <p:nvPr/>
        </p:nvSpPr>
        <p:spPr>
          <a:xfrm>
            <a:off x="21315" y="5599289"/>
            <a:ext cx="12170685" cy="1258711"/>
          </a:xfrm>
          <a:prstGeom prst="trapezoid">
            <a:avLst>
              <a:gd name="adj" fmla="val 88753"/>
            </a:avLst>
          </a:prstGeom>
          <a:solidFill>
            <a:srgbClr val="FFAFAF"/>
          </a:solidFill>
          <a:ln>
            <a:solidFill>
              <a:srgbClr val="FFAFA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rapezoid 2">
            <a:extLst>
              <a:ext uri="{FF2B5EF4-FFF2-40B4-BE49-F238E27FC236}">
                <a16:creationId xmlns:a16="http://schemas.microsoft.com/office/drawing/2014/main" id="{54893DC7-2424-4F3B-AD65-5374BDC16E4C}"/>
              </a:ext>
            </a:extLst>
          </p:cNvPr>
          <p:cNvSpPr/>
          <p:nvPr/>
        </p:nvSpPr>
        <p:spPr>
          <a:xfrm>
            <a:off x="1049867" y="4363155"/>
            <a:ext cx="10103555" cy="1337733"/>
          </a:xfrm>
          <a:prstGeom prst="trapezoid">
            <a:avLst>
              <a:gd name="adj" fmla="val 88753"/>
            </a:avLst>
          </a:prstGeom>
          <a:solidFill>
            <a:srgbClr val="FF7C5D"/>
          </a:solidFill>
          <a:ln>
            <a:solidFill>
              <a:srgbClr val="FF7C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rapezoid 3">
            <a:extLst>
              <a:ext uri="{FF2B5EF4-FFF2-40B4-BE49-F238E27FC236}">
                <a16:creationId xmlns:a16="http://schemas.microsoft.com/office/drawing/2014/main" id="{06A683AF-51E1-4425-B021-4C8DF51D9E50}"/>
              </a:ext>
            </a:extLst>
          </p:cNvPr>
          <p:cNvSpPr/>
          <p:nvPr/>
        </p:nvSpPr>
        <p:spPr>
          <a:xfrm>
            <a:off x="2209800" y="3025422"/>
            <a:ext cx="7772400" cy="1337733"/>
          </a:xfrm>
          <a:prstGeom prst="trapezoid">
            <a:avLst>
              <a:gd name="adj" fmla="val 88753"/>
            </a:avLst>
          </a:prstGeom>
          <a:solidFill>
            <a:srgbClr val="FFFF99"/>
          </a:solidFill>
          <a:ln>
            <a:solidFill>
              <a:srgbClr val="FFFF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rapezoid 4">
            <a:extLst>
              <a:ext uri="{FF2B5EF4-FFF2-40B4-BE49-F238E27FC236}">
                <a16:creationId xmlns:a16="http://schemas.microsoft.com/office/drawing/2014/main" id="{497F8FBA-3EA3-4364-917C-243AE7F50ED5}"/>
              </a:ext>
            </a:extLst>
          </p:cNvPr>
          <p:cNvSpPr/>
          <p:nvPr/>
        </p:nvSpPr>
        <p:spPr>
          <a:xfrm>
            <a:off x="3362177" y="1687688"/>
            <a:ext cx="5431868" cy="1337734"/>
          </a:xfrm>
          <a:prstGeom prst="trapezoid">
            <a:avLst>
              <a:gd name="adj" fmla="val 88753"/>
            </a:avLst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Extract 5">
            <a:extLst>
              <a:ext uri="{FF2B5EF4-FFF2-40B4-BE49-F238E27FC236}">
                <a16:creationId xmlns:a16="http://schemas.microsoft.com/office/drawing/2014/main" id="{C6649EE8-6B57-4E70-9272-4EA64A967BCB}"/>
              </a:ext>
            </a:extLst>
          </p:cNvPr>
          <p:cNvSpPr/>
          <p:nvPr/>
        </p:nvSpPr>
        <p:spPr>
          <a:xfrm>
            <a:off x="4552421" y="0"/>
            <a:ext cx="3045001" cy="1687688"/>
          </a:xfrm>
          <a:prstGeom prst="flowChartExtra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2D5E6CE4-00FA-4E34-B744-D254F3CA6FB0}"/>
              </a:ext>
            </a:extLst>
          </p:cNvPr>
          <p:cNvSpPr/>
          <p:nvPr/>
        </p:nvSpPr>
        <p:spPr>
          <a:xfrm>
            <a:off x="4634838" y="843844"/>
            <a:ext cx="2880165" cy="2652891"/>
          </a:xfrm>
          <a:prstGeom prst="flowChartConnector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Ambitious,</a:t>
            </a:r>
            <a:br>
              <a:rPr lang="en-GB" b="1" dirty="0">
                <a:solidFill>
                  <a:schemeClr val="tx1"/>
                </a:solidFill>
              </a:rPr>
            </a:br>
            <a:r>
              <a:rPr lang="en-GB" b="1" dirty="0">
                <a:solidFill>
                  <a:schemeClr val="tx1"/>
                </a:solidFill>
              </a:rPr>
              <a:t>capable learners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lowchart: Connector 10">
            <a:extLst>
              <a:ext uri="{FF2B5EF4-FFF2-40B4-BE49-F238E27FC236}">
                <a16:creationId xmlns:a16="http://schemas.microsoft.com/office/drawing/2014/main" id="{0A35E17D-9788-40FD-8781-C7AD5AC0AE12}"/>
              </a:ext>
            </a:extLst>
          </p:cNvPr>
          <p:cNvSpPr/>
          <p:nvPr/>
        </p:nvSpPr>
        <p:spPr>
          <a:xfrm>
            <a:off x="3033715" y="2542820"/>
            <a:ext cx="2880165" cy="2652891"/>
          </a:xfrm>
          <a:prstGeom prst="flowChartConnector">
            <a:avLst/>
          </a:prstGeom>
          <a:solidFill>
            <a:srgbClr val="A41A8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Ethical, </a:t>
            </a:r>
            <a:br>
              <a:rPr lang="en-GB" b="1" dirty="0">
                <a:solidFill>
                  <a:schemeClr val="tx1"/>
                </a:solidFill>
              </a:rPr>
            </a:br>
            <a:r>
              <a:rPr lang="en-GB" b="1" dirty="0">
                <a:solidFill>
                  <a:schemeClr val="tx1"/>
                </a:solidFill>
              </a:rPr>
              <a:t>informed citizens</a:t>
            </a:r>
          </a:p>
          <a:p>
            <a:pPr algn="ctr"/>
            <a:endParaRPr lang="en-GB" b="1" dirty="0">
              <a:solidFill>
                <a:schemeClr val="tx1"/>
              </a:solidFill>
            </a:endParaRPr>
          </a:p>
          <a:p>
            <a:pPr algn="ctr"/>
            <a:endParaRPr lang="en-GB" b="1" dirty="0">
              <a:solidFill>
                <a:schemeClr val="tx1"/>
              </a:solidFill>
            </a:endParaRPr>
          </a:p>
          <a:p>
            <a:pPr algn="ctr"/>
            <a:endParaRPr lang="en-GB" b="1" dirty="0">
              <a:solidFill>
                <a:schemeClr val="tx1"/>
              </a:solidFill>
            </a:endParaRPr>
          </a:p>
          <a:p>
            <a:pPr algn="ctr"/>
            <a:endParaRPr lang="en-GB" b="1" dirty="0">
              <a:solidFill>
                <a:schemeClr val="tx1"/>
              </a:solidFill>
            </a:endParaRPr>
          </a:p>
          <a:p>
            <a:pPr algn="ctr"/>
            <a:endParaRPr lang="en-GB" b="1" dirty="0">
              <a:solidFill>
                <a:schemeClr val="tx1"/>
              </a:solidFill>
            </a:endParaRPr>
          </a:p>
          <a:p>
            <a:pPr algn="ctr"/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12" name="Flowchart: Connector 11">
            <a:extLst>
              <a:ext uri="{FF2B5EF4-FFF2-40B4-BE49-F238E27FC236}">
                <a16:creationId xmlns:a16="http://schemas.microsoft.com/office/drawing/2014/main" id="{17264CD2-E9B1-413C-B68B-FD83880DCB7F}"/>
              </a:ext>
            </a:extLst>
          </p:cNvPr>
          <p:cNvSpPr/>
          <p:nvPr/>
        </p:nvSpPr>
        <p:spPr>
          <a:xfrm>
            <a:off x="6256030" y="2603500"/>
            <a:ext cx="2880165" cy="2652891"/>
          </a:xfrm>
          <a:prstGeom prst="flowChartConnector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Enterprising,</a:t>
            </a:r>
            <a:br>
              <a:rPr lang="en-GB" b="1" dirty="0">
                <a:solidFill>
                  <a:schemeClr val="tx1"/>
                </a:solidFill>
              </a:rPr>
            </a:br>
            <a:r>
              <a:rPr lang="en-GB" sz="1600" b="1" dirty="0">
                <a:solidFill>
                  <a:schemeClr val="tx1"/>
                </a:solidFill>
              </a:rPr>
              <a:t>creative contributors</a:t>
            </a:r>
          </a:p>
          <a:p>
            <a:pPr algn="ctr"/>
            <a:endParaRPr lang="en-GB" sz="1600" b="1" dirty="0">
              <a:solidFill>
                <a:schemeClr val="tx1"/>
              </a:solidFill>
            </a:endParaRPr>
          </a:p>
          <a:p>
            <a:pPr algn="ctr"/>
            <a:endParaRPr lang="en-GB" b="1" dirty="0">
              <a:solidFill>
                <a:schemeClr val="tx1"/>
              </a:solidFill>
            </a:endParaRPr>
          </a:p>
          <a:p>
            <a:pPr algn="ctr"/>
            <a:endParaRPr lang="en-GB" b="1" dirty="0">
              <a:solidFill>
                <a:schemeClr val="tx1"/>
              </a:solidFill>
            </a:endParaRPr>
          </a:p>
          <a:p>
            <a:pPr algn="ctr"/>
            <a:endParaRPr lang="en-GB" b="1" dirty="0">
              <a:solidFill>
                <a:schemeClr val="tx1"/>
              </a:solidFill>
            </a:endParaRPr>
          </a:p>
          <a:p>
            <a:pPr algn="ctr"/>
            <a:endParaRPr lang="en-GB" b="1" dirty="0">
              <a:solidFill>
                <a:schemeClr val="tx1"/>
              </a:solidFill>
            </a:endParaRPr>
          </a:p>
          <a:p>
            <a:pPr algn="ctr"/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13" name="Flowchart: Connector 12">
            <a:extLst>
              <a:ext uri="{FF2B5EF4-FFF2-40B4-BE49-F238E27FC236}">
                <a16:creationId xmlns:a16="http://schemas.microsoft.com/office/drawing/2014/main" id="{B3B67F02-9303-4014-9ACD-2A7706D4BDC4}"/>
              </a:ext>
            </a:extLst>
          </p:cNvPr>
          <p:cNvSpPr/>
          <p:nvPr/>
        </p:nvSpPr>
        <p:spPr>
          <a:xfrm>
            <a:off x="4634838" y="4151489"/>
            <a:ext cx="2880165" cy="2652891"/>
          </a:xfrm>
          <a:prstGeom prst="flowChartConnector">
            <a:avLst/>
          </a:prstGeom>
          <a:solidFill>
            <a:srgbClr val="F6640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Healthy,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sz="1600" b="1" dirty="0">
                <a:solidFill>
                  <a:schemeClr val="tx1"/>
                </a:solidFill>
              </a:rPr>
              <a:t>confident individuals</a:t>
            </a:r>
          </a:p>
          <a:p>
            <a:pPr algn="ctr"/>
            <a:endParaRPr lang="en-GB" sz="1600" b="1" dirty="0">
              <a:solidFill>
                <a:schemeClr val="tx1"/>
              </a:solidFill>
            </a:endParaRPr>
          </a:p>
          <a:p>
            <a:pPr algn="ctr"/>
            <a:endParaRPr lang="en-GB" sz="1600" b="1" dirty="0">
              <a:solidFill>
                <a:schemeClr val="tx1"/>
              </a:solidFill>
            </a:endParaRPr>
          </a:p>
          <a:p>
            <a:pPr algn="ctr"/>
            <a:endParaRPr lang="en-GB" sz="1600" b="1" dirty="0">
              <a:solidFill>
                <a:schemeClr val="tx1"/>
              </a:solidFill>
            </a:endParaRPr>
          </a:p>
          <a:p>
            <a:pPr algn="ctr"/>
            <a:endParaRPr lang="en-GB" sz="1600" b="1" dirty="0">
              <a:solidFill>
                <a:schemeClr val="tx1"/>
              </a:solidFill>
            </a:endParaRPr>
          </a:p>
          <a:p>
            <a:pPr algn="ctr"/>
            <a:endParaRPr lang="en-GB" sz="1600" b="1" dirty="0">
              <a:solidFill>
                <a:schemeClr val="tx1"/>
              </a:solidFill>
            </a:endParaRPr>
          </a:p>
          <a:p>
            <a:pPr algn="ctr"/>
            <a:endParaRPr lang="en-GB" sz="1600" b="1" dirty="0">
              <a:solidFill>
                <a:schemeClr val="tx1"/>
              </a:solidFill>
            </a:endParaRPr>
          </a:p>
          <a:p>
            <a:pPr algn="ctr"/>
            <a:endParaRPr lang="en-GB" sz="1600" b="1" dirty="0">
              <a:solidFill>
                <a:schemeClr val="tx1"/>
              </a:solidFill>
            </a:endParaRPr>
          </a:p>
        </p:txBody>
      </p:sp>
      <p:sp>
        <p:nvSpPr>
          <p:cNvPr id="14" name="Thought Bubble: Cloud 13">
            <a:extLst>
              <a:ext uri="{FF2B5EF4-FFF2-40B4-BE49-F238E27FC236}">
                <a16:creationId xmlns:a16="http://schemas.microsoft.com/office/drawing/2014/main" id="{9BB55576-6F52-4C40-B454-74716DBEFB6A}"/>
              </a:ext>
            </a:extLst>
          </p:cNvPr>
          <p:cNvSpPr/>
          <p:nvPr/>
        </p:nvSpPr>
        <p:spPr>
          <a:xfrm>
            <a:off x="9218614" y="45156"/>
            <a:ext cx="2788355" cy="2946399"/>
          </a:xfrm>
          <a:prstGeom prst="cloudCallout">
            <a:avLst>
              <a:gd name="adj1" fmla="val -65368"/>
              <a:gd name="adj2" fmla="val 59053"/>
            </a:avLst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</a:rPr>
              <a:t>Donaldson’s new way of thinking.</a:t>
            </a:r>
          </a:p>
        </p:txBody>
      </p:sp>
      <p:sp>
        <p:nvSpPr>
          <p:cNvPr id="15" name="Speech Bubble: Oval 14">
            <a:extLst>
              <a:ext uri="{FF2B5EF4-FFF2-40B4-BE49-F238E27FC236}">
                <a16:creationId xmlns:a16="http://schemas.microsoft.com/office/drawing/2014/main" id="{F3444BB4-9230-44F3-81E8-E6CA00F1A2C7}"/>
              </a:ext>
            </a:extLst>
          </p:cNvPr>
          <p:cNvSpPr/>
          <p:nvPr/>
        </p:nvSpPr>
        <p:spPr>
          <a:xfrm>
            <a:off x="45817" y="138288"/>
            <a:ext cx="3743016" cy="2483556"/>
          </a:xfrm>
          <a:prstGeom prst="wedgeEllipseCallout">
            <a:avLst>
              <a:gd name="adj1" fmla="val 56075"/>
              <a:gd name="adj2" fmla="val 41137"/>
            </a:avLst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chemeClr val="tx1"/>
                </a:solidFill>
              </a:rPr>
              <a:t>Maslow’s </a:t>
            </a:r>
            <a:br>
              <a:rPr lang="en-GB" sz="2800" b="1" dirty="0">
                <a:solidFill>
                  <a:schemeClr val="tx1"/>
                </a:solidFill>
              </a:rPr>
            </a:br>
            <a:r>
              <a:rPr lang="en-GB" sz="2800" b="1" dirty="0">
                <a:solidFill>
                  <a:schemeClr val="tx1"/>
                </a:solidFill>
              </a:rPr>
              <a:t>hierarchy of needs theory</a:t>
            </a:r>
          </a:p>
        </p:txBody>
      </p:sp>
      <p:sp>
        <p:nvSpPr>
          <p:cNvPr id="16" name="Heart 15">
            <a:extLst>
              <a:ext uri="{FF2B5EF4-FFF2-40B4-BE49-F238E27FC236}">
                <a16:creationId xmlns:a16="http://schemas.microsoft.com/office/drawing/2014/main" id="{E93EA817-7EB6-49DD-9B29-77E779511E10}"/>
              </a:ext>
            </a:extLst>
          </p:cNvPr>
          <p:cNvSpPr/>
          <p:nvPr/>
        </p:nvSpPr>
        <p:spPr>
          <a:xfrm>
            <a:off x="5182923" y="3295649"/>
            <a:ext cx="1739570" cy="1073859"/>
          </a:xfrm>
          <a:prstGeom prst="heart">
            <a:avLst/>
          </a:prstGeom>
          <a:blipFill dpi="0" rotWithShape="1">
            <a:blip r:embed="rId2">
              <a:alphaModFix amt="58000"/>
            </a:blip>
            <a:srcRect/>
            <a:stretch>
              <a:fillRect/>
            </a:stretch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Wellbeing</a:t>
            </a:r>
          </a:p>
        </p:txBody>
      </p:sp>
    </p:spTree>
    <p:extLst>
      <p:ext uri="{BB962C8B-B14F-4D97-AF65-F5344CB8AC3E}">
        <p14:creationId xmlns:p14="http://schemas.microsoft.com/office/powerpoint/2010/main" val="38236643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tree in a forest&#10;&#10;Description automatically generated">
            <a:extLst>
              <a:ext uri="{FF2B5EF4-FFF2-40B4-BE49-F238E27FC236}">
                <a16:creationId xmlns:a16="http://schemas.microsoft.com/office/drawing/2014/main" id="{DFFE503F-5ABF-40CB-B45E-29338694FE2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EAD6F38-8896-45AE-B32B-8C1FA43920E1}"/>
              </a:ext>
            </a:extLst>
          </p:cNvPr>
          <p:cNvSpPr/>
          <p:nvPr/>
        </p:nvSpPr>
        <p:spPr>
          <a:xfrm>
            <a:off x="580180" y="-102862"/>
            <a:ext cx="631904" cy="701730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000" b="1" dirty="0">
                <a:ln w="12700">
                  <a:solidFill>
                    <a:schemeClr val="tx1"/>
                  </a:solidFill>
                  <a:prstDash val="solid"/>
                </a:ln>
                <a:pattFill prst="wdUpDiag">
                  <a:fgClr>
                    <a:srgbClr val="FF0000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C</a:t>
            </a:r>
            <a:br>
              <a:rPr lang="en-US" sz="5000" b="1" dirty="0">
                <a:ln w="12700">
                  <a:solidFill>
                    <a:schemeClr val="tx1"/>
                  </a:solidFill>
                  <a:prstDash val="solid"/>
                </a:ln>
                <a:pattFill prst="wdUpDiag">
                  <a:fgClr>
                    <a:srgbClr val="FF0000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</a:br>
            <a:r>
              <a:rPr lang="en-US" sz="5000" b="1" dirty="0">
                <a:ln w="12700">
                  <a:solidFill>
                    <a:schemeClr val="tx1"/>
                  </a:solidFill>
                  <a:prstDash val="solid"/>
                </a:ln>
                <a:pattFill prst="wdUpDiag">
                  <a:fgClr>
                    <a:srgbClr val="FF0000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H</a:t>
            </a:r>
            <a:br>
              <a:rPr lang="en-US" sz="5000" b="1" dirty="0">
                <a:ln w="12700">
                  <a:solidFill>
                    <a:schemeClr val="tx1"/>
                  </a:solidFill>
                  <a:prstDash val="solid"/>
                </a:ln>
                <a:pattFill prst="wdUpDiag">
                  <a:fgClr>
                    <a:srgbClr val="FF0000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</a:br>
            <a:r>
              <a:rPr lang="en-US" sz="5000" b="1" dirty="0">
                <a:ln w="12700">
                  <a:solidFill>
                    <a:schemeClr val="tx1"/>
                  </a:solidFill>
                  <a:prstDash val="solid"/>
                </a:ln>
                <a:pattFill prst="wdUpDiag">
                  <a:fgClr>
                    <a:srgbClr val="FF0000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A</a:t>
            </a:r>
            <a:br>
              <a:rPr lang="en-US" sz="5000" b="1" dirty="0">
                <a:ln w="12700">
                  <a:solidFill>
                    <a:schemeClr val="tx1"/>
                  </a:solidFill>
                  <a:prstDash val="solid"/>
                </a:ln>
                <a:pattFill prst="wdUpDiag">
                  <a:fgClr>
                    <a:srgbClr val="FF0000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</a:br>
            <a:r>
              <a:rPr lang="en-US" sz="5000" b="1" dirty="0">
                <a:ln w="12700">
                  <a:solidFill>
                    <a:schemeClr val="tx1"/>
                  </a:solidFill>
                  <a:prstDash val="solid"/>
                </a:ln>
                <a:pattFill prst="wdUpDiag">
                  <a:fgClr>
                    <a:srgbClr val="FF0000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L</a:t>
            </a:r>
            <a:br>
              <a:rPr lang="en-US" sz="5000" b="1" dirty="0">
                <a:ln w="12700">
                  <a:solidFill>
                    <a:schemeClr val="tx1"/>
                  </a:solidFill>
                  <a:prstDash val="solid"/>
                </a:ln>
                <a:pattFill prst="wdUpDiag">
                  <a:fgClr>
                    <a:srgbClr val="FF0000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</a:br>
            <a:r>
              <a:rPr lang="en-US" sz="5000" b="1" dirty="0">
                <a:ln w="12700">
                  <a:solidFill>
                    <a:schemeClr val="tx1"/>
                  </a:solidFill>
                  <a:prstDash val="solid"/>
                </a:ln>
                <a:pattFill prst="wdUpDiag">
                  <a:fgClr>
                    <a:srgbClr val="FF0000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E</a:t>
            </a:r>
            <a:br>
              <a:rPr lang="en-US" sz="5000" b="1" dirty="0">
                <a:ln w="12700">
                  <a:solidFill>
                    <a:schemeClr val="tx1"/>
                  </a:solidFill>
                  <a:prstDash val="solid"/>
                </a:ln>
                <a:pattFill prst="wdUpDiag">
                  <a:fgClr>
                    <a:srgbClr val="FF0000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</a:br>
            <a:r>
              <a:rPr lang="en-US" sz="5000" b="1" dirty="0">
                <a:ln w="12700">
                  <a:solidFill>
                    <a:schemeClr val="tx1"/>
                  </a:solidFill>
                  <a:prstDash val="solid"/>
                </a:ln>
                <a:pattFill prst="wdUpDiag">
                  <a:fgClr>
                    <a:srgbClr val="FF0000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N</a:t>
            </a:r>
            <a:br>
              <a:rPr lang="en-US" sz="5000" b="1" dirty="0">
                <a:ln w="12700">
                  <a:solidFill>
                    <a:schemeClr val="tx1"/>
                  </a:solidFill>
                  <a:prstDash val="solid"/>
                </a:ln>
                <a:pattFill prst="wdUpDiag">
                  <a:fgClr>
                    <a:srgbClr val="FF0000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</a:br>
            <a:r>
              <a:rPr lang="en-US" sz="5000" b="1" dirty="0">
                <a:ln w="12700">
                  <a:solidFill>
                    <a:schemeClr val="tx1"/>
                  </a:solidFill>
                  <a:prstDash val="solid"/>
                </a:ln>
                <a:pattFill prst="wdUpDiag">
                  <a:fgClr>
                    <a:srgbClr val="FF0000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G</a:t>
            </a:r>
            <a:br>
              <a:rPr lang="en-US" sz="5000" b="1" dirty="0">
                <a:ln w="12700">
                  <a:solidFill>
                    <a:schemeClr val="tx1"/>
                  </a:solidFill>
                  <a:prstDash val="solid"/>
                </a:ln>
                <a:pattFill prst="wdUpDiag">
                  <a:fgClr>
                    <a:srgbClr val="FF0000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</a:br>
            <a:r>
              <a:rPr lang="en-US" sz="5000" b="1" dirty="0">
                <a:ln w="12700">
                  <a:solidFill>
                    <a:schemeClr val="tx1"/>
                  </a:solidFill>
                  <a:prstDash val="solid"/>
                </a:ln>
                <a:pattFill prst="wdUpDiag">
                  <a:fgClr>
                    <a:srgbClr val="FF0000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E</a:t>
            </a:r>
          </a:p>
          <a:p>
            <a:r>
              <a:rPr lang="en-US" sz="5000" b="1" dirty="0">
                <a:ln w="12700">
                  <a:solidFill>
                    <a:schemeClr val="tx1"/>
                  </a:solidFill>
                  <a:prstDash val="solid"/>
                </a:ln>
                <a:pattFill prst="wdUpDiag">
                  <a:fgClr>
                    <a:srgbClr val="FF0000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S </a:t>
            </a:r>
            <a:endParaRPr lang="en-US" sz="5000" b="1" cap="none" spc="0" dirty="0">
              <a:ln w="12700">
                <a:solidFill>
                  <a:schemeClr val="tx1"/>
                </a:solidFill>
                <a:prstDash val="solid"/>
              </a:ln>
              <a:pattFill prst="wdUpDiag">
                <a:fgClr>
                  <a:srgbClr val="FF0000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C4C8750-8865-4D17-8E7D-5120B5138E1E}"/>
              </a:ext>
            </a:extLst>
          </p:cNvPr>
          <p:cNvSpPr txBox="1"/>
          <p:nvPr/>
        </p:nvSpPr>
        <p:spPr>
          <a:xfrm>
            <a:off x="1144351" y="6258420"/>
            <a:ext cx="32624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upporting</a:t>
            </a:r>
            <a:r>
              <a:rPr lang="en-GB" b="1" dirty="0"/>
              <a:t> every pupil.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002112D-4D72-4B47-B448-26AC63CE4DC9}"/>
              </a:ext>
            </a:extLst>
          </p:cNvPr>
          <p:cNvSpPr txBox="1"/>
          <p:nvPr/>
        </p:nvSpPr>
        <p:spPr>
          <a:xfrm>
            <a:off x="1144351" y="3174369"/>
            <a:ext cx="3838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ngaging</a:t>
            </a:r>
            <a:r>
              <a:rPr lang="en-GB" b="1" dirty="0"/>
              <a:t> with the learning.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B57D164-3E81-4FAC-B2AB-121CF76D36EB}"/>
              </a:ext>
            </a:extLst>
          </p:cNvPr>
          <p:cNvSpPr txBox="1"/>
          <p:nvPr/>
        </p:nvSpPr>
        <p:spPr>
          <a:xfrm>
            <a:off x="1144351" y="148696"/>
            <a:ext cx="33260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hallenging</a:t>
            </a:r>
            <a:r>
              <a:rPr lang="en-GB" b="1" dirty="0"/>
              <a:t> behaviours.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62145E9-AAF8-468D-9CAF-B51C4634E166}"/>
              </a:ext>
            </a:extLst>
          </p:cNvPr>
          <p:cNvSpPr txBox="1"/>
          <p:nvPr/>
        </p:nvSpPr>
        <p:spPr>
          <a:xfrm>
            <a:off x="1144351" y="4720945"/>
            <a:ext cx="2897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etting</a:t>
            </a:r>
            <a:r>
              <a:rPr lang="en-GB" b="1" dirty="0"/>
              <a:t> to settings on time.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DAF7B73-AFF9-4892-BD75-CBFC0E5EAA23}"/>
              </a:ext>
            </a:extLst>
          </p:cNvPr>
          <p:cNvSpPr txBox="1"/>
          <p:nvPr/>
        </p:nvSpPr>
        <p:spPr>
          <a:xfrm>
            <a:off x="1212084" y="3951111"/>
            <a:ext cx="31947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eeds</a:t>
            </a:r>
            <a:r>
              <a:rPr lang="en-GB" b="1" dirty="0"/>
              <a:t> of the individual students.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008B749-2402-41AC-B068-3D40DF68D6F4}"/>
              </a:ext>
            </a:extLst>
          </p:cNvPr>
          <p:cNvSpPr txBox="1"/>
          <p:nvPr/>
        </p:nvSpPr>
        <p:spPr>
          <a:xfrm>
            <a:off x="1144351" y="903111"/>
            <a:ext cx="40146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aving</a:t>
            </a:r>
            <a:r>
              <a:rPr lang="en-GB" b="1" dirty="0"/>
              <a:t>  the students at different stages.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10FBFB-F05E-49D4-8EB4-7583C5232D79}"/>
              </a:ext>
            </a:extLst>
          </p:cNvPr>
          <p:cNvSpPr txBox="1"/>
          <p:nvPr/>
        </p:nvSpPr>
        <p:spPr>
          <a:xfrm>
            <a:off x="1212084" y="1636889"/>
            <a:ext cx="41614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vailbility</a:t>
            </a:r>
            <a:r>
              <a:rPr lang="en-GB" b="1" dirty="0"/>
              <a:t>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B6F7947-786D-4A03-9222-2C51EFCBEF93}"/>
              </a:ext>
            </a:extLst>
          </p:cNvPr>
          <p:cNvSpPr txBox="1"/>
          <p:nvPr/>
        </p:nvSpPr>
        <p:spPr>
          <a:xfrm>
            <a:off x="1144351" y="2393244"/>
            <a:ext cx="4116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ateness</a:t>
            </a:r>
            <a:r>
              <a:rPr lang="en-GB" b="1" dirty="0"/>
              <a:t> and attendance.</a:t>
            </a:r>
            <a:r>
              <a:rPr lang="en-GB" dirty="0"/>
              <a:t> 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9638A22-153E-42A4-8CDE-831BA2A5A2F0}"/>
              </a:ext>
            </a:extLst>
          </p:cNvPr>
          <p:cNvSpPr txBox="1"/>
          <p:nvPr/>
        </p:nvSpPr>
        <p:spPr>
          <a:xfrm>
            <a:off x="1106926" y="5488586"/>
            <a:ext cx="364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quipment</a:t>
            </a:r>
            <a:r>
              <a:rPr lang="en-GB" b="1" dirty="0"/>
              <a:t> and available resources.  </a:t>
            </a:r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9D2A2A04-9784-42FB-AC11-BF6E290E5E2D}"/>
              </a:ext>
            </a:extLst>
          </p:cNvPr>
          <p:cNvSpPr/>
          <p:nvPr/>
        </p:nvSpPr>
        <p:spPr>
          <a:xfrm>
            <a:off x="7256452" y="4822236"/>
            <a:ext cx="3828622" cy="1702032"/>
          </a:xfrm>
          <a:prstGeom prst="wedgeRoundRectCallout">
            <a:avLst>
              <a:gd name="adj1" fmla="val -33615"/>
              <a:gd name="adj2" fmla="val 61122"/>
              <a:gd name="adj3" fmla="val 16667"/>
            </a:avLst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The path to your chosen career may not be clear or easy.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But it can be as rewarding as it is challenging when you get there.</a:t>
            </a:r>
          </a:p>
        </p:txBody>
      </p:sp>
    </p:spTree>
    <p:extLst>
      <p:ext uri="{BB962C8B-B14F-4D97-AF65-F5344CB8AC3E}">
        <p14:creationId xmlns:p14="http://schemas.microsoft.com/office/powerpoint/2010/main" val="9814358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873E723-1803-4DDF-B04F-5B64E3F4A254}"/>
              </a:ext>
            </a:extLst>
          </p:cNvPr>
          <p:cNvSpPr/>
          <p:nvPr/>
        </p:nvSpPr>
        <p:spPr>
          <a:xfrm>
            <a:off x="643994" y="957913"/>
            <a:ext cx="10904012" cy="31700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blipFill dpi="0" rotWithShape="1"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837473B0-CC2E-450A-ABE3-18F120FF3D39}">
                        <a1611:picAttrSrcUrl xmlns:a1611="http://schemas.microsoft.com/office/drawing/2016/11/main" r:id="rId3"/>
                      </a:ext>
                    </a:extLst>
                  </a:blip>
                  <a:srcRect/>
                  <a:stretch>
                    <a:fillRect/>
                  </a:stretch>
                </a:blip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Questions</a:t>
            </a:r>
            <a:endParaRPr lang="en-US" sz="200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blipFill dpi="0" rotWithShape="1"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837473B0-CC2E-450A-ABE3-18F120FF3D39}">
                      <a1611:picAttrSrcUrl xmlns:a1611="http://schemas.microsoft.com/office/drawing/2016/11/main" r:id="rId3"/>
                    </a:ext>
                  </a:extLst>
                </a:blip>
                <a:srcRect/>
                <a:stretch>
                  <a:fillRect/>
                </a:stretch>
              </a:blip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572148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D574E30-3B8C-491A-9B6E-2BA1593901CC}"/>
              </a:ext>
            </a:extLst>
          </p:cNvPr>
          <p:cNvSpPr txBox="1"/>
          <p:nvPr/>
        </p:nvSpPr>
        <p:spPr>
          <a:xfrm>
            <a:off x="82062" y="152400"/>
            <a:ext cx="11910646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References</a:t>
            </a:r>
          </a:p>
          <a:p>
            <a:endParaRPr lang="en-GB" sz="1400" dirty="0"/>
          </a:p>
          <a:p>
            <a:r>
              <a:rPr lang="en-GB" sz="1400" dirty="0" err="1"/>
              <a:t>Allcott</a:t>
            </a:r>
            <a:r>
              <a:rPr lang="en-GB" sz="1400" dirty="0"/>
              <a:t>, G. (2014)</a:t>
            </a:r>
            <a:r>
              <a:rPr lang="en-GB" sz="1400" i="1" dirty="0"/>
              <a:t> How to be a productivity Ninja. </a:t>
            </a:r>
            <a:r>
              <a:rPr lang="en-GB" sz="1400" dirty="0"/>
              <a:t>London: icon books.</a:t>
            </a:r>
          </a:p>
          <a:p>
            <a:r>
              <a:rPr lang="en-GB" sz="1400" dirty="0"/>
              <a:t>Bolt. (2014) </a:t>
            </a:r>
            <a:r>
              <a:rPr lang="en-GB" sz="1400" i="1" dirty="0"/>
              <a:t>the VARK guide to learning styles.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2"/>
              </a:rPr>
              <a:t>https://www.boltlearning.com/blog/article/vark-guide-learning-styles/</a:t>
            </a:r>
            <a:r>
              <a:rPr lang="en-GB" sz="1400" dirty="0"/>
              <a:t> accessed on: 07/05/20</a:t>
            </a:r>
          </a:p>
          <a:p>
            <a:r>
              <a:rPr lang="en-GB" sz="1400" dirty="0"/>
              <a:t>Ceredigion County Council. (2020) </a:t>
            </a:r>
            <a:r>
              <a:rPr lang="en-GB" sz="1400" i="1" dirty="0"/>
              <a:t>Job Vacancies.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3"/>
              </a:rPr>
              <a:t>https://careers.ceredigion.gov.uk/</a:t>
            </a:r>
            <a:r>
              <a:rPr lang="en-GB" sz="1400" dirty="0"/>
              <a:t>  accessed on: 28/04/20</a:t>
            </a:r>
          </a:p>
          <a:p>
            <a:r>
              <a:rPr lang="en-GB" sz="1400" dirty="0"/>
              <a:t>Cottrell, S. (2008) </a:t>
            </a:r>
            <a:r>
              <a:rPr lang="en-GB" sz="1400" i="1" dirty="0"/>
              <a:t>The study skills handbook</a:t>
            </a:r>
            <a:r>
              <a:rPr lang="en-GB" sz="1400" dirty="0"/>
              <a:t>. 3</a:t>
            </a:r>
            <a:r>
              <a:rPr lang="en-GB" sz="1400" baseline="30000" dirty="0"/>
              <a:t>rd</a:t>
            </a:r>
            <a:r>
              <a:rPr lang="en-GB" sz="1400" dirty="0"/>
              <a:t> ed. Hampshire: Palgrave Macmillan.</a:t>
            </a:r>
          </a:p>
          <a:p>
            <a:r>
              <a:rPr lang="en-GB" sz="1400" dirty="0"/>
              <a:t>Cottrell, S. (2020) </a:t>
            </a:r>
            <a:r>
              <a:rPr lang="en-GB" sz="1400" i="1" dirty="0"/>
              <a:t>Employability tips. </a:t>
            </a:r>
            <a:r>
              <a:rPr lang="en-GB" sz="1400" dirty="0"/>
              <a:t>Available on: </a:t>
            </a:r>
            <a:r>
              <a:rPr lang="en-GB" sz="1400" u="sng" dirty="0">
                <a:hlinkClick r:id="rId4"/>
              </a:rPr>
              <a:t>https://employabilitytipssamcottrell.weebly.com/#</a:t>
            </a:r>
            <a:r>
              <a:rPr lang="en-GB" sz="1400" u="sng" dirty="0"/>
              <a:t> </a:t>
            </a:r>
            <a:r>
              <a:rPr lang="en-GB" sz="1400" dirty="0"/>
              <a:t>accessed on: 26/04/20</a:t>
            </a:r>
          </a:p>
          <a:p>
            <a:r>
              <a:rPr lang="en-GB" sz="1400" dirty="0"/>
              <a:t>Day, C. (2005) </a:t>
            </a:r>
            <a:r>
              <a:rPr lang="en-GB" sz="1400" i="1" dirty="0"/>
              <a:t>the personal and professional selves of teachers.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5"/>
              </a:rPr>
              <a:t>https://onlinelibrary.wiley.com/doi/pdf/10.1080/01411920600775316</a:t>
            </a:r>
            <a:r>
              <a:rPr lang="en-GB" sz="1400" dirty="0"/>
              <a:t> accessed on: 07/05/20</a:t>
            </a:r>
          </a:p>
          <a:p>
            <a:r>
              <a:rPr lang="en-GB" sz="1400" dirty="0"/>
              <a:t>Department of education. (2015) </a:t>
            </a:r>
            <a:r>
              <a:rPr lang="en-GB" sz="1400" i="1" dirty="0"/>
              <a:t>supporting the attainment of disadvantaged pupils.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6"/>
              </a:rPr>
              <a:t>https://www.gov.uk/government/publications/supporting-the-attainment-of-disadvantaged-pupils</a:t>
            </a:r>
            <a:r>
              <a:rPr lang="en-GB" sz="1400" dirty="0"/>
              <a:t> accessed on: 08/05/20</a:t>
            </a:r>
          </a:p>
          <a:p>
            <a:r>
              <a:rPr lang="en-GB" sz="1400" dirty="0"/>
              <a:t>Donaldson, G. (2015) </a:t>
            </a:r>
            <a:r>
              <a:rPr lang="en-GB" sz="1400" i="1" dirty="0"/>
              <a:t>successful futures.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7"/>
              </a:rPr>
              <a:t>https://gov.wales/sites/default/files/publications/2018-03/successful-futures.pdf</a:t>
            </a:r>
            <a:r>
              <a:rPr lang="en-GB" sz="1400" dirty="0"/>
              <a:t> accessed on: 06/05/20</a:t>
            </a:r>
          </a:p>
          <a:p>
            <a:r>
              <a:rPr lang="en-GB" sz="1400" dirty="0"/>
              <a:t>FBC. (2019) </a:t>
            </a:r>
            <a:r>
              <a:rPr lang="en-GB" sz="1400" i="1" dirty="0"/>
              <a:t>Cap and gown Sunday. </a:t>
            </a:r>
            <a:r>
              <a:rPr lang="en-GB" sz="1400" dirty="0"/>
              <a:t>Available at: </a:t>
            </a:r>
            <a:r>
              <a:rPr lang="en-GB" sz="1400" dirty="0">
                <a:hlinkClick r:id="rId8"/>
              </a:rPr>
              <a:t>https://www.fbcjax.com/downtown/events/cap-and-gown-sunday/</a:t>
            </a:r>
            <a:r>
              <a:rPr lang="en-GB" sz="1400" dirty="0"/>
              <a:t> available on: 01/05/20</a:t>
            </a:r>
          </a:p>
          <a:p>
            <a:r>
              <a:rPr lang="en-GB" sz="1400" dirty="0"/>
              <a:t>Hass, M. (2016) </a:t>
            </a:r>
            <a:r>
              <a:rPr lang="en-GB" sz="1400" i="1" dirty="0"/>
              <a:t>the secrets of great teamwork.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9"/>
              </a:rPr>
              <a:t>https://hbr.org/2016/06/the-secrets-of-great-teamwork</a:t>
            </a:r>
            <a:r>
              <a:rPr lang="en-GB" sz="1400" dirty="0"/>
              <a:t> accessed on: 07/05/20</a:t>
            </a:r>
          </a:p>
          <a:p>
            <a:r>
              <a:rPr lang="en-GB" sz="1400" dirty="0"/>
              <a:t>Hogue, M. (2020) </a:t>
            </a:r>
            <a:r>
              <a:rPr lang="en-GB" sz="1400" i="1" dirty="0"/>
              <a:t>Quote Gram.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10"/>
              </a:rPr>
              <a:t>https://quotesgram.com/skills-quotes/</a:t>
            </a:r>
            <a:r>
              <a:rPr lang="en-GB" sz="1400" u="sng" dirty="0"/>
              <a:t> </a:t>
            </a:r>
            <a:r>
              <a:rPr lang="en-GB" sz="1400" dirty="0"/>
              <a:t>accessed on: 04/05/20</a:t>
            </a:r>
          </a:p>
          <a:p>
            <a:r>
              <a:rPr lang="en-GB" sz="1400" dirty="0"/>
              <a:t>Maslow, A. (2013) </a:t>
            </a:r>
            <a:r>
              <a:rPr lang="en-GB" sz="1400" i="1" dirty="0"/>
              <a:t>A theory of human motivation. </a:t>
            </a:r>
            <a:r>
              <a:rPr lang="en-GB" sz="1400" dirty="0"/>
              <a:t>Floyd: Wilder publications</a:t>
            </a:r>
            <a:r>
              <a:rPr lang="en-GB" sz="1400" i="1" dirty="0"/>
              <a:t>.</a:t>
            </a:r>
            <a:endParaRPr lang="en-GB" sz="1400" dirty="0"/>
          </a:p>
          <a:p>
            <a:r>
              <a:rPr lang="en-GB" sz="1400" dirty="0"/>
              <a:t>McMillian, K. and Weyers, J. (2013) </a:t>
            </a:r>
            <a:r>
              <a:rPr lang="en-GB" sz="1400" i="1" dirty="0"/>
              <a:t>how to improve your critical thinking and reflective skills. </a:t>
            </a:r>
            <a:r>
              <a:rPr lang="en-GB" sz="1400" dirty="0"/>
              <a:t>Dorset: Pearson Education.</a:t>
            </a:r>
          </a:p>
          <a:p>
            <a:r>
              <a:rPr lang="en-GB" sz="1400" dirty="0"/>
              <a:t>Palmer, A. (2001) </a:t>
            </a:r>
            <a:r>
              <a:rPr lang="en-GB" sz="1400" i="1" dirty="0"/>
              <a:t>fifty modern thinkers on education. </a:t>
            </a:r>
            <a:r>
              <a:rPr lang="en-GB" sz="1400" dirty="0"/>
              <a:t>Abingdon: Routledge</a:t>
            </a:r>
          </a:p>
          <a:p>
            <a:r>
              <a:rPr lang="en-GB" sz="1400" dirty="0"/>
              <a:t>Pembrokeshire County Council. (2020) </a:t>
            </a:r>
            <a:r>
              <a:rPr lang="en-GB" sz="1400" i="1" dirty="0"/>
              <a:t>Job Vacancies. </a:t>
            </a:r>
            <a:r>
              <a:rPr lang="en-GB" sz="1400" dirty="0"/>
              <a:t>Available on: </a:t>
            </a:r>
            <a:r>
              <a:rPr lang="en-GB" sz="1400" u="sng" dirty="0">
                <a:hlinkClick r:id="rId11"/>
              </a:rPr>
              <a:t>https://jobs.pembrokeshire.gov.uk/</a:t>
            </a:r>
            <a:r>
              <a:rPr lang="en-GB" sz="1400" dirty="0"/>
              <a:t> accessed on: 28/04/20</a:t>
            </a:r>
          </a:p>
          <a:p>
            <a:r>
              <a:rPr lang="en-GB" sz="1400" dirty="0"/>
              <a:t>Pound, L. (2005) </a:t>
            </a:r>
            <a:r>
              <a:rPr lang="en-GB" sz="1400" i="1" dirty="0"/>
              <a:t>How children learn. From Montessori to Vygotsky. </a:t>
            </a:r>
            <a:r>
              <a:rPr lang="en-GB" sz="1400" dirty="0"/>
              <a:t>London: Step forward publishing.</a:t>
            </a:r>
          </a:p>
          <a:p>
            <a:r>
              <a:rPr lang="en-GB" sz="1400" dirty="0"/>
              <a:t>Racheal, S. (2017) </a:t>
            </a:r>
            <a:r>
              <a:rPr lang="en-GB" sz="1400" i="1" dirty="0"/>
              <a:t>6 Challenges Tutors Face (and how to overcome them).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12"/>
              </a:rPr>
              <a:t>https://tutorful.co.uk/blog/6-challenges-tutors-face-and-how-to-overcome-them</a:t>
            </a:r>
            <a:r>
              <a:rPr lang="en-GB" sz="1400" dirty="0"/>
              <a:t> accessed on: 01/05/20</a:t>
            </a:r>
          </a:p>
          <a:p>
            <a:r>
              <a:rPr lang="en-GB" sz="1400" dirty="0" err="1"/>
              <a:t>Randstand</a:t>
            </a:r>
            <a:r>
              <a:rPr lang="en-GB" sz="1400" dirty="0"/>
              <a:t>. (2019) </a:t>
            </a:r>
            <a:r>
              <a:rPr lang="en-GB" sz="1400" i="1" dirty="0"/>
              <a:t>developing leadership skills in teaching.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13"/>
              </a:rPr>
              <a:t>https://www.randstad.co.uk/career-advice/skills/developing-leadership-skills-in-teaching/</a:t>
            </a:r>
            <a:r>
              <a:rPr lang="en-GB" sz="1400" dirty="0"/>
              <a:t> accessed on: 29/04/20</a:t>
            </a:r>
          </a:p>
          <a:p>
            <a:r>
              <a:rPr lang="en-GB" sz="1400" dirty="0"/>
              <a:t>Skills you need. (2020) </a:t>
            </a:r>
            <a:r>
              <a:rPr lang="en-GB" sz="1400" i="1" dirty="0"/>
              <a:t>Teaching skills. </a:t>
            </a:r>
            <a:r>
              <a:rPr lang="en-GB" sz="1400" dirty="0"/>
              <a:t>Available on: </a:t>
            </a:r>
            <a:r>
              <a:rPr lang="en-GB" sz="1400" dirty="0">
                <a:hlinkClick r:id="rId14"/>
              </a:rPr>
              <a:t>https://www.skillsyouneed.com/learn/teaching-skills.html</a:t>
            </a:r>
            <a:r>
              <a:rPr lang="en-GB" sz="1400" dirty="0"/>
              <a:t> accessed on 01/05/20</a:t>
            </a:r>
          </a:p>
          <a:p>
            <a:r>
              <a:rPr lang="en-GB" sz="1400" dirty="0"/>
              <a:t>St. Helens. (2017) </a:t>
            </a:r>
            <a:r>
              <a:rPr lang="en-GB" sz="1400" i="1" dirty="0"/>
              <a:t>The road to success with adult and community learning</a:t>
            </a:r>
            <a:r>
              <a:rPr lang="en-GB" sz="1400" dirty="0"/>
              <a:t>. Available at: https://www.sthelens.gov.uk/news/2017/october/30/the-road-to-success-with-adult-and-community-learning/ accessed on: 01/05/20</a:t>
            </a:r>
          </a:p>
          <a:p>
            <a:r>
              <a:rPr lang="en-GB" sz="1400" dirty="0"/>
              <a:t>Teach make a difference. (2020) </a:t>
            </a:r>
            <a:r>
              <a:rPr lang="en-GB" sz="1400" i="1" dirty="0"/>
              <a:t>learning styles. </a:t>
            </a:r>
            <a:r>
              <a:rPr lang="en-GB" sz="1400" dirty="0"/>
              <a:t>available at:  </a:t>
            </a:r>
            <a:r>
              <a:rPr lang="en-GB" sz="1400" u="sng" dirty="0">
                <a:hlinkClick r:id="rId15"/>
              </a:rPr>
              <a:t>https://teach.com/what/teachers-know/learning-styles/</a:t>
            </a:r>
            <a:r>
              <a:rPr lang="en-GB" sz="1400" dirty="0"/>
              <a:t> accessed on: 06/05/20</a:t>
            </a:r>
          </a:p>
          <a:p>
            <a:r>
              <a:rPr lang="en-GB" sz="1400" dirty="0"/>
              <a:t>The careers gateway. (2010) </a:t>
            </a:r>
            <a:r>
              <a:rPr lang="en-GB" sz="1400" i="1" dirty="0"/>
              <a:t>Know your skills.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16"/>
              </a:rPr>
              <a:t>http://nj.jobseekersguide.org/know-your-work-skills</a:t>
            </a:r>
            <a:r>
              <a:rPr lang="en-GB" sz="1400" u="sng" dirty="0"/>
              <a:t> </a:t>
            </a:r>
            <a:r>
              <a:rPr lang="en-GB" sz="1400" dirty="0"/>
              <a:t>Accessed on: 01/05/20</a:t>
            </a:r>
          </a:p>
          <a:p>
            <a:r>
              <a:rPr lang="en-GB" sz="1400" dirty="0"/>
              <a:t>The course mix (2020) available </a:t>
            </a:r>
            <a:r>
              <a:rPr lang="en-GB" sz="1400" i="1" dirty="0"/>
              <a:t>courses.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17"/>
              </a:rPr>
              <a:t>https://www.thecoursemix.co.uk/courses/admin-secretarial-course/?ref=3</a:t>
            </a:r>
            <a:r>
              <a:rPr lang="en-GB" sz="1400" dirty="0"/>
              <a:t> accessed on: 28/04/20</a:t>
            </a:r>
          </a:p>
        </p:txBody>
      </p:sp>
    </p:spTree>
    <p:extLst>
      <p:ext uri="{BB962C8B-B14F-4D97-AF65-F5344CB8AC3E}">
        <p14:creationId xmlns:p14="http://schemas.microsoft.com/office/powerpoint/2010/main" val="25277553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4901</TotalTime>
  <Words>897</Words>
  <Application>Microsoft Office PowerPoint</Application>
  <PresentationFormat>Widescreen</PresentationFormat>
  <Paragraphs>111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colleen galloway</dc:creator>
  <cp:lastModifiedBy>colleen galloway</cp:lastModifiedBy>
  <cp:revision>13</cp:revision>
  <dcterms:created xsi:type="dcterms:W3CDTF">2020-05-02T15:10:47Z</dcterms:created>
  <dcterms:modified xsi:type="dcterms:W3CDTF">2020-05-09T17:16:34Z</dcterms:modified>
</cp:coreProperties>
</file>