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650" r:id="rId2"/>
    <p:sldMasterId id="2147483651" r:id="rId3"/>
  </p:sldMasterIdLst>
  <p:notesMasterIdLst>
    <p:notesMasterId r:id="rId45"/>
  </p:notesMasterIdLst>
  <p:sldIdLst>
    <p:sldId id="408" r:id="rId4"/>
    <p:sldId id="409" r:id="rId5"/>
    <p:sldId id="384" r:id="rId6"/>
    <p:sldId id="436" r:id="rId7"/>
    <p:sldId id="414" r:id="rId8"/>
    <p:sldId id="426" r:id="rId9"/>
    <p:sldId id="425" r:id="rId10"/>
    <p:sldId id="415" r:id="rId11"/>
    <p:sldId id="418" r:id="rId12"/>
    <p:sldId id="417" r:id="rId13"/>
    <p:sldId id="416" r:id="rId14"/>
    <p:sldId id="419" r:id="rId15"/>
    <p:sldId id="412" r:id="rId16"/>
    <p:sldId id="257" r:id="rId17"/>
    <p:sldId id="433" r:id="rId18"/>
    <p:sldId id="423" r:id="rId19"/>
    <p:sldId id="430" r:id="rId20"/>
    <p:sldId id="422" r:id="rId21"/>
    <p:sldId id="420" r:id="rId22"/>
    <p:sldId id="421" r:id="rId23"/>
    <p:sldId id="435" r:id="rId24"/>
    <p:sldId id="424" r:id="rId25"/>
    <p:sldId id="427" r:id="rId26"/>
    <p:sldId id="268" r:id="rId27"/>
    <p:sldId id="429" r:id="rId28"/>
    <p:sldId id="269" r:id="rId29"/>
    <p:sldId id="431" r:id="rId30"/>
    <p:sldId id="428" r:id="rId31"/>
    <p:sldId id="270" r:id="rId32"/>
    <p:sldId id="434" r:id="rId33"/>
    <p:sldId id="271" r:id="rId34"/>
    <p:sldId id="276" r:id="rId35"/>
    <p:sldId id="273" r:id="rId36"/>
    <p:sldId id="264" r:id="rId37"/>
    <p:sldId id="278" r:id="rId38"/>
    <p:sldId id="266" r:id="rId39"/>
    <p:sldId id="279" r:id="rId40"/>
    <p:sldId id="432" r:id="rId41"/>
    <p:sldId id="410" r:id="rId42"/>
    <p:sldId id="411" r:id="rId43"/>
    <p:sldId id="261" r:id="rId44"/>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1197"/>
  </p:normalViewPr>
  <p:slideViewPr>
    <p:cSldViewPr snapToGrid="0">
      <p:cViewPr varScale="1">
        <p:scale>
          <a:sx n="83" d="100"/>
          <a:sy n="83" d="100"/>
        </p:scale>
        <p:origin x="210" y="4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heme" Target="theme/theme1.xml"/><Relationship Id="rId8"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31B383-9A0D-AB46-AED5-EECDED4880D2}" type="datetimeFigureOut">
              <a:rPr lang="en-US" smtClean="0"/>
              <a:t>1/14/2023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13B4D0-5276-6D44-B345-C185036FE397}" type="slidenum">
              <a:rPr lang="en-US" smtClean="0"/>
              <a:t>‹#›</a:t>
            </a:fld>
            <a:endParaRPr lang="en-US"/>
          </a:p>
        </p:txBody>
      </p:sp>
    </p:spTree>
    <p:extLst>
      <p:ext uri="{BB962C8B-B14F-4D97-AF65-F5344CB8AC3E}">
        <p14:creationId xmlns:p14="http://schemas.microsoft.com/office/powerpoint/2010/main" val="197081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digitalhrtech.com/age-diversity-in-the-workplace/?__hstc=97201216.7ce842dcfed0807dcf473a5e19a70504.1665420221270.1665420221270.1666031719399.2&amp;__hssc=97201216.1.1666031719399&amp;__hsfp=602286628"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forbes.com/sites/jasonwingard/2018/08/08/reverse-mentoring-3-proven-outcomes-driving-change/?sh=22ebed488b51"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www.digitalhrtech.com/inclusive-environment-at-work/?__hstc=97201216.7ce842dcfed0807dcf473a5e19a70504.1665420221270.1665420221270.1666031719399.2&amp;__hssc=97201216.1.1666031719399&amp;__hsfp=602286628" TargetMode="External"/><Relationship Id="rId3" Type="http://schemas.openxmlformats.org/officeDocument/2006/relationships/hyperlink" Target="https://www.digitalhrtech.com/disparate-treatment/?__hstc=97201216.7ce842dcfed0807dcf473a5e19a70504.1665420221270.1665420221270.1666031719399.2&amp;__hssc=97201216.1.1666031719399&amp;__hsfp=602286628" TargetMode="External"/><Relationship Id="rId7" Type="http://schemas.openxmlformats.org/officeDocument/2006/relationships/hyperlink" Target="https://www.digitalhrtech.com/peer-mentoring/?__hstc=97201216.7ce842dcfed0807dcf473a5e19a70504.1665420221270.1665420221270.1666031719399.2&amp;__hssc=97201216.1.1666031719399&amp;__hsfp=602286628"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hrblog.spotify.com/2021/02/12/introducing-working-from-anywhere/" TargetMode="External"/><Relationship Id="rId5" Type="http://schemas.openxmlformats.org/officeDocument/2006/relationships/hyperlink" Target="https://blog.ongig.com/diversity-and-inclusion/how-to-avoid-age-bias-in-job-descriptions/" TargetMode="External"/><Relationship Id="rId10" Type="http://schemas.openxmlformats.org/officeDocument/2006/relationships/hyperlink" Target="https://www.hirevelocity.com/5-recruiting-secrets-for-hiring-and-retaining-millennials/" TargetMode="External"/><Relationship Id="rId4" Type="http://schemas.openxmlformats.org/officeDocument/2006/relationships/hyperlink" Target="https://www.digitalhrtech.com/compensation-package/?__hstc=97201216.7ce842dcfed0807dcf473a5e19a70504.1665420221270.1665420221270.1666031719399.2&amp;__hssc=97201216.1.1666031719399&amp;__hsfp=602286628" TargetMode="External"/><Relationship Id="rId9" Type="http://schemas.openxmlformats.org/officeDocument/2006/relationships/hyperlink" Target="https://www.hirevelocity.com/cultural-shifts-in-the-workforce-means-the-workplace-may-never-be-the-same/"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www.otosection.com</a:t>
            </a:r>
            <a:r>
              <a:rPr lang="en-US" dirty="0"/>
              <a:t>/generation-differences-in-the-workplace/</a:t>
            </a:r>
          </a:p>
          <a:p>
            <a:endParaRPr lang="en-US" dirty="0"/>
          </a:p>
          <a:p>
            <a:pPr algn="l"/>
            <a:r>
              <a:rPr lang="en-GB" b="1" i="0" u="none" strike="noStrike" dirty="0">
                <a:effectLst/>
                <a:latin typeface="Open Sans" panose="020B0606030504020204" pitchFamily="34" charset="0"/>
              </a:rPr>
              <a:t>What is a multigenerational workforce?</a:t>
            </a:r>
          </a:p>
          <a:p>
            <a:pPr algn="l"/>
            <a:r>
              <a:rPr lang="en-GB" b="0" i="0" u="none" strike="noStrike" dirty="0">
                <a:solidFill>
                  <a:srgbClr val="3E4449"/>
                </a:solidFill>
                <a:effectLst/>
                <a:latin typeface="Open Sans" panose="020B0606030504020204" pitchFamily="34" charset="0"/>
              </a:rPr>
              <a:t>A multigenerational workforce is a personnel comprised of people from several generations. The average lifespan for humans has been increasing, so more individuals are choosing to work well past the typical retirement age. </a:t>
            </a:r>
          </a:p>
          <a:p>
            <a:pPr algn="l"/>
            <a:r>
              <a:rPr lang="en-GB" b="0" i="0" u="none" strike="noStrike" dirty="0">
                <a:solidFill>
                  <a:srgbClr val="3E4449"/>
                </a:solidFill>
                <a:effectLst/>
                <a:latin typeface="Open Sans" panose="020B0606030504020204" pitchFamily="34" charset="0"/>
              </a:rPr>
              <a:t>The </a:t>
            </a:r>
            <a:r>
              <a:rPr lang="en-GB" b="0" i="0" u="none" strike="noStrike" dirty="0">
                <a:solidFill>
                  <a:srgbClr val="3E4449"/>
                </a:solidFill>
                <a:effectLst/>
                <a:latin typeface="Open Sans" panose="020B0606030504020204" pitchFamily="34" charset="0"/>
                <a:hlinkClick r:id="rId3"/>
              </a:rPr>
              <a:t>age diversity in the current workforce</a:t>
            </a:r>
            <a:r>
              <a:rPr lang="en-GB" b="0" i="0" u="none" strike="noStrike" dirty="0">
                <a:solidFill>
                  <a:srgbClr val="3E4449"/>
                </a:solidFill>
                <a:effectLst/>
                <a:latin typeface="Open Sans" panose="020B0606030504020204" pitchFamily="34" charset="0"/>
              </a:rPr>
              <a:t> is the widest ever. It is now common for organizations to have employees working side-by-side who represent four to five generations. </a:t>
            </a:r>
          </a:p>
          <a:p>
            <a:br>
              <a:rPr lang="en-GB" dirty="0"/>
            </a:br>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9</a:t>
            </a:fld>
            <a:endParaRPr lang="en-US"/>
          </a:p>
        </p:txBody>
      </p:sp>
    </p:spTree>
    <p:extLst>
      <p:ext uri="{BB962C8B-B14F-4D97-AF65-F5344CB8AC3E}">
        <p14:creationId xmlns:p14="http://schemas.microsoft.com/office/powerpoint/2010/main" val="6162143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www.otosection.com</a:t>
            </a:r>
            <a:r>
              <a:rPr lang="en-US" dirty="0"/>
              <a:t>/generation-differences-in-the-workplace/</a:t>
            </a:r>
          </a:p>
          <a:p>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10</a:t>
            </a:fld>
            <a:endParaRPr lang="en-US"/>
          </a:p>
        </p:txBody>
      </p:sp>
    </p:spTree>
    <p:extLst>
      <p:ext uri="{BB962C8B-B14F-4D97-AF65-F5344CB8AC3E}">
        <p14:creationId xmlns:p14="http://schemas.microsoft.com/office/powerpoint/2010/main" val="12579199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effectLst/>
                <a:latin typeface="Open Sans" panose="020B0606030504020204" pitchFamily="34" charset="0"/>
              </a:rPr>
              <a:t>https://</a:t>
            </a:r>
            <a:r>
              <a:rPr lang="en-GB" b="1" i="0" u="none" strike="noStrike" dirty="0" err="1">
                <a:effectLst/>
                <a:latin typeface="Open Sans" panose="020B0606030504020204" pitchFamily="34" charset="0"/>
              </a:rPr>
              <a:t>www.aihr.com</a:t>
            </a:r>
            <a:r>
              <a:rPr lang="en-GB" b="1" i="0" u="none" strike="noStrike" dirty="0">
                <a:effectLst/>
                <a:latin typeface="Open Sans" panose="020B0606030504020204" pitchFamily="34" charset="0"/>
              </a:rPr>
              <a:t>/blog/multigenerational-workforce/</a:t>
            </a:r>
          </a:p>
          <a:p>
            <a:pPr algn="l"/>
            <a:endParaRPr lang="en-GB" b="1" i="0" u="none" strike="noStrike" dirty="0">
              <a:effectLst/>
              <a:latin typeface="Open Sans" panose="020B0606030504020204" pitchFamily="34" charset="0"/>
            </a:endParaRPr>
          </a:p>
          <a:p>
            <a:pPr algn="l"/>
            <a:r>
              <a:rPr lang="en-GB" b="1" i="0" u="none" strike="noStrike" dirty="0">
                <a:effectLst/>
                <a:latin typeface="Open Sans" panose="020B0606030504020204" pitchFamily="34" charset="0"/>
              </a:rPr>
              <a:t>Benefits of a multigenerational workforce</a:t>
            </a:r>
          </a:p>
          <a:p>
            <a:pPr algn="l"/>
            <a:r>
              <a:rPr lang="en-GB" b="0" i="0" u="none" strike="noStrike" dirty="0">
                <a:solidFill>
                  <a:srgbClr val="3E4449"/>
                </a:solidFill>
                <a:effectLst/>
                <a:latin typeface="Open Sans" panose="020B0606030504020204" pitchFamily="34" charset="0"/>
              </a:rPr>
              <a:t>Including a range of ages in your staff adds value to the organization. Younger employees are accustomed to rapidly developing technology and adapting to the changes it drives. In like manner, more mature employees have knowledge from the duration of their experience that can guide decision-making. The collaboration of fresh innovation with wisdom from the experience brings increased productivity.</a:t>
            </a:r>
          </a:p>
          <a:p>
            <a:pPr algn="l"/>
            <a:r>
              <a:rPr lang="en-GB" b="0" i="0" u="none" strike="noStrike" dirty="0">
                <a:solidFill>
                  <a:srgbClr val="3E4449"/>
                </a:solidFill>
                <a:effectLst/>
                <a:latin typeface="Open Sans" panose="020B0606030504020204" pitchFamily="34" charset="0"/>
              </a:rPr>
              <a:t>The following are some of the significant benefits of a multigenerational workforce:</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Multiple perspectives</a:t>
            </a:r>
            <a:r>
              <a:rPr lang="en-GB" b="0" i="0" u="none" strike="noStrike" dirty="0">
                <a:solidFill>
                  <a:srgbClr val="3E4449"/>
                </a:solidFill>
                <a:effectLst/>
                <a:latin typeface="Open Sans" panose="020B0606030504020204" pitchFamily="34" charset="0"/>
              </a:rPr>
              <a:t> – Different generations can have distinctive ways of viewing job responsibilities. Sharing perspectives within and across teams brings a broad range of knowledge and abilities to support innovation.  </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Problem-solving abilities</a:t>
            </a:r>
            <a:r>
              <a:rPr lang="en-GB" b="0" i="0" u="none" strike="noStrike" dirty="0">
                <a:solidFill>
                  <a:srgbClr val="3E4449"/>
                </a:solidFill>
                <a:effectLst/>
                <a:latin typeface="Open Sans" panose="020B0606030504020204" pitchFamily="34" charset="0"/>
              </a:rPr>
              <a:t> – Combining multiple perspectives and diverse skills drives creative solutions to problems. Life experience influences how we relate to and interact with others to address challenges and conflict. As a result, teams with age diversity can offer a variety of ways to address problems.</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Learning/mentoring opportunities</a:t>
            </a:r>
            <a:r>
              <a:rPr lang="en-GB" b="0" i="0" u="none" strike="noStrike" dirty="0">
                <a:solidFill>
                  <a:srgbClr val="3E4449"/>
                </a:solidFill>
                <a:effectLst/>
                <a:latin typeface="Open Sans" panose="020B0606030504020204" pitchFamily="34" charset="0"/>
              </a:rPr>
              <a:t> – The more diverse a team is, the more ways people have to interact and learn from each other’s insights. This includes mutually beneficial mentoring opportunities. Those with more years of experience can advise younger employees on career development. What’s more, the recent trend of </a:t>
            </a:r>
            <a:r>
              <a:rPr lang="en-GB" b="0" i="0" u="none" strike="noStrike" dirty="0">
                <a:solidFill>
                  <a:srgbClr val="3E4449"/>
                </a:solidFill>
                <a:effectLst/>
                <a:latin typeface="Open Sans" panose="020B0606030504020204" pitchFamily="34" charset="0"/>
                <a:hlinkClick r:id="rId3"/>
              </a:rPr>
              <a:t>reverse/cross-generational mentoring</a:t>
            </a:r>
            <a:r>
              <a:rPr lang="en-GB" b="0" i="0" u="none" strike="noStrike" dirty="0">
                <a:solidFill>
                  <a:srgbClr val="3E4449"/>
                </a:solidFill>
                <a:effectLst/>
                <a:latin typeface="Open Sans" panose="020B0606030504020204" pitchFamily="34" charset="0"/>
              </a:rPr>
              <a:t> allows more junior employees to educate mature workers with their familiarity with current trends and technology.</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Knowledge transfer and retention</a:t>
            </a:r>
            <a:r>
              <a:rPr lang="en-GB" b="0" i="0" u="none" strike="noStrike" dirty="0">
                <a:solidFill>
                  <a:srgbClr val="3E4449"/>
                </a:solidFill>
                <a:effectLst/>
                <a:latin typeface="Open Sans" panose="020B0606030504020204" pitchFamily="34" charset="0"/>
              </a:rPr>
              <a:t> – The awareness and strengths that each generation offers better prepare the business to meet its future leadership needs. Tacit knowledge stays within the company in a robust internal talent pipeline. Focus is more on in-house promotion and less on recruiting from the outside.</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Unique relationships</a:t>
            </a:r>
            <a:r>
              <a:rPr lang="en-GB" b="0" i="0" u="none" strike="noStrike" dirty="0">
                <a:solidFill>
                  <a:srgbClr val="3E4449"/>
                </a:solidFill>
                <a:effectLst/>
                <a:latin typeface="Open Sans" panose="020B0606030504020204" pitchFamily="34" charset="0"/>
              </a:rPr>
              <a:t> – Meaningful relationships with co-workers can help meet employees’ emotional needs and contribute to job satisfaction. A variety of age groups within the organization mirrors a family structure to offer opportunities for personal connections with those outside of one’s own generation.</a:t>
            </a:r>
          </a:p>
          <a:p>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11</a:t>
            </a:fld>
            <a:endParaRPr lang="en-US"/>
          </a:p>
        </p:txBody>
      </p:sp>
    </p:spTree>
    <p:extLst>
      <p:ext uri="{BB962C8B-B14F-4D97-AF65-F5344CB8AC3E}">
        <p14:creationId xmlns:p14="http://schemas.microsoft.com/office/powerpoint/2010/main" val="1198134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www.aihr.com</a:t>
            </a:r>
            <a:r>
              <a:rPr lang="en-US" dirty="0"/>
              <a:t>/blog/multigenerational-workforce/</a:t>
            </a:r>
          </a:p>
          <a:p>
            <a:endParaRPr lang="en-US" dirty="0"/>
          </a:p>
          <a:p>
            <a:pPr algn="l"/>
            <a:r>
              <a:rPr lang="en-GB" b="0" i="0" u="none" strike="noStrike" dirty="0">
                <a:solidFill>
                  <a:srgbClr val="3E4449"/>
                </a:solidFill>
                <a:effectLst/>
                <a:latin typeface="Open Sans" panose="020B0606030504020204" pitchFamily="34" charset="0"/>
              </a:rPr>
              <a:t>Here’s an overview of some of the main multigenerational workforce challenges:</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Communication issues</a:t>
            </a:r>
            <a:r>
              <a:rPr lang="en-GB" b="0" i="0" u="none" strike="noStrike" dirty="0">
                <a:solidFill>
                  <a:srgbClr val="3E4449"/>
                </a:solidFill>
                <a:effectLst/>
                <a:latin typeface="Open Sans" panose="020B0606030504020204" pitchFamily="34" charset="0"/>
              </a:rPr>
              <a:t> – There are likely differences in preferred communication styles and interpretation of tone between the generations. With the availability of email, instant messaging, or phone and video calls, methods for reaching employees are plentiful. Selecting the best way to connect with team members and avoid communication breakdowns requires careful consideration.</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Negative stereotypes</a:t>
            </a:r>
            <a:r>
              <a:rPr lang="en-GB" b="0" i="0" u="none" strike="noStrike" dirty="0">
                <a:solidFill>
                  <a:srgbClr val="3E4449"/>
                </a:solidFill>
                <a:effectLst/>
                <a:latin typeface="Open Sans" panose="020B0606030504020204" pitchFamily="34" charset="0"/>
              </a:rPr>
              <a:t> – As with any type of diversity, people have preconceived notions about those in a different age group. Older generations may assume that younger people are entitled, oversensitive “snowflakes.” Youthful employees may presume that those that are older than them are inflexible and afraid to embrace technology. These sweeping generalizations form negative stereotypes that might lead to toxic company culture, </a:t>
            </a:r>
            <a:r>
              <a:rPr lang="en-GB" b="0" i="0" u="none" strike="noStrike" dirty="0">
                <a:solidFill>
                  <a:srgbClr val="3E4449"/>
                </a:solidFill>
                <a:effectLst/>
                <a:latin typeface="Open Sans" panose="020B0606030504020204" pitchFamily="34" charset="0"/>
                <a:hlinkClick r:id="rId3"/>
              </a:rPr>
              <a:t>disparate treatment</a:t>
            </a:r>
            <a:r>
              <a:rPr lang="en-GB" b="0" i="0" u="none" strike="noStrike" dirty="0">
                <a:solidFill>
                  <a:srgbClr val="3E4449"/>
                </a:solidFill>
                <a:effectLst/>
                <a:latin typeface="Open Sans" panose="020B0606030504020204" pitchFamily="34" charset="0"/>
              </a:rPr>
              <a:t>, ageism, and legal problems.</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Varying employee expectations</a:t>
            </a:r>
            <a:r>
              <a:rPr lang="en-GB" b="0" i="0" u="none" strike="noStrike" dirty="0">
                <a:solidFill>
                  <a:srgbClr val="3E4449"/>
                </a:solidFill>
                <a:effectLst/>
                <a:latin typeface="Open Sans" panose="020B0606030504020204" pitchFamily="34" charset="0"/>
              </a:rPr>
              <a:t> – People from different generations may not hold the same expectations for their employment. Ways that people accomplish their duties, learn from trainings, or expect to have their performance evaluated can vary. Also, what is considered a desirable </a:t>
            </a:r>
            <a:r>
              <a:rPr lang="en-GB" b="0" i="0" u="none" strike="noStrike" dirty="0">
                <a:solidFill>
                  <a:srgbClr val="3E4449"/>
                </a:solidFill>
                <a:effectLst/>
                <a:latin typeface="Open Sans" panose="020B0606030504020204" pitchFamily="34" charset="0"/>
                <a:hlinkClick r:id="rId4"/>
              </a:rPr>
              <a:t>compensation package</a:t>
            </a:r>
            <a:r>
              <a:rPr lang="en-GB" b="0" i="0" u="none" strike="noStrike" dirty="0">
                <a:solidFill>
                  <a:srgbClr val="3E4449"/>
                </a:solidFill>
                <a:effectLst/>
                <a:latin typeface="Open Sans" panose="020B0606030504020204" pitchFamily="34" charset="0"/>
              </a:rPr>
              <a:t> might not be the same for each generation.</a:t>
            </a:r>
          </a:p>
          <a:p>
            <a:r>
              <a:rPr lang="en-GB" b="0" dirty="0">
                <a:solidFill>
                  <a:srgbClr val="3E4449"/>
                </a:solidFill>
                <a:effectLst/>
              </a:rPr>
              <a:t>Here are nine management practices for leading a multigenerational workforce: </a:t>
            </a:r>
          </a:p>
          <a:p>
            <a:r>
              <a:rPr lang="en-GB" b="1" dirty="0">
                <a:effectLst/>
              </a:rPr>
              <a:t>1. Work on your Employee Value Proposition (EVP)</a:t>
            </a:r>
          </a:p>
          <a:p>
            <a:r>
              <a:rPr lang="en-GB" b="0" dirty="0">
                <a:solidFill>
                  <a:srgbClr val="3E4449"/>
                </a:solidFill>
                <a:effectLst/>
              </a:rPr>
              <a:t>Does your EVP appeal to the spectrum of generations? Cultural benefits can keep employees of all ages satisfied with their job. The key is offering a sought-after work environment and an assortment of perks to satisfy a variety of people. </a:t>
            </a:r>
          </a:p>
          <a:p>
            <a:r>
              <a:rPr lang="en-GB" b="0" dirty="0">
                <a:solidFill>
                  <a:srgbClr val="3E4449"/>
                </a:solidFill>
                <a:effectLst/>
              </a:rPr>
              <a:t>Policies and programs for wellness, work/life balance, and paid time-off are attractive to all generations. However, providing professional development, career advancement, community service opportunities, financial investment programs, and social events can target other desires to offer a wider appeal to different ages. </a:t>
            </a:r>
          </a:p>
          <a:p>
            <a:r>
              <a:rPr lang="en-GB" b="1" dirty="0">
                <a:effectLst/>
              </a:rPr>
              <a:t>2. Fine-tune your inclusive hiring process </a:t>
            </a:r>
          </a:p>
          <a:p>
            <a:r>
              <a:rPr lang="en-GB" b="0" dirty="0">
                <a:solidFill>
                  <a:srgbClr val="3E4449"/>
                </a:solidFill>
                <a:effectLst/>
              </a:rPr>
              <a:t>From sourcing to offer, you should strive to eliminate age bias when recruiting. Start with educating hiring personnel, then expand your recruiting channels to use as many as possible. (College job fairs shouldn’t be the only place you look to fill entry-level positions.) </a:t>
            </a:r>
          </a:p>
          <a:p>
            <a:r>
              <a:rPr lang="en-GB" b="0" dirty="0">
                <a:solidFill>
                  <a:srgbClr val="3E4449"/>
                </a:solidFill>
                <a:effectLst/>
              </a:rPr>
              <a:t>The wording of job ads can discourage age diversity. </a:t>
            </a:r>
            <a:r>
              <a:rPr lang="en-GB" b="0" dirty="0">
                <a:solidFill>
                  <a:srgbClr val="3E4449"/>
                </a:solidFill>
                <a:effectLst/>
                <a:hlinkClick r:id="rId5"/>
              </a:rPr>
              <a:t>Check them for inclusivity</a:t>
            </a:r>
            <a:r>
              <a:rPr lang="en-GB" b="0" dirty="0">
                <a:solidFill>
                  <a:srgbClr val="3E4449"/>
                </a:solidFill>
                <a:effectLst/>
              </a:rPr>
              <a:t>. Stick to neutral language and avoid terms or phrases that target a particular generation. You should also include images and videos on your career site that show people of diverse age groups.</a:t>
            </a:r>
          </a:p>
          <a:p>
            <a:r>
              <a:rPr lang="en-GB" b="0" dirty="0">
                <a:solidFill>
                  <a:srgbClr val="3E4449"/>
                </a:solidFill>
                <a:effectLst/>
              </a:rPr>
              <a:t>Dates, names, and other resume details can infer demographic information. If you are able to implement computer programs that use AI to screen, it can help you avoid these biases. Having a mix of younger and older hiring managers filter applicants and conduct interviews can also help level the field.</a:t>
            </a:r>
          </a:p>
          <a:p>
            <a:r>
              <a:rPr lang="en-GB" b="1" dirty="0">
                <a:effectLst/>
              </a:rPr>
              <a:t>3. Cater to different communication styles</a:t>
            </a:r>
          </a:p>
          <a:p>
            <a:r>
              <a:rPr lang="en-GB" b="0" dirty="0">
                <a:solidFill>
                  <a:srgbClr val="3E4449"/>
                </a:solidFill>
                <a:effectLst/>
              </a:rPr>
              <a:t>Harmony and productivity are dependent on effective communication. The aim is to ensure that the same information is accessible to everyone.</a:t>
            </a:r>
          </a:p>
          <a:p>
            <a:r>
              <a:rPr lang="en-GB" b="0" dirty="0">
                <a:solidFill>
                  <a:srgbClr val="3E4449"/>
                </a:solidFill>
                <a:effectLst/>
              </a:rPr>
              <a:t>Language gaps have always existed between generations, but younger workers used to assimilate into their employer’s communication norms. Now that digital communication is changing culture so rapidly, younger generations have much more influence. Workplace communication has become more about meeting in the middle to find common ground and blend the varied styles.  </a:t>
            </a:r>
          </a:p>
          <a:p>
            <a:pPr algn="l"/>
            <a:br>
              <a:rPr lang="en-GB" dirty="0">
                <a:effectLst/>
              </a:rPr>
            </a:br>
            <a:r>
              <a:rPr lang="en-GB" b="0" i="0" u="none" strike="noStrike" dirty="0">
                <a:solidFill>
                  <a:srgbClr val="3E4449"/>
                </a:solidFill>
                <a:effectLst/>
                <a:latin typeface="Open Sans" panose="020B0606030504020204" pitchFamily="34" charset="0"/>
              </a:rPr>
              <a:t>You should have consistency in company-wide communications and certain standards when it comes to your brand voice, but you can look for ways to facilitate different styles on a smaller scale. Offer leaders their choice of text-based or video communication methods based on their teams’ needs. When it comes to one-on-ones, there should certainly be leeway for managers to address these individually. </a:t>
            </a:r>
          </a:p>
          <a:p>
            <a:pPr algn="l"/>
            <a:r>
              <a:rPr lang="en-GB" b="1" i="0" u="none" strike="noStrike" dirty="0">
                <a:effectLst/>
                <a:latin typeface="Open Sans" panose="020B0606030504020204" pitchFamily="34" charset="0"/>
              </a:rPr>
              <a:t>4. Clarify and reiterate expectations</a:t>
            </a:r>
          </a:p>
          <a:p>
            <a:pPr algn="l"/>
            <a:r>
              <a:rPr lang="en-GB" b="0" i="0" u="none" strike="noStrike" dirty="0">
                <a:solidFill>
                  <a:srgbClr val="3E4449"/>
                </a:solidFill>
                <a:effectLst/>
                <a:latin typeface="Open Sans" panose="020B0606030504020204" pitchFamily="34" charset="0"/>
              </a:rPr>
              <a:t>A common purpose unites people and minimizes their differences. Regardless of their age, employees want to be clear on the business goals and the specific role they are required to play in these </a:t>
            </a:r>
            <a:r>
              <a:rPr lang="en-GB" b="0" i="0" u="none" strike="noStrike" dirty="0" err="1">
                <a:solidFill>
                  <a:srgbClr val="3E4449"/>
                </a:solidFill>
                <a:effectLst/>
                <a:latin typeface="Open Sans" panose="020B0606030504020204" pitchFamily="34" charset="0"/>
              </a:rPr>
              <a:t>endeavors</a:t>
            </a:r>
            <a:r>
              <a:rPr lang="en-GB" b="0" i="0" u="none" strike="noStrike" dirty="0">
                <a:solidFill>
                  <a:srgbClr val="3E4449"/>
                </a:solidFill>
                <a:effectLst/>
                <a:latin typeface="Open Sans" panose="020B0606030504020204" pitchFamily="34" charset="0"/>
              </a:rPr>
              <a:t>.  </a:t>
            </a:r>
          </a:p>
          <a:p>
            <a:pPr algn="l"/>
            <a:r>
              <a:rPr lang="en-GB" b="0" i="0" u="none" strike="noStrike" dirty="0">
                <a:solidFill>
                  <a:srgbClr val="3E4449"/>
                </a:solidFill>
                <a:effectLst/>
                <a:latin typeface="Open Sans" panose="020B0606030504020204" pitchFamily="34" charset="0"/>
              </a:rPr>
              <a:t>Managers must establish avenues for spreading the word about expectations on an ongoing basis. They should also provide assurance about what employees can anticipate from the company as a whole and within their team. </a:t>
            </a:r>
          </a:p>
          <a:p>
            <a:pPr algn="l"/>
            <a:r>
              <a:rPr lang="en-GB" b="0" i="0" u="none" strike="noStrike" dirty="0">
                <a:solidFill>
                  <a:srgbClr val="3E4449"/>
                </a:solidFill>
                <a:effectLst/>
                <a:latin typeface="Open Sans" panose="020B0606030504020204" pitchFamily="34" charset="0"/>
              </a:rPr>
              <a:t>Constructive observations from leaders help workers be accountable and enhance their skills. This type of direction assures that employees have the confidence of knowing where they’re headed. </a:t>
            </a:r>
          </a:p>
          <a:p>
            <a:pPr algn="l"/>
            <a:r>
              <a:rPr lang="en-GB" b="1" i="0" u="none" strike="noStrike" dirty="0">
                <a:effectLst/>
                <a:latin typeface="Open Sans" panose="020B0606030504020204" pitchFamily="34" charset="0"/>
              </a:rPr>
              <a:t>5. Collect feedback </a:t>
            </a:r>
          </a:p>
          <a:p>
            <a:pPr algn="l"/>
            <a:r>
              <a:rPr lang="en-GB" b="0" i="0" u="none" strike="noStrike" dirty="0">
                <a:solidFill>
                  <a:srgbClr val="3E4449"/>
                </a:solidFill>
                <a:effectLst/>
                <a:latin typeface="Open Sans" panose="020B0606030504020204" pitchFamily="34" charset="0"/>
              </a:rPr>
              <a:t>Not everyone is comfortable giving unsolicited opinions, so you need ways to encourage honest feedback that reveals the pulse of your multigenerational workforce. You should offer these opportunities through surveys, performance appraisals, and one-on-ones, or other creative methods. </a:t>
            </a:r>
          </a:p>
          <a:p>
            <a:pPr algn="l"/>
            <a:r>
              <a:rPr lang="en-GB" b="0" i="0" u="none" strike="noStrike" dirty="0">
                <a:solidFill>
                  <a:srgbClr val="3E4449"/>
                </a:solidFill>
                <a:effectLst/>
                <a:latin typeface="Open Sans" panose="020B0606030504020204" pitchFamily="34" charset="0"/>
              </a:rPr>
              <a:t>As you learn how engaged people feel and how they are performing, you can discover what you need to improve to manage a multigenerational workforce better.</a:t>
            </a:r>
          </a:p>
          <a:p>
            <a:pPr algn="l"/>
            <a:r>
              <a:rPr lang="en-GB" b="1" i="0" u="none" strike="noStrike" dirty="0">
                <a:effectLst/>
                <a:latin typeface="Open Sans" panose="020B0606030504020204" pitchFamily="34" charset="0"/>
              </a:rPr>
              <a:t>6. Accommodate diverse working styles and needs</a:t>
            </a:r>
          </a:p>
          <a:p>
            <a:pPr algn="l"/>
            <a:r>
              <a:rPr lang="en-GB" b="0" i="0" u="none" strike="noStrike" dirty="0">
                <a:solidFill>
                  <a:srgbClr val="3E4449"/>
                </a:solidFill>
                <a:effectLst/>
                <a:latin typeface="Open Sans" panose="020B0606030504020204" pitchFamily="34" charset="0"/>
              </a:rPr>
              <a:t>There is no one-size-fits-all way to address how workers of any generation can perform best.  Organizations that are able to adjust to their employees’ needs are more apt to attract and retain the finest of the available talent pool. </a:t>
            </a:r>
          </a:p>
          <a:p>
            <a:pPr algn="l"/>
            <a:r>
              <a:rPr lang="en-GB" b="0" i="0" u="none" strike="noStrike" dirty="0">
                <a:solidFill>
                  <a:srgbClr val="3E4449"/>
                </a:solidFill>
                <a:effectLst/>
                <a:latin typeface="Open Sans" panose="020B0606030504020204" pitchFamily="34" charset="0"/>
              </a:rPr>
              <a:t>Flexible work hours can accommodate employees of all seasons of life. Offering varied schedules or part-time work allows caregivers more time with family or provides a phased-in approach to retirement. </a:t>
            </a:r>
          </a:p>
          <a:p>
            <a:pPr algn="l"/>
            <a:r>
              <a:rPr lang="en-GB" b="0" i="0" u="none" strike="noStrike" dirty="0">
                <a:solidFill>
                  <a:srgbClr val="3E4449"/>
                </a:solidFill>
                <a:effectLst/>
                <a:latin typeface="Open Sans" panose="020B0606030504020204" pitchFamily="34" charset="0"/>
              </a:rPr>
              <a:t>Previously, there might have been a generational factor in the preference for virtual employment, but the COVID-19 pandemic has changed that. A broad range of people have welcomed the freedom of remote work, and employers are embracing this reality. For example, Spotify is now offering its employees the ability to ‘</a:t>
            </a:r>
            <a:r>
              <a:rPr lang="en-GB" b="0" i="0" u="none" strike="noStrike" dirty="0">
                <a:solidFill>
                  <a:srgbClr val="3E4449"/>
                </a:solidFill>
                <a:effectLst/>
                <a:latin typeface="Open Sans" panose="020B0606030504020204" pitchFamily="34" charset="0"/>
                <a:hlinkClick r:id="rId6"/>
              </a:rPr>
              <a:t>work-from-anywhere</a:t>
            </a:r>
            <a:r>
              <a:rPr lang="en-GB" b="0" i="0" u="none" strike="noStrike" dirty="0">
                <a:solidFill>
                  <a:srgbClr val="3E4449"/>
                </a:solidFill>
                <a:effectLst/>
                <a:latin typeface="Open Sans" panose="020B0606030504020204" pitchFamily="34" charset="0"/>
              </a:rPr>
              <a:t>’. Not every industry can accommodate this type of situation, but businesses that want to compete for top talent will need to oblige.</a:t>
            </a:r>
          </a:p>
          <a:p>
            <a:pPr algn="l"/>
            <a:r>
              <a:rPr lang="en-GB" b="1" i="0" u="none" strike="noStrike" dirty="0">
                <a:effectLst/>
                <a:latin typeface="Open Sans" panose="020B0606030504020204" pitchFamily="34" charset="0"/>
              </a:rPr>
              <a:t>7. Create learning opportunities </a:t>
            </a:r>
          </a:p>
          <a:p>
            <a:pPr algn="l"/>
            <a:r>
              <a:rPr lang="en-GB" b="0" i="0" u="none" strike="noStrike" dirty="0">
                <a:solidFill>
                  <a:srgbClr val="3E4449"/>
                </a:solidFill>
                <a:effectLst/>
                <a:latin typeface="Open Sans" panose="020B0606030504020204" pitchFamily="34" charset="0"/>
              </a:rPr>
              <a:t>People are generally eager to expand their skills and advance their careers, and it is not limited to just younger workers. Providing a wide array of knowledge-building opportunities benefits employees’ growth and enlarges their contribution to your business. An environment where asking questions is encouraged facilitates a learning atmosphere and allows everyone to be heard.</a:t>
            </a:r>
          </a:p>
          <a:p>
            <a:pPr algn="l"/>
            <a:r>
              <a:rPr lang="en-GB" b="0" i="0" u="none" strike="noStrike" dirty="0">
                <a:solidFill>
                  <a:srgbClr val="3E4449"/>
                </a:solidFill>
                <a:effectLst/>
                <a:latin typeface="Open Sans" panose="020B0606030504020204" pitchFamily="34" charset="0"/>
              </a:rPr>
              <a:t>Upskilling and reskilling aren’t only accomplished through formal trainings. It can happen through knowledge sharing between generations through </a:t>
            </a:r>
            <a:r>
              <a:rPr lang="en-GB" b="0" i="0" u="none" strike="noStrike" dirty="0">
                <a:solidFill>
                  <a:srgbClr val="3E4449"/>
                </a:solidFill>
                <a:effectLst/>
                <a:latin typeface="Open Sans" panose="020B0606030504020204" pitchFamily="34" charset="0"/>
                <a:hlinkClick r:id="rId7"/>
              </a:rPr>
              <a:t>peer mentoring</a:t>
            </a:r>
            <a:r>
              <a:rPr lang="en-GB" b="0" i="0" u="none" strike="noStrike" dirty="0">
                <a:solidFill>
                  <a:srgbClr val="3E4449"/>
                </a:solidFill>
                <a:effectLst/>
                <a:latin typeface="Open Sans" panose="020B0606030504020204" pitchFamily="34" charset="0"/>
              </a:rPr>
              <a:t> and learning, sponsorship, or assembling cross-functional teams.</a:t>
            </a:r>
          </a:p>
          <a:p>
            <a:pPr algn="l"/>
            <a:r>
              <a:rPr lang="en-GB" b="0" i="0" u="none" strike="noStrike" dirty="0">
                <a:solidFill>
                  <a:srgbClr val="3E4449"/>
                </a:solidFill>
                <a:effectLst/>
                <a:latin typeface="Open Sans" panose="020B0606030504020204" pitchFamily="34" charset="0"/>
              </a:rPr>
              <a:t>Some employees will quickly catch on to new technologies, but you should provide optional training for those who desire something more in-depth. This will boost their proficiency and confidence and ensure continuity. </a:t>
            </a:r>
          </a:p>
          <a:p>
            <a:pPr algn="l"/>
            <a:r>
              <a:rPr lang="en-GB" b="1" i="0" u="none" strike="noStrike" dirty="0">
                <a:effectLst/>
                <a:latin typeface="Open Sans" panose="020B0606030504020204" pitchFamily="34" charset="0"/>
              </a:rPr>
              <a:t>8. Combat bias and stereotypes</a:t>
            </a:r>
          </a:p>
          <a:p>
            <a:pPr algn="l"/>
            <a:r>
              <a:rPr lang="en-GB" b="0" i="0" u="none" strike="noStrike" dirty="0">
                <a:solidFill>
                  <a:srgbClr val="3E4449"/>
                </a:solidFill>
                <a:effectLst/>
                <a:latin typeface="Open Sans" panose="020B0606030504020204" pitchFamily="34" charset="0"/>
              </a:rPr>
              <a:t>Generational bias and stereotypes do exist. It’s far better to reframe them than pretend they aren’t there. Although it is a mistake to assume that people are “entitled,” “stubborn,” “idealistic,” or “a workaholic” just because of their age, the context of different life experiences does shape people in certain ways.</a:t>
            </a:r>
          </a:p>
          <a:p>
            <a:pPr algn="l"/>
            <a:r>
              <a:rPr lang="en-GB" b="0" i="0" u="none" strike="noStrike" dirty="0">
                <a:solidFill>
                  <a:srgbClr val="3E4449"/>
                </a:solidFill>
                <a:effectLst/>
                <a:latin typeface="Open Sans" panose="020B0606030504020204" pitchFamily="34" charset="0"/>
              </a:rPr>
              <a:t>Acknowledging and contemplating differences allows you to harness the strengths of each generation. It might be necessary to conduct training to confront age-based stereotypes, such as role-playing exercises. Bringing inaccurate perceptions to the forefront makes people more aware of their assumptions and can lead to more harmonized multigenerational teamwork.</a:t>
            </a:r>
          </a:p>
          <a:p>
            <a:pPr algn="l"/>
            <a:r>
              <a:rPr lang="en-GB" b="0" i="0" u="none" strike="noStrike" dirty="0">
                <a:solidFill>
                  <a:srgbClr val="3E4449"/>
                </a:solidFill>
                <a:effectLst/>
                <a:latin typeface="Open Sans" panose="020B0606030504020204" pitchFamily="34" charset="0"/>
              </a:rPr>
              <a:t>You should work on deliberately dispelling bias and stereotypes at all employee lifecycle stages. In addition to the hiring process, you must watch out for the bias in your HR and people policies and among employees and leadership approaches.</a:t>
            </a:r>
          </a:p>
          <a:p>
            <a:pPr algn="l"/>
            <a:r>
              <a:rPr lang="en-GB" b="1" i="0" u="none" strike="noStrike" dirty="0">
                <a:effectLst/>
                <a:latin typeface="Open Sans" panose="020B0606030504020204" pitchFamily="34" charset="0"/>
              </a:rPr>
              <a:t>9. Nurture an inclusive environment at work</a:t>
            </a:r>
          </a:p>
          <a:p>
            <a:pPr algn="l"/>
            <a:r>
              <a:rPr lang="en-GB" b="0" i="0" u="none" strike="noStrike" dirty="0">
                <a:solidFill>
                  <a:srgbClr val="3E4449"/>
                </a:solidFill>
                <a:effectLst/>
                <a:latin typeface="Open Sans" panose="020B0606030504020204" pitchFamily="34" charset="0"/>
              </a:rPr>
              <a:t>Employers are certainly making a strong effort to create </a:t>
            </a:r>
            <a:r>
              <a:rPr lang="en-GB" b="0" i="0" u="none" strike="noStrike" dirty="0">
                <a:solidFill>
                  <a:srgbClr val="3E4449"/>
                </a:solidFill>
                <a:effectLst/>
                <a:latin typeface="Open Sans" panose="020B0606030504020204" pitchFamily="34" charset="0"/>
                <a:hlinkClick r:id="rId8"/>
              </a:rPr>
              <a:t>work environments that are inclusive</a:t>
            </a:r>
            <a:r>
              <a:rPr lang="en-GB" b="0" i="0" u="none" strike="noStrike" dirty="0">
                <a:solidFill>
                  <a:srgbClr val="3E4449"/>
                </a:solidFill>
                <a:effectLst/>
                <a:latin typeface="Open Sans" panose="020B0606030504020204" pitchFamily="34" charset="0"/>
              </a:rPr>
              <a:t> to everyone, but age diversity may be the most overlooked concept. You must take ageism and perceived generation gaps into account when designing your diversity &amp; inclusion policy. Employees should feel respected and free to voice their opinions, regardless of their stage in life. </a:t>
            </a:r>
          </a:p>
          <a:p>
            <a:endParaRPr lang="en-GB" dirty="0">
              <a:effectLst/>
            </a:endParaRPr>
          </a:p>
          <a:p>
            <a:r>
              <a:rPr lang="en-GB" dirty="0">
                <a:effectLst/>
              </a:rPr>
              <a:t>More on https://</a:t>
            </a:r>
            <a:r>
              <a:rPr lang="en-GB" dirty="0" err="1">
                <a:effectLst/>
              </a:rPr>
              <a:t>blogs.hirevelocity.com</a:t>
            </a:r>
            <a:r>
              <a:rPr lang="en-GB" dirty="0">
                <a:effectLst/>
              </a:rPr>
              <a:t>/from-throwback-thursday-to-casual-friday-spanning-the-generation-gap-at-work</a:t>
            </a:r>
          </a:p>
          <a:p>
            <a:pPr algn="l"/>
            <a:r>
              <a:rPr lang="en-GB" b="0" i="0" u="none" strike="noStrike" dirty="0">
                <a:solidFill>
                  <a:srgbClr val="666666"/>
                </a:solidFill>
                <a:effectLst/>
                <a:latin typeface="Open Sans" panose="020B0606030504020204" pitchFamily="34" charset="0"/>
              </a:rPr>
              <a:t>All these things sound great in theory, but how can you actively incorporate them into your workplace? Here are just a few ideas:</a:t>
            </a: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Use different communication styles to reach different generations.</a:t>
            </a:r>
            <a:r>
              <a:rPr lang="en-GB" b="0" i="0" u="none" strike="noStrike" dirty="0">
                <a:solidFill>
                  <a:srgbClr val="666666"/>
                </a:solidFill>
                <a:effectLst/>
                <a:latin typeface="Open Sans" panose="020B0606030504020204" pitchFamily="34" charset="0"/>
              </a:rPr>
              <a:t> Cater your communication strategy to the preferred styles of the people you’re speaking to when possible (letters, personal notes, in-person meetings, e-mail, blogs, texts, etc.).</a:t>
            </a: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Rethink how and where work is done.</a:t>
            </a:r>
            <a:r>
              <a:rPr lang="en-GB" b="0" i="0" u="none" strike="noStrike" dirty="0">
                <a:solidFill>
                  <a:srgbClr val="666666"/>
                </a:solidFill>
                <a:effectLst/>
                <a:latin typeface="Open Sans" panose="020B0606030504020204" pitchFamily="34" charset="0"/>
              </a:rPr>
              <a:t> Look for opportunities to incorporate </a:t>
            </a:r>
            <a:r>
              <a:rPr lang="en-GB" b="0" i="0" u="none" strike="noStrike" dirty="0">
                <a:solidFill>
                  <a:srgbClr val="2EA3F2"/>
                </a:solidFill>
                <a:effectLst/>
                <a:latin typeface="Open Sans" panose="020B0606030504020204" pitchFamily="34" charset="0"/>
                <a:hlinkClick r:id="rId9"/>
              </a:rPr>
              <a:t>flexible work arrangements</a:t>
            </a:r>
            <a:r>
              <a:rPr lang="en-GB" b="0" i="0" u="none" strike="noStrike" dirty="0">
                <a:solidFill>
                  <a:srgbClr val="666666"/>
                </a:solidFill>
                <a:effectLst/>
                <a:latin typeface="Open Sans" panose="020B0606030504020204" pitchFamily="34" charset="0"/>
              </a:rPr>
              <a:t>, especially for the generations that value those opportunities most.</a:t>
            </a: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Create meaningful standards of productivity.</a:t>
            </a:r>
            <a:r>
              <a:rPr lang="en-GB" b="0" i="0" u="none" strike="noStrike" dirty="0">
                <a:solidFill>
                  <a:srgbClr val="666666"/>
                </a:solidFill>
                <a:effectLst/>
                <a:latin typeface="Open Sans" panose="020B0606030504020204" pitchFamily="34" charset="0"/>
              </a:rPr>
              <a:t> Productivity isn’t always about the number of hours an employee spends at the office. Your most productive employees may work faster and therefore get finished sooner than others, so find ways to recognize those accomplishments.</a:t>
            </a: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Invest in employees.</a:t>
            </a:r>
            <a:r>
              <a:rPr lang="en-GB" b="0" i="0" u="none" strike="noStrike" dirty="0">
                <a:solidFill>
                  <a:srgbClr val="666666"/>
                </a:solidFill>
                <a:effectLst/>
                <a:latin typeface="Open Sans" panose="020B0606030504020204" pitchFamily="34" charset="0"/>
              </a:rPr>
              <a:t> Mentorships and development opportunities help both top performers and new hires feel engaged and valued on the job.</a:t>
            </a: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Give young workers meaningful projects.</a:t>
            </a:r>
            <a:r>
              <a:rPr lang="en-GB" b="0" i="0" u="none" strike="noStrike" dirty="0">
                <a:solidFill>
                  <a:srgbClr val="666666"/>
                </a:solidFill>
                <a:effectLst/>
                <a:latin typeface="Open Sans" panose="020B0606030504020204" pitchFamily="34" charset="0"/>
              </a:rPr>
              <a:t> Don’t just give them all the busy work. </a:t>
            </a:r>
            <a:r>
              <a:rPr lang="en-GB" b="0" i="0" u="none" strike="noStrike" dirty="0">
                <a:solidFill>
                  <a:srgbClr val="2EA3F2"/>
                </a:solidFill>
                <a:effectLst/>
                <a:latin typeface="Open Sans" panose="020B0606030504020204" pitchFamily="34" charset="0"/>
                <a:hlinkClick r:id="rId10"/>
              </a:rPr>
              <a:t>Millennials want to feel like their work matters or they’ll find a job somewhere else.</a:t>
            </a:r>
            <a:endParaRPr lang="en-GB" b="0" i="0" u="none" strike="noStrike" dirty="0">
              <a:solidFill>
                <a:srgbClr val="666666"/>
              </a:solidFill>
              <a:effectLst/>
              <a:latin typeface="Open Sans" panose="020B0606030504020204" pitchFamily="34" charset="0"/>
            </a:endParaRP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Introduce cross-generational mentoring.</a:t>
            </a:r>
            <a:r>
              <a:rPr lang="en-GB" b="0" i="0" u="none" strike="noStrike" dirty="0">
                <a:solidFill>
                  <a:srgbClr val="666666"/>
                </a:solidFill>
                <a:effectLst/>
                <a:latin typeface="Open Sans" panose="020B0606030504020204" pitchFamily="34" charset="0"/>
              </a:rPr>
              <a:t> Every generation has something to offer. Millennials have tech skills and interpersonal relationship skills that could benefit everyone on the team. Boomers bring a deep understanding of the workplace, and Gen Xers keep everyone honest and realistic. Find ways for each generation to share their knowledge and experience with others.</a:t>
            </a:r>
          </a:p>
          <a:p>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12</a:t>
            </a:fld>
            <a:endParaRPr lang="en-US"/>
          </a:p>
        </p:txBody>
      </p:sp>
    </p:spTree>
    <p:extLst>
      <p:ext uri="{BB962C8B-B14F-4D97-AF65-F5344CB8AC3E}">
        <p14:creationId xmlns:p14="http://schemas.microsoft.com/office/powerpoint/2010/main" val="1928474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33333"/>
                </a:solidFill>
                <a:effectLst/>
                <a:latin typeface="Arial" panose="020B0604020202020204" pitchFamily="34" charset="0"/>
              </a:rPr>
              <a:t>In the fast-changing workplace, there are growing concerns among stakeholders on accommodating diversity, equity, and inclusion (DEI). The absence of DEI in labour markets in different parts of the world has denied segments of the workforce basic rights, social justice, respect, and dignity as human beings. This chapter discusses the tripod of diversity, equity, and inclusion (DEI) as inevitable future workplace ethics in the changing world. After an extensive discourse on DEI, the chapter provides valuable insights for research and policy. First, it explicates that DEI practices cover the primary and secondary dimensions. Second, social identity theory, embedded intergroup relations theory, and structural integration (SI) provide the theoretical foundation for DEI discourses in the extant literature. Third, the chapter proposes three approaches to embed DEI practices and structures in future workplaces: liberal, radical, and transformational. Finally, the chapter concludes with research, managerial, and policy implications.</a:t>
            </a:r>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13</a:t>
            </a:fld>
            <a:endParaRPr lang="en-US"/>
          </a:p>
        </p:txBody>
      </p:sp>
    </p:spTree>
    <p:extLst>
      <p:ext uri="{BB962C8B-B14F-4D97-AF65-F5344CB8AC3E}">
        <p14:creationId xmlns:p14="http://schemas.microsoft.com/office/powerpoint/2010/main" val="1996161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a:t>
            </a:r>
          </a:p>
          <a:p>
            <a:r>
              <a:rPr lang="en-GB" b="0" i="0" u="none" strike="noStrike" dirty="0">
                <a:solidFill>
                  <a:srgbClr val="222222"/>
                </a:solidFill>
                <a:effectLst/>
                <a:latin typeface="Arial" panose="020B0604020202020204" pitchFamily="34" charset="0"/>
              </a:rPr>
              <a:t>The Future of Diversity, Equity and Inclusion 2022 by PDT Global</a:t>
            </a:r>
          </a:p>
          <a:p>
            <a:r>
              <a:rPr lang="en-GB" b="0" i="0" u="none" strike="noStrike" dirty="0">
                <a:solidFill>
                  <a:srgbClr val="222222"/>
                </a:solidFill>
                <a:effectLst/>
                <a:latin typeface="Arial" panose="020B0604020202020204" pitchFamily="34" charset="0"/>
              </a:rPr>
              <a:t>https://</a:t>
            </a:r>
            <a:r>
              <a:rPr lang="en-GB" b="0" i="0" u="none" strike="noStrike" dirty="0" err="1">
                <a:solidFill>
                  <a:srgbClr val="222222"/>
                </a:solidFill>
                <a:effectLst/>
                <a:latin typeface="Arial" panose="020B0604020202020204" pitchFamily="34" charset="0"/>
              </a:rPr>
              <a:t>www.pdtglobal.com</a:t>
            </a:r>
            <a:r>
              <a:rPr lang="en-GB" b="0" i="0" u="none" strike="noStrike" dirty="0">
                <a:solidFill>
                  <a:srgbClr val="222222"/>
                </a:solidFill>
                <a:effectLst/>
                <a:latin typeface="Arial" panose="020B0604020202020204" pitchFamily="34" charset="0"/>
              </a:rPr>
              <a:t>/</a:t>
            </a:r>
            <a:r>
              <a:rPr lang="en-GB" b="0" i="0" u="none" strike="noStrike" dirty="0" err="1">
                <a:solidFill>
                  <a:srgbClr val="222222"/>
                </a:solidFill>
                <a:effectLst/>
                <a:latin typeface="Arial" panose="020B0604020202020204" pitchFamily="34" charset="0"/>
              </a:rPr>
              <a:t>wp</a:t>
            </a:r>
            <a:r>
              <a:rPr lang="en-GB" b="0" i="0" u="none" strike="noStrike" dirty="0">
                <a:solidFill>
                  <a:srgbClr val="222222"/>
                </a:solidFill>
                <a:effectLst/>
                <a:latin typeface="Arial" panose="020B0604020202020204" pitchFamily="34" charset="0"/>
              </a:rPr>
              <a:t>-content/uploads/2022/05/Affirmity_PDT_global_the-future-of-diversity-equity-and-inclusion-2022_hrdotcom_Final-.pdf</a:t>
            </a:r>
          </a:p>
        </p:txBody>
      </p:sp>
      <p:sp>
        <p:nvSpPr>
          <p:cNvPr id="4" name="Slide Number Placeholder 3"/>
          <p:cNvSpPr>
            <a:spLocks noGrp="1"/>
          </p:cNvSpPr>
          <p:nvPr>
            <p:ph type="sldNum" sz="quarter" idx="5"/>
          </p:nvPr>
        </p:nvSpPr>
        <p:spPr/>
        <p:txBody>
          <a:bodyPr/>
          <a:lstStyle/>
          <a:p>
            <a:fld id="{6B13B4D0-5276-6D44-B345-C185036FE397}" type="slidenum">
              <a:rPr lang="en-US" smtClean="0"/>
              <a:t>15</a:t>
            </a:fld>
            <a:endParaRPr lang="en-US"/>
          </a:p>
        </p:txBody>
      </p:sp>
    </p:spTree>
    <p:extLst>
      <p:ext uri="{BB962C8B-B14F-4D97-AF65-F5344CB8AC3E}">
        <p14:creationId xmlns:p14="http://schemas.microsoft.com/office/powerpoint/2010/main" val="1734494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The factors maintaining inequality begin at the first touchpoint of the employee lifecycle: access to jobs.</a:t>
            </a:r>
          </a:p>
          <a:p>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18</a:t>
            </a:fld>
            <a:endParaRPr lang="en-US"/>
          </a:p>
        </p:txBody>
      </p:sp>
    </p:spTree>
    <p:extLst>
      <p:ext uri="{BB962C8B-B14F-4D97-AF65-F5344CB8AC3E}">
        <p14:creationId xmlns:p14="http://schemas.microsoft.com/office/powerpoint/2010/main" val="3730495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What support greater inclusion and diversity?</a:t>
            </a:r>
          </a:p>
          <a:p>
            <a:r>
              <a:rPr lang="en-GB" altLang="en-US" sz="2400" dirty="0"/>
              <a:t>Diversity training can be effective in promoting knowledge and skills when certain conditions are met:</a:t>
            </a:r>
          </a:p>
          <a:p>
            <a:endParaRPr lang="en-GB" altLang="en-US" sz="2400" dirty="0"/>
          </a:p>
          <a:p>
            <a:pPr lvl="1"/>
            <a:r>
              <a:rPr lang="en-GB" altLang="en-US" sz="2400" dirty="0"/>
              <a:t>training takes place over multiple sessions</a:t>
            </a:r>
          </a:p>
          <a:p>
            <a:pPr lvl="1"/>
            <a:endParaRPr lang="en-GB" altLang="en-US" sz="2400" dirty="0"/>
          </a:p>
          <a:p>
            <a:pPr lvl="1"/>
            <a:r>
              <a:rPr lang="en-GB" altLang="en-US" sz="2400" dirty="0"/>
              <a:t>both awareness and skills are part of the training content</a:t>
            </a:r>
          </a:p>
          <a:p>
            <a:pPr lvl="1"/>
            <a:endParaRPr lang="en-GB" altLang="en-US" sz="2400" dirty="0"/>
          </a:p>
          <a:p>
            <a:pPr lvl="1"/>
            <a:r>
              <a:rPr lang="en-GB" altLang="en-US" sz="2400" dirty="0"/>
              <a:t>it is part of wider organisation initiatives (</a:t>
            </a:r>
            <a:r>
              <a:rPr lang="en-GB" altLang="en-US" sz="2400" dirty="0" err="1"/>
              <a:t>Bezrukova</a:t>
            </a:r>
            <a:r>
              <a:rPr lang="en-GB" altLang="en-US" sz="2400" dirty="0"/>
              <a:t> et al 2016).</a:t>
            </a:r>
          </a:p>
          <a:p>
            <a:r>
              <a:rPr lang="en-GB" altLang="en-US" sz="2400" dirty="0"/>
              <a:t>While diversity training is often well received by participants and can have short-term results, the sustained impact of such training on behaviour and emotional prejudice over time is not clear.</a:t>
            </a:r>
          </a:p>
          <a:p>
            <a:pPr marL="0" indent="0">
              <a:buNone/>
            </a:pPr>
            <a:r>
              <a:rPr lang="en-GB" altLang="en-US" sz="2400" dirty="0"/>
              <a:t>    (</a:t>
            </a:r>
            <a:r>
              <a:rPr lang="en-GB" altLang="en-US" sz="2400" dirty="0" err="1"/>
              <a:t>Kalinoski</a:t>
            </a:r>
            <a:r>
              <a:rPr lang="en-GB" altLang="en-US" sz="2400" dirty="0"/>
              <a:t> et al 2013, </a:t>
            </a:r>
            <a:r>
              <a:rPr lang="en-GB" altLang="en-US" sz="2400" dirty="0" err="1"/>
              <a:t>Alhejji</a:t>
            </a:r>
            <a:r>
              <a:rPr lang="en-GB" altLang="en-US" sz="2400" dirty="0"/>
              <a:t> et al 2016)</a:t>
            </a:r>
          </a:p>
          <a:p>
            <a:endParaRPr lang="en-GB" altLang="en-US" sz="2400" dirty="0"/>
          </a:p>
          <a:p>
            <a:r>
              <a:rPr lang="en-GB" altLang="en-US" sz="2400" dirty="0"/>
              <a:t>Training is not sufficient to create a diverse and inclusive organisation. </a:t>
            </a: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altLang="en-US" sz="2400" dirty="0"/>
              <a:t>When creating an </a:t>
            </a:r>
            <a:r>
              <a:rPr lang="en-GB" altLang="en-US" sz="2400" b="1" dirty="0"/>
              <a:t>inclusive environment </a:t>
            </a:r>
            <a:r>
              <a:rPr lang="en-GB" altLang="en-US" sz="2400" dirty="0"/>
              <a:t>for people with disabilities, financial support from government and accommodations such as changes in work schedules can aid return to employment; however, there is a lack of awareness amongst employers of such resources (Clayton et al 2011, </a:t>
            </a:r>
            <a:r>
              <a:rPr lang="en-GB" altLang="en-US" sz="2400" dirty="0" err="1"/>
              <a:t>Nevala</a:t>
            </a:r>
            <a:r>
              <a:rPr lang="en-GB" altLang="en-US" sz="2400" dirty="0"/>
              <a:t> et al 2015). </a:t>
            </a: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altLang="en-US" sz="2400" dirty="0"/>
              <a:t>Overall organisational inclusion climate and support for diverse groups is likely to underlie the success of any </a:t>
            </a:r>
            <a:r>
              <a:rPr lang="en-GB" altLang="en-US" sz="2400" b="1" dirty="0"/>
              <a:t>diversity initiatives</a:t>
            </a:r>
            <a:r>
              <a:rPr lang="en-GB" altLang="en-US" sz="2400" dirty="0"/>
              <a:t>.</a:t>
            </a:r>
          </a:p>
          <a:p>
            <a:pPr lvl="1"/>
            <a:endParaRPr lang="en-GB" altLang="en-US" sz="2400" dirty="0"/>
          </a:p>
          <a:p>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21</a:t>
            </a:fld>
            <a:endParaRPr lang="en-US"/>
          </a:p>
        </p:txBody>
      </p:sp>
    </p:spTree>
    <p:extLst>
      <p:ext uri="{BB962C8B-B14F-4D97-AF65-F5344CB8AC3E}">
        <p14:creationId xmlns:p14="http://schemas.microsoft.com/office/powerpoint/2010/main" val="26601437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arial" panose="020B0604020202020204" pitchFamily="34" charset="0"/>
              </a:rPr>
              <a:t>What does DEI mean in the workplace? In a workplace setting, DEI relates to </a:t>
            </a:r>
            <a:r>
              <a:rPr lang="en-GB" b="1" i="0" u="none" strike="noStrike" dirty="0">
                <a:solidFill>
                  <a:srgbClr val="202124"/>
                </a:solidFill>
                <a:effectLst/>
                <a:latin typeface="arial" panose="020B0604020202020204" pitchFamily="34" charset="0"/>
              </a:rPr>
              <a:t>actions taken in order to shift mindsets, behaviours, and practices toward equitable and inclusive leadership for individuals, teams, and organizations The greater degree employee agree with the statement, the more inclusive to the organisation.</a:t>
            </a:r>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22</a:t>
            </a:fld>
            <a:endParaRPr lang="en-US"/>
          </a:p>
        </p:txBody>
      </p:sp>
    </p:spTree>
    <p:extLst>
      <p:ext uri="{BB962C8B-B14F-4D97-AF65-F5344CB8AC3E}">
        <p14:creationId xmlns:p14="http://schemas.microsoft.com/office/powerpoint/2010/main" val="2233292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arial" panose="020B0604020202020204" pitchFamily="34" charset="0"/>
              </a:rPr>
              <a:t>Vignette studies </a:t>
            </a:r>
            <a:r>
              <a:rPr lang="en-GB" b="1" i="0" u="none" strike="noStrike" dirty="0">
                <a:solidFill>
                  <a:srgbClr val="202124"/>
                </a:solidFill>
                <a:effectLst/>
                <a:latin typeface="arial" panose="020B0604020202020204" pitchFamily="34" charset="0"/>
              </a:rPr>
              <a:t>use short descriptions of situations or persons (vignettes) that are usually shown to respondents within surveys in order to elicit their judgments about these scenarios</a:t>
            </a:r>
            <a:r>
              <a:rPr lang="en-GB" b="0" i="0" u="none" strike="noStrike" dirty="0">
                <a:solidFill>
                  <a:srgbClr val="202124"/>
                </a:solidFill>
                <a:effectLst/>
                <a:latin typeface="arial" panose="020B0604020202020204" pitchFamily="34" charset="0"/>
              </a:rPr>
              <a:t>.</a:t>
            </a:r>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39</a:t>
            </a:fld>
            <a:endParaRPr lang="en-US"/>
          </a:p>
        </p:txBody>
      </p:sp>
    </p:spTree>
    <p:extLst>
      <p:ext uri="{BB962C8B-B14F-4D97-AF65-F5344CB8AC3E}">
        <p14:creationId xmlns:p14="http://schemas.microsoft.com/office/powerpoint/2010/main" val="2230548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1158-7C14-5A62-D702-37781470050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AB2AB49-2918-5657-F338-2C13C42613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B48A391-BABA-08F0-63E2-28E23EF00E13}"/>
              </a:ext>
            </a:extLst>
          </p:cNvPr>
          <p:cNvSpPr>
            <a:spLocks noGrp="1"/>
          </p:cNvSpPr>
          <p:nvPr>
            <p:ph type="dt" sz="half" idx="10"/>
          </p:nvPr>
        </p:nvSpPr>
        <p:spPr/>
        <p:txBody>
          <a:bodyPr/>
          <a:lstStyle>
            <a:lvl1pPr>
              <a:defRPr smtClean="0"/>
            </a:lvl1pPr>
          </a:lstStyle>
          <a:p>
            <a:pPr>
              <a:defRPr/>
            </a:pPr>
            <a:fld id="{84EA88B4-9F32-204C-81BB-2842B46DDDA2}" type="datetimeFigureOut">
              <a:rPr lang="en-GB"/>
              <a:pPr>
                <a:defRPr/>
              </a:pPr>
              <a:t>14/01/2023</a:t>
            </a:fld>
            <a:endParaRPr lang="en-GB"/>
          </a:p>
        </p:txBody>
      </p:sp>
      <p:sp>
        <p:nvSpPr>
          <p:cNvPr id="5" name="Footer Placeholder 4">
            <a:extLst>
              <a:ext uri="{FF2B5EF4-FFF2-40B4-BE49-F238E27FC236}">
                <a16:creationId xmlns:a16="http://schemas.microsoft.com/office/drawing/2014/main" id="{C2B412C1-EB3B-93F4-B1E2-E9DD6ADCE42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438D894-4583-80F0-CEE1-6AA2F1A97A6A}"/>
              </a:ext>
            </a:extLst>
          </p:cNvPr>
          <p:cNvSpPr>
            <a:spLocks noGrp="1"/>
          </p:cNvSpPr>
          <p:nvPr>
            <p:ph type="sldNum" sz="quarter" idx="12"/>
          </p:nvPr>
        </p:nvSpPr>
        <p:spPr/>
        <p:txBody>
          <a:bodyPr/>
          <a:lstStyle>
            <a:lvl1pPr>
              <a:defRPr/>
            </a:lvl1pPr>
          </a:lstStyle>
          <a:p>
            <a:fld id="{D3BB77DA-CE07-7A41-B841-0E028CBD78D9}" type="slidenum">
              <a:rPr lang="en-GB" altLang="en-US"/>
              <a:pPr/>
              <a:t>‹#›</a:t>
            </a:fld>
            <a:endParaRPr lang="en-GB" altLang="en-US"/>
          </a:p>
        </p:txBody>
      </p:sp>
    </p:spTree>
    <p:extLst>
      <p:ext uri="{BB962C8B-B14F-4D97-AF65-F5344CB8AC3E}">
        <p14:creationId xmlns:p14="http://schemas.microsoft.com/office/powerpoint/2010/main" val="4073848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E2A16-019D-39A9-C639-4C46C8D5178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FEAAC51-0A22-80EA-EE3C-226F2F6C58E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F01CB8-1850-C3CC-71F1-53D79215D001}"/>
              </a:ext>
            </a:extLst>
          </p:cNvPr>
          <p:cNvSpPr>
            <a:spLocks noGrp="1"/>
          </p:cNvSpPr>
          <p:nvPr>
            <p:ph type="dt" sz="half" idx="10"/>
          </p:nvPr>
        </p:nvSpPr>
        <p:spPr/>
        <p:txBody>
          <a:bodyPr/>
          <a:lstStyle>
            <a:lvl1pPr>
              <a:defRPr smtClean="0"/>
            </a:lvl1pPr>
          </a:lstStyle>
          <a:p>
            <a:pPr>
              <a:defRPr/>
            </a:pPr>
            <a:fld id="{27C8BA4F-8D16-8642-80FE-DDC035399167}" type="datetimeFigureOut">
              <a:rPr lang="en-GB"/>
              <a:pPr>
                <a:defRPr/>
              </a:pPr>
              <a:t>14/01/2023</a:t>
            </a:fld>
            <a:endParaRPr lang="en-GB"/>
          </a:p>
        </p:txBody>
      </p:sp>
      <p:sp>
        <p:nvSpPr>
          <p:cNvPr id="5" name="Footer Placeholder 4">
            <a:extLst>
              <a:ext uri="{FF2B5EF4-FFF2-40B4-BE49-F238E27FC236}">
                <a16:creationId xmlns:a16="http://schemas.microsoft.com/office/drawing/2014/main" id="{D21F1BE1-C4FA-2B63-51FE-FA21527920F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F2DD559-D393-BBAF-7961-022F36A83427}"/>
              </a:ext>
            </a:extLst>
          </p:cNvPr>
          <p:cNvSpPr>
            <a:spLocks noGrp="1"/>
          </p:cNvSpPr>
          <p:nvPr>
            <p:ph type="sldNum" sz="quarter" idx="12"/>
          </p:nvPr>
        </p:nvSpPr>
        <p:spPr/>
        <p:txBody>
          <a:bodyPr/>
          <a:lstStyle>
            <a:lvl1pPr>
              <a:defRPr/>
            </a:lvl1pPr>
          </a:lstStyle>
          <a:p>
            <a:fld id="{F67B786B-4B32-B742-880E-D7436CE49513}" type="slidenum">
              <a:rPr lang="en-GB" altLang="en-US"/>
              <a:pPr/>
              <a:t>‹#›</a:t>
            </a:fld>
            <a:endParaRPr lang="en-GB" altLang="en-US"/>
          </a:p>
        </p:txBody>
      </p:sp>
    </p:spTree>
    <p:extLst>
      <p:ext uri="{BB962C8B-B14F-4D97-AF65-F5344CB8AC3E}">
        <p14:creationId xmlns:p14="http://schemas.microsoft.com/office/powerpoint/2010/main" val="2961931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2046F-4913-561C-B599-E118CFF5133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048EA58-9F38-77F3-CD25-A82FD1A355AA}"/>
              </a:ext>
            </a:extLst>
          </p:cNvPr>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Date Placeholder 3">
            <a:extLst>
              <a:ext uri="{FF2B5EF4-FFF2-40B4-BE49-F238E27FC236}">
                <a16:creationId xmlns:a16="http://schemas.microsoft.com/office/drawing/2014/main" id="{EA10C91B-E162-71F2-C314-6BBF56705DA3}"/>
              </a:ext>
            </a:extLst>
          </p:cNvPr>
          <p:cNvSpPr>
            <a:spLocks noGrp="1"/>
          </p:cNvSpPr>
          <p:nvPr>
            <p:ph type="dt" sz="half" idx="10"/>
          </p:nvPr>
        </p:nvSpPr>
        <p:spPr/>
        <p:txBody>
          <a:bodyPr/>
          <a:lstStyle>
            <a:lvl1pPr>
              <a:defRPr smtClean="0"/>
            </a:lvl1pPr>
          </a:lstStyle>
          <a:p>
            <a:pPr>
              <a:defRPr/>
            </a:pPr>
            <a:fld id="{F5ECA74A-EFC8-0A44-9E2B-573C532DDA88}" type="datetimeFigureOut">
              <a:rPr lang="en-GB"/>
              <a:pPr>
                <a:defRPr/>
              </a:pPr>
              <a:t>14/01/2023</a:t>
            </a:fld>
            <a:endParaRPr lang="en-GB"/>
          </a:p>
        </p:txBody>
      </p:sp>
      <p:sp>
        <p:nvSpPr>
          <p:cNvPr id="5" name="Footer Placeholder 4">
            <a:extLst>
              <a:ext uri="{FF2B5EF4-FFF2-40B4-BE49-F238E27FC236}">
                <a16:creationId xmlns:a16="http://schemas.microsoft.com/office/drawing/2014/main" id="{94E7F9A1-CB42-7A73-0797-192C8B18DFE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070EA41-3A88-0FC5-85F9-76778725E168}"/>
              </a:ext>
            </a:extLst>
          </p:cNvPr>
          <p:cNvSpPr>
            <a:spLocks noGrp="1"/>
          </p:cNvSpPr>
          <p:nvPr>
            <p:ph type="sldNum" sz="quarter" idx="12"/>
          </p:nvPr>
        </p:nvSpPr>
        <p:spPr/>
        <p:txBody>
          <a:bodyPr/>
          <a:lstStyle>
            <a:lvl1pPr>
              <a:defRPr/>
            </a:lvl1pPr>
          </a:lstStyle>
          <a:p>
            <a:fld id="{E83586E0-8BDD-4341-A1DA-6ECD6BC23673}" type="slidenum">
              <a:rPr lang="en-GB" altLang="en-US"/>
              <a:pPr/>
              <a:t>‹#›</a:t>
            </a:fld>
            <a:endParaRPr lang="en-GB" altLang="en-US"/>
          </a:p>
        </p:txBody>
      </p:sp>
    </p:spTree>
    <p:extLst>
      <p:ext uri="{BB962C8B-B14F-4D97-AF65-F5344CB8AC3E}">
        <p14:creationId xmlns:p14="http://schemas.microsoft.com/office/powerpoint/2010/main" val="14759327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8AD54-593C-1009-BAD2-C04ECF7A5ED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0946A21-0EFD-17E5-3F59-C8CB691DF5AE}"/>
              </a:ext>
            </a:extLst>
          </p:cNvPr>
          <p:cNvSpPr>
            <a:spLocks noGrp="1"/>
          </p:cNvSpPr>
          <p:nvPr>
            <p:ph sz="half" idx="1"/>
          </p:nvPr>
        </p:nvSpPr>
        <p:spPr>
          <a:xfrm>
            <a:off x="6096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1DA8F4E-74E6-8A30-7DD2-3B430ABD74D2}"/>
              </a:ext>
            </a:extLst>
          </p:cNvPr>
          <p:cNvSpPr>
            <a:spLocks noGrp="1"/>
          </p:cNvSpPr>
          <p:nvPr>
            <p:ph sz="half" idx="2"/>
          </p:nvPr>
        </p:nvSpPr>
        <p:spPr>
          <a:xfrm>
            <a:off x="61722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23DBBD5-A0D8-B18E-2F43-65E5B6B555A1}"/>
              </a:ext>
            </a:extLst>
          </p:cNvPr>
          <p:cNvSpPr>
            <a:spLocks noGrp="1"/>
          </p:cNvSpPr>
          <p:nvPr>
            <p:ph type="dt" sz="half" idx="10"/>
          </p:nvPr>
        </p:nvSpPr>
        <p:spPr/>
        <p:txBody>
          <a:bodyPr/>
          <a:lstStyle>
            <a:lvl1pPr>
              <a:defRPr smtClean="0"/>
            </a:lvl1pPr>
          </a:lstStyle>
          <a:p>
            <a:pPr>
              <a:defRPr/>
            </a:pPr>
            <a:fld id="{1D023D93-98FF-F54A-87B2-8B0D642BB16C}" type="datetimeFigureOut">
              <a:rPr lang="en-GB"/>
              <a:pPr>
                <a:defRPr/>
              </a:pPr>
              <a:t>14/01/2023</a:t>
            </a:fld>
            <a:endParaRPr lang="en-GB"/>
          </a:p>
        </p:txBody>
      </p:sp>
      <p:sp>
        <p:nvSpPr>
          <p:cNvPr id="6" name="Footer Placeholder 5">
            <a:extLst>
              <a:ext uri="{FF2B5EF4-FFF2-40B4-BE49-F238E27FC236}">
                <a16:creationId xmlns:a16="http://schemas.microsoft.com/office/drawing/2014/main" id="{A963D6D2-D745-D0B5-7525-F44A8A1A175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DA00D320-7D2E-6C86-BC9B-93466222C791}"/>
              </a:ext>
            </a:extLst>
          </p:cNvPr>
          <p:cNvSpPr>
            <a:spLocks noGrp="1"/>
          </p:cNvSpPr>
          <p:nvPr>
            <p:ph type="sldNum" sz="quarter" idx="12"/>
          </p:nvPr>
        </p:nvSpPr>
        <p:spPr/>
        <p:txBody>
          <a:bodyPr/>
          <a:lstStyle>
            <a:lvl1pPr>
              <a:defRPr/>
            </a:lvl1pPr>
          </a:lstStyle>
          <a:p>
            <a:fld id="{FA02B78C-52BE-1946-B045-DD44ABDD9272}" type="slidenum">
              <a:rPr lang="en-GB" altLang="en-US"/>
              <a:pPr/>
              <a:t>‹#›</a:t>
            </a:fld>
            <a:endParaRPr lang="en-GB" altLang="en-US"/>
          </a:p>
        </p:txBody>
      </p:sp>
    </p:spTree>
    <p:extLst>
      <p:ext uri="{BB962C8B-B14F-4D97-AF65-F5344CB8AC3E}">
        <p14:creationId xmlns:p14="http://schemas.microsoft.com/office/powerpoint/2010/main" val="1898317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123D7-EA76-F7D8-521E-CB43D9B6BCF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44705B8-6F74-203B-99EB-680D76E907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0EF36FB-D5BE-DA50-CD9C-5A4FD9561FA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09D55DC-71A4-28AB-2D66-837118DF46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9165109-FB22-A84C-B104-115561BEBC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95F14B-B085-7588-0454-E046D85EAD3E}"/>
              </a:ext>
            </a:extLst>
          </p:cNvPr>
          <p:cNvSpPr>
            <a:spLocks noGrp="1"/>
          </p:cNvSpPr>
          <p:nvPr>
            <p:ph type="dt" sz="half" idx="10"/>
          </p:nvPr>
        </p:nvSpPr>
        <p:spPr/>
        <p:txBody>
          <a:bodyPr/>
          <a:lstStyle>
            <a:lvl1pPr>
              <a:defRPr smtClean="0"/>
            </a:lvl1pPr>
          </a:lstStyle>
          <a:p>
            <a:pPr>
              <a:defRPr/>
            </a:pPr>
            <a:fld id="{D90C2D2F-8773-554B-98E7-E9F04E5E9B3F}" type="datetimeFigureOut">
              <a:rPr lang="en-GB"/>
              <a:pPr>
                <a:defRPr/>
              </a:pPr>
              <a:t>14/01/2023</a:t>
            </a:fld>
            <a:endParaRPr lang="en-GB"/>
          </a:p>
        </p:txBody>
      </p:sp>
      <p:sp>
        <p:nvSpPr>
          <p:cNvPr id="8" name="Footer Placeholder 7">
            <a:extLst>
              <a:ext uri="{FF2B5EF4-FFF2-40B4-BE49-F238E27FC236}">
                <a16:creationId xmlns:a16="http://schemas.microsoft.com/office/drawing/2014/main" id="{643B9465-4718-F2A6-CB50-81784A1B921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8">
            <a:extLst>
              <a:ext uri="{FF2B5EF4-FFF2-40B4-BE49-F238E27FC236}">
                <a16:creationId xmlns:a16="http://schemas.microsoft.com/office/drawing/2014/main" id="{63EDCD58-1B66-848F-45F3-3039AB551FFC}"/>
              </a:ext>
            </a:extLst>
          </p:cNvPr>
          <p:cNvSpPr>
            <a:spLocks noGrp="1"/>
          </p:cNvSpPr>
          <p:nvPr>
            <p:ph type="sldNum" sz="quarter" idx="12"/>
          </p:nvPr>
        </p:nvSpPr>
        <p:spPr/>
        <p:txBody>
          <a:bodyPr/>
          <a:lstStyle>
            <a:lvl1pPr>
              <a:defRPr/>
            </a:lvl1pPr>
          </a:lstStyle>
          <a:p>
            <a:fld id="{041FBADA-D68E-0542-A14E-48A2F04B3376}" type="slidenum">
              <a:rPr lang="en-GB" altLang="en-US"/>
              <a:pPr/>
              <a:t>‹#›</a:t>
            </a:fld>
            <a:endParaRPr lang="en-GB" altLang="en-US"/>
          </a:p>
        </p:txBody>
      </p:sp>
    </p:spTree>
    <p:extLst>
      <p:ext uri="{BB962C8B-B14F-4D97-AF65-F5344CB8AC3E}">
        <p14:creationId xmlns:p14="http://schemas.microsoft.com/office/powerpoint/2010/main" val="343303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D24A-2E93-F556-494D-0E22C12F2D2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0272271-9D74-61A0-635C-3BB8ADBB75A4}"/>
              </a:ext>
            </a:extLst>
          </p:cNvPr>
          <p:cNvSpPr>
            <a:spLocks noGrp="1"/>
          </p:cNvSpPr>
          <p:nvPr>
            <p:ph type="dt" sz="half" idx="10"/>
          </p:nvPr>
        </p:nvSpPr>
        <p:spPr/>
        <p:txBody>
          <a:bodyPr/>
          <a:lstStyle>
            <a:lvl1pPr>
              <a:defRPr smtClean="0"/>
            </a:lvl1pPr>
          </a:lstStyle>
          <a:p>
            <a:pPr>
              <a:defRPr/>
            </a:pPr>
            <a:fld id="{D0C32A86-AF8B-A04E-9C5D-74E5BFC6505B}" type="datetimeFigureOut">
              <a:rPr lang="en-GB"/>
              <a:pPr>
                <a:defRPr/>
              </a:pPr>
              <a:t>14/01/2023</a:t>
            </a:fld>
            <a:endParaRPr lang="en-GB"/>
          </a:p>
        </p:txBody>
      </p:sp>
      <p:sp>
        <p:nvSpPr>
          <p:cNvPr id="4" name="Footer Placeholder 3">
            <a:extLst>
              <a:ext uri="{FF2B5EF4-FFF2-40B4-BE49-F238E27FC236}">
                <a16:creationId xmlns:a16="http://schemas.microsoft.com/office/drawing/2014/main" id="{F2FAC8A8-5D5B-B5C2-30C4-77AFBCC37C68}"/>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4">
            <a:extLst>
              <a:ext uri="{FF2B5EF4-FFF2-40B4-BE49-F238E27FC236}">
                <a16:creationId xmlns:a16="http://schemas.microsoft.com/office/drawing/2014/main" id="{35318A19-053B-E6AF-B6A9-929A48639159}"/>
              </a:ext>
            </a:extLst>
          </p:cNvPr>
          <p:cNvSpPr>
            <a:spLocks noGrp="1"/>
          </p:cNvSpPr>
          <p:nvPr>
            <p:ph type="sldNum" sz="quarter" idx="12"/>
          </p:nvPr>
        </p:nvSpPr>
        <p:spPr/>
        <p:txBody>
          <a:bodyPr/>
          <a:lstStyle>
            <a:lvl1pPr>
              <a:defRPr/>
            </a:lvl1pPr>
          </a:lstStyle>
          <a:p>
            <a:fld id="{03C06C7E-42C1-E245-942D-A813505A5EEA}" type="slidenum">
              <a:rPr lang="en-GB" altLang="en-US"/>
              <a:pPr/>
              <a:t>‹#›</a:t>
            </a:fld>
            <a:endParaRPr lang="en-GB" altLang="en-US"/>
          </a:p>
        </p:txBody>
      </p:sp>
    </p:spTree>
    <p:extLst>
      <p:ext uri="{BB962C8B-B14F-4D97-AF65-F5344CB8AC3E}">
        <p14:creationId xmlns:p14="http://schemas.microsoft.com/office/powerpoint/2010/main" val="3571996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83D6ED-32B2-070F-5F13-89AB4B883A34}"/>
              </a:ext>
            </a:extLst>
          </p:cNvPr>
          <p:cNvSpPr>
            <a:spLocks noGrp="1"/>
          </p:cNvSpPr>
          <p:nvPr>
            <p:ph type="dt" sz="half" idx="10"/>
          </p:nvPr>
        </p:nvSpPr>
        <p:spPr/>
        <p:txBody>
          <a:bodyPr/>
          <a:lstStyle>
            <a:lvl1pPr>
              <a:defRPr smtClean="0"/>
            </a:lvl1pPr>
          </a:lstStyle>
          <a:p>
            <a:pPr>
              <a:defRPr/>
            </a:pPr>
            <a:fld id="{2F91C505-5394-2A47-B8D8-C2D26D923E4A}" type="datetimeFigureOut">
              <a:rPr lang="en-GB"/>
              <a:pPr>
                <a:defRPr/>
              </a:pPr>
              <a:t>14/01/2023</a:t>
            </a:fld>
            <a:endParaRPr lang="en-GB"/>
          </a:p>
        </p:txBody>
      </p:sp>
      <p:sp>
        <p:nvSpPr>
          <p:cNvPr id="3" name="Footer Placeholder 2">
            <a:extLst>
              <a:ext uri="{FF2B5EF4-FFF2-40B4-BE49-F238E27FC236}">
                <a16:creationId xmlns:a16="http://schemas.microsoft.com/office/drawing/2014/main" id="{DE17F8EB-4636-6B89-8048-99D623098552}"/>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3">
            <a:extLst>
              <a:ext uri="{FF2B5EF4-FFF2-40B4-BE49-F238E27FC236}">
                <a16:creationId xmlns:a16="http://schemas.microsoft.com/office/drawing/2014/main" id="{099763D8-AB45-0817-45D2-39087D5A1DFA}"/>
              </a:ext>
            </a:extLst>
          </p:cNvPr>
          <p:cNvSpPr>
            <a:spLocks noGrp="1"/>
          </p:cNvSpPr>
          <p:nvPr>
            <p:ph type="sldNum" sz="quarter" idx="12"/>
          </p:nvPr>
        </p:nvSpPr>
        <p:spPr/>
        <p:txBody>
          <a:bodyPr/>
          <a:lstStyle>
            <a:lvl1pPr>
              <a:defRPr/>
            </a:lvl1pPr>
          </a:lstStyle>
          <a:p>
            <a:fld id="{0A755BB1-1A9A-9C4E-B5D8-CB85CFB79716}" type="slidenum">
              <a:rPr lang="en-GB" altLang="en-US"/>
              <a:pPr/>
              <a:t>‹#›</a:t>
            </a:fld>
            <a:endParaRPr lang="en-GB" altLang="en-US"/>
          </a:p>
        </p:txBody>
      </p:sp>
    </p:spTree>
    <p:extLst>
      <p:ext uri="{BB962C8B-B14F-4D97-AF65-F5344CB8AC3E}">
        <p14:creationId xmlns:p14="http://schemas.microsoft.com/office/powerpoint/2010/main" val="826188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502CD-D6F8-6818-D3C0-CC885A483E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8C6F4A7-37C7-0927-230E-7C7F2BD211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4F8AA07-9EA8-7923-D583-1E0BD2C5D1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CC673A-0935-739A-9A10-2AF2197E23E1}"/>
              </a:ext>
            </a:extLst>
          </p:cNvPr>
          <p:cNvSpPr>
            <a:spLocks noGrp="1"/>
          </p:cNvSpPr>
          <p:nvPr>
            <p:ph type="dt" sz="half" idx="10"/>
          </p:nvPr>
        </p:nvSpPr>
        <p:spPr/>
        <p:txBody>
          <a:bodyPr/>
          <a:lstStyle>
            <a:lvl1pPr>
              <a:defRPr smtClean="0"/>
            </a:lvl1pPr>
          </a:lstStyle>
          <a:p>
            <a:pPr>
              <a:defRPr/>
            </a:pPr>
            <a:fld id="{3DC17C80-30D6-534E-ADE1-46393232DED6}" type="datetimeFigureOut">
              <a:rPr lang="en-GB"/>
              <a:pPr>
                <a:defRPr/>
              </a:pPr>
              <a:t>14/01/2023</a:t>
            </a:fld>
            <a:endParaRPr lang="en-GB"/>
          </a:p>
        </p:txBody>
      </p:sp>
      <p:sp>
        <p:nvSpPr>
          <p:cNvPr id="6" name="Footer Placeholder 5">
            <a:extLst>
              <a:ext uri="{FF2B5EF4-FFF2-40B4-BE49-F238E27FC236}">
                <a16:creationId xmlns:a16="http://schemas.microsoft.com/office/drawing/2014/main" id="{2CCD9AC4-C0E2-2D64-FDB8-E0E99BE9928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93867E18-DA10-F40E-DC04-2E17EF4CCF54}"/>
              </a:ext>
            </a:extLst>
          </p:cNvPr>
          <p:cNvSpPr>
            <a:spLocks noGrp="1"/>
          </p:cNvSpPr>
          <p:nvPr>
            <p:ph type="sldNum" sz="quarter" idx="12"/>
          </p:nvPr>
        </p:nvSpPr>
        <p:spPr/>
        <p:txBody>
          <a:bodyPr/>
          <a:lstStyle>
            <a:lvl1pPr>
              <a:defRPr/>
            </a:lvl1pPr>
          </a:lstStyle>
          <a:p>
            <a:fld id="{621E2670-2FA6-4348-B2B4-DC82348299E9}" type="slidenum">
              <a:rPr lang="en-GB" altLang="en-US"/>
              <a:pPr/>
              <a:t>‹#›</a:t>
            </a:fld>
            <a:endParaRPr lang="en-GB" altLang="en-US"/>
          </a:p>
        </p:txBody>
      </p:sp>
    </p:spTree>
    <p:extLst>
      <p:ext uri="{BB962C8B-B14F-4D97-AF65-F5344CB8AC3E}">
        <p14:creationId xmlns:p14="http://schemas.microsoft.com/office/powerpoint/2010/main" val="4147076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F5AEF-1792-D98A-194D-A225F233C2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4A27CEF-D48F-D4B3-30D1-18CE3C4D94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17A7D41-E7FF-1276-FECF-71CCD43FB5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48345D-36C8-E186-7EA7-75AE4B98285C}"/>
              </a:ext>
            </a:extLst>
          </p:cNvPr>
          <p:cNvSpPr>
            <a:spLocks noGrp="1"/>
          </p:cNvSpPr>
          <p:nvPr>
            <p:ph type="dt" sz="half" idx="10"/>
          </p:nvPr>
        </p:nvSpPr>
        <p:spPr/>
        <p:txBody>
          <a:bodyPr/>
          <a:lstStyle>
            <a:lvl1pPr>
              <a:defRPr smtClean="0"/>
            </a:lvl1pPr>
          </a:lstStyle>
          <a:p>
            <a:pPr>
              <a:defRPr/>
            </a:pPr>
            <a:fld id="{CF0EBA76-6BB4-A447-A788-3D6932D5C29D}" type="datetimeFigureOut">
              <a:rPr lang="en-GB"/>
              <a:pPr>
                <a:defRPr/>
              </a:pPr>
              <a:t>14/01/2023</a:t>
            </a:fld>
            <a:endParaRPr lang="en-GB"/>
          </a:p>
        </p:txBody>
      </p:sp>
      <p:sp>
        <p:nvSpPr>
          <p:cNvPr id="6" name="Footer Placeholder 5">
            <a:extLst>
              <a:ext uri="{FF2B5EF4-FFF2-40B4-BE49-F238E27FC236}">
                <a16:creationId xmlns:a16="http://schemas.microsoft.com/office/drawing/2014/main" id="{32068C84-A832-710F-481A-8DBBBE7771C1}"/>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5306B75E-70C4-52CE-D846-056C11D0ABA5}"/>
              </a:ext>
            </a:extLst>
          </p:cNvPr>
          <p:cNvSpPr>
            <a:spLocks noGrp="1"/>
          </p:cNvSpPr>
          <p:nvPr>
            <p:ph type="sldNum" sz="quarter" idx="12"/>
          </p:nvPr>
        </p:nvSpPr>
        <p:spPr/>
        <p:txBody>
          <a:bodyPr/>
          <a:lstStyle>
            <a:lvl1pPr>
              <a:defRPr/>
            </a:lvl1pPr>
          </a:lstStyle>
          <a:p>
            <a:fld id="{5066B6C4-BC66-F441-AB91-2BB7CD02DF4D}" type="slidenum">
              <a:rPr lang="en-GB" altLang="en-US"/>
              <a:pPr/>
              <a:t>‹#›</a:t>
            </a:fld>
            <a:endParaRPr lang="en-GB" altLang="en-US"/>
          </a:p>
        </p:txBody>
      </p:sp>
    </p:spTree>
    <p:extLst>
      <p:ext uri="{BB962C8B-B14F-4D97-AF65-F5344CB8AC3E}">
        <p14:creationId xmlns:p14="http://schemas.microsoft.com/office/powerpoint/2010/main" val="1853861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ED9FF-CE40-08DB-C3C3-78286DE65FA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AABE947-8CB7-E5D9-BC2F-E31715FD215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F3C240-2F8F-C31A-9D27-8187C4BA66B4}"/>
              </a:ext>
            </a:extLst>
          </p:cNvPr>
          <p:cNvSpPr>
            <a:spLocks noGrp="1"/>
          </p:cNvSpPr>
          <p:nvPr>
            <p:ph type="dt" sz="half" idx="10"/>
          </p:nvPr>
        </p:nvSpPr>
        <p:spPr/>
        <p:txBody>
          <a:bodyPr/>
          <a:lstStyle>
            <a:lvl1pPr>
              <a:defRPr smtClean="0"/>
            </a:lvl1pPr>
          </a:lstStyle>
          <a:p>
            <a:pPr>
              <a:defRPr/>
            </a:pPr>
            <a:fld id="{40C8D433-D11C-3A44-BF91-C9CEEF0DB4A8}" type="datetimeFigureOut">
              <a:rPr lang="en-GB"/>
              <a:pPr>
                <a:defRPr/>
              </a:pPr>
              <a:t>14/01/2023</a:t>
            </a:fld>
            <a:endParaRPr lang="en-GB"/>
          </a:p>
        </p:txBody>
      </p:sp>
      <p:sp>
        <p:nvSpPr>
          <p:cNvPr id="5" name="Footer Placeholder 4">
            <a:extLst>
              <a:ext uri="{FF2B5EF4-FFF2-40B4-BE49-F238E27FC236}">
                <a16:creationId xmlns:a16="http://schemas.microsoft.com/office/drawing/2014/main" id="{A9E80E08-9428-75FF-8EC5-C34FF8A8CCE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5050FA4-DF97-5FAD-5F79-F700A7AE04D0}"/>
              </a:ext>
            </a:extLst>
          </p:cNvPr>
          <p:cNvSpPr>
            <a:spLocks noGrp="1"/>
          </p:cNvSpPr>
          <p:nvPr>
            <p:ph type="sldNum" sz="quarter" idx="12"/>
          </p:nvPr>
        </p:nvSpPr>
        <p:spPr/>
        <p:txBody>
          <a:bodyPr/>
          <a:lstStyle>
            <a:lvl1pPr>
              <a:defRPr/>
            </a:lvl1pPr>
          </a:lstStyle>
          <a:p>
            <a:fld id="{77D0E8C5-D4FD-A643-AF75-CAA0B5937A5A}" type="slidenum">
              <a:rPr lang="en-GB" altLang="en-US"/>
              <a:pPr/>
              <a:t>‹#›</a:t>
            </a:fld>
            <a:endParaRPr lang="en-GB" altLang="en-US"/>
          </a:p>
        </p:txBody>
      </p:sp>
    </p:spTree>
    <p:extLst>
      <p:ext uri="{BB962C8B-B14F-4D97-AF65-F5344CB8AC3E}">
        <p14:creationId xmlns:p14="http://schemas.microsoft.com/office/powerpoint/2010/main" val="1664166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8663C2-9CBF-8835-E764-E8CF7797A7E1}"/>
              </a:ext>
            </a:extLst>
          </p:cNvPr>
          <p:cNvSpPr>
            <a:spLocks noGrp="1"/>
          </p:cNvSpPr>
          <p:nvPr>
            <p:ph type="title" orient="vert"/>
          </p:nvPr>
        </p:nvSpPr>
        <p:spPr>
          <a:xfrm>
            <a:off x="8839200" y="274638"/>
            <a:ext cx="2743200" cy="5241925"/>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E7F005-C3BA-25CE-E096-166E22D44144}"/>
              </a:ext>
            </a:extLst>
          </p:cNvPr>
          <p:cNvSpPr>
            <a:spLocks noGrp="1"/>
          </p:cNvSpPr>
          <p:nvPr>
            <p:ph type="body" orient="vert" idx="1"/>
          </p:nvPr>
        </p:nvSpPr>
        <p:spPr>
          <a:xfrm>
            <a:off x="609600" y="274638"/>
            <a:ext cx="80772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906239A-AAFF-68C1-16C9-2E4A8DE2621C}"/>
              </a:ext>
            </a:extLst>
          </p:cNvPr>
          <p:cNvSpPr>
            <a:spLocks noGrp="1"/>
          </p:cNvSpPr>
          <p:nvPr>
            <p:ph type="dt" sz="half" idx="10"/>
          </p:nvPr>
        </p:nvSpPr>
        <p:spPr/>
        <p:txBody>
          <a:bodyPr/>
          <a:lstStyle>
            <a:lvl1pPr>
              <a:defRPr smtClean="0"/>
            </a:lvl1pPr>
          </a:lstStyle>
          <a:p>
            <a:pPr>
              <a:defRPr/>
            </a:pPr>
            <a:fld id="{F967F337-1CFC-3048-BDC5-746C96E3FDFC}" type="datetimeFigureOut">
              <a:rPr lang="en-GB"/>
              <a:pPr>
                <a:defRPr/>
              </a:pPr>
              <a:t>14/01/2023</a:t>
            </a:fld>
            <a:endParaRPr lang="en-GB"/>
          </a:p>
        </p:txBody>
      </p:sp>
      <p:sp>
        <p:nvSpPr>
          <p:cNvPr id="5" name="Footer Placeholder 4">
            <a:extLst>
              <a:ext uri="{FF2B5EF4-FFF2-40B4-BE49-F238E27FC236}">
                <a16:creationId xmlns:a16="http://schemas.microsoft.com/office/drawing/2014/main" id="{F8582F90-451D-700D-9275-D544DAC8BF1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4D96B70-72C4-8E3A-2228-8C0371930F4C}"/>
              </a:ext>
            </a:extLst>
          </p:cNvPr>
          <p:cNvSpPr>
            <a:spLocks noGrp="1"/>
          </p:cNvSpPr>
          <p:nvPr>
            <p:ph type="sldNum" sz="quarter" idx="12"/>
          </p:nvPr>
        </p:nvSpPr>
        <p:spPr/>
        <p:txBody>
          <a:bodyPr/>
          <a:lstStyle>
            <a:lvl1pPr>
              <a:defRPr/>
            </a:lvl1pPr>
          </a:lstStyle>
          <a:p>
            <a:fld id="{45785AEA-0557-B548-AA02-8A0B8E89FDAD}" type="slidenum">
              <a:rPr lang="en-GB" altLang="en-US"/>
              <a:pPr/>
              <a:t>‹#›</a:t>
            </a:fld>
            <a:endParaRPr lang="en-GB" altLang="en-US"/>
          </a:p>
        </p:txBody>
      </p:sp>
    </p:spTree>
    <p:extLst>
      <p:ext uri="{BB962C8B-B14F-4D97-AF65-F5344CB8AC3E}">
        <p14:creationId xmlns:p14="http://schemas.microsoft.com/office/powerpoint/2010/main" val="32700518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3BDD1-5BDA-57B3-7DDE-563655205D2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75A1021-3F6B-4C24-A1C4-CAF4627E5B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011298D-FD33-AA64-0CDF-A89DB9490948}"/>
              </a:ext>
            </a:extLst>
          </p:cNvPr>
          <p:cNvSpPr>
            <a:spLocks noGrp="1"/>
          </p:cNvSpPr>
          <p:nvPr>
            <p:ph type="dt" sz="half" idx="10"/>
          </p:nvPr>
        </p:nvSpPr>
        <p:spPr/>
        <p:txBody>
          <a:bodyPr/>
          <a:lstStyle>
            <a:lvl1pPr>
              <a:defRPr smtClean="0"/>
            </a:lvl1pPr>
          </a:lstStyle>
          <a:p>
            <a:pPr>
              <a:defRPr/>
            </a:pPr>
            <a:fld id="{4CF5A5EE-3674-0C44-AC60-4A118BB7FD9D}" type="datetimeFigureOut">
              <a:rPr lang="en-GB"/>
              <a:pPr>
                <a:defRPr/>
              </a:pPr>
              <a:t>14/01/2023</a:t>
            </a:fld>
            <a:endParaRPr lang="en-GB" dirty="0"/>
          </a:p>
        </p:txBody>
      </p:sp>
      <p:sp>
        <p:nvSpPr>
          <p:cNvPr id="5" name="Slide Number Placeholder 4">
            <a:extLst>
              <a:ext uri="{FF2B5EF4-FFF2-40B4-BE49-F238E27FC236}">
                <a16:creationId xmlns:a16="http://schemas.microsoft.com/office/drawing/2014/main" id="{E205B4B2-686A-B16B-2A59-1B468DA6D582}"/>
              </a:ext>
            </a:extLst>
          </p:cNvPr>
          <p:cNvSpPr>
            <a:spLocks noGrp="1"/>
          </p:cNvSpPr>
          <p:nvPr>
            <p:ph type="sldNum" sz="quarter" idx="11"/>
          </p:nvPr>
        </p:nvSpPr>
        <p:spPr/>
        <p:txBody>
          <a:bodyPr/>
          <a:lstStyle>
            <a:lvl1pPr>
              <a:defRPr/>
            </a:lvl1pPr>
          </a:lstStyle>
          <a:p>
            <a:fld id="{582AF78C-8CCB-964A-9575-E089403E84FF}" type="slidenum">
              <a:rPr lang="en-GB" altLang="en-US"/>
              <a:pPr/>
              <a:t>‹#›</a:t>
            </a:fld>
            <a:endParaRPr lang="en-GB" altLang="en-US"/>
          </a:p>
        </p:txBody>
      </p:sp>
    </p:spTree>
    <p:extLst>
      <p:ext uri="{BB962C8B-B14F-4D97-AF65-F5344CB8AC3E}">
        <p14:creationId xmlns:p14="http://schemas.microsoft.com/office/powerpoint/2010/main" val="3576629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6F64D-5F53-622F-9D44-9BC95AF40E8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A1D8B6D-66B0-3972-0C05-58D92A8600E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D2FE33-5250-FD52-E931-FE3137653560}"/>
              </a:ext>
            </a:extLst>
          </p:cNvPr>
          <p:cNvSpPr>
            <a:spLocks noGrp="1"/>
          </p:cNvSpPr>
          <p:nvPr>
            <p:ph type="dt" sz="half" idx="10"/>
          </p:nvPr>
        </p:nvSpPr>
        <p:spPr/>
        <p:txBody>
          <a:bodyPr/>
          <a:lstStyle>
            <a:lvl1pPr>
              <a:defRPr smtClean="0"/>
            </a:lvl1pPr>
          </a:lstStyle>
          <a:p>
            <a:pPr>
              <a:defRPr/>
            </a:pPr>
            <a:fld id="{22257795-5931-1D4D-BC9C-E73B8B88BA8E}" type="datetimeFigureOut">
              <a:rPr lang="en-GB"/>
              <a:pPr>
                <a:defRPr/>
              </a:pPr>
              <a:t>14/01/2023</a:t>
            </a:fld>
            <a:endParaRPr lang="en-GB" dirty="0"/>
          </a:p>
        </p:txBody>
      </p:sp>
      <p:sp>
        <p:nvSpPr>
          <p:cNvPr id="5" name="Slide Number Placeholder 4">
            <a:extLst>
              <a:ext uri="{FF2B5EF4-FFF2-40B4-BE49-F238E27FC236}">
                <a16:creationId xmlns:a16="http://schemas.microsoft.com/office/drawing/2014/main" id="{20DD211F-93E0-905F-7886-1E49C8BFDCA0}"/>
              </a:ext>
            </a:extLst>
          </p:cNvPr>
          <p:cNvSpPr>
            <a:spLocks noGrp="1"/>
          </p:cNvSpPr>
          <p:nvPr>
            <p:ph type="sldNum" sz="quarter" idx="11"/>
          </p:nvPr>
        </p:nvSpPr>
        <p:spPr/>
        <p:txBody>
          <a:bodyPr/>
          <a:lstStyle>
            <a:lvl1pPr>
              <a:defRPr/>
            </a:lvl1pPr>
          </a:lstStyle>
          <a:p>
            <a:fld id="{1942477C-CB17-8B45-8A3E-206EF4D64272}" type="slidenum">
              <a:rPr lang="en-GB" altLang="en-US"/>
              <a:pPr/>
              <a:t>‹#›</a:t>
            </a:fld>
            <a:endParaRPr lang="en-GB" altLang="en-US"/>
          </a:p>
        </p:txBody>
      </p:sp>
    </p:spTree>
    <p:extLst>
      <p:ext uri="{BB962C8B-B14F-4D97-AF65-F5344CB8AC3E}">
        <p14:creationId xmlns:p14="http://schemas.microsoft.com/office/powerpoint/2010/main" val="80881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2C5CE-D6E5-CB6A-B0DA-36F57E98D4E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ED3FD80-4858-C39D-8DA1-3BBD141A18E6}"/>
              </a:ext>
            </a:extLst>
          </p:cNvPr>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Date Placeholder 3">
            <a:extLst>
              <a:ext uri="{FF2B5EF4-FFF2-40B4-BE49-F238E27FC236}">
                <a16:creationId xmlns:a16="http://schemas.microsoft.com/office/drawing/2014/main" id="{36178AE7-DC45-C540-ECBB-D30BC995E26A}"/>
              </a:ext>
            </a:extLst>
          </p:cNvPr>
          <p:cNvSpPr>
            <a:spLocks noGrp="1"/>
          </p:cNvSpPr>
          <p:nvPr>
            <p:ph type="dt" sz="half" idx="10"/>
          </p:nvPr>
        </p:nvSpPr>
        <p:spPr/>
        <p:txBody>
          <a:bodyPr/>
          <a:lstStyle>
            <a:lvl1pPr>
              <a:defRPr smtClean="0"/>
            </a:lvl1pPr>
          </a:lstStyle>
          <a:p>
            <a:pPr>
              <a:defRPr/>
            </a:pPr>
            <a:fld id="{DEBC09E5-98C2-E148-9404-DE5257557DB8}" type="datetimeFigureOut">
              <a:rPr lang="en-GB"/>
              <a:pPr>
                <a:defRPr/>
              </a:pPr>
              <a:t>14/01/2023</a:t>
            </a:fld>
            <a:endParaRPr lang="en-GB" dirty="0"/>
          </a:p>
        </p:txBody>
      </p:sp>
      <p:sp>
        <p:nvSpPr>
          <p:cNvPr id="5" name="Slide Number Placeholder 4">
            <a:extLst>
              <a:ext uri="{FF2B5EF4-FFF2-40B4-BE49-F238E27FC236}">
                <a16:creationId xmlns:a16="http://schemas.microsoft.com/office/drawing/2014/main" id="{D1C83627-6014-5AA6-BD0A-2892E71337FE}"/>
              </a:ext>
            </a:extLst>
          </p:cNvPr>
          <p:cNvSpPr>
            <a:spLocks noGrp="1"/>
          </p:cNvSpPr>
          <p:nvPr>
            <p:ph type="sldNum" sz="quarter" idx="11"/>
          </p:nvPr>
        </p:nvSpPr>
        <p:spPr/>
        <p:txBody>
          <a:bodyPr/>
          <a:lstStyle>
            <a:lvl1pPr>
              <a:defRPr/>
            </a:lvl1pPr>
          </a:lstStyle>
          <a:p>
            <a:fld id="{F77F5CF0-E9BF-0341-9393-90B6D6A9AD56}" type="slidenum">
              <a:rPr lang="en-GB" altLang="en-US"/>
              <a:pPr/>
              <a:t>‹#›</a:t>
            </a:fld>
            <a:endParaRPr lang="en-GB" altLang="en-US"/>
          </a:p>
        </p:txBody>
      </p:sp>
    </p:spTree>
    <p:extLst>
      <p:ext uri="{BB962C8B-B14F-4D97-AF65-F5344CB8AC3E}">
        <p14:creationId xmlns:p14="http://schemas.microsoft.com/office/powerpoint/2010/main" val="1945283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9AE85-7174-74B9-7F86-8180DB32D99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FBD50EB-0F68-7485-F4C1-0F8E857E9AFF}"/>
              </a:ext>
            </a:extLst>
          </p:cNvPr>
          <p:cNvSpPr>
            <a:spLocks noGrp="1"/>
          </p:cNvSpPr>
          <p:nvPr>
            <p:ph sz="half" idx="1"/>
          </p:nvPr>
        </p:nvSpPr>
        <p:spPr>
          <a:xfrm>
            <a:off x="6096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1BFDBC1-B997-0066-F4D8-2093A12A1D7E}"/>
              </a:ext>
            </a:extLst>
          </p:cNvPr>
          <p:cNvSpPr>
            <a:spLocks noGrp="1"/>
          </p:cNvSpPr>
          <p:nvPr>
            <p:ph sz="half" idx="2"/>
          </p:nvPr>
        </p:nvSpPr>
        <p:spPr>
          <a:xfrm>
            <a:off x="61722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77574D7-F487-A91D-D5CC-D22A24D7C3A6}"/>
              </a:ext>
            </a:extLst>
          </p:cNvPr>
          <p:cNvSpPr>
            <a:spLocks noGrp="1"/>
          </p:cNvSpPr>
          <p:nvPr>
            <p:ph type="dt" sz="half" idx="10"/>
          </p:nvPr>
        </p:nvSpPr>
        <p:spPr/>
        <p:txBody>
          <a:bodyPr/>
          <a:lstStyle>
            <a:lvl1pPr>
              <a:defRPr smtClean="0"/>
            </a:lvl1pPr>
          </a:lstStyle>
          <a:p>
            <a:pPr>
              <a:defRPr/>
            </a:pPr>
            <a:fld id="{68DADCED-F530-A341-A87E-A3136F2F21D1}" type="datetimeFigureOut">
              <a:rPr lang="en-GB"/>
              <a:pPr>
                <a:defRPr/>
              </a:pPr>
              <a:t>14/01/2023</a:t>
            </a:fld>
            <a:endParaRPr lang="en-GB" dirty="0"/>
          </a:p>
        </p:txBody>
      </p:sp>
      <p:sp>
        <p:nvSpPr>
          <p:cNvPr id="6" name="Slide Number Placeholder 5">
            <a:extLst>
              <a:ext uri="{FF2B5EF4-FFF2-40B4-BE49-F238E27FC236}">
                <a16:creationId xmlns:a16="http://schemas.microsoft.com/office/drawing/2014/main" id="{C5B81E78-1AE1-8B8E-BE92-02D5D0737E7E}"/>
              </a:ext>
            </a:extLst>
          </p:cNvPr>
          <p:cNvSpPr>
            <a:spLocks noGrp="1"/>
          </p:cNvSpPr>
          <p:nvPr>
            <p:ph type="sldNum" sz="quarter" idx="11"/>
          </p:nvPr>
        </p:nvSpPr>
        <p:spPr/>
        <p:txBody>
          <a:bodyPr/>
          <a:lstStyle>
            <a:lvl1pPr>
              <a:defRPr/>
            </a:lvl1pPr>
          </a:lstStyle>
          <a:p>
            <a:fld id="{2FFD2AD6-197A-0E4F-A359-3977FA9D11AC}" type="slidenum">
              <a:rPr lang="en-GB" altLang="en-US"/>
              <a:pPr/>
              <a:t>‹#›</a:t>
            </a:fld>
            <a:endParaRPr lang="en-GB" altLang="en-US"/>
          </a:p>
        </p:txBody>
      </p:sp>
    </p:spTree>
    <p:extLst>
      <p:ext uri="{BB962C8B-B14F-4D97-AF65-F5344CB8AC3E}">
        <p14:creationId xmlns:p14="http://schemas.microsoft.com/office/powerpoint/2010/main" val="1657292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A0B57-E9E7-D19B-DA7D-C005B392139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8FB2070-1AF4-6E8D-0B34-EECBD1FC0D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768E0B6-ED8A-ED14-8FBA-1AF60331747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86A486F-0869-18A1-EE6F-3EDAE144FB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5581458-41BA-7D6B-5D35-D3C048E29A4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F0D06AF-680B-F296-9EDF-292174A55F2B}"/>
              </a:ext>
            </a:extLst>
          </p:cNvPr>
          <p:cNvSpPr>
            <a:spLocks noGrp="1"/>
          </p:cNvSpPr>
          <p:nvPr>
            <p:ph type="dt" sz="half" idx="10"/>
          </p:nvPr>
        </p:nvSpPr>
        <p:spPr/>
        <p:txBody>
          <a:bodyPr/>
          <a:lstStyle>
            <a:lvl1pPr>
              <a:defRPr smtClean="0"/>
            </a:lvl1pPr>
          </a:lstStyle>
          <a:p>
            <a:pPr>
              <a:defRPr/>
            </a:pPr>
            <a:fld id="{A0A62BB2-B477-F948-A5E6-CE5AB0984EC9}" type="datetimeFigureOut">
              <a:rPr lang="en-GB"/>
              <a:pPr>
                <a:defRPr/>
              </a:pPr>
              <a:t>14/01/2023</a:t>
            </a:fld>
            <a:endParaRPr lang="en-GB" dirty="0"/>
          </a:p>
        </p:txBody>
      </p:sp>
      <p:sp>
        <p:nvSpPr>
          <p:cNvPr id="8" name="Slide Number Placeholder 7">
            <a:extLst>
              <a:ext uri="{FF2B5EF4-FFF2-40B4-BE49-F238E27FC236}">
                <a16:creationId xmlns:a16="http://schemas.microsoft.com/office/drawing/2014/main" id="{F73414F0-C19C-ADC4-388F-CAE2FAF3DF33}"/>
              </a:ext>
            </a:extLst>
          </p:cNvPr>
          <p:cNvSpPr>
            <a:spLocks noGrp="1"/>
          </p:cNvSpPr>
          <p:nvPr>
            <p:ph type="sldNum" sz="quarter" idx="11"/>
          </p:nvPr>
        </p:nvSpPr>
        <p:spPr/>
        <p:txBody>
          <a:bodyPr/>
          <a:lstStyle>
            <a:lvl1pPr>
              <a:defRPr/>
            </a:lvl1pPr>
          </a:lstStyle>
          <a:p>
            <a:fld id="{2C20A8FA-8556-5E44-8461-3CD508439210}" type="slidenum">
              <a:rPr lang="en-GB" altLang="en-US"/>
              <a:pPr/>
              <a:t>‹#›</a:t>
            </a:fld>
            <a:endParaRPr lang="en-GB" altLang="en-US"/>
          </a:p>
        </p:txBody>
      </p:sp>
    </p:spTree>
    <p:extLst>
      <p:ext uri="{BB962C8B-B14F-4D97-AF65-F5344CB8AC3E}">
        <p14:creationId xmlns:p14="http://schemas.microsoft.com/office/powerpoint/2010/main" val="2631315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6F34D-230F-B412-500C-67A918630D5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697801C-50C2-AB1A-A1AB-1C1295B6A49E}"/>
              </a:ext>
            </a:extLst>
          </p:cNvPr>
          <p:cNvSpPr>
            <a:spLocks noGrp="1"/>
          </p:cNvSpPr>
          <p:nvPr>
            <p:ph type="dt" sz="half" idx="10"/>
          </p:nvPr>
        </p:nvSpPr>
        <p:spPr/>
        <p:txBody>
          <a:bodyPr/>
          <a:lstStyle>
            <a:lvl1pPr>
              <a:defRPr smtClean="0"/>
            </a:lvl1pPr>
          </a:lstStyle>
          <a:p>
            <a:pPr>
              <a:defRPr/>
            </a:pPr>
            <a:fld id="{69BB0CA7-EA11-174C-823C-05240F332C0F}" type="datetimeFigureOut">
              <a:rPr lang="en-GB"/>
              <a:pPr>
                <a:defRPr/>
              </a:pPr>
              <a:t>14/01/2023</a:t>
            </a:fld>
            <a:endParaRPr lang="en-GB" dirty="0"/>
          </a:p>
        </p:txBody>
      </p:sp>
      <p:sp>
        <p:nvSpPr>
          <p:cNvPr id="4" name="Slide Number Placeholder 3">
            <a:extLst>
              <a:ext uri="{FF2B5EF4-FFF2-40B4-BE49-F238E27FC236}">
                <a16:creationId xmlns:a16="http://schemas.microsoft.com/office/drawing/2014/main" id="{07C2C0D6-2ABB-5CE3-EA6F-6C592E4926DD}"/>
              </a:ext>
            </a:extLst>
          </p:cNvPr>
          <p:cNvSpPr>
            <a:spLocks noGrp="1"/>
          </p:cNvSpPr>
          <p:nvPr>
            <p:ph type="sldNum" sz="quarter" idx="11"/>
          </p:nvPr>
        </p:nvSpPr>
        <p:spPr/>
        <p:txBody>
          <a:bodyPr/>
          <a:lstStyle>
            <a:lvl1pPr>
              <a:defRPr/>
            </a:lvl1pPr>
          </a:lstStyle>
          <a:p>
            <a:fld id="{9B15F978-0AC8-3B40-9200-A13A3CEE1CC8}" type="slidenum">
              <a:rPr lang="en-GB" altLang="en-US"/>
              <a:pPr/>
              <a:t>‹#›</a:t>
            </a:fld>
            <a:endParaRPr lang="en-GB" altLang="en-US"/>
          </a:p>
        </p:txBody>
      </p:sp>
    </p:spTree>
    <p:extLst>
      <p:ext uri="{BB962C8B-B14F-4D97-AF65-F5344CB8AC3E}">
        <p14:creationId xmlns:p14="http://schemas.microsoft.com/office/powerpoint/2010/main" val="578758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16D743-203B-78AB-5999-989ABD50893B}"/>
              </a:ext>
            </a:extLst>
          </p:cNvPr>
          <p:cNvSpPr>
            <a:spLocks noGrp="1"/>
          </p:cNvSpPr>
          <p:nvPr>
            <p:ph type="dt" sz="half" idx="10"/>
          </p:nvPr>
        </p:nvSpPr>
        <p:spPr/>
        <p:txBody>
          <a:bodyPr/>
          <a:lstStyle>
            <a:lvl1pPr>
              <a:defRPr smtClean="0"/>
            </a:lvl1pPr>
          </a:lstStyle>
          <a:p>
            <a:pPr>
              <a:defRPr/>
            </a:pPr>
            <a:fld id="{14828E3B-29CD-3347-BED6-16F902CAC36E}" type="datetimeFigureOut">
              <a:rPr lang="en-GB"/>
              <a:pPr>
                <a:defRPr/>
              </a:pPr>
              <a:t>14/01/2023</a:t>
            </a:fld>
            <a:endParaRPr lang="en-GB" dirty="0"/>
          </a:p>
        </p:txBody>
      </p:sp>
      <p:sp>
        <p:nvSpPr>
          <p:cNvPr id="3" name="Slide Number Placeholder 2">
            <a:extLst>
              <a:ext uri="{FF2B5EF4-FFF2-40B4-BE49-F238E27FC236}">
                <a16:creationId xmlns:a16="http://schemas.microsoft.com/office/drawing/2014/main" id="{4081C355-A3D1-DA42-62D7-085574C8C7AB}"/>
              </a:ext>
            </a:extLst>
          </p:cNvPr>
          <p:cNvSpPr>
            <a:spLocks noGrp="1"/>
          </p:cNvSpPr>
          <p:nvPr>
            <p:ph type="sldNum" sz="quarter" idx="11"/>
          </p:nvPr>
        </p:nvSpPr>
        <p:spPr/>
        <p:txBody>
          <a:bodyPr/>
          <a:lstStyle>
            <a:lvl1pPr>
              <a:defRPr/>
            </a:lvl1pPr>
          </a:lstStyle>
          <a:p>
            <a:fld id="{3246FA8F-76C6-5F4E-A7DF-DF92CEF24ED7}" type="slidenum">
              <a:rPr lang="en-GB" altLang="en-US"/>
              <a:pPr/>
              <a:t>‹#›</a:t>
            </a:fld>
            <a:endParaRPr lang="en-GB" altLang="en-US"/>
          </a:p>
        </p:txBody>
      </p:sp>
    </p:spTree>
    <p:extLst>
      <p:ext uri="{BB962C8B-B14F-4D97-AF65-F5344CB8AC3E}">
        <p14:creationId xmlns:p14="http://schemas.microsoft.com/office/powerpoint/2010/main" val="32873772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44439-1D40-39CD-4F62-0C612E5973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B705B16-DAAF-FC25-7372-3015DCE17B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FD5F0F2-CDA6-E1B3-7A1A-E45ECBA0EB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CD642A7-97F5-DC60-6619-E8EAB5EB9E69}"/>
              </a:ext>
            </a:extLst>
          </p:cNvPr>
          <p:cNvSpPr>
            <a:spLocks noGrp="1"/>
          </p:cNvSpPr>
          <p:nvPr>
            <p:ph type="dt" sz="half" idx="10"/>
          </p:nvPr>
        </p:nvSpPr>
        <p:spPr/>
        <p:txBody>
          <a:bodyPr/>
          <a:lstStyle>
            <a:lvl1pPr>
              <a:defRPr smtClean="0"/>
            </a:lvl1pPr>
          </a:lstStyle>
          <a:p>
            <a:pPr>
              <a:defRPr/>
            </a:pPr>
            <a:fld id="{F6A4EBB9-3575-C246-AFED-C4CF0F0F1D38}" type="datetimeFigureOut">
              <a:rPr lang="en-GB"/>
              <a:pPr>
                <a:defRPr/>
              </a:pPr>
              <a:t>14/01/2023</a:t>
            </a:fld>
            <a:endParaRPr lang="en-GB" dirty="0"/>
          </a:p>
        </p:txBody>
      </p:sp>
      <p:sp>
        <p:nvSpPr>
          <p:cNvPr id="6" name="Slide Number Placeholder 5">
            <a:extLst>
              <a:ext uri="{FF2B5EF4-FFF2-40B4-BE49-F238E27FC236}">
                <a16:creationId xmlns:a16="http://schemas.microsoft.com/office/drawing/2014/main" id="{0DB82B7F-CB48-3B71-2AAD-17428C7CD3ED}"/>
              </a:ext>
            </a:extLst>
          </p:cNvPr>
          <p:cNvSpPr>
            <a:spLocks noGrp="1"/>
          </p:cNvSpPr>
          <p:nvPr>
            <p:ph type="sldNum" sz="quarter" idx="11"/>
          </p:nvPr>
        </p:nvSpPr>
        <p:spPr/>
        <p:txBody>
          <a:bodyPr/>
          <a:lstStyle>
            <a:lvl1pPr>
              <a:defRPr/>
            </a:lvl1pPr>
          </a:lstStyle>
          <a:p>
            <a:fld id="{658B483D-AA28-1344-83F8-18851F837FDB}" type="slidenum">
              <a:rPr lang="en-GB" altLang="en-US"/>
              <a:pPr/>
              <a:t>‹#›</a:t>
            </a:fld>
            <a:endParaRPr lang="en-GB" altLang="en-US"/>
          </a:p>
        </p:txBody>
      </p:sp>
    </p:spTree>
    <p:extLst>
      <p:ext uri="{BB962C8B-B14F-4D97-AF65-F5344CB8AC3E}">
        <p14:creationId xmlns:p14="http://schemas.microsoft.com/office/powerpoint/2010/main" val="18484884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12A3C-C7C6-4648-9CA2-8CAA0F8B3F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E160D02-F772-B256-23F0-94281E2FC1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435FD5A-A2A4-9419-9AC2-F7F724C011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5EFE55-6ABA-D075-053E-50D703FAC8F7}"/>
              </a:ext>
            </a:extLst>
          </p:cNvPr>
          <p:cNvSpPr>
            <a:spLocks noGrp="1"/>
          </p:cNvSpPr>
          <p:nvPr>
            <p:ph type="dt" sz="half" idx="10"/>
          </p:nvPr>
        </p:nvSpPr>
        <p:spPr/>
        <p:txBody>
          <a:bodyPr/>
          <a:lstStyle>
            <a:lvl1pPr>
              <a:defRPr smtClean="0"/>
            </a:lvl1pPr>
          </a:lstStyle>
          <a:p>
            <a:pPr>
              <a:defRPr/>
            </a:pPr>
            <a:fld id="{F2907DCD-42DE-674C-ACA6-93F4BE2A6A4D}" type="datetimeFigureOut">
              <a:rPr lang="en-GB"/>
              <a:pPr>
                <a:defRPr/>
              </a:pPr>
              <a:t>14/01/2023</a:t>
            </a:fld>
            <a:endParaRPr lang="en-GB" dirty="0"/>
          </a:p>
        </p:txBody>
      </p:sp>
      <p:sp>
        <p:nvSpPr>
          <p:cNvPr id="6" name="Slide Number Placeholder 5">
            <a:extLst>
              <a:ext uri="{FF2B5EF4-FFF2-40B4-BE49-F238E27FC236}">
                <a16:creationId xmlns:a16="http://schemas.microsoft.com/office/drawing/2014/main" id="{C2B0EC57-7B54-040B-3F18-E3A3F26AB948}"/>
              </a:ext>
            </a:extLst>
          </p:cNvPr>
          <p:cNvSpPr>
            <a:spLocks noGrp="1"/>
          </p:cNvSpPr>
          <p:nvPr>
            <p:ph type="sldNum" sz="quarter" idx="11"/>
          </p:nvPr>
        </p:nvSpPr>
        <p:spPr/>
        <p:txBody>
          <a:bodyPr/>
          <a:lstStyle>
            <a:lvl1pPr>
              <a:defRPr/>
            </a:lvl1pPr>
          </a:lstStyle>
          <a:p>
            <a:fld id="{5B10A4B1-2C58-F142-A80E-E586725BAE78}" type="slidenum">
              <a:rPr lang="en-GB" altLang="en-US"/>
              <a:pPr/>
              <a:t>‹#›</a:t>
            </a:fld>
            <a:endParaRPr lang="en-GB" altLang="en-US"/>
          </a:p>
        </p:txBody>
      </p:sp>
    </p:spTree>
    <p:extLst>
      <p:ext uri="{BB962C8B-B14F-4D97-AF65-F5344CB8AC3E}">
        <p14:creationId xmlns:p14="http://schemas.microsoft.com/office/powerpoint/2010/main" val="1138208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7CE7E-6078-2F90-EFE9-25379DF857C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BEF0803-B238-B474-08E2-65AA896A5A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07C503-F20C-ECBB-DE8A-A63F8F9FC201}"/>
              </a:ext>
            </a:extLst>
          </p:cNvPr>
          <p:cNvSpPr>
            <a:spLocks noGrp="1"/>
          </p:cNvSpPr>
          <p:nvPr>
            <p:ph type="dt" sz="half" idx="10"/>
          </p:nvPr>
        </p:nvSpPr>
        <p:spPr/>
        <p:txBody>
          <a:bodyPr/>
          <a:lstStyle>
            <a:lvl1pPr>
              <a:defRPr smtClean="0"/>
            </a:lvl1pPr>
          </a:lstStyle>
          <a:p>
            <a:pPr>
              <a:defRPr/>
            </a:pPr>
            <a:fld id="{411A0CCC-041E-AD42-89CC-72549DC74614}" type="datetimeFigureOut">
              <a:rPr lang="en-GB"/>
              <a:pPr>
                <a:defRPr/>
              </a:pPr>
              <a:t>14/01/2023</a:t>
            </a:fld>
            <a:endParaRPr lang="en-GB" dirty="0"/>
          </a:p>
        </p:txBody>
      </p:sp>
      <p:sp>
        <p:nvSpPr>
          <p:cNvPr id="5" name="Slide Number Placeholder 4">
            <a:extLst>
              <a:ext uri="{FF2B5EF4-FFF2-40B4-BE49-F238E27FC236}">
                <a16:creationId xmlns:a16="http://schemas.microsoft.com/office/drawing/2014/main" id="{078E7985-E9F7-21C4-205E-BCC5EB73D3DD}"/>
              </a:ext>
            </a:extLst>
          </p:cNvPr>
          <p:cNvSpPr>
            <a:spLocks noGrp="1"/>
          </p:cNvSpPr>
          <p:nvPr>
            <p:ph type="sldNum" sz="quarter" idx="11"/>
          </p:nvPr>
        </p:nvSpPr>
        <p:spPr/>
        <p:txBody>
          <a:bodyPr/>
          <a:lstStyle>
            <a:lvl1pPr>
              <a:defRPr/>
            </a:lvl1pPr>
          </a:lstStyle>
          <a:p>
            <a:fld id="{F6194CC0-80E4-5243-8A7E-9944BEAA27BB}" type="slidenum">
              <a:rPr lang="en-GB" altLang="en-US"/>
              <a:pPr/>
              <a:t>‹#›</a:t>
            </a:fld>
            <a:endParaRPr lang="en-GB" altLang="en-US"/>
          </a:p>
        </p:txBody>
      </p:sp>
    </p:spTree>
    <p:extLst>
      <p:ext uri="{BB962C8B-B14F-4D97-AF65-F5344CB8AC3E}">
        <p14:creationId xmlns:p14="http://schemas.microsoft.com/office/powerpoint/2010/main" val="26732451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808478-8C35-CB8E-FD7D-C38107C2F12A}"/>
              </a:ext>
            </a:extLst>
          </p:cNvPr>
          <p:cNvSpPr>
            <a:spLocks noGrp="1"/>
          </p:cNvSpPr>
          <p:nvPr>
            <p:ph type="title" orient="vert"/>
          </p:nvPr>
        </p:nvSpPr>
        <p:spPr>
          <a:xfrm>
            <a:off x="8839200" y="274638"/>
            <a:ext cx="2743200" cy="5241925"/>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F1AA24-C71C-BF90-DB41-A523DA52A8CB}"/>
              </a:ext>
            </a:extLst>
          </p:cNvPr>
          <p:cNvSpPr>
            <a:spLocks noGrp="1"/>
          </p:cNvSpPr>
          <p:nvPr>
            <p:ph type="body" orient="vert" idx="1"/>
          </p:nvPr>
        </p:nvSpPr>
        <p:spPr>
          <a:xfrm>
            <a:off x="609600" y="274638"/>
            <a:ext cx="80772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518431E-29B3-DCC9-BEB3-BF21ECAC8B6C}"/>
              </a:ext>
            </a:extLst>
          </p:cNvPr>
          <p:cNvSpPr>
            <a:spLocks noGrp="1"/>
          </p:cNvSpPr>
          <p:nvPr>
            <p:ph type="dt" sz="half" idx="10"/>
          </p:nvPr>
        </p:nvSpPr>
        <p:spPr/>
        <p:txBody>
          <a:bodyPr/>
          <a:lstStyle>
            <a:lvl1pPr>
              <a:defRPr smtClean="0"/>
            </a:lvl1pPr>
          </a:lstStyle>
          <a:p>
            <a:pPr>
              <a:defRPr/>
            </a:pPr>
            <a:fld id="{611BDE8B-9416-2649-8492-CD827A1CF384}" type="datetimeFigureOut">
              <a:rPr lang="en-GB"/>
              <a:pPr>
                <a:defRPr/>
              </a:pPr>
              <a:t>14/01/2023</a:t>
            </a:fld>
            <a:endParaRPr lang="en-GB" dirty="0"/>
          </a:p>
        </p:txBody>
      </p:sp>
      <p:sp>
        <p:nvSpPr>
          <p:cNvPr id="5" name="Slide Number Placeholder 4">
            <a:extLst>
              <a:ext uri="{FF2B5EF4-FFF2-40B4-BE49-F238E27FC236}">
                <a16:creationId xmlns:a16="http://schemas.microsoft.com/office/drawing/2014/main" id="{E3A5EB5D-6B50-9BC3-504C-513D9ED382C3}"/>
              </a:ext>
            </a:extLst>
          </p:cNvPr>
          <p:cNvSpPr>
            <a:spLocks noGrp="1"/>
          </p:cNvSpPr>
          <p:nvPr>
            <p:ph type="sldNum" sz="quarter" idx="11"/>
          </p:nvPr>
        </p:nvSpPr>
        <p:spPr/>
        <p:txBody>
          <a:bodyPr/>
          <a:lstStyle>
            <a:lvl1pPr>
              <a:defRPr/>
            </a:lvl1pPr>
          </a:lstStyle>
          <a:p>
            <a:fld id="{F34EE29C-C0CD-E640-8545-5E1684111192}" type="slidenum">
              <a:rPr lang="en-GB" altLang="en-US"/>
              <a:pPr/>
              <a:t>‹#›</a:t>
            </a:fld>
            <a:endParaRPr lang="en-GB" altLang="en-US"/>
          </a:p>
        </p:txBody>
      </p:sp>
    </p:spTree>
    <p:extLst>
      <p:ext uri="{BB962C8B-B14F-4D97-AF65-F5344CB8AC3E}">
        <p14:creationId xmlns:p14="http://schemas.microsoft.com/office/powerpoint/2010/main" val="28041745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FB59D-2D7B-FB88-339F-D51A8B36B5F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910DD65-A5A5-93AF-3473-439B0193BA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FC554FC-AB6B-CAEE-C79C-E2F93E1866B9}"/>
              </a:ext>
            </a:extLst>
          </p:cNvPr>
          <p:cNvSpPr>
            <a:spLocks noGrp="1"/>
          </p:cNvSpPr>
          <p:nvPr>
            <p:ph type="dt" sz="half" idx="10"/>
          </p:nvPr>
        </p:nvSpPr>
        <p:spPr/>
        <p:txBody>
          <a:bodyPr/>
          <a:lstStyle>
            <a:lvl1pPr>
              <a:defRPr smtClean="0"/>
            </a:lvl1pPr>
          </a:lstStyle>
          <a:p>
            <a:pPr>
              <a:defRPr/>
            </a:pPr>
            <a:fld id="{7FD26B9A-ED38-4840-A8B9-B0B5907536CE}" type="datetimeFigureOut">
              <a:rPr lang="en-GB"/>
              <a:pPr>
                <a:defRPr/>
              </a:pPr>
              <a:t>14/01/2023</a:t>
            </a:fld>
            <a:endParaRPr lang="en-GB"/>
          </a:p>
        </p:txBody>
      </p:sp>
      <p:sp>
        <p:nvSpPr>
          <p:cNvPr id="5" name="Footer Placeholder 4">
            <a:extLst>
              <a:ext uri="{FF2B5EF4-FFF2-40B4-BE49-F238E27FC236}">
                <a16:creationId xmlns:a16="http://schemas.microsoft.com/office/drawing/2014/main" id="{8CB4E315-4095-0FDA-0C54-2F50ADF29AD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E604EB3-4930-8F89-9ED2-6AEB6901D99E}"/>
              </a:ext>
            </a:extLst>
          </p:cNvPr>
          <p:cNvSpPr>
            <a:spLocks noGrp="1"/>
          </p:cNvSpPr>
          <p:nvPr>
            <p:ph type="sldNum" sz="quarter" idx="12"/>
          </p:nvPr>
        </p:nvSpPr>
        <p:spPr/>
        <p:txBody>
          <a:bodyPr/>
          <a:lstStyle>
            <a:lvl1pPr>
              <a:defRPr/>
            </a:lvl1pPr>
          </a:lstStyle>
          <a:p>
            <a:fld id="{648A9731-DA6C-0748-9498-6996612FCC2D}" type="slidenum">
              <a:rPr lang="en-GB" altLang="en-US"/>
              <a:pPr/>
              <a:t>‹#›</a:t>
            </a:fld>
            <a:endParaRPr lang="en-GB" altLang="en-US"/>
          </a:p>
        </p:txBody>
      </p:sp>
    </p:spTree>
    <p:extLst>
      <p:ext uri="{BB962C8B-B14F-4D97-AF65-F5344CB8AC3E}">
        <p14:creationId xmlns:p14="http://schemas.microsoft.com/office/powerpoint/2010/main" val="10994310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39DC5-07E2-DE00-7990-F965AAC8F26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83D4B91-4F87-0696-DED2-AD8E975A3C2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E6EAB4-BA4F-4A89-FE24-3B28195DCC89}"/>
              </a:ext>
            </a:extLst>
          </p:cNvPr>
          <p:cNvSpPr>
            <a:spLocks noGrp="1"/>
          </p:cNvSpPr>
          <p:nvPr>
            <p:ph type="dt" sz="half" idx="10"/>
          </p:nvPr>
        </p:nvSpPr>
        <p:spPr/>
        <p:txBody>
          <a:bodyPr/>
          <a:lstStyle>
            <a:lvl1pPr>
              <a:defRPr smtClean="0"/>
            </a:lvl1pPr>
          </a:lstStyle>
          <a:p>
            <a:pPr>
              <a:defRPr/>
            </a:pPr>
            <a:fld id="{B0AF8652-A11A-6046-AEBA-0265C6E58EBF}" type="datetimeFigureOut">
              <a:rPr lang="en-GB"/>
              <a:pPr>
                <a:defRPr/>
              </a:pPr>
              <a:t>14/01/2023</a:t>
            </a:fld>
            <a:endParaRPr lang="en-GB"/>
          </a:p>
        </p:txBody>
      </p:sp>
      <p:sp>
        <p:nvSpPr>
          <p:cNvPr id="5" name="Footer Placeholder 4">
            <a:extLst>
              <a:ext uri="{FF2B5EF4-FFF2-40B4-BE49-F238E27FC236}">
                <a16:creationId xmlns:a16="http://schemas.microsoft.com/office/drawing/2014/main" id="{2E045E05-951B-A6EE-6F6C-E8B4B3E624C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7C0ED44-52C7-482C-CDDA-378013244393}"/>
              </a:ext>
            </a:extLst>
          </p:cNvPr>
          <p:cNvSpPr>
            <a:spLocks noGrp="1"/>
          </p:cNvSpPr>
          <p:nvPr>
            <p:ph type="sldNum" sz="quarter" idx="12"/>
          </p:nvPr>
        </p:nvSpPr>
        <p:spPr/>
        <p:txBody>
          <a:bodyPr/>
          <a:lstStyle>
            <a:lvl1pPr>
              <a:defRPr/>
            </a:lvl1pPr>
          </a:lstStyle>
          <a:p>
            <a:fld id="{C699591F-1864-4746-9237-8AB6832A35B5}" type="slidenum">
              <a:rPr lang="en-GB" altLang="en-US"/>
              <a:pPr/>
              <a:t>‹#›</a:t>
            </a:fld>
            <a:endParaRPr lang="en-GB" altLang="en-US"/>
          </a:p>
        </p:txBody>
      </p:sp>
    </p:spTree>
    <p:extLst>
      <p:ext uri="{BB962C8B-B14F-4D97-AF65-F5344CB8AC3E}">
        <p14:creationId xmlns:p14="http://schemas.microsoft.com/office/powerpoint/2010/main" val="30454479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739BF-04C6-6B58-0DF1-5766E8560E6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27DEB7A-CC39-4EBC-9356-7BEC2AC1BAE8}"/>
              </a:ext>
            </a:extLst>
          </p:cNvPr>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Date Placeholder 3">
            <a:extLst>
              <a:ext uri="{FF2B5EF4-FFF2-40B4-BE49-F238E27FC236}">
                <a16:creationId xmlns:a16="http://schemas.microsoft.com/office/drawing/2014/main" id="{11FA3204-8B00-D110-C610-C9489533A80F}"/>
              </a:ext>
            </a:extLst>
          </p:cNvPr>
          <p:cNvSpPr>
            <a:spLocks noGrp="1"/>
          </p:cNvSpPr>
          <p:nvPr>
            <p:ph type="dt" sz="half" idx="10"/>
          </p:nvPr>
        </p:nvSpPr>
        <p:spPr/>
        <p:txBody>
          <a:bodyPr/>
          <a:lstStyle>
            <a:lvl1pPr>
              <a:defRPr smtClean="0"/>
            </a:lvl1pPr>
          </a:lstStyle>
          <a:p>
            <a:pPr>
              <a:defRPr/>
            </a:pPr>
            <a:fld id="{979A2BF4-49AE-784B-9956-A36C507D428F}" type="datetimeFigureOut">
              <a:rPr lang="en-GB"/>
              <a:pPr>
                <a:defRPr/>
              </a:pPr>
              <a:t>14/01/2023</a:t>
            </a:fld>
            <a:endParaRPr lang="en-GB"/>
          </a:p>
        </p:txBody>
      </p:sp>
      <p:sp>
        <p:nvSpPr>
          <p:cNvPr id="5" name="Footer Placeholder 4">
            <a:extLst>
              <a:ext uri="{FF2B5EF4-FFF2-40B4-BE49-F238E27FC236}">
                <a16:creationId xmlns:a16="http://schemas.microsoft.com/office/drawing/2014/main" id="{C16E8A04-0671-E2DF-3B31-63EC112B405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C36BA7C-5FED-5D25-53AB-2FF5333569BF}"/>
              </a:ext>
            </a:extLst>
          </p:cNvPr>
          <p:cNvSpPr>
            <a:spLocks noGrp="1"/>
          </p:cNvSpPr>
          <p:nvPr>
            <p:ph type="sldNum" sz="quarter" idx="12"/>
          </p:nvPr>
        </p:nvSpPr>
        <p:spPr/>
        <p:txBody>
          <a:bodyPr/>
          <a:lstStyle>
            <a:lvl1pPr>
              <a:defRPr/>
            </a:lvl1pPr>
          </a:lstStyle>
          <a:p>
            <a:fld id="{EE6EB3FA-E131-5445-AB1C-AC17338B66EC}" type="slidenum">
              <a:rPr lang="en-GB" altLang="en-US"/>
              <a:pPr/>
              <a:t>‹#›</a:t>
            </a:fld>
            <a:endParaRPr lang="en-GB" altLang="en-US"/>
          </a:p>
        </p:txBody>
      </p:sp>
    </p:spTree>
    <p:extLst>
      <p:ext uri="{BB962C8B-B14F-4D97-AF65-F5344CB8AC3E}">
        <p14:creationId xmlns:p14="http://schemas.microsoft.com/office/powerpoint/2010/main" val="37176491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72E21-B051-AA46-ACC7-C57000B34C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61068C-6FD3-9131-44A8-86ABCF85D399}"/>
              </a:ext>
            </a:extLst>
          </p:cNvPr>
          <p:cNvSpPr>
            <a:spLocks noGrp="1"/>
          </p:cNvSpPr>
          <p:nvPr>
            <p:ph sz="half" idx="1"/>
          </p:nvPr>
        </p:nvSpPr>
        <p:spPr>
          <a:xfrm>
            <a:off x="6096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5B58EA6-320F-A098-EB0B-CD53B2D080D9}"/>
              </a:ext>
            </a:extLst>
          </p:cNvPr>
          <p:cNvSpPr>
            <a:spLocks noGrp="1"/>
          </p:cNvSpPr>
          <p:nvPr>
            <p:ph sz="half" idx="2"/>
          </p:nvPr>
        </p:nvSpPr>
        <p:spPr>
          <a:xfrm>
            <a:off x="61722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996AF8-6E83-4658-E2C5-6E3CD7D10F9A}"/>
              </a:ext>
            </a:extLst>
          </p:cNvPr>
          <p:cNvSpPr>
            <a:spLocks noGrp="1"/>
          </p:cNvSpPr>
          <p:nvPr>
            <p:ph type="dt" sz="half" idx="10"/>
          </p:nvPr>
        </p:nvSpPr>
        <p:spPr/>
        <p:txBody>
          <a:bodyPr/>
          <a:lstStyle>
            <a:lvl1pPr>
              <a:defRPr smtClean="0"/>
            </a:lvl1pPr>
          </a:lstStyle>
          <a:p>
            <a:pPr>
              <a:defRPr/>
            </a:pPr>
            <a:fld id="{B3A10D68-4608-0147-916C-550494C1884D}" type="datetimeFigureOut">
              <a:rPr lang="en-GB"/>
              <a:pPr>
                <a:defRPr/>
              </a:pPr>
              <a:t>14/01/2023</a:t>
            </a:fld>
            <a:endParaRPr lang="en-GB"/>
          </a:p>
        </p:txBody>
      </p:sp>
      <p:sp>
        <p:nvSpPr>
          <p:cNvPr id="6" name="Footer Placeholder 5">
            <a:extLst>
              <a:ext uri="{FF2B5EF4-FFF2-40B4-BE49-F238E27FC236}">
                <a16:creationId xmlns:a16="http://schemas.microsoft.com/office/drawing/2014/main" id="{295061DC-621F-EC19-06BE-592E70D714A8}"/>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5393AC34-7A81-9450-AAD6-A9B3EAD3E77B}"/>
              </a:ext>
            </a:extLst>
          </p:cNvPr>
          <p:cNvSpPr>
            <a:spLocks noGrp="1"/>
          </p:cNvSpPr>
          <p:nvPr>
            <p:ph type="sldNum" sz="quarter" idx="12"/>
          </p:nvPr>
        </p:nvSpPr>
        <p:spPr/>
        <p:txBody>
          <a:bodyPr/>
          <a:lstStyle>
            <a:lvl1pPr>
              <a:defRPr/>
            </a:lvl1pPr>
          </a:lstStyle>
          <a:p>
            <a:fld id="{9626DFAA-BA39-7647-9078-4A02C46CCC0F}" type="slidenum">
              <a:rPr lang="en-GB" altLang="en-US"/>
              <a:pPr/>
              <a:t>‹#›</a:t>
            </a:fld>
            <a:endParaRPr lang="en-GB" altLang="en-US"/>
          </a:p>
        </p:txBody>
      </p:sp>
    </p:spTree>
    <p:extLst>
      <p:ext uri="{BB962C8B-B14F-4D97-AF65-F5344CB8AC3E}">
        <p14:creationId xmlns:p14="http://schemas.microsoft.com/office/powerpoint/2010/main" val="19230897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81575-6B0E-57EB-D527-0972BAA06D6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4B34517-3A23-1528-286F-1748C45AEB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5A8EB45-8906-54F0-D74C-8D8B0C41BE4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F620B2A-8665-BB06-C901-F1043CCF2B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E2B6CB5-1469-DEB8-35EF-588CBCE2E1C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3124CB8-B438-0F1E-879B-71BE6326B6A9}"/>
              </a:ext>
            </a:extLst>
          </p:cNvPr>
          <p:cNvSpPr>
            <a:spLocks noGrp="1"/>
          </p:cNvSpPr>
          <p:nvPr>
            <p:ph type="dt" sz="half" idx="10"/>
          </p:nvPr>
        </p:nvSpPr>
        <p:spPr/>
        <p:txBody>
          <a:bodyPr/>
          <a:lstStyle>
            <a:lvl1pPr>
              <a:defRPr smtClean="0"/>
            </a:lvl1pPr>
          </a:lstStyle>
          <a:p>
            <a:pPr>
              <a:defRPr/>
            </a:pPr>
            <a:fld id="{B66E9B93-DA4B-7E4F-9A10-AA59D2CA5EA8}" type="datetimeFigureOut">
              <a:rPr lang="en-GB"/>
              <a:pPr>
                <a:defRPr/>
              </a:pPr>
              <a:t>14/01/2023</a:t>
            </a:fld>
            <a:endParaRPr lang="en-GB"/>
          </a:p>
        </p:txBody>
      </p:sp>
      <p:sp>
        <p:nvSpPr>
          <p:cNvPr id="8" name="Footer Placeholder 7">
            <a:extLst>
              <a:ext uri="{FF2B5EF4-FFF2-40B4-BE49-F238E27FC236}">
                <a16:creationId xmlns:a16="http://schemas.microsoft.com/office/drawing/2014/main" id="{7BC3B3D7-5E36-84F8-CE6A-589AAA78DF30}"/>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8">
            <a:extLst>
              <a:ext uri="{FF2B5EF4-FFF2-40B4-BE49-F238E27FC236}">
                <a16:creationId xmlns:a16="http://schemas.microsoft.com/office/drawing/2014/main" id="{1770CA04-0411-C6B8-EB59-58DD07D80625}"/>
              </a:ext>
            </a:extLst>
          </p:cNvPr>
          <p:cNvSpPr>
            <a:spLocks noGrp="1"/>
          </p:cNvSpPr>
          <p:nvPr>
            <p:ph type="sldNum" sz="quarter" idx="12"/>
          </p:nvPr>
        </p:nvSpPr>
        <p:spPr/>
        <p:txBody>
          <a:bodyPr/>
          <a:lstStyle>
            <a:lvl1pPr>
              <a:defRPr/>
            </a:lvl1pPr>
          </a:lstStyle>
          <a:p>
            <a:fld id="{BD05C62B-2BAB-ED47-A1A5-E017CCF74456}" type="slidenum">
              <a:rPr lang="en-GB" altLang="en-US"/>
              <a:pPr/>
              <a:t>‹#›</a:t>
            </a:fld>
            <a:endParaRPr lang="en-GB" altLang="en-US"/>
          </a:p>
        </p:txBody>
      </p:sp>
    </p:spTree>
    <p:extLst>
      <p:ext uri="{BB962C8B-B14F-4D97-AF65-F5344CB8AC3E}">
        <p14:creationId xmlns:p14="http://schemas.microsoft.com/office/powerpoint/2010/main" val="28936319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3042-C65B-1F0D-8837-F47CA4F21EF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5E38CC5-A4E2-923C-1C63-0D5BA353C8E3}"/>
              </a:ext>
            </a:extLst>
          </p:cNvPr>
          <p:cNvSpPr>
            <a:spLocks noGrp="1"/>
          </p:cNvSpPr>
          <p:nvPr>
            <p:ph type="dt" sz="half" idx="10"/>
          </p:nvPr>
        </p:nvSpPr>
        <p:spPr/>
        <p:txBody>
          <a:bodyPr/>
          <a:lstStyle>
            <a:lvl1pPr>
              <a:defRPr smtClean="0"/>
            </a:lvl1pPr>
          </a:lstStyle>
          <a:p>
            <a:pPr>
              <a:defRPr/>
            </a:pPr>
            <a:fld id="{773A1EA2-CA0A-394F-A596-5879D1322C64}" type="datetimeFigureOut">
              <a:rPr lang="en-GB"/>
              <a:pPr>
                <a:defRPr/>
              </a:pPr>
              <a:t>14/01/2023</a:t>
            </a:fld>
            <a:endParaRPr lang="en-GB"/>
          </a:p>
        </p:txBody>
      </p:sp>
      <p:sp>
        <p:nvSpPr>
          <p:cNvPr id="4" name="Footer Placeholder 3">
            <a:extLst>
              <a:ext uri="{FF2B5EF4-FFF2-40B4-BE49-F238E27FC236}">
                <a16:creationId xmlns:a16="http://schemas.microsoft.com/office/drawing/2014/main" id="{687D7F64-69F1-0E2C-EE17-D303A02AABD0}"/>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4">
            <a:extLst>
              <a:ext uri="{FF2B5EF4-FFF2-40B4-BE49-F238E27FC236}">
                <a16:creationId xmlns:a16="http://schemas.microsoft.com/office/drawing/2014/main" id="{A5870D5E-51D3-1158-E1B6-B89470C1A046}"/>
              </a:ext>
            </a:extLst>
          </p:cNvPr>
          <p:cNvSpPr>
            <a:spLocks noGrp="1"/>
          </p:cNvSpPr>
          <p:nvPr>
            <p:ph type="sldNum" sz="quarter" idx="12"/>
          </p:nvPr>
        </p:nvSpPr>
        <p:spPr/>
        <p:txBody>
          <a:bodyPr/>
          <a:lstStyle>
            <a:lvl1pPr>
              <a:defRPr/>
            </a:lvl1pPr>
          </a:lstStyle>
          <a:p>
            <a:fld id="{754931B6-C585-EA41-A4AC-7891A30E5F39}" type="slidenum">
              <a:rPr lang="en-GB" altLang="en-US"/>
              <a:pPr/>
              <a:t>‹#›</a:t>
            </a:fld>
            <a:endParaRPr lang="en-GB" altLang="en-US"/>
          </a:p>
        </p:txBody>
      </p:sp>
    </p:spTree>
    <p:extLst>
      <p:ext uri="{BB962C8B-B14F-4D97-AF65-F5344CB8AC3E}">
        <p14:creationId xmlns:p14="http://schemas.microsoft.com/office/powerpoint/2010/main" val="433903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AC3471-674A-929E-21A0-DB36EA34BF22}"/>
              </a:ext>
            </a:extLst>
          </p:cNvPr>
          <p:cNvSpPr>
            <a:spLocks noGrp="1"/>
          </p:cNvSpPr>
          <p:nvPr>
            <p:ph type="dt" sz="half" idx="10"/>
          </p:nvPr>
        </p:nvSpPr>
        <p:spPr/>
        <p:txBody>
          <a:bodyPr/>
          <a:lstStyle>
            <a:lvl1pPr>
              <a:defRPr smtClean="0"/>
            </a:lvl1pPr>
          </a:lstStyle>
          <a:p>
            <a:pPr>
              <a:defRPr/>
            </a:pPr>
            <a:fld id="{2B6D49F2-B9F9-8248-ADF8-BACA2E6B6920}" type="datetimeFigureOut">
              <a:rPr lang="en-GB"/>
              <a:pPr>
                <a:defRPr/>
              </a:pPr>
              <a:t>14/01/2023</a:t>
            </a:fld>
            <a:endParaRPr lang="en-GB"/>
          </a:p>
        </p:txBody>
      </p:sp>
      <p:sp>
        <p:nvSpPr>
          <p:cNvPr id="3" name="Footer Placeholder 2">
            <a:extLst>
              <a:ext uri="{FF2B5EF4-FFF2-40B4-BE49-F238E27FC236}">
                <a16:creationId xmlns:a16="http://schemas.microsoft.com/office/drawing/2014/main" id="{184BEA9A-9D42-6793-F22E-57AA47EA6B40}"/>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3">
            <a:extLst>
              <a:ext uri="{FF2B5EF4-FFF2-40B4-BE49-F238E27FC236}">
                <a16:creationId xmlns:a16="http://schemas.microsoft.com/office/drawing/2014/main" id="{764F5900-01D5-9D85-E3A5-7A5CBF1FFDFC}"/>
              </a:ext>
            </a:extLst>
          </p:cNvPr>
          <p:cNvSpPr>
            <a:spLocks noGrp="1"/>
          </p:cNvSpPr>
          <p:nvPr>
            <p:ph type="sldNum" sz="quarter" idx="12"/>
          </p:nvPr>
        </p:nvSpPr>
        <p:spPr/>
        <p:txBody>
          <a:bodyPr/>
          <a:lstStyle>
            <a:lvl1pPr>
              <a:defRPr/>
            </a:lvl1pPr>
          </a:lstStyle>
          <a:p>
            <a:fld id="{C2444F31-2B85-A643-A489-EECC3794FEE6}" type="slidenum">
              <a:rPr lang="en-GB" altLang="en-US"/>
              <a:pPr/>
              <a:t>‹#›</a:t>
            </a:fld>
            <a:endParaRPr lang="en-GB" altLang="en-US"/>
          </a:p>
        </p:txBody>
      </p:sp>
    </p:spTree>
    <p:extLst>
      <p:ext uri="{BB962C8B-B14F-4D97-AF65-F5344CB8AC3E}">
        <p14:creationId xmlns:p14="http://schemas.microsoft.com/office/powerpoint/2010/main" val="10220678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61664-2C6A-0464-9F7E-E6EF28664A9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4A44D0D-8921-A124-E91F-8370F8822A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FFC4A04-8199-B1E8-9570-EC59808D0F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3D869B9-B07B-DF00-8202-9CF7D79EEA0D}"/>
              </a:ext>
            </a:extLst>
          </p:cNvPr>
          <p:cNvSpPr>
            <a:spLocks noGrp="1"/>
          </p:cNvSpPr>
          <p:nvPr>
            <p:ph type="dt" sz="half" idx="10"/>
          </p:nvPr>
        </p:nvSpPr>
        <p:spPr/>
        <p:txBody>
          <a:bodyPr/>
          <a:lstStyle>
            <a:lvl1pPr>
              <a:defRPr smtClean="0"/>
            </a:lvl1pPr>
          </a:lstStyle>
          <a:p>
            <a:pPr>
              <a:defRPr/>
            </a:pPr>
            <a:fld id="{3E64BFD4-0873-454F-8BB4-4BFC18B2BE3A}" type="datetimeFigureOut">
              <a:rPr lang="en-GB"/>
              <a:pPr>
                <a:defRPr/>
              </a:pPr>
              <a:t>14/01/2023</a:t>
            </a:fld>
            <a:endParaRPr lang="en-GB"/>
          </a:p>
        </p:txBody>
      </p:sp>
      <p:sp>
        <p:nvSpPr>
          <p:cNvPr id="6" name="Footer Placeholder 5">
            <a:extLst>
              <a:ext uri="{FF2B5EF4-FFF2-40B4-BE49-F238E27FC236}">
                <a16:creationId xmlns:a16="http://schemas.microsoft.com/office/drawing/2014/main" id="{75692866-2300-3846-6A4C-2E82AE6F0D7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DCC57F25-EE72-D290-68C1-90C05A40DBD6}"/>
              </a:ext>
            </a:extLst>
          </p:cNvPr>
          <p:cNvSpPr>
            <a:spLocks noGrp="1"/>
          </p:cNvSpPr>
          <p:nvPr>
            <p:ph type="sldNum" sz="quarter" idx="12"/>
          </p:nvPr>
        </p:nvSpPr>
        <p:spPr/>
        <p:txBody>
          <a:bodyPr/>
          <a:lstStyle>
            <a:lvl1pPr>
              <a:defRPr/>
            </a:lvl1pPr>
          </a:lstStyle>
          <a:p>
            <a:fld id="{D002B603-A7F4-7D4D-8120-C1F92C68975D}" type="slidenum">
              <a:rPr lang="en-GB" altLang="en-US"/>
              <a:pPr/>
              <a:t>‹#›</a:t>
            </a:fld>
            <a:endParaRPr lang="en-GB" altLang="en-US"/>
          </a:p>
        </p:txBody>
      </p:sp>
    </p:spTree>
    <p:extLst>
      <p:ext uri="{BB962C8B-B14F-4D97-AF65-F5344CB8AC3E}">
        <p14:creationId xmlns:p14="http://schemas.microsoft.com/office/powerpoint/2010/main" val="188897636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7F3D3-FA54-A696-3EF9-9F3DFD654B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E52A4BE-36DD-7C53-67F8-752F820905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B944D21-8C8F-46AD-29B5-700D92B3CF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FAE2429-88CF-57CC-4851-072A9F1A48BA}"/>
              </a:ext>
            </a:extLst>
          </p:cNvPr>
          <p:cNvSpPr>
            <a:spLocks noGrp="1"/>
          </p:cNvSpPr>
          <p:nvPr>
            <p:ph type="dt" sz="half" idx="10"/>
          </p:nvPr>
        </p:nvSpPr>
        <p:spPr/>
        <p:txBody>
          <a:bodyPr/>
          <a:lstStyle>
            <a:lvl1pPr>
              <a:defRPr smtClean="0"/>
            </a:lvl1pPr>
          </a:lstStyle>
          <a:p>
            <a:pPr>
              <a:defRPr/>
            </a:pPr>
            <a:fld id="{5DF1E49E-3C29-A542-8536-AEE256CB3EE5}" type="datetimeFigureOut">
              <a:rPr lang="en-GB"/>
              <a:pPr>
                <a:defRPr/>
              </a:pPr>
              <a:t>14/01/2023</a:t>
            </a:fld>
            <a:endParaRPr lang="en-GB"/>
          </a:p>
        </p:txBody>
      </p:sp>
      <p:sp>
        <p:nvSpPr>
          <p:cNvPr id="6" name="Footer Placeholder 5">
            <a:extLst>
              <a:ext uri="{FF2B5EF4-FFF2-40B4-BE49-F238E27FC236}">
                <a16:creationId xmlns:a16="http://schemas.microsoft.com/office/drawing/2014/main" id="{A357BA8F-635C-057B-6D1C-2E4E59B04EA6}"/>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2E1282BF-FA10-6B55-349D-C6CAE95B1090}"/>
              </a:ext>
            </a:extLst>
          </p:cNvPr>
          <p:cNvSpPr>
            <a:spLocks noGrp="1"/>
          </p:cNvSpPr>
          <p:nvPr>
            <p:ph type="sldNum" sz="quarter" idx="12"/>
          </p:nvPr>
        </p:nvSpPr>
        <p:spPr/>
        <p:txBody>
          <a:bodyPr/>
          <a:lstStyle>
            <a:lvl1pPr>
              <a:defRPr/>
            </a:lvl1pPr>
          </a:lstStyle>
          <a:p>
            <a:fld id="{56B74C25-323A-BB4E-879D-D282E4AAB5A4}" type="slidenum">
              <a:rPr lang="en-GB" altLang="en-US"/>
              <a:pPr/>
              <a:t>‹#›</a:t>
            </a:fld>
            <a:endParaRPr lang="en-GB" altLang="en-US"/>
          </a:p>
        </p:txBody>
      </p:sp>
    </p:spTree>
    <p:extLst>
      <p:ext uri="{BB962C8B-B14F-4D97-AF65-F5344CB8AC3E}">
        <p14:creationId xmlns:p14="http://schemas.microsoft.com/office/powerpoint/2010/main" val="19336543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61BBE-BAE7-0220-0B91-1FB19F6D507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6AB9274-12AE-4F84-EB54-337B17B8BB6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764C05-65C6-4873-F41B-303DB5CD1137}"/>
              </a:ext>
            </a:extLst>
          </p:cNvPr>
          <p:cNvSpPr>
            <a:spLocks noGrp="1"/>
          </p:cNvSpPr>
          <p:nvPr>
            <p:ph type="dt" sz="half" idx="10"/>
          </p:nvPr>
        </p:nvSpPr>
        <p:spPr/>
        <p:txBody>
          <a:bodyPr/>
          <a:lstStyle>
            <a:lvl1pPr>
              <a:defRPr smtClean="0"/>
            </a:lvl1pPr>
          </a:lstStyle>
          <a:p>
            <a:pPr>
              <a:defRPr/>
            </a:pPr>
            <a:fld id="{95600075-8504-1349-BF1A-DF8222FBFF1D}" type="datetimeFigureOut">
              <a:rPr lang="en-GB"/>
              <a:pPr>
                <a:defRPr/>
              </a:pPr>
              <a:t>14/01/2023</a:t>
            </a:fld>
            <a:endParaRPr lang="en-GB"/>
          </a:p>
        </p:txBody>
      </p:sp>
      <p:sp>
        <p:nvSpPr>
          <p:cNvPr id="5" name="Footer Placeholder 4">
            <a:extLst>
              <a:ext uri="{FF2B5EF4-FFF2-40B4-BE49-F238E27FC236}">
                <a16:creationId xmlns:a16="http://schemas.microsoft.com/office/drawing/2014/main" id="{35B5FB78-DFF9-9EFF-6497-223D9636E8D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FDD46F7-463C-E12E-F35E-B27792AAA00C}"/>
              </a:ext>
            </a:extLst>
          </p:cNvPr>
          <p:cNvSpPr>
            <a:spLocks noGrp="1"/>
          </p:cNvSpPr>
          <p:nvPr>
            <p:ph type="sldNum" sz="quarter" idx="12"/>
          </p:nvPr>
        </p:nvSpPr>
        <p:spPr/>
        <p:txBody>
          <a:bodyPr/>
          <a:lstStyle>
            <a:lvl1pPr>
              <a:defRPr/>
            </a:lvl1pPr>
          </a:lstStyle>
          <a:p>
            <a:fld id="{9CCD5CBA-751B-CF46-B21C-28271EBA4F51}" type="slidenum">
              <a:rPr lang="en-GB" altLang="en-US"/>
              <a:pPr/>
              <a:t>‹#›</a:t>
            </a:fld>
            <a:endParaRPr lang="en-GB" altLang="en-US"/>
          </a:p>
        </p:txBody>
      </p:sp>
    </p:spTree>
    <p:extLst>
      <p:ext uri="{BB962C8B-B14F-4D97-AF65-F5344CB8AC3E}">
        <p14:creationId xmlns:p14="http://schemas.microsoft.com/office/powerpoint/2010/main" val="25572160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6112FF-2CF1-DB31-2017-F338E2AC3C70}"/>
              </a:ext>
            </a:extLst>
          </p:cNvPr>
          <p:cNvSpPr>
            <a:spLocks noGrp="1"/>
          </p:cNvSpPr>
          <p:nvPr>
            <p:ph type="title" orient="vert"/>
          </p:nvPr>
        </p:nvSpPr>
        <p:spPr>
          <a:xfrm>
            <a:off x="8839200" y="274638"/>
            <a:ext cx="2743200" cy="5241925"/>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179D096-CD72-5578-B83F-C1DF8BD51A90}"/>
              </a:ext>
            </a:extLst>
          </p:cNvPr>
          <p:cNvSpPr>
            <a:spLocks noGrp="1"/>
          </p:cNvSpPr>
          <p:nvPr>
            <p:ph type="body" orient="vert" idx="1"/>
          </p:nvPr>
        </p:nvSpPr>
        <p:spPr>
          <a:xfrm>
            <a:off x="609600" y="274638"/>
            <a:ext cx="80772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0F1EB4-45DD-7744-E136-AC5BE5F45BA9}"/>
              </a:ext>
            </a:extLst>
          </p:cNvPr>
          <p:cNvSpPr>
            <a:spLocks noGrp="1"/>
          </p:cNvSpPr>
          <p:nvPr>
            <p:ph type="dt" sz="half" idx="10"/>
          </p:nvPr>
        </p:nvSpPr>
        <p:spPr/>
        <p:txBody>
          <a:bodyPr/>
          <a:lstStyle>
            <a:lvl1pPr>
              <a:defRPr smtClean="0"/>
            </a:lvl1pPr>
          </a:lstStyle>
          <a:p>
            <a:pPr>
              <a:defRPr/>
            </a:pPr>
            <a:fld id="{F7F5B121-702A-6C41-812E-0E6D3BEF3A43}" type="datetimeFigureOut">
              <a:rPr lang="en-GB"/>
              <a:pPr>
                <a:defRPr/>
              </a:pPr>
              <a:t>14/01/2023</a:t>
            </a:fld>
            <a:endParaRPr lang="en-GB"/>
          </a:p>
        </p:txBody>
      </p:sp>
      <p:sp>
        <p:nvSpPr>
          <p:cNvPr id="5" name="Footer Placeholder 4">
            <a:extLst>
              <a:ext uri="{FF2B5EF4-FFF2-40B4-BE49-F238E27FC236}">
                <a16:creationId xmlns:a16="http://schemas.microsoft.com/office/drawing/2014/main" id="{31892C60-3889-AFC2-0343-0EA911B9F58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C3F6A92-EF4E-FF26-DD2B-7073BE35D9A7}"/>
              </a:ext>
            </a:extLst>
          </p:cNvPr>
          <p:cNvSpPr>
            <a:spLocks noGrp="1"/>
          </p:cNvSpPr>
          <p:nvPr>
            <p:ph type="sldNum" sz="quarter" idx="12"/>
          </p:nvPr>
        </p:nvSpPr>
        <p:spPr/>
        <p:txBody>
          <a:bodyPr/>
          <a:lstStyle>
            <a:lvl1pPr>
              <a:defRPr/>
            </a:lvl1pPr>
          </a:lstStyle>
          <a:p>
            <a:fld id="{7A0944B3-C3DE-A34B-8B9E-63AAEC7A49DC}" type="slidenum">
              <a:rPr lang="en-GB" altLang="en-US"/>
              <a:pPr/>
              <a:t>‹#›</a:t>
            </a:fld>
            <a:endParaRPr lang="en-GB" altLang="en-US"/>
          </a:p>
        </p:txBody>
      </p:sp>
    </p:spTree>
    <p:extLst>
      <p:ext uri="{BB962C8B-B14F-4D97-AF65-F5344CB8AC3E}">
        <p14:creationId xmlns:p14="http://schemas.microsoft.com/office/powerpoint/2010/main" val="1048892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48130" name="Title Placeholder 1">
            <a:extLst>
              <a:ext uri="{FF2B5EF4-FFF2-40B4-BE49-F238E27FC236}">
                <a16:creationId xmlns:a16="http://schemas.microsoft.com/office/drawing/2014/main" id="{88D74B48-24C0-54BD-8D2F-FB25E48718EB}"/>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8131" name="Text Placeholder 2">
            <a:extLst>
              <a:ext uri="{FF2B5EF4-FFF2-40B4-BE49-F238E27FC236}">
                <a16:creationId xmlns:a16="http://schemas.microsoft.com/office/drawing/2014/main" id="{2B150BFE-4E26-035D-6C89-FA7B1527F393}"/>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7B50643B-C882-EED6-E939-0C5988B85914}"/>
              </a:ext>
            </a:extLst>
          </p:cNvPr>
          <p:cNvSpPr>
            <a:spLocks noGrp="1"/>
          </p:cNvSpPr>
          <p:nvPr>
            <p:ph type="dt" sz="half" idx="2"/>
          </p:nvPr>
        </p:nvSpPr>
        <p:spPr>
          <a:xfrm>
            <a:off x="527050" y="6524625"/>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7F4CB655-241C-D547-B8FB-4C6F5148B661}" type="datetimeFigureOut">
              <a:rPr lang="en-GB"/>
              <a:pPr>
                <a:defRPr/>
              </a:pPr>
              <a:t>14/01/2023</a:t>
            </a:fld>
            <a:endParaRPr lang="en-GB"/>
          </a:p>
        </p:txBody>
      </p:sp>
      <p:sp>
        <p:nvSpPr>
          <p:cNvPr id="8" name="Footer Placeholder 4">
            <a:extLst>
              <a:ext uri="{FF2B5EF4-FFF2-40B4-BE49-F238E27FC236}">
                <a16:creationId xmlns:a16="http://schemas.microsoft.com/office/drawing/2014/main" id="{D29AEF2E-0E11-D8B4-D6F9-AD09FB2CD414}"/>
              </a:ext>
            </a:extLst>
          </p:cNvPr>
          <p:cNvSpPr>
            <a:spLocks noGrp="1"/>
          </p:cNvSpPr>
          <p:nvPr>
            <p:ph type="ftr" sz="quarter" idx="3"/>
          </p:nvPr>
        </p:nvSpPr>
        <p:spPr>
          <a:xfrm>
            <a:off x="5519738" y="6381750"/>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9" name="Slide Number Placeholder 5">
            <a:extLst>
              <a:ext uri="{FF2B5EF4-FFF2-40B4-BE49-F238E27FC236}">
                <a16:creationId xmlns:a16="http://schemas.microsoft.com/office/drawing/2014/main" id="{F3EA62B5-06AC-52BB-7992-3219FDB74FD5}"/>
              </a:ext>
            </a:extLst>
          </p:cNvPr>
          <p:cNvSpPr>
            <a:spLocks noGrp="1"/>
          </p:cNvSpPr>
          <p:nvPr>
            <p:ph type="sldNum" sz="quarter" idx="4"/>
          </p:nvPr>
        </p:nvSpPr>
        <p:spPr>
          <a:xfrm>
            <a:off x="10609263" y="6381750"/>
            <a:ext cx="97313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fld id="{D6F23161-5759-FB48-AF5D-6D5025354A94}"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50178" name="Title Placeholder 1">
            <a:extLst>
              <a:ext uri="{FF2B5EF4-FFF2-40B4-BE49-F238E27FC236}">
                <a16:creationId xmlns:a16="http://schemas.microsoft.com/office/drawing/2014/main" id="{B62976BB-2111-EFB3-4C69-9A930153296E}"/>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50179" name="Text Placeholder 2">
            <a:extLst>
              <a:ext uri="{FF2B5EF4-FFF2-40B4-BE49-F238E27FC236}">
                <a16:creationId xmlns:a16="http://schemas.microsoft.com/office/drawing/2014/main" id="{7472F98A-CD13-BE4D-C751-B6642F240FC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D12B874-C7AB-431B-8638-0706FA9A2822}"/>
              </a:ext>
            </a:extLst>
          </p:cNvPr>
          <p:cNvSpPr>
            <a:spLocks noGrp="1"/>
          </p:cNvSpPr>
          <p:nvPr>
            <p:ph type="dt" sz="half" idx="2"/>
          </p:nvPr>
        </p:nvSpPr>
        <p:spPr>
          <a:xfrm>
            <a:off x="334963" y="6524625"/>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7BFE932-0156-4E4E-9C83-3554366980E5}" type="datetimeFigureOut">
              <a:rPr lang="en-GB"/>
              <a:pPr>
                <a:defRPr/>
              </a:pPr>
              <a:t>14/01/2023</a:t>
            </a:fld>
            <a:endParaRPr lang="en-GB" dirty="0"/>
          </a:p>
        </p:txBody>
      </p:sp>
      <p:sp>
        <p:nvSpPr>
          <p:cNvPr id="6" name="Slide Number Placeholder 5">
            <a:extLst>
              <a:ext uri="{FF2B5EF4-FFF2-40B4-BE49-F238E27FC236}">
                <a16:creationId xmlns:a16="http://schemas.microsoft.com/office/drawing/2014/main" id="{CEAEDED8-A9EE-94E1-C69C-93EED207CDEC}"/>
              </a:ext>
            </a:extLst>
          </p:cNvPr>
          <p:cNvSpPr>
            <a:spLocks noGrp="1"/>
          </p:cNvSpPr>
          <p:nvPr>
            <p:ph type="sldNum" sz="quarter" idx="4"/>
          </p:nvPr>
        </p:nvSpPr>
        <p:spPr>
          <a:xfrm>
            <a:off x="10609263" y="6381750"/>
            <a:ext cx="97313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fld id="{02E0CFAF-4275-9B47-9D25-B00E5B4A5798}"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51202" name="Title Placeholder 1">
            <a:extLst>
              <a:ext uri="{FF2B5EF4-FFF2-40B4-BE49-F238E27FC236}">
                <a16:creationId xmlns:a16="http://schemas.microsoft.com/office/drawing/2014/main" id="{CF781385-4107-1A6A-AAB5-3ED64A483121}"/>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51203" name="Text Placeholder 2">
            <a:extLst>
              <a:ext uri="{FF2B5EF4-FFF2-40B4-BE49-F238E27FC236}">
                <a16:creationId xmlns:a16="http://schemas.microsoft.com/office/drawing/2014/main" id="{9E1954BD-09BD-F8E9-DE97-D5F4FDFACE65}"/>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208961C8-E384-F993-5554-2B7F0A68CA68}"/>
              </a:ext>
            </a:extLst>
          </p:cNvPr>
          <p:cNvSpPr>
            <a:spLocks noGrp="1"/>
          </p:cNvSpPr>
          <p:nvPr>
            <p:ph type="dt" sz="half" idx="2"/>
          </p:nvPr>
        </p:nvSpPr>
        <p:spPr>
          <a:xfrm>
            <a:off x="334963" y="6524625"/>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330134E-CAC1-F848-92A5-35A53E1AC017}" type="datetimeFigureOut">
              <a:rPr lang="en-GB"/>
              <a:pPr>
                <a:defRPr/>
              </a:pPr>
              <a:t>14/01/2023</a:t>
            </a:fld>
            <a:endParaRPr lang="en-GB"/>
          </a:p>
        </p:txBody>
      </p:sp>
      <p:sp>
        <p:nvSpPr>
          <p:cNvPr id="8" name="Footer Placeholder 4">
            <a:extLst>
              <a:ext uri="{FF2B5EF4-FFF2-40B4-BE49-F238E27FC236}">
                <a16:creationId xmlns:a16="http://schemas.microsoft.com/office/drawing/2014/main" id="{DB7AD125-A650-5FAE-08D7-35D60DE81847}"/>
              </a:ext>
            </a:extLst>
          </p:cNvPr>
          <p:cNvSpPr>
            <a:spLocks noGrp="1"/>
          </p:cNvSpPr>
          <p:nvPr>
            <p:ph type="ftr" sz="quarter" idx="3"/>
          </p:nvPr>
        </p:nvSpPr>
        <p:spPr>
          <a:xfrm>
            <a:off x="4176713" y="6461125"/>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9" name="Slide Number Placeholder 5">
            <a:extLst>
              <a:ext uri="{FF2B5EF4-FFF2-40B4-BE49-F238E27FC236}">
                <a16:creationId xmlns:a16="http://schemas.microsoft.com/office/drawing/2014/main" id="{C0BCD103-19C4-B408-C846-6949C7AF4135}"/>
              </a:ext>
            </a:extLst>
          </p:cNvPr>
          <p:cNvSpPr>
            <a:spLocks noGrp="1"/>
          </p:cNvSpPr>
          <p:nvPr>
            <p:ph type="sldNum" sz="quarter" idx="4"/>
          </p:nvPr>
        </p:nvSpPr>
        <p:spPr>
          <a:xfrm>
            <a:off x="10609263" y="6381750"/>
            <a:ext cx="97313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fld id="{A1C10BAC-C825-C24B-8FE9-291A661F487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2" Type="http://schemas.openxmlformats.org/officeDocument/2006/relationships/hyperlink" Target="https://www.gov.uk/tax-company-benefits" TargetMode="Externa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8.xml"/><Relationship Id="rId4" Type="http://schemas.openxmlformats.org/officeDocument/2006/relationships/image" Target="../media/image12.sv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28.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3" Type="http://schemas.openxmlformats.org/officeDocument/2006/relationships/hyperlink" Target="https://www.oecd-ilibrary.org/sites/b0e8405c-en/index.html?itemId=/content/component/b0e8405c-en" TargetMode="External"/><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8.xml"/><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9.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8.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4.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8.xml"/><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9.xml"/></Relationships>
</file>

<file path=ppt/slides/_rels/slide24.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9.jpeg"/><Relationship Id="rId1" Type="http://schemas.openxmlformats.org/officeDocument/2006/relationships/slideLayout" Target="../slideLayouts/slideLayout28.xml"/><Relationship Id="rId5" Type="http://schemas.openxmlformats.org/officeDocument/2006/relationships/image" Target="../media/image14.png"/><Relationship Id="rId4" Type="http://schemas.openxmlformats.org/officeDocument/2006/relationships/image" Target="../media/image23.svg"/></Relationships>
</file>

<file path=ppt/slides/_rels/slide26.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2.png"/><Relationship Id="rId1" Type="http://schemas.openxmlformats.org/officeDocument/2006/relationships/slideLayout" Target="../slideLayouts/slideLayout28.xml"/><Relationship Id="rId6" Type="http://schemas.openxmlformats.org/officeDocument/2006/relationships/hyperlink" Target="https://www.frbsf.org/economic-research/files/el2017-06.pdf" TargetMode="External"/><Relationship Id="rId5" Type="http://schemas.openxmlformats.org/officeDocument/2006/relationships/hyperlink" Target="https://www.nber.org/papers/w9873.pdf" TargetMode="External"/><Relationship Id="rId4" Type="http://schemas.openxmlformats.org/officeDocument/2006/relationships/hyperlink" Target="https://www.pnas.org/content/109/41/16474"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8.xml"/><Relationship Id="rId4" Type="http://schemas.openxmlformats.org/officeDocument/2006/relationships/image" Target="../media/image14.png"/></Relationships>
</file>

<file path=ppt/slides/_rels/slide29.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5.png"/><Relationship Id="rId1" Type="http://schemas.openxmlformats.org/officeDocument/2006/relationships/slideLayout" Target="../slideLayouts/slideLayout29.xml"/><Relationship Id="rId4" Type="http://schemas.openxmlformats.org/officeDocument/2006/relationships/image" Target="../media/image34.svg"/></Relationships>
</file>

<file path=ppt/slides/_rels/slide31.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8.png"/><Relationship Id="rId1" Type="http://schemas.openxmlformats.org/officeDocument/2006/relationships/slideLayout" Target="../slideLayouts/slideLayout24.xml"/><Relationship Id="rId5" Type="http://schemas.openxmlformats.org/officeDocument/2006/relationships/hyperlink" Target="https://www.cipd.co.uk/knowledge/fundamentals/relations/diversity/factsheet#6428" TargetMode="External"/><Relationship Id="rId4" Type="http://schemas.openxmlformats.org/officeDocument/2006/relationships/image" Target="../media/image14.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9078975-DBB9-6763-DB70-06692ACA5E09}"/>
              </a:ext>
            </a:extLst>
          </p:cNvPr>
          <p:cNvSpPr txBox="1"/>
          <p:nvPr/>
        </p:nvSpPr>
        <p:spPr>
          <a:xfrm>
            <a:off x="6484279" y="5955913"/>
            <a:ext cx="3168352" cy="646331"/>
          </a:xfrm>
          <a:prstGeom prst="rect">
            <a:avLst/>
          </a:prstGeom>
          <a:noFill/>
        </p:spPr>
        <p:txBody>
          <a:bodyPr wrap="square" rtlCol="0">
            <a:spAutoFit/>
          </a:bodyPr>
          <a:lstStyle/>
          <a:p>
            <a:pPr algn="ctr"/>
            <a:r>
              <a:rPr lang="en-US" dirty="0">
                <a:solidFill>
                  <a:schemeClr val="bg1"/>
                </a:solidFill>
              </a:rPr>
              <a:t>Dr Jean Wang</a:t>
            </a:r>
          </a:p>
          <a:p>
            <a:pPr algn="ctr"/>
            <a:r>
              <a:rPr lang="en-US" dirty="0" err="1">
                <a:solidFill>
                  <a:schemeClr val="bg1"/>
                </a:solidFill>
              </a:rPr>
              <a:t>j.wang@uwtsd.ac.uk</a:t>
            </a:r>
            <a:endParaRPr lang="en-US" dirty="0">
              <a:solidFill>
                <a:schemeClr val="bg1"/>
              </a:solidFill>
            </a:endParaRPr>
          </a:p>
        </p:txBody>
      </p:sp>
      <p:pic>
        <p:nvPicPr>
          <p:cNvPr id="4" name="Picture 4" descr="Email PNG Download, Email Logo, Icon, Email Symbol, @ PNG - Free  Transparent PNG Logos">
            <a:extLst>
              <a:ext uri="{FF2B5EF4-FFF2-40B4-BE49-F238E27FC236}">
                <a16:creationId xmlns:a16="http://schemas.microsoft.com/office/drawing/2014/main" id="{52DFA276-A1A6-2E81-5E3C-8A29036E55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6172194" y="5955914"/>
            <a:ext cx="646331" cy="64633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C96E0287-00EE-ADDE-9A14-649F418B49BD}"/>
              </a:ext>
            </a:extLst>
          </p:cNvPr>
          <p:cNvSpPr txBox="1">
            <a:spLocks/>
          </p:cNvSpPr>
          <p:nvPr/>
        </p:nvSpPr>
        <p:spPr bwMode="auto">
          <a:xfrm>
            <a:off x="2285994" y="1235127"/>
            <a:ext cx="7772400" cy="1512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pPr eaLnBrk="1" hangingPunct="1"/>
            <a:r>
              <a:rPr lang="en-GB" b="1" dirty="0"/>
              <a:t>LCMB7011</a:t>
            </a:r>
          </a:p>
          <a:p>
            <a:pPr eaLnBrk="1" hangingPunct="1"/>
            <a:r>
              <a:rPr lang="en-GB" altLang="en-US" b="1" dirty="0"/>
              <a:t>Managing People</a:t>
            </a:r>
            <a:endParaRPr lang="en-GB" altLang="en-US" dirty="0"/>
          </a:p>
        </p:txBody>
      </p:sp>
      <p:sp>
        <p:nvSpPr>
          <p:cNvPr id="6" name="TextBox 5">
            <a:extLst>
              <a:ext uri="{FF2B5EF4-FFF2-40B4-BE49-F238E27FC236}">
                <a16:creationId xmlns:a16="http://schemas.microsoft.com/office/drawing/2014/main" id="{701BB565-D88B-1BA7-865B-5AEE4E4174DA}"/>
              </a:ext>
            </a:extLst>
          </p:cNvPr>
          <p:cNvSpPr txBox="1"/>
          <p:nvPr/>
        </p:nvSpPr>
        <p:spPr>
          <a:xfrm>
            <a:off x="297950" y="3429000"/>
            <a:ext cx="4325420" cy="1200329"/>
          </a:xfrm>
          <a:prstGeom prst="rect">
            <a:avLst/>
          </a:prstGeom>
          <a:noFill/>
        </p:spPr>
        <p:txBody>
          <a:bodyPr wrap="square" rtlCol="0">
            <a:spAutoFit/>
          </a:bodyPr>
          <a:lstStyle/>
          <a:p>
            <a:r>
              <a:rPr lang="en-US" sz="3600" dirty="0">
                <a:solidFill>
                  <a:schemeClr val="accent2"/>
                </a:solidFill>
              </a:rPr>
              <a:t>Week 2</a:t>
            </a:r>
          </a:p>
          <a:p>
            <a:r>
              <a:rPr lang="en-US" sz="3600" dirty="0">
                <a:solidFill>
                  <a:schemeClr val="accent2"/>
                </a:solidFill>
              </a:rPr>
              <a:t>Diversity &amp; Inclusion</a:t>
            </a:r>
          </a:p>
        </p:txBody>
      </p:sp>
    </p:spTree>
    <p:extLst>
      <p:ext uri="{BB962C8B-B14F-4D97-AF65-F5344CB8AC3E}">
        <p14:creationId xmlns:p14="http://schemas.microsoft.com/office/powerpoint/2010/main" val="1515235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29B1-E02F-63B0-B232-036ABE84E6AA}"/>
              </a:ext>
            </a:extLst>
          </p:cNvPr>
          <p:cNvSpPr>
            <a:spLocks noGrp="1"/>
          </p:cNvSpPr>
          <p:nvPr>
            <p:ph type="title"/>
          </p:nvPr>
        </p:nvSpPr>
        <p:spPr/>
        <p:txBody>
          <a:bodyPr/>
          <a:lstStyle/>
          <a:p>
            <a:r>
              <a:rPr lang="en-US" sz="3600" b="1" dirty="0">
                <a:solidFill>
                  <a:schemeClr val="accent1">
                    <a:lumMod val="50000"/>
                  </a:schemeClr>
                </a:solidFill>
              </a:rPr>
              <a:t>Recap from Week 1</a:t>
            </a:r>
          </a:p>
        </p:txBody>
      </p:sp>
      <p:sp>
        <p:nvSpPr>
          <p:cNvPr id="4" name="TextBox 3">
            <a:extLst>
              <a:ext uri="{FF2B5EF4-FFF2-40B4-BE49-F238E27FC236}">
                <a16:creationId xmlns:a16="http://schemas.microsoft.com/office/drawing/2014/main" id="{5AA6717C-E953-D2CE-FB04-F8E7E03B6655}"/>
              </a:ext>
            </a:extLst>
          </p:cNvPr>
          <p:cNvSpPr txBox="1"/>
          <p:nvPr/>
        </p:nvSpPr>
        <p:spPr>
          <a:xfrm>
            <a:off x="939114" y="1417638"/>
            <a:ext cx="4300152" cy="3728265"/>
          </a:xfrm>
          <a:prstGeom prst="rect">
            <a:avLst/>
          </a:prstGeom>
          <a:noFill/>
        </p:spPr>
        <p:txBody>
          <a:bodyPr wrap="square" rtlCol="0">
            <a:spAutoFit/>
          </a:bodyPr>
          <a:lstStyle/>
          <a:p>
            <a:pPr>
              <a:lnSpc>
                <a:spcPct val="150000"/>
              </a:lnSpc>
            </a:pPr>
            <a:r>
              <a:rPr lang="en-GB" sz="2000" b="1" dirty="0">
                <a:solidFill>
                  <a:schemeClr val="tx2">
                    <a:lumMod val="75000"/>
                  </a:schemeClr>
                </a:solidFill>
                <a:latin typeface="+mn-lt"/>
              </a:rPr>
              <a:t>Resources:</a:t>
            </a:r>
          </a:p>
          <a:p>
            <a:pPr marL="285750" indent="-285750">
              <a:lnSpc>
                <a:spcPct val="150000"/>
              </a:lnSpc>
              <a:buFont typeface="Arial" panose="020B0604020202020204" pitchFamily="34" charset="0"/>
              <a:buChar char="•"/>
            </a:pPr>
            <a:r>
              <a:rPr lang="en-GB" sz="2000" dirty="0">
                <a:latin typeface="+mn-lt"/>
              </a:rPr>
              <a:t>Armstrong, M &amp; Taylor, S (2020) </a:t>
            </a:r>
            <a:r>
              <a:rPr lang="en-GB" sz="2000" i="1" dirty="0" err="1">
                <a:latin typeface="+mn-lt"/>
              </a:rPr>
              <a:t>Armstrongs</a:t>
            </a:r>
            <a:r>
              <a:rPr lang="en-GB" sz="2000" i="1" dirty="0">
                <a:latin typeface="+mn-lt"/>
              </a:rPr>
              <a:t> Handbook of HRM </a:t>
            </a:r>
            <a:r>
              <a:rPr lang="en-GB" sz="2000" dirty="0">
                <a:latin typeface="+mn-lt"/>
              </a:rPr>
              <a:t>(15</a:t>
            </a:r>
            <a:r>
              <a:rPr lang="en-GB" sz="2000" baseline="30000" dirty="0">
                <a:latin typeface="+mn-lt"/>
              </a:rPr>
              <a:t>th</a:t>
            </a:r>
            <a:r>
              <a:rPr lang="en-GB" sz="2000" dirty="0">
                <a:latin typeface="+mn-lt"/>
              </a:rPr>
              <a:t> ed) Kogan Page London</a:t>
            </a:r>
          </a:p>
          <a:p>
            <a:pPr marL="285750" indent="-285750">
              <a:lnSpc>
                <a:spcPct val="150000"/>
              </a:lnSpc>
              <a:buFont typeface="Arial" panose="020B0604020202020204" pitchFamily="34" charset="0"/>
              <a:buChar char="•"/>
            </a:pPr>
            <a:endParaRPr lang="en-GB" sz="1400" dirty="0">
              <a:latin typeface="+mn-lt"/>
            </a:endParaRPr>
          </a:p>
          <a:p>
            <a:pPr marL="285750" indent="-285750">
              <a:lnSpc>
                <a:spcPct val="150000"/>
              </a:lnSpc>
              <a:buFont typeface="Arial" panose="020B0604020202020204" pitchFamily="34" charset="0"/>
              <a:buChar char="•"/>
            </a:pPr>
            <a:r>
              <a:rPr lang="en-GB" sz="2000" dirty="0">
                <a:latin typeface="+mn-lt"/>
                <a:cs typeface="Calibri" panose="020F0502020204030204" pitchFamily="34" charset="0"/>
              </a:rPr>
              <a:t>Hook, C &amp; Jenkins, A. (2019) </a:t>
            </a:r>
            <a:r>
              <a:rPr lang="en-GB" sz="2000" i="1" dirty="0">
                <a:latin typeface="+mn-lt"/>
                <a:cs typeface="Calibri" panose="020F0502020204030204" pitchFamily="34" charset="0"/>
              </a:rPr>
              <a:t>Introducing HRM </a:t>
            </a:r>
            <a:r>
              <a:rPr lang="en-GB" sz="2000" dirty="0">
                <a:latin typeface="+mn-lt"/>
                <a:cs typeface="Calibri" panose="020F0502020204030204" pitchFamily="34" charset="0"/>
              </a:rPr>
              <a:t>(8</a:t>
            </a:r>
            <a:r>
              <a:rPr lang="en-GB" sz="2000" baseline="30000" dirty="0">
                <a:latin typeface="+mn-lt"/>
                <a:cs typeface="Calibri" panose="020F0502020204030204" pitchFamily="34" charset="0"/>
              </a:rPr>
              <a:t>th</a:t>
            </a:r>
            <a:r>
              <a:rPr lang="en-GB" sz="2000" dirty="0">
                <a:latin typeface="+mn-lt"/>
                <a:cs typeface="Calibri" panose="020F0502020204030204" pitchFamily="34" charset="0"/>
              </a:rPr>
              <a:t> ed) Pearson Harlow UK</a:t>
            </a:r>
            <a:endParaRPr lang="en-GB" sz="2000" b="0" i="0" u="none" strike="noStrike" dirty="0">
              <a:solidFill>
                <a:srgbClr val="222222"/>
              </a:solidFill>
              <a:effectLst/>
              <a:latin typeface="+mn-lt"/>
            </a:endParaRPr>
          </a:p>
        </p:txBody>
      </p:sp>
      <p:pic>
        <p:nvPicPr>
          <p:cNvPr id="5" name="Content Placeholder 5">
            <a:extLst>
              <a:ext uri="{FF2B5EF4-FFF2-40B4-BE49-F238E27FC236}">
                <a16:creationId xmlns:a16="http://schemas.microsoft.com/office/drawing/2014/main" id="{5B024916-21DA-200A-959D-9135F775E6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35650" y="2317204"/>
            <a:ext cx="4620546" cy="3103352"/>
          </a:xfrm>
          <a:prstGeom prst="rect">
            <a:avLst/>
          </a:prstGeom>
        </p:spPr>
      </p:pic>
      <p:sp>
        <p:nvSpPr>
          <p:cNvPr id="6" name="TextBox 5">
            <a:extLst>
              <a:ext uri="{FF2B5EF4-FFF2-40B4-BE49-F238E27FC236}">
                <a16:creationId xmlns:a16="http://schemas.microsoft.com/office/drawing/2014/main" id="{7885CBB8-9016-0F1D-C4AB-5789C45B4A6D}"/>
              </a:ext>
            </a:extLst>
          </p:cNvPr>
          <p:cNvSpPr txBox="1"/>
          <p:nvPr/>
        </p:nvSpPr>
        <p:spPr>
          <a:xfrm>
            <a:off x="6535650" y="1544255"/>
            <a:ext cx="4620545" cy="646331"/>
          </a:xfrm>
          <a:prstGeom prst="rect">
            <a:avLst/>
          </a:prstGeom>
          <a:noFill/>
        </p:spPr>
        <p:txBody>
          <a:bodyPr wrap="square" rtlCol="0">
            <a:spAutoFit/>
          </a:bodyPr>
          <a:lstStyle/>
          <a:p>
            <a:r>
              <a:rPr lang="en-GB" sz="1800" b="1" dirty="0">
                <a:solidFill>
                  <a:schemeClr val="tx2">
                    <a:lumMod val="75000"/>
                  </a:schemeClr>
                </a:solidFill>
                <a:latin typeface="Calibri" panose="020F0502020204030204" pitchFamily="34" charset="0"/>
                <a:cs typeface="Calibri" panose="020F0502020204030204" pitchFamily="34" charset="0"/>
              </a:rPr>
              <a:t>Ulrich HRM Model &amp; Ulrich “Three legged stool model of HRM”  </a:t>
            </a:r>
            <a:r>
              <a:rPr lang="en-GB" sz="1200" dirty="0">
                <a:solidFill>
                  <a:schemeClr val="tx2">
                    <a:lumMod val="75000"/>
                  </a:schemeClr>
                </a:solidFill>
                <a:latin typeface="Calibri" panose="020F0502020204030204" pitchFamily="34" charset="0"/>
                <a:cs typeface="Calibri" panose="020F0502020204030204" pitchFamily="34" charset="0"/>
              </a:rPr>
              <a:t>Hook &amp; Jenkins (2019) p22</a:t>
            </a:r>
          </a:p>
        </p:txBody>
      </p:sp>
    </p:spTree>
    <p:extLst>
      <p:ext uri="{BB962C8B-B14F-4D97-AF65-F5344CB8AC3E}">
        <p14:creationId xmlns:p14="http://schemas.microsoft.com/office/powerpoint/2010/main" val="2769616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36886-4000-68C2-1021-37F04BCDE5A0}"/>
              </a:ext>
            </a:extLst>
          </p:cNvPr>
          <p:cNvSpPr>
            <a:spLocks noGrp="1"/>
          </p:cNvSpPr>
          <p:nvPr>
            <p:ph type="title"/>
          </p:nvPr>
        </p:nvSpPr>
        <p:spPr/>
        <p:txBody>
          <a:bodyPr/>
          <a:lstStyle/>
          <a:p>
            <a:r>
              <a:rPr lang="en-US" sz="3600" b="1" dirty="0">
                <a:solidFill>
                  <a:schemeClr val="accent1">
                    <a:lumMod val="50000"/>
                  </a:schemeClr>
                </a:solidFill>
              </a:rPr>
              <a:t>Recap: Week 1-Food for thought…</a:t>
            </a:r>
          </a:p>
        </p:txBody>
      </p:sp>
      <p:sp>
        <p:nvSpPr>
          <p:cNvPr id="3" name="Content Placeholder 2">
            <a:extLst>
              <a:ext uri="{FF2B5EF4-FFF2-40B4-BE49-F238E27FC236}">
                <a16:creationId xmlns:a16="http://schemas.microsoft.com/office/drawing/2014/main" id="{5304C562-E7DC-135A-F310-00EBCC783AB0}"/>
              </a:ext>
            </a:extLst>
          </p:cNvPr>
          <p:cNvSpPr>
            <a:spLocks noGrp="1"/>
          </p:cNvSpPr>
          <p:nvPr>
            <p:ph idx="1"/>
          </p:nvPr>
        </p:nvSpPr>
        <p:spPr/>
        <p:txBody>
          <a:bodyPr/>
          <a:lstStyle/>
          <a:p>
            <a:r>
              <a:rPr lang="en-US" sz="2000" dirty="0"/>
              <a:t>Apart from what we have discussed, what else might be the reasons that 4dayweek work project could be applicable for Tesla in the UK but not in China, according to PESTEL analysis?</a:t>
            </a:r>
          </a:p>
          <a:p>
            <a:endParaRPr lang="en-US" sz="2000" dirty="0"/>
          </a:p>
          <a:p>
            <a:r>
              <a:rPr lang="en-US" sz="2000" dirty="0"/>
              <a:t>Have you checked what company benefits are taxable or tax-free in the UK (</a:t>
            </a:r>
            <a:r>
              <a:rPr lang="en-US" sz="2000" dirty="0">
                <a:hlinkClick r:id="rId2"/>
              </a:rPr>
              <a:t>https://www.gov.uk/tax-company-benefits</a:t>
            </a:r>
            <a:r>
              <a:rPr lang="en-US" sz="2000" dirty="0"/>
              <a:t>)? How would 4dayweek work project affect the strategic plan of employee benefits package?</a:t>
            </a:r>
          </a:p>
          <a:p>
            <a:endParaRPr lang="en-US" sz="2000" dirty="0"/>
          </a:p>
          <a:p>
            <a:r>
              <a:rPr lang="en-US" sz="2000" dirty="0"/>
              <a:t>Why should HR managers care about employee wellbeing?</a:t>
            </a:r>
          </a:p>
          <a:p>
            <a:pPr marL="0" indent="0">
              <a:buNone/>
            </a:pPr>
            <a:r>
              <a:rPr lang="en-US" sz="2000" dirty="0"/>
              <a:t>     (more detailed will be examined and discussed in wellbeing lecture)</a:t>
            </a:r>
          </a:p>
        </p:txBody>
      </p:sp>
      <p:sp>
        <p:nvSpPr>
          <p:cNvPr id="4" name="Date Placeholder 3">
            <a:extLst>
              <a:ext uri="{FF2B5EF4-FFF2-40B4-BE49-F238E27FC236}">
                <a16:creationId xmlns:a16="http://schemas.microsoft.com/office/drawing/2014/main" id="{9146F12E-3FC3-D5EE-4375-11F37A079225}"/>
              </a:ext>
            </a:extLst>
          </p:cNvPr>
          <p:cNvSpPr>
            <a:spLocks noGrp="1"/>
          </p:cNvSpPr>
          <p:nvPr>
            <p:ph type="dt" sz="half" idx="10"/>
          </p:nvPr>
        </p:nvSpPr>
        <p:spPr/>
        <p:txBody>
          <a:bodyPr/>
          <a:lstStyle/>
          <a:p>
            <a:pPr>
              <a:defRPr/>
            </a:pPr>
            <a:fld id="{E9582149-FD1E-1846-AFEF-83AA2441F84A}" type="datetime1">
              <a:rPr lang="en-US" smtClean="0"/>
              <a:pPr>
                <a:defRPr/>
              </a:pPr>
              <a:t>1/14/2023</a:t>
            </a:fld>
            <a:endParaRPr lang="en-GB"/>
          </a:p>
        </p:txBody>
      </p:sp>
      <p:sp>
        <p:nvSpPr>
          <p:cNvPr id="5" name="Slide Number Placeholder 4">
            <a:extLst>
              <a:ext uri="{FF2B5EF4-FFF2-40B4-BE49-F238E27FC236}">
                <a16:creationId xmlns:a16="http://schemas.microsoft.com/office/drawing/2014/main" id="{8EECFD32-C1F9-970A-6506-786664DC7D6F}"/>
              </a:ext>
            </a:extLst>
          </p:cNvPr>
          <p:cNvSpPr>
            <a:spLocks noGrp="1"/>
          </p:cNvSpPr>
          <p:nvPr>
            <p:ph type="sldNum" sz="quarter" idx="12"/>
          </p:nvPr>
        </p:nvSpPr>
        <p:spPr/>
        <p:txBody>
          <a:bodyPr/>
          <a:lstStyle/>
          <a:p>
            <a:pPr>
              <a:defRPr/>
            </a:pPr>
            <a:fld id="{3B985B7A-E639-854F-95B9-43D452CDB470}" type="slidenum">
              <a:rPr lang="en-GB" altLang="en-US" smtClean="0"/>
              <a:pPr>
                <a:defRPr/>
              </a:pPr>
              <a:t>3</a:t>
            </a:fld>
            <a:endParaRPr lang="en-GB" altLang="en-US"/>
          </a:p>
        </p:txBody>
      </p:sp>
    </p:spTree>
    <p:extLst>
      <p:ext uri="{BB962C8B-B14F-4D97-AF65-F5344CB8AC3E}">
        <p14:creationId xmlns:p14="http://schemas.microsoft.com/office/powerpoint/2010/main" val="2903509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B1F00B-99AC-0FC9-9B8E-8FC5F00712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1558" y="0"/>
            <a:ext cx="8068884" cy="5646438"/>
          </a:xfrm>
          <a:prstGeom prst="rect">
            <a:avLst/>
          </a:prstGeom>
        </p:spPr>
      </p:pic>
      <p:pic>
        <p:nvPicPr>
          <p:cNvPr id="3" name="Picture 2">
            <a:extLst>
              <a:ext uri="{FF2B5EF4-FFF2-40B4-BE49-F238E27FC236}">
                <a16:creationId xmlns:a16="http://schemas.microsoft.com/office/drawing/2014/main" id="{852B249E-4480-7415-80C3-43D7A4D30C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1558" y="0"/>
            <a:ext cx="8068884" cy="5646438"/>
          </a:xfrm>
          <a:prstGeom prst="rect">
            <a:avLst/>
          </a:prstGeom>
        </p:spPr>
      </p:pic>
      <p:sp>
        <p:nvSpPr>
          <p:cNvPr id="4" name="TextBox 3">
            <a:extLst>
              <a:ext uri="{FF2B5EF4-FFF2-40B4-BE49-F238E27FC236}">
                <a16:creationId xmlns:a16="http://schemas.microsoft.com/office/drawing/2014/main" id="{8229AE3A-C852-4FF0-875D-7400FFBD465C}"/>
              </a:ext>
            </a:extLst>
          </p:cNvPr>
          <p:cNvSpPr txBox="1"/>
          <p:nvPr/>
        </p:nvSpPr>
        <p:spPr>
          <a:xfrm>
            <a:off x="2839016" y="2402730"/>
            <a:ext cx="4673891" cy="2793457"/>
          </a:xfrm>
          <a:prstGeom prst="rect">
            <a:avLst/>
          </a:prstGeom>
          <a:noFill/>
        </p:spPr>
        <p:txBody>
          <a:bodyPr wrap="square" rtlCol="0">
            <a:spAutoFit/>
          </a:bodyPr>
          <a:lstStyle/>
          <a:p>
            <a:pPr marL="457200" indent="-457200">
              <a:lnSpc>
                <a:spcPct val="150000"/>
              </a:lnSpc>
              <a:spcBef>
                <a:spcPct val="0"/>
              </a:spcBef>
              <a:buFont typeface="Arial" panose="020B0604020202020204" pitchFamily="34" charset="0"/>
              <a:buChar char="•"/>
            </a:pPr>
            <a:r>
              <a:rPr lang="en-GB" sz="2400" b="1" dirty="0">
                <a:solidFill>
                  <a:srgbClr val="004376"/>
                </a:solidFill>
                <a:latin typeface="+mj-lt"/>
                <a:ea typeface="+mj-ea"/>
                <a:cs typeface="+mj-cs"/>
              </a:rPr>
              <a:t>Diversity</a:t>
            </a:r>
          </a:p>
          <a:p>
            <a:pPr marL="457200" indent="-457200">
              <a:lnSpc>
                <a:spcPct val="150000"/>
              </a:lnSpc>
              <a:spcBef>
                <a:spcPct val="0"/>
              </a:spcBef>
              <a:buFont typeface="Arial" panose="020B0604020202020204" pitchFamily="34" charset="0"/>
              <a:buChar char="•"/>
            </a:pPr>
            <a:r>
              <a:rPr lang="en-GB" sz="2400" b="1" dirty="0">
                <a:solidFill>
                  <a:srgbClr val="004376"/>
                </a:solidFill>
                <a:latin typeface="+mj-lt"/>
                <a:ea typeface="+mj-ea"/>
                <a:cs typeface="+mj-cs"/>
              </a:rPr>
              <a:t>DEI</a:t>
            </a:r>
          </a:p>
          <a:p>
            <a:pPr marL="457200" indent="-457200">
              <a:lnSpc>
                <a:spcPct val="150000"/>
              </a:lnSpc>
              <a:spcBef>
                <a:spcPct val="0"/>
              </a:spcBef>
              <a:buFont typeface="Arial" panose="020B0604020202020204" pitchFamily="34" charset="0"/>
              <a:buChar char="•"/>
            </a:pPr>
            <a:r>
              <a:rPr lang="en-GB" sz="2400" b="1" dirty="0">
                <a:solidFill>
                  <a:srgbClr val="004376"/>
                </a:solidFill>
                <a:latin typeface="+mj-lt"/>
                <a:ea typeface="+mj-ea"/>
                <a:cs typeface="+mj-cs"/>
              </a:rPr>
              <a:t>Touchpoints of Inclusive Management for HR Managers</a:t>
            </a:r>
          </a:p>
        </p:txBody>
      </p:sp>
      <p:sp>
        <p:nvSpPr>
          <p:cNvPr id="5" name="Rectangle 4">
            <a:extLst>
              <a:ext uri="{FF2B5EF4-FFF2-40B4-BE49-F238E27FC236}">
                <a16:creationId xmlns:a16="http://schemas.microsoft.com/office/drawing/2014/main" id="{0E3DA650-B7C1-BC6B-7319-43D5885634BA}"/>
              </a:ext>
            </a:extLst>
          </p:cNvPr>
          <p:cNvSpPr/>
          <p:nvPr/>
        </p:nvSpPr>
        <p:spPr>
          <a:xfrm>
            <a:off x="1896172" y="1296825"/>
            <a:ext cx="2518959" cy="923330"/>
          </a:xfrm>
          <a:prstGeom prst="rect">
            <a:avLst/>
          </a:prstGeom>
          <a:noFill/>
        </p:spPr>
        <p:txBody>
          <a:bodyPr wrap="none" lIns="91440" tIns="45720" rIns="91440" bIns="45720">
            <a:spAutoFit/>
          </a:bodyPr>
          <a:lstStyle/>
          <a:p>
            <a:pPr algn="ctr"/>
            <a:r>
              <a:rPr lang="en-GB" sz="5400" b="0" cap="none" spc="0" dirty="0">
                <a:ln w="0"/>
                <a:gradFill>
                  <a:gsLst>
                    <a:gs pos="21000">
                      <a:srgbClr val="53575C"/>
                    </a:gs>
                    <a:gs pos="88000">
                      <a:srgbClr val="C5C7CA"/>
                    </a:gs>
                  </a:gsLst>
                  <a:lin ang="5400000"/>
                </a:gradFill>
                <a:effectLst/>
              </a:rPr>
              <a:t>Week 2</a:t>
            </a:r>
          </a:p>
        </p:txBody>
      </p:sp>
    </p:spTree>
    <p:extLst>
      <p:ext uri="{BB962C8B-B14F-4D97-AF65-F5344CB8AC3E}">
        <p14:creationId xmlns:p14="http://schemas.microsoft.com/office/powerpoint/2010/main" val="2781523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574B-E066-AA94-9934-6023AF9835DC}"/>
              </a:ext>
            </a:extLst>
          </p:cNvPr>
          <p:cNvSpPr>
            <a:spLocks noGrp="1"/>
          </p:cNvSpPr>
          <p:nvPr>
            <p:ph type="title"/>
          </p:nvPr>
        </p:nvSpPr>
        <p:spPr>
          <a:xfrm>
            <a:off x="609600" y="274638"/>
            <a:ext cx="10972800" cy="973394"/>
          </a:xfrm>
        </p:spPr>
        <p:txBody>
          <a:bodyPr/>
          <a:lstStyle/>
          <a:p>
            <a:r>
              <a:rPr lang="en-US" sz="3600" b="1" dirty="0">
                <a:solidFill>
                  <a:schemeClr val="accent1">
                    <a:lumMod val="50000"/>
                  </a:schemeClr>
                </a:solidFill>
              </a:rPr>
              <a:t>What is Diversity at Workplace?</a:t>
            </a:r>
          </a:p>
        </p:txBody>
      </p:sp>
      <p:pic>
        <p:nvPicPr>
          <p:cNvPr id="3" name="Picture 2" descr="How to foster a diverse workplace">
            <a:extLst>
              <a:ext uri="{FF2B5EF4-FFF2-40B4-BE49-F238E27FC236}">
                <a16:creationId xmlns:a16="http://schemas.microsoft.com/office/drawing/2014/main" id="{F5A1C3AC-CAE9-4121-EA1C-D5D097C8FAD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3681" y="2365564"/>
            <a:ext cx="4322596" cy="1502102"/>
          </a:xfrm>
          <a:prstGeom prst="rect">
            <a:avLst/>
          </a:prstGeom>
          <a:extLst>
            <a:ext uri="{909E8E84-426E-40DD-AFC4-6F175D3DCCD1}">
              <a14:hiddenFill xmlns:a14="http://schemas.microsoft.com/office/drawing/2010/main">
                <a:solidFill>
                  <a:srgbClr val="FFFFFF"/>
                </a:solidFill>
              </a14:hiddenFill>
            </a:ext>
          </a:extLst>
        </p:spPr>
      </p:pic>
      <p:pic>
        <p:nvPicPr>
          <p:cNvPr id="5" name="Picture 4" descr="Chart, diagram, bubble chart&#10;&#10;Description automatically generated">
            <a:extLst>
              <a:ext uri="{FF2B5EF4-FFF2-40B4-BE49-F238E27FC236}">
                <a16:creationId xmlns:a16="http://schemas.microsoft.com/office/drawing/2014/main" id="{8F11CE9A-E071-67E2-C5C7-3599A8EF12BE}"/>
              </a:ext>
            </a:extLst>
          </p:cNvPr>
          <p:cNvPicPr>
            <a:picLocks noChangeAspect="1"/>
          </p:cNvPicPr>
          <p:nvPr/>
        </p:nvPicPr>
        <p:blipFill rotWithShape="1">
          <a:blip r:embed="rId3">
            <a:extLst>
              <a:ext uri="{28A0092B-C50C-407E-A947-70E740481C1C}">
                <a14:useLocalDpi xmlns:a14="http://schemas.microsoft.com/office/drawing/2010/main" val="0"/>
              </a:ext>
            </a:extLst>
          </a:blip>
          <a:srcRect l="166" t="12043" r="52926" b="11779"/>
          <a:stretch/>
        </p:blipFill>
        <p:spPr>
          <a:xfrm>
            <a:off x="111210" y="1532238"/>
            <a:ext cx="3567199" cy="3655433"/>
          </a:xfrm>
          <a:prstGeom prst="rect">
            <a:avLst/>
          </a:prstGeom>
        </p:spPr>
      </p:pic>
      <p:cxnSp>
        <p:nvCxnSpPr>
          <p:cNvPr id="7" name="Straight Connector 6">
            <a:extLst>
              <a:ext uri="{FF2B5EF4-FFF2-40B4-BE49-F238E27FC236}">
                <a16:creationId xmlns:a16="http://schemas.microsoft.com/office/drawing/2014/main" id="{F4963A46-622D-4675-1790-6F7F4C3457ED}"/>
              </a:ext>
            </a:extLst>
          </p:cNvPr>
          <p:cNvCxnSpPr/>
          <p:nvPr/>
        </p:nvCxnSpPr>
        <p:spPr bwMode="auto">
          <a:xfrm>
            <a:off x="7265773" y="1390135"/>
            <a:ext cx="0" cy="4077730"/>
          </a:xfrm>
          <a:prstGeom prst="line">
            <a:avLst/>
          </a:prstGeom>
          <a:solidFill>
            <a:schemeClr val="accent1"/>
          </a:solidFill>
          <a:ln w="25400" cap="flat" cmpd="sng" algn="ctr">
            <a:solidFill>
              <a:schemeClr val="tx1">
                <a:lumMod val="50000"/>
                <a:lumOff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a:extLst>
              <a:ext uri="{FF2B5EF4-FFF2-40B4-BE49-F238E27FC236}">
                <a16:creationId xmlns:a16="http://schemas.microsoft.com/office/drawing/2014/main" id="{0752EA21-7EFD-4B9B-F380-C6A0D0806E98}"/>
              </a:ext>
            </a:extLst>
          </p:cNvPr>
          <p:cNvCxnSpPr/>
          <p:nvPr/>
        </p:nvCxnSpPr>
        <p:spPr bwMode="auto">
          <a:xfrm>
            <a:off x="7356389" y="1390135"/>
            <a:ext cx="0" cy="4077730"/>
          </a:xfrm>
          <a:prstGeom prst="line">
            <a:avLst/>
          </a:prstGeom>
          <a:solidFill>
            <a:schemeClr val="accent1"/>
          </a:solidFill>
          <a:ln w="25400" cap="flat" cmpd="sng" algn="ctr">
            <a:solidFill>
              <a:schemeClr val="tx1">
                <a:lumMod val="50000"/>
                <a:lumOff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 name="Picture 11" descr="Chart, diagram, bubble chart&#10;&#10;Description automatically generated">
            <a:extLst>
              <a:ext uri="{FF2B5EF4-FFF2-40B4-BE49-F238E27FC236}">
                <a16:creationId xmlns:a16="http://schemas.microsoft.com/office/drawing/2014/main" id="{EC88F2B5-F669-3C11-EF4A-72E2D0FE4A41}"/>
              </a:ext>
            </a:extLst>
          </p:cNvPr>
          <p:cNvPicPr>
            <a:picLocks noChangeAspect="1"/>
          </p:cNvPicPr>
          <p:nvPr/>
        </p:nvPicPr>
        <p:blipFill rotWithShape="1">
          <a:blip r:embed="rId3">
            <a:extLst>
              <a:ext uri="{28A0092B-C50C-407E-A947-70E740481C1C}">
                <a14:useLocalDpi xmlns:a14="http://schemas.microsoft.com/office/drawing/2010/main" val="0"/>
              </a:ext>
            </a:extLst>
          </a:blip>
          <a:srcRect l="50000" t="12129" r="4006" b="11231"/>
          <a:stretch/>
        </p:blipFill>
        <p:spPr>
          <a:xfrm>
            <a:off x="3769028" y="1532238"/>
            <a:ext cx="3398100" cy="3655433"/>
          </a:xfrm>
          <a:prstGeom prst="rect">
            <a:avLst/>
          </a:prstGeom>
        </p:spPr>
      </p:pic>
    </p:spTree>
    <p:extLst>
      <p:ext uri="{BB962C8B-B14F-4D97-AF65-F5344CB8AC3E}">
        <p14:creationId xmlns:p14="http://schemas.microsoft.com/office/powerpoint/2010/main" val="1351715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0.70"/>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12"/>
                                        </p:tgtEl>
                                        <p:attrNameLst>
                                          <p:attrName>style.visibility</p:attrName>
                                        </p:attrNameLst>
                                      </p:cBhvr>
                                      <p:to>
                                        <p:strVal val="visible"/>
                                      </p:to>
                                    </p:set>
                                    <p:anim calcmode="lin" valueType="num">
                                      <p:cBhvr>
                                        <p:cTn id="14" dur="1000" fill="hold"/>
                                        <p:tgtEl>
                                          <p:spTgt spid="12"/>
                                        </p:tgtEl>
                                        <p:attrNameLst>
                                          <p:attrName>ppt_w</p:attrName>
                                        </p:attrNameLst>
                                      </p:cBhvr>
                                      <p:tavLst>
                                        <p:tav tm="0">
                                          <p:val>
                                            <p:strVal val="#ppt_w*0.70"/>
                                          </p:val>
                                        </p:tav>
                                        <p:tav tm="100000">
                                          <p:val>
                                            <p:strVal val="#ppt_w"/>
                                          </p:val>
                                        </p:tav>
                                      </p:tavLst>
                                    </p:anim>
                                    <p:anim calcmode="lin" valueType="num">
                                      <p:cBhvr>
                                        <p:cTn id="15" dur="1000" fill="hold"/>
                                        <p:tgtEl>
                                          <p:spTgt spid="12"/>
                                        </p:tgtEl>
                                        <p:attrNameLst>
                                          <p:attrName>ppt_h</p:attrName>
                                        </p:attrNameLst>
                                      </p:cBhvr>
                                      <p:tavLst>
                                        <p:tav tm="0">
                                          <p:val>
                                            <p:strVal val="#ppt_h"/>
                                          </p:val>
                                        </p:tav>
                                        <p:tav tm="100000">
                                          <p:val>
                                            <p:strVal val="#ppt_h"/>
                                          </p:val>
                                        </p:tav>
                                      </p:tavLst>
                                    </p:anim>
                                    <p:animEffect transition="in" filter="fade">
                                      <p:cBhvr>
                                        <p:cTn id="16"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574B-E066-AA94-9934-6023AF9835DC}"/>
              </a:ext>
            </a:extLst>
          </p:cNvPr>
          <p:cNvSpPr>
            <a:spLocks noGrp="1"/>
          </p:cNvSpPr>
          <p:nvPr>
            <p:ph type="title"/>
          </p:nvPr>
        </p:nvSpPr>
        <p:spPr>
          <a:xfrm>
            <a:off x="609600" y="274638"/>
            <a:ext cx="10972800" cy="973394"/>
          </a:xfrm>
        </p:spPr>
        <p:txBody>
          <a:bodyPr/>
          <a:lstStyle/>
          <a:p>
            <a:r>
              <a:rPr lang="en-US" sz="3600" b="1" dirty="0">
                <a:solidFill>
                  <a:schemeClr val="accent1">
                    <a:lumMod val="50000"/>
                  </a:schemeClr>
                </a:solidFill>
              </a:rPr>
              <a:t>How to Form Diversity?</a:t>
            </a:r>
          </a:p>
        </p:txBody>
      </p:sp>
      <p:pic>
        <p:nvPicPr>
          <p:cNvPr id="9" name="Graphic 8" descr="Gender outline">
            <a:extLst>
              <a:ext uri="{FF2B5EF4-FFF2-40B4-BE49-F238E27FC236}">
                <a16:creationId xmlns:a16="http://schemas.microsoft.com/office/drawing/2014/main" id="{C47903EE-314D-44B6-4B7E-83BA964DBC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1202" y="1248032"/>
            <a:ext cx="737469" cy="737469"/>
          </a:xfrm>
          <a:prstGeom prst="rect">
            <a:avLst/>
          </a:prstGeom>
        </p:spPr>
      </p:pic>
      <p:sp>
        <p:nvSpPr>
          <p:cNvPr id="11" name="TextBox 10">
            <a:extLst>
              <a:ext uri="{FF2B5EF4-FFF2-40B4-BE49-F238E27FC236}">
                <a16:creationId xmlns:a16="http://schemas.microsoft.com/office/drawing/2014/main" id="{6BD18A01-5205-4B66-48A0-C6E94FE459C7}"/>
              </a:ext>
            </a:extLst>
          </p:cNvPr>
          <p:cNvSpPr txBox="1"/>
          <p:nvPr/>
        </p:nvSpPr>
        <p:spPr>
          <a:xfrm>
            <a:off x="1408671" y="1308831"/>
            <a:ext cx="10354962" cy="3570208"/>
          </a:xfrm>
          <a:prstGeom prst="rect">
            <a:avLst/>
          </a:prstGeom>
          <a:noFill/>
        </p:spPr>
        <p:txBody>
          <a:bodyPr wrap="square" rtlCol="0">
            <a:spAutoFit/>
          </a:bodyPr>
          <a:lstStyle/>
          <a:p>
            <a:r>
              <a:rPr lang="en-US" sz="2400" b="1" dirty="0">
                <a:solidFill>
                  <a:schemeClr val="tx2"/>
                </a:solidFill>
                <a:latin typeface="+mj-lt"/>
              </a:rPr>
              <a:t>Social Identity Theory </a:t>
            </a:r>
            <a:r>
              <a:rPr lang="en-US" sz="2000" dirty="0">
                <a:solidFill>
                  <a:schemeClr val="tx2"/>
                </a:solidFill>
                <a:latin typeface="+mj-lt"/>
              </a:rPr>
              <a:t>by Tajfel and Turner (1979) consists 3 steps:</a:t>
            </a:r>
            <a:endParaRPr lang="en-US" sz="2000" dirty="0">
              <a:latin typeface="+mj-lt"/>
            </a:endParaRPr>
          </a:p>
          <a:p>
            <a:endParaRPr lang="en-US" sz="1400" b="1" dirty="0">
              <a:solidFill>
                <a:schemeClr val="tx2"/>
              </a:solidFill>
              <a:latin typeface="+mj-lt"/>
            </a:endParaRPr>
          </a:p>
          <a:p>
            <a:r>
              <a:rPr lang="en-GB" sz="2000" i="1" kern="0" dirty="0">
                <a:solidFill>
                  <a:srgbClr val="336699"/>
                </a:solidFill>
                <a:latin typeface="Calibri" pitchFamily="34" charset="0"/>
                <a:cs typeface="Calibri" pitchFamily="34" charset="0"/>
              </a:rPr>
              <a:t>❶ </a:t>
            </a:r>
            <a:r>
              <a:rPr lang="en-GB" sz="2000" b="1" dirty="0">
                <a:latin typeface="CMSSBX10"/>
              </a:rPr>
              <a:t>Categorization</a:t>
            </a:r>
            <a:r>
              <a:rPr lang="en-GB" sz="2000" dirty="0">
                <a:latin typeface="CMSSBX10"/>
              </a:rPr>
              <a:t> </a:t>
            </a:r>
            <a:r>
              <a:rPr lang="en-GB" sz="2000" dirty="0">
                <a:latin typeface="CMSS12"/>
              </a:rPr>
              <a:t>looks at the way in which people put others (and ourselves) into categories. We label one another based on interest, ethnicity, gender, occupation and other factors. </a:t>
            </a:r>
            <a:endParaRPr lang="en-GB" sz="2000" dirty="0"/>
          </a:p>
          <a:p>
            <a:endParaRPr lang="en-GB" sz="1400" i="1" kern="0" dirty="0">
              <a:solidFill>
                <a:srgbClr val="336699"/>
              </a:solidFill>
              <a:latin typeface="Calibri" pitchFamily="34" charset="0"/>
              <a:cs typeface="Calibri" pitchFamily="34" charset="0"/>
            </a:endParaRPr>
          </a:p>
          <a:p>
            <a:r>
              <a:rPr lang="en-GB" sz="2000" i="1" kern="0" dirty="0">
                <a:solidFill>
                  <a:srgbClr val="336699"/>
                </a:solidFill>
                <a:latin typeface="Calibri" pitchFamily="34" charset="0"/>
                <a:cs typeface="Calibri" pitchFamily="34" charset="0"/>
              </a:rPr>
              <a:t>❷</a:t>
            </a:r>
            <a:r>
              <a:rPr lang="en-GB" sz="2000" i="1" kern="0" dirty="0">
                <a:solidFill>
                  <a:srgbClr val="C00000"/>
                </a:solidFill>
                <a:latin typeface="Calibri" pitchFamily="34" charset="0"/>
                <a:cs typeface="Calibri" pitchFamily="34" charset="0"/>
              </a:rPr>
              <a:t> </a:t>
            </a:r>
            <a:r>
              <a:rPr lang="en-GB" sz="2000" b="1" dirty="0">
                <a:latin typeface="CMSSBX10"/>
              </a:rPr>
              <a:t>Identification </a:t>
            </a:r>
            <a:r>
              <a:rPr lang="en-GB" sz="2000" dirty="0">
                <a:latin typeface="CMSS12"/>
              </a:rPr>
              <a:t>looks at the way individuals choose their groups. Your collective identity then becomes your in-group. This could be your family, a friendship group, even your class. This closeness functions to boost our self-esteem and to create a sense of belonging. A group or individual that poses as a threat to your in-group is called the out-group. </a:t>
            </a:r>
            <a:endParaRPr lang="en-GB" sz="2000" i="1" kern="0" dirty="0">
              <a:solidFill>
                <a:srgbClr val="808080">
                  <a:lumMod val="50000"/>
                </a:srgbClr>
              </a:solidFill>
              <a:latin typeface="Calibri" pitchFamily="34" charset="0"/>
              <a:cs typeface="Calibri" pitchFamily="34" charset="0"/>
            </a:endParaRPr>
          </a:p>
          <a:p>
            <a:endParaRPr lang="en-GB" sz="1400" i="1" kern="0" dirty="0">
              <a:solidFill>
                <a:srgbClr val="808080">
                  <a:lumMod val="50000"/>
                </a:srgbClr>
              </a:solidFill>
              <a:latin typeface="Calibri" pitchFamily="34" charset="0"/>
              <a:cs typeface="Calibri" pitchFamily="34" charset="0"/>
            </a:endParaRPr>
          </a:p>
          <a:p>
            <a:r>
              <a:rPr lang="en-GB" sz="2000" i="1" kern="0" dirty="0">
                <a:solidFill>
                  <a:srgbClr val="336699"/>
                </a:solidFill>
                <a:latin typeface="Calibri" pitchFamily="34" charset="0"/>
                <a:cs typeface="Calibri" pitchFamily="34" charset="0"/>
              </a:rPr>
              <a:t>❸ </a:t>
            </a:r>
            <a:r>
              <a:rPr lang="en-GB" sz="2000" b="1" dirty="0">
                <a:effectLst/>
                <a:latin typeface="CMSSBX10"/>
              </a:rPr>
              <a:t>Comparison</a:t>
            </a:r>
            <a:r>
              <a:rPr lang="en-GB" sz="2000" dirty="0">
                <a:effectLst/>
                <a:latin typeface="CMSSBX10"/>
              </a:rPr>
              <a:t> </a:t>
            </a:r>
            <a:r>
              <a:rPr lang="en-GB" sz="2000" dirty="0">
                <a:effectLst/>
                <a:latin typeface="CMSS12"/>
              </a:rPr>
              <a:t>looks at the way individuals compare themselves and their groups with other groups, seeing a favourable bias towards the group in which they belong. </a:t>
            </a:r>
            <a:endParaRPr lang="en-GB" sz="2000" dirty="0">
              <a:effectLst/>
            </a:endParaRPr>
          </a:p>
        </p:txBody>
      </p:sp>
      <p:sp>
        <p:nvSpPr>
          <p:cNvPr id="14" name="Pentagon 13">
            <a:extLst>
              <a:ext uri="{FF2B5EF4-FFF2-40B4-BE49-F238E27FC236}">
                <a16:creationId xmlns:a16="http://schemas.microsoft.com/office/drawing/2014/main" id="{7A752DF9-1472-877A-EE9D-B08E059DC4D8}"/>
              </a:ext>
            </a:extLst>
          </p:cNvPr>
          <p:cNvSpPr/>
          <p:nvPr/>
        </p:nvSpPr>
        <p:spPr bwMode="auto">
          <a:xfrm>
            <a:off x="8145252" y="5129039"/>
            <a:ext cx="3534033" cy="420130"/>
          </a:xfrm>
          <a:prstGeom prst="homePlate">
            <a:avLst/>
          </a:prstGeom>
          <a:gradFill flip="none" rotWithShape="1">
            <a:gsLst>
              <a:gs pos="0">
                <a:schemeClr val="tx2">
                  <a:shade val="30000"/>
                  <a:satMod val="115000"/>
                </a:schemeClr>
              </a:gs>
              <a:gs pos="50000">
                <a:schemeClr val="tx2">
                  <a:shade val="67500"/>
                  <a:satMod val="115000"/>
                </a:schemeClr>
              </a:gs>
              <a:gs pos="100000">
                <a:schemeClr val="tx2">
                  <a:shade val="100000"/>
                  <a:satMod val="115000"/>
                </a:schemeClr>
              </a:gs>
            </a:gsLst>
            <a:lin ang="18900000" scaled="1"/>
            <a:tileRect/>
          </a:gra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In or Out of the Group</a:t>
            </a:r>
          </a:p>
        </p:txBody>
      </p:sp>
      <p:sp>
        <p:nvSpPr>
          <p:cNvPr id="15" name="Pentagon 14">
            <a:extLst>
              <a:ext uri="{FF2B5EF4-FFF2-40B4-BE49-F238E27FC236}">
                <a16:creationId xmlns:a16="http://schemas.microsoft.com/office/drawing/2014/main" id="{34753F5C-62CD-12EA-5CA9-305D90E4978A}"/>
              </a:ext>
            </a:extLst>
          </p:cNvPr>
          <p:cNvSpPr/>
          <p:nvPr/>
        </p:nvSpPr>
        <p:spPr bwMode="auto">
          <a:xfrm>
            <a:off x="671202" y="5129039"/>
            <a:ext cx="3006812" cy="420130"/>
          </a:xfrm>
          <a:prstGeom prst="homePlate">
            <a:avLst/>
          </a:prstGeom>
          <a:gradFill flip="none" rotWithShape="1">
            <a:gsLst>
              <a:gs pos="0">
                <a:schemeClr val="tx2">
                  <a:shade val="30000"/>
                  <a:satMod val="115000"/>
                </a:schemeClr>
              </a:gs>
              <a:gs pos="50000">
                <a:schemeClr val="tx2">
                  <a:shade val="67500"/>
                  <a:satMod val="115000"/>
                </a:schemeClr>
              </a:gs>
              <a:gs pos="100000">
                <a:schemeClr val="tx2">
                  <a:shade val="100000"/>
                  <a:satMod val="115000"/>
                </a:schemeClr>
              </a:gs>
            </a:gsLst>
            <a:lin ang="18900000" scaled="1"/>
            <a:tileRect/>
          </a:gra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Ethnocentrism</a:t>
            </a:r>
          </a:p>
        </p:txBody>
      </p:sp>
      <p:sp>
        <p:nvSpPr>
          <p:cNvPr id="16" name="Pentagon 15">
            <a:extLst>
              <a:ext uri="{FF2B5EF4-FFF2-40B4-BE49-F238E27FC236}">
                <a16:creationId xmlns:a16="http://schemas.microsoft.com/office/drawing/2014/main" id="{6CA2DBAA-2864-C1C5-F14B-151BD00E03CA}"/>
              </a:ext>
            </a:extLst>
          </p:cNvPr>
          <p:cNvSpPr/>
          <p:nvPr/>
        </p:nvSpPr>
        <p:spPr bwMode="auto">
          <a:xfrm>
            <a:off x="4408227" y="5129039"/>
            <a:ext cx="3006812" cy="420130"/>
          </a:xfrm>
          <a:prstGeom prst="homePlate">
            <a:avLst/>
          </a:prstGeom>
          <a:gradFill flip="none" rotWithShape="1">
            <a:gsLst>
              <a:gs pos="0">
                <a:schemeClr val="tx2">
                  <a:shade val="30000"/>
                  <a:satMod val="115000"/>
                </a:schemeClr>
              </a:gs>
              <a:gs pos="50000">
                <a:schemeClr val="tx2">
                  <a:shade val="67500"/>
                  <a:satMod val="115000"/>
                </a:schemeClr>
              </a:gs>
              <a:gs pos="100000">
                <a:schemeClr val="tx2">
                  <a:shade val="100000"/>
                  <a:satMod val="115000"/>
                </a:schemeClr>
              </a:gs>
            </a:gsLst>
            <a:lin ang="18900000" scaled="1"/>
            <a:tileRect/>
          </a:gra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Identification</a:t>
            </a:r>
          </a:p>
        </p:txBody>
      </p:sp>
    </p:spTree>
    <p:extLst>
      <p:ext uri="{BB962C8B-B14F-4D97-AF65-F5344CB8AC3E}">
        <p14:creationId xmlns:p14="http://schemas.microsoft.com/office/powerpoint/2010/main" val="2903190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574B-E066-AA94-9934-6023AF9835DC}"/>
              </a:ext>
            </a:extLst>
          </p:cNvPr>
          <p:cNvSpPr>
            <a:spLocks noGrp="1"/>
          </p:cNvSpPr>
          <p:nvPr>
            <p:ph type="title"/>
          </p:nvPr>
        </p:nvSpPr>
        <p:spPr>
          <a:xfrm>
            <a:off x="609600" y="274638"/>
            <a:ext cx="10972800" cy="973394"/>
          </a:xfrm>
        </p:spPr>
        <p:txBody>
          <a:bodyPr/>
          <a:lstStyle/>
          <a:p>
            <a:r>
              <a:rPr lang="en-US" sz="3600" b="1" dirty="0">
                <a:solidFill>
                  <a:schemeClr val="accent1">
                    <a:lumMod val="50000"/>
                  </a:schemeClr>
                </a:solidFill>
              </a:rPr>
              <a:t>How to Accommodate Diversity at Workplace?</a:t>
            </a:r>
          </a:p>
        </p:txBody>
      </p:sp>
      <p:sp>
        <p:nvSpPr>
          <p:cNvPr id="4" name="AutoShape 2" descr="Equality and Diversity - ppt download">
            <a:extLst>
              <a:ext uri="{FF2B5EF4-FFF2-40B4-BE49-F238E27FC236}">
                <a16:creationId xmlns:a16="http://schemas.microsoft.com/office/drawing/2014/main" id="{2845D4E9-7055-E7F1-D88F-41F79AF1AF3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9" name="Picture 8" descr="Website&#10;&#10;Description automatically generated with medium confidence">
            <a:extLst>
              <a:ext uri="{FF2B5EF4-FFF2-40B4-BE49-F238E27FC236}">
                <a16:creationId xmlns:a16="http://schemas.microsoft.com/office/drawing/2014/main" id="{9BD6FE8C-230D-DB37-4BA6-39F1A4D787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3000" y="1248032"/>
            <a:ext cx="9601200" cy="4335490"/>
          </a:xfrm>
          <a:prstGeom prst="rect">
            <a:avLst/>
          </a:prstGeom>
        </p:spPr>
      </p:pic>
      <p:pic>
        <p:nvPicPr>
          <p:cNvPr id="5" name="Graphic 4" descr="Information with solid fill">
            <a:extLst>
              <a:ext uri="{FF2B5EF4-FFF2-40B4-BE49-F238E27FC236}">
                <a16:creationId xmlns:a16="http://schemas.microsoft.com/office/drawing/2014/main" id="{94523B84-34FA-5545-0911-3410538351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24551" y="1360975"/>
            <a:ext cx="453081" cy="453081"/>
          </a:xfrm>
          <a:prstGeom prst="rect">
            <a:avLst/>
          </a:prstGeom>
        </p:spPr>
      </p:pic>
    </p:spTree>
    <p:extLst>
      <p:ext uri="{BB962C8B-B14F-4D97-AF65-F5344CB8AC3E}">
        <p14:creationId xmlns:p14="http://schemas.microsoft.com/office/powerpoint/2010/main" val="1781352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6A797-6E37-4ADB-30EC-4C44F238BC79}"/>
              </a:ext>
            </a:extLst>
          </p:cNvPr>
          <p:cNvSpPr>
            <a:spLocks noGrp="1"/>
          </p:cNvSpPr>
          <p:nvPr>
            <p:ph type="title"/>
          </p:nvPr>
        </p:nvSpPr>
        <p:spPr/>
        <p:txBody>
          <a:bodyPr/>
          <a:lstStyle/>
          <a:p>
            <a:endParaRPr lang="en-US"/>
          </a:p>
        </p:txBody>
      </p:sp>
      <p:pic>
        <p:nvPicPr>
          <p:cNvPr id="68610" name="Picture 2" descr="تويتر \ Mercer على تويتر: &quot;RT @WhenWomenThrive: We focused our efforts on  creating a #diverse workforce with an inclusive culture through change  management and communication, injecting #inclusion into our DNA. Discover  the">
            <a:extLst>
              <a:ext uri="{FF2B5EF4-FFF2-40B4-BE49-F238E27FC236}">
                <a16:creationId xmlns:a16="http://schemas.microsoft.com/office/drawing/2014/main" id="{8548FB7E-57AF-F9B6-E847-603FDECD0F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891B207F-76D3-C57B-7B1E-3FA2E9B400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820032"/>
            <a:ext cx="12192000" cy="1037967"/>
          </a:xfrm>
          <a:prstGeom prst="rect">
            <a:avLst/>
          </a:prstGeom>
        </p:spPr>
      </p:pic>
    </p:spTree>
    <p:extLst>
      <p:ext uri="{BB962C8B-B14F-4D97-AF65-F5344CB8AC3E}">
        <p14:creationId xmlns:p14="http://schemas.microsoft.com/office/powerpoint/2010/main" val="4223142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692" name="Rectangle 7168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94" name="Rectangle 7168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691" name="Rectangle 7169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93" name="Rectangle 7169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695" name="Freeform: Shape 7169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3DB7612-C625-64A2-9230-F2D2C626C9E0}"/>
              </a:ext>
            </a:extLst>
          </p:cNvPr>
          <p:cNvSpPr>
            <a:spLocks noGrp="1"/>
          </p:cNvSpPr>
          <p:nvPr>
            <p:ph type="title"/>
          </p:nvPr>
        </p:nvSpPr>
        <p:spPr>
          <a:xfrm>
            <a:off x="660041" y="2767106"/>
            <a:ext cx="2880828" cy="3071906"/>
          </a:xfrm>
        </p:spPr>
        <p:txBody>
          <a:bodyPr vert="horz" lIns="91440" tIns="45720" rIns="91440" bIns="45720" rtlCol="0" anchor="t">
            <a:normAutofit/>
          </a:bodyPr>
          <a:lstStyle/>
          <a:p>
            <a:pPr algn="l" eaLnBrk="1" hangingPunct="1">
              <a:lnSpc>
                <a:spcPct val="90000"/>
              </a:lnSpc>
            </a:pPr>
            <a:r>
              <a:rPr lang="en-US" sz="2500" b="1" kern="1200">
                <a:solidFill>
                  <a:srgbClr val="FFFFFF"/>
                </a:solidFill>
                <a:latin typeface="+mj-lt"/>
                <a:ea typeface="+mj-ea"/>
                <a:cs typeface="+mj-cs"/>
              </a:rPr>
              <a:t>How to Manage a Multigenerational Workforce?</a:t>
            </a:r>
          </a:p>
        </p:txBody>
      </p:sp>
      <p:pic>
        <p:nvPicPr>
          <p:cNvPr id="71682" name="Picture 2" descr="Generation Differences In The Workplace">
            <a:extLst>
              <a:ext uri="{FF2B5EF4-FFF2-40B4-BE49-F238E27FC236}">
                <a16:creationId xmlns:a16="http://schemas.microsoft.com/office/drawing/2014/main" id="{D6298ED6-87AD-9AEE-E61E-DA4EC937A84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875"/>
          <a:stretch/>
        </p:blipFill>
        <p:spPr bwMode="auto">
          <a:xfrm>
            <a:off x="4048621" y="-1"/>
            <a:ext cx="8143379" cy="607036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DC5D179-E962-EF19-EBE5-4B6409BDC51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38603" y="6026583"/>
            <a:ext cx="8153397" cy="853904"/>
          </a:xfrm>
          <a:prstGeom prst="rect">
            <a:avLst/>
          </a:prstGeom>
        </p:spPr>
      </p:pic>
    </p:spTree>
    <p:extLst>
      <p:ext uri="{BB962C8B-B14F-4D97-AF65-F5344CB8AC3E}">
        <p14:creationId xmlns:p14="http://schemas.microsoft.com/office/powerpoint/2010/main" val="892225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B7612-C625-64A2-9230-F2D2C626C9E0}"/>
              </a:ext>
            </a:extLst>
          </p:cNvPr>
          <p:cNvSpPr>
            <a:spLocks noGrp="1"/>
          </p:cNvSpPr>
          <p:nvPr>
            <p:ph type="title"/>
          </p:nvPr>
        </p:nvSpPr>
        <p:spPr>
          <a:xfrm>
            <a:off x="609600" y="274638"/>
            <a:ext cx="10972800" cy="837470"/>
          </a:xfrm>
          <a:solidFill>
            <a:schemeClr val="accent1">
              <a:lumMod val="20000"/>
              <a:lumOff val="80000"/>
            </a:schemeClr>
          </a:solidFill>
          <a:ln>
            <a:solidFill>
              <a:schemeClr val="accent1">
                <a:lumMod val="20000"/>
                <a:lumOff val="80000"/>
              </a:schemeClr>
            </a:solidFill>
          </a:ln>
        </p:spPr>
        <p:txBody>
          <a:bodyPr/>
          <a:lstStyle/>
          <a:p>
            <a:r>
              <a:rPr lang="en-US" sz="3200" b="1" dirty="0">
                <a:solidFill>
                  <a:schemeClr val="accent1">
                    <a:lumMod val="50000"/>
                  </a:schemeClr>
                </a:solidFill>
              </a:rPr>
              <a:t>How to Manage a Multigenerational Workforce?</a:t>
            </a:r>
          </a:p>
        </p:txBody>
      </p:sp>
      <p:pic>
        <p:nvPicPr>
          <p:cNvPr id="70658" name="Picture 2" descr="Five Generations Working Side By Side In 2020 In 2020 What">
            <a:extLst>
              <a:ext uri="{FF2B5EF4-FFF2-40B4-BE49-F238E27FC236}">
                <a16:creationId xmlns:a16="http://schemas.microsoft.com/office/drawing/2014/main" id="{8D76FBE0-5C92-2964-0806-AA2C15FADA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913" b="10433"/>
          <a:stretch/>
        </p:blipFill>
        <p:spPr bwMode="auto">
          <a:xfrm>
            <a:off x="356178" y="1143000"/>
            <a:ext cx="11479643"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1499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6" name="Picture 4" descr="Action plan: Reaping the benefits of the multigenerational workforce |  Promoting an Age-Inclusive Workforce : Living, Learning and Earning Longer  | OECD iLibrary">
            <a:hlinkClick r:id="rId3"/>
            <a:extLst>
              <a:ext uri="{FF2B5EF4-FFF2-40B4-BE49-F238E27FC236}">
                <a16:creationId xmlns:a16="http://schemas.microsoft.com/office/drawing/2014/main" id="{FAC5BEA2-8F64-2623-9B26-899EC9292C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34681" y="98854"/>
            <a:ext cx="6101192" cy="5868882"/>
          </a:xfrm>
          <a:prstGeom prst="rect">
            <a:avLst/>
          </a:prstGeom>
          <a:noFill/>
          <a:extLst>
            <a:ext uri="{909E8E84-426E-40DD-AFC4-6F175D3DCCD1}">
              <a14:hiddenFill xmlns:a14="http://schemas.microsoft.com/office/drawing/2010/main">
                <a:solidFill>
                  <a:srgbClr val="FFFFFF"/>
                </a:solidFill>
              </a14:hiddenFill>
            </a:ext>
          </a:extLst>
        </p:spPr>
      </p:pic>
      <p:sp>
        <p:nvSpPr>
          <p:cNvPr id="2" name="Right Triangle 1">
            <a:extLst>
              <a:ext uri="{FF2B5EF4-FFF2-40B4-BE49-F238E27FC236}">
                <a16:creationId xmlns:a16="http://schemas.microsoft.com/office/drawing/2014/main" id="{DBA41544-5886-0F7A-E0E0-9FDA38BB4646}"/>
              </a:ext>
            </a:extLst>
          </p:cNvPr>
          <p:cNvSpPr/>
          <p:nvPr/>
        </p:nvSpPr>
        <p:spPr bwMode="auto">
          <a:xfrm rot="5400000">
            <a:off x="-37072" y="37072"/>
            <a:ext cx="5708824" cy="5634682"/>
          </a:xfrm>
          <a:prstGeom prst="rtTriangle">
            <a:avLst/>
          </a:prstGeom>
          <a:solidFill>
            <a:schemeClr val="tx2">
              <a:lumMod val="75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EA90406-1C90-C031-83C4-511414D70A02}"/>
              </a:ext>
            </a:extLst>
          </p:cNvPr>
          <p:cNvSpPr txBox="1"/>
          <p:nvPr/>
        </p:nvSpPr>
        <p:spPr>
          <a:xfrm>
            <a:off x="160638" y="271848"/>
            <a:ext cx="3830594" cy="2062103"/>
          </a:xfrm>
          <a:prstGeom prst="rect">
            <a:avLst/>
          </a:prstGeom>
          <a:noFill/>
        </p:spPr>
        <p:txBody>
          <a:bodyPr wrap="square" rtlCol="0">
            <a:spAutoFit/>
          </a:bodyPr>
          <a:lstStyle/>
          <a:p>
            <a:r>
              <a:rPr lang="en-US" sz="3200" b="1" dirty="0">
                <a:solidFill>
                  <a:schemeClr val="bg1"/>
                </a:solidFill>
                <a:latin typeface="+mj-lt"/>
              </a:rPr>
              <a:t>How do we benefit from multigenerational workforces?</a:t>
            </a:r>
          </a:p>
        </p:txBody>
      </p:sp>
      <p:sp>
        <p:nvSpPr>
          <p:cNvPr id="4" name="TextBox 3">
            <a:extLst>
              <a:ext uri="{FF2B5EF4-FFF2-40B4-BE49-F238E27FC236}">
                <a16:creationId xmlns:a16="http://schemas.microsoft.com/office/drawing/2014/main" id="{10BDE002-1178-66CF-7418-F914B7689AE8}"/>
              </a:ext>
            </a:extLst>
          </p:cNvPr>
          <p:cNvSpPr txBox="1"/>
          <p:nvPr/>
        </p:nvSpPr>
        <p:spPr>
          <a:xfrm>
            <a:off x="840260" y="5053451"/>
            <a:ext cx="5070389" cy="523220"/>
          </a:xfrm>
          <a:prstGeom prst="rect">
            <a:avLst/>
          </a:prstGeom>
          <a:noFill/>
        </p:spPr>
        <p:txBody>
          <a:bodyPr wrap="square" rtlCol="0">
            <a:spAutoFit/>
          </a:bodyPr>
          <a:lstStyle/>
          <a:p>
            <a:r>
              <a:rPr lang="en-US" sz="1400" dirty="0"/>
              <a:t>Source: https://</a:t>
            </a:r>
            <a:r>
              <a:rPr lang="en-US" sz="1400" dirty="0" err="1"/>
              <a:t>www.oecd-ilibrary.org</a:t>
            </a:r>
            <a:r>
              <a:rPr lang="en-US" sz="1400" dirty="0"/>
              <a:t>/sites/b0e8405c-en/</a:t>
            </a:r>
            <a:r>
              <a:rPr lang="en-US" sz="1400" dirty="0" err="1"/>
              <a:t>index.html?itemId</a:t>
            </a:r>
            <a:r>
              <a:rPr lang="en-US" sz="1400" dirty="0"/>
              <a:t>=/content/component/b0e8405c-en</a:t>
            </a:r>
          </a:p>
        </p:txBody>
      </p:sp>
    </p:spTree>
    <p:extLst>
      <p:ext uri="{BB962C8B-B14F-4D97-AF65-F5344CB8AC3E}">
        <p14:creationId xmlns:p14="http://schemas.microsoft.com/office/powerpoint/2010/main" val="248051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8" name="Picture 4">
            <a:extLst>
              <a:ext uri="{FF2B5EF4-FFF2-40B4-BE49-F238E27FC236}">
                <a16:creationId xmlns:a16="http://schemas.microsoft.com/office/drawing/2014/main" id="{4C754FFE-EC11-3AD4-0256-DAEB9F3C73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035" t="36393" r="37500" b="16290"/>
          <a:stretch/>
        </p:blipFill>
        <p:spPr bwMode="auto">
          <a:xfrm>
            <a:off x="3699817" y="1742303"/>
            <a:ext cx="3348681" cy="3373394"/>
          </a:xfrm>
          <a:prstGeom prst="ellipse">
            <a:avLst/>
          </a:prstGeom>
          <a:noFill/>
          <a:extLst>
            <a:ext uri="{909E8E84-426E-40DD-AFC4-6F175D3DCCD1}">
              <a14:hiddenFill xmlns:a14="http://schemas.microsoft.com/office/drawing/2010/main">
                <a:solidFill>
                  <a:srgbClr val="FFFFFF"/>
                </a:solidFill>
              </a14:hiddenFill>
            </a:ext>
          </a:extLst>
        </p:spPr>
      </p:pic>
      <p:sp>
        <p:nvSpPr>
          <p:cNvPr id="8" name="Pentagon 7">
            <a:extLst>
              <a:ext uri="{FF2B5EF4-FFF2-40B4-BE49-F238E27FC236}">
                <a16:creationId xmlns:a16="http://schemas.microsoft.com/office/drawing/2014/main" id="{F08A55FF-BEC3-E6F8-D6B4-3713E300E729}"/>
              </a:ext>
            </a:extLst>
          </p:cNvPr>
          <p:cNvSpPr/>
          <p:nvPr/>
        </p:nvSpPr>
        <p:spPr bwMode="auto">
          <a:xfrm>
            <a:off x="998837" y="766119"/>
            <a:ext cx="2794687" cy="518984"/>
          </a:xfrm>
          <a:prstGeom prst="homePlate">
            <a:avLst/>
          </a:prstGeom>
          <a:gradFill flip="none" rotWithShape="1">
            <a:gsLst>
              <a:gs pos="0">
                <a:schemeClr val="accent2">
                  <a:lumMod val="75000"/>
                  <a:shade val="30000"/>
                  <a:satMod val="115000"/>
                </a:schemeClr>
              </a:gs>
              <a:gs pos="50000">
                <a:schemeClr val="accent2">
                  <a:lumMod val="75000"/>
                  <a:shade val="67500"/>
                  <a:satMod val="115000"/>
                </a:schemeClr>
              </a:gs>
              <a:gs pos="100000">
                <a:schemeClr val="accent2">
                  <a:lumMod val="75000"/>
                  <a:shade val="100000"/>
                  <a:satMod val="115000"/>
                </a:schemeClr>
              </a:gs>
            </a:gsLst>
            <a:lin ang="2700000" scaled="1"/>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2400" b="1" i="0" u="none" strike="noStrike" normalizeH="0" baseline="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rPr>
              <a:t>Challenges</a:t>
            </a:r>
          </a:p>
        </p:txBody>
      </p:sp>
      <p:sp>
        <p:nvSpPr>
          <p:cNvPr id="9" name="Pentagon 8">
            <a:extLst>
              <a:ext uri="{FF2B5EF4-FFF2-40B4-BE49-F238E27FC236}">
                <a16:creationId xmlns:a16="http://schemas.microsoft.com/office/drawing/2014/main" id="{C61CA1E9-FF84-9B66-3C4F-67572DAD1E18}"/>
              </a:ext>
            </a:extLst>
          </p:cNvPr>
          <p:cNvSpPr/>
          <p:nvPr/>
        </p:nvSpPr>
        <p:spPr bwMode="auto">
          <a:xfrm rot="10800000">
            <a:off x="7251352" y="783624"/>
            <a:ext cx="4219833" cy="518984"/>
          </a:xfrm>
          <a:prstGeom prst="homePlate">
            <a:avLst/>
          </a:prstGeom>
          <a:gradFill flip="none" rotWithShape="1">
            <a:gsLst>
              <a:gs pos="0">
                <a:schemeClr val="accent1">
                  <a:lumMod val="50000"/>
                  <a:shade val="30000"/>
                  <a:satMod val="115000"/>
                </a:schemeClr>
              </a:gs>
              <a:gs pos="50000">
                <a:schemeClr val="accent1">
                  <a:lumMod val="50000"/>
                  <a:shade val="67500"/>
                  <a:satMod val="115000"/>
                </a:schemeClr>
              </a:gs>
              <a:gs pos="100000">
                <a:schemeClr val="accent1">
                  <a:lumMod val="50000"/>
                  <a:shade val="100000"/>
                  <a:satMod val="115000"/>
                </a:schemeClr>
              </a:gs>
            </a:gsLst>
            <a:lin ang="0" scaled="1"/>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1" i="0" u="none" strike="noStrike" normalizeH="0" baseline="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AF05ABA9-9331-4B89-3ACE-6B1C17524FAD}"/>
              </a:ext>
            </a:extLst>
          </p:cNvPr>
          <p:cNvSpPr txBox="1"/>
          <p:nvPr/>
        </p:nvSpPr>
        <p:spPr>
          <a:xfrm>
            <a:off x="8687827" y="795161"/>
            <a:ext cx="1865870" cy="461665"/>
          </a:xfrm>
          <a:prstGeom prst="rect">
            <a:avLst/>
          </a:prstGeom>
          <a:noFill/>
        </p:spPr>
        <p:txBody>
          <a:bodyPr wrap="square" rtlCol="0">
            <a:spAutoFit/>
          </a:bodyPr>
          <a:lstStyle/>
          <a:p>
            <a:r>
              <a:rPr lang="en-US" sz="2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Solutions</a:t>
            </a:r>
            <a:endParaRPr lang="en-US" sz="2400" dirty="0"/>
          </a:p>
        </p:txBody>
      </p:sp>
      <p:sp>
        <p:nvSpPr>
          <p:cNvPr id="11" name="TextBox 10">
            <a:extLst>
              <a:ext uri="{FF2B5EF4-FFF2-40B4-BE49-F238E27FC236}">
                <a16:creationId xmlns:a16="http://schemas.microsoft.com/office/drawing/2014/main" id="{8713D612-2D3F-74ED-57E4-198E1DEA9FE8}"/>
              </a:ext>
            </a:extLst>
          </p:cNvPr>
          <p:cNvSpPr txBox="1"/>
          <p:nvPr/>
        </p:nvSpPr>
        <p:spPr>
          <a:xfrm>
            <a:off x="605480" y="4622138"/>
            <a:ext cx="3188044" cy="369332"/>
          </a:xfrm>
          <a:prstGeom prst="rect">
            <a:avLst/>
          </a:prstGeom>
          <a:noFill/>
        </p:spPr>
        <p:txBody>
          <a:bodyPr wrap="square" rtlCol="0">
            <a:spAutoFit/>
          </a:bodyPr>
          <a:lstStyle/>
          <a:p>
            <a:pPr marL="285750" indent="-285750">
              <a:buClr>
                <a:schemeClr val="accent2">
                  <a:lumMod val="75000"/>
                </a:schemeClr>
              </a:buClr>
              <a:buSzPct val="150000"/>
              <a:buFont typeface="Arial" panose="020B0604020202020204" pitchFamily="34" charset="0"/>
              <a:buChar char="•"/>
            </a:pPr>
            <a:r>
              <a:rPr lang="en-GB" b="1" i="0" u="none" strike="noStrike" dirty="0">
                <a:solidFill>
                  <a:srgbClr val="3E4449"/>
                </a:solidFill>
                <a:effectLst/>
                <a:latin typeface="Open Sans" panose="020B0606030504020204" pitchFamily="34" charset="0"/>
              </a:rPr>
              <a:t>Communication issues</a:t>
            </a:r>
            <a:endParaRPr lang="en-US" dirty="0"/>
          </a:p>
        </p:txBody>
      </p:sp>
      <p:sp>
        <p:nvSpPr>
          <p:cNvPr id="12" name="TextBox 11">
            <a:extLst>
              <a:ext uri="{FF2B5EF4-FFF2-40B4-BE49-F238E27FC236}">
                <a16:creationId xmlns:a16="http://schemas.microsoft.com/office/drawing/2014/main" id="{7887C15E-BFB7-34A2-9A91-18A9C0F04728}"/>
              </a:ext>
            </a:extLst>
          </p:cNvPr>
          <p:cNvSpPr txBox="1"/>
          <p:nvPr/>
        </p:nvSpPr>
        <p:spPr>
          <a:xfrm>
            <a:off x="605480" y="1592711"/>
            <a:ext cx="3188044" cy="369332"/>
          </a:xfrm>
          <a:prstGeom prst="rect">
            <a:avLst/>
          </a:prstGeom>
          <a:noFill/>
        </p:spPr>
        <p:txBody>
          <a:bodyPr wrap="square" rtlCol="0">
            <a:spAutoFit/>
          </a:bodyPr>
          <a:lstStyle/>
          <a:p>
            <a:pPr marL="285750" indent="-285750">
              <a:buClr>
                <a:schemeClr val="accent2">
                  <a:lumMod val="75000"/>
                </a:schemeClr>
              </a:buClr>
              <a:buSzPct val="150000"/>
              <a:buFont typeface="Arial" panose="020B0604020202020204" pitchFamily="34" charset="0"/>
              <a:buChar char="•"/>
            </a:pPr>
            <a:r>
              <a:rPr lang="en-GB" b="1" i="0" u="none" strike="noStrike" dirty="0">
                <a:solidFill>
                  <a:srgbClr val="3E4449"/>
                </a:solidFill>
                <a:effectLst/>
                <a:latin typeface="Open Sans" panose="020B0606030504020204" pitchFamily="34" charset="0"/>
              </a:rPr>
              <a:t>Negative stereotypes</a:t>
            </a:r>
            <a:endParaRPr lang="en-US" dirty="0"/>
          </a:p>
        </p:txBody>
      </p:sp>
      <p:sp>
        <p:nvSpPr>
          <p:cNvPr id="13" name="TextBox 12">
            <a:extLst>
              <a:ext uri="{FF2B5EF4-FFF2-40B4-BE49-F238E27FC236}">
                <a16:creationId xmlns:a16="http://schemas.microsoft.com/office/drawing/2014/main" id="{77C15002-7A5B-6C58-2A63-648A1F5C0342}"/>
              </a:ext>
            </a:extLst>
          </p:cNvPr>
          <p:cNvSpPr txBox="1"/>
          <p:nvPr/>
        </p:nvSpPr>
        <p:spPr>
          <a:xfrm>
            <a:off x="331573" y="3134411"/>
            <a:ext cx="2868827" cy="646331"/>
          </a:xfrm>
          <a:prstGeom prst="rect">
            <a:avLst/>
          </a:prstGeom>
          <a:noFill/>
        </p:spPr>
        <p:txBody>
          <a:bodyPr wrap="square" rtlCol="0">
            <a:spAutoFit/>
          </a:bodyPr>
          <a:lstStyle/>
          <a:p>
            <a:pPr marL="285750" indent="-285750">
              <a:buClr>
                <a:schemeClr val="accent2">
                  <a:lumMod val="75000"/>
                </a:schemeClr>
              </a:buClr>
              <a:buSzPct val="150000"/>
              <a:buFont typeface="Arial" panose="020B0604020202020204" pitchFamily="34" charset="0"/>
              <a:buChar char="•"/>
            </a:pPr>
            <a:r>
              <a:rPr lang="en-GB" b="1" i="0" u="none" strike="noStrike" dirty="0">
                <a:solidFill>
                  <a:srgbClr val="3E4449"/>
                </a:solidFill>
                <a:effectLst/>
                <a:latin typeface="Open Sans" panose="020B0606030504020204" pitchFamily="34" charset="0"/>
              </a:rPr>
              <a:t>Varying employee expectations</a:t>
            </a:r>
            <a:endParaRPr lang="en-US" dirty="0"/>
          </a:p>
        </p:txBody>
      </p:sp>
      <p:sp>
        <p:nvSpPr>
          <p:cNvPr id="14" name="TextBox 13">
            <a:extLst>
              <a:ext uri="{FF2B5EF4-FFF2-40B4-BE49-F238E27FC236}">
                <a16:creationId xmlns:a16="http://schemas.microsoft.com/office/drawing/2014/main" id="{25E86393-975A-0DE8-3B3B-36F2EFF90B64}"/>
              </a:ext>
            </a:extLst>
          </p:cNvPr>
          <p:cNvSpPr txBox="1"/>
          <p:nvPr/>
        </p:nvSpPr>
        <p:spPr>
          <a:xfrm>
            <a:off x="6096000" y="1598340"/>
            <a:ext cx="5902411" cy="369332"/>
          </a:xfrm>
          <a:prstGeom prst="rect">
            <a:avLst/>
          </a:prstGeom>
          <a:noFill/>
        </p:spPr>
        <p:txBody>
          <a:bodyPr wrap="square" rtlCol="0">
            <a:spAutoFit/>
          </a:bodyPr>
          <a:lstStyle/>
          <a:p>
            <a:pPr marL="285750" indent="-285750" algn="l">
              <a:buClr>
                <a:schemeClr val="accent1">
                  <a:lumMod val="50000"/>
                </a:schemeClr>
              </a:buClr>
              <a:buSzPct val="150000"/>
              <a:buFont typeface="Arial" panose="020B0604020202020204" pitchFamily="34" charset="0"/>
              <a:buChar char="•"/>
            </a:pPr>
            <a:r>
              <a:rPr lang="en-GB" b="1" i="0" u="none" strike="noStrike" dirty="0">
                <a:effectLst/>
                <a:latin typeface="Open Sans" panose="020B0606030504020204" pitchFamily="34" charset="0"/>
              </a:rPr>
              <a:t>Employee Value Proposition (EVP)</a:t>
            </a:r>
          </a:p>
        </p:txBody>
      </p:sp>
      <p:sp>
        <p:nvSpPr>
          <p:cNvPr id="15" name="TextBox 14">
            <a:extLst>
              <a:ext uri="{FF2B5EF4-FFF2-40B4-BE49-F238E27FC236}">
                <a16:creationId xmlns:a16="http://schemas.microsoft.com/office/drawing/2014/main" id="{12AE472C-B023-6D1A-C907-7AECBC6B2CB4}"/>
              </a:ext>
            </a:extLst>
          </p:cNvPr>
          <p:cNvSpPr txBox="1"/>
          <p:nvPr/>
        </p:nvSpPr>
        <p:spPr>
          <a:xfrm>
            <a:off x="6887860" y="2455910"/>
            <a:ext cx="4583325" cy="369332"/>
          </a:xfrm>
          <a:prstGeom prst="rect">
            <a:avLst/>
          </a:prstGeom>
          <a:noFill/>
        </p:spPr>
        <p:txBody>
          <a:bodyPr wrap="square" rtlCol="0">
            <a:spAutoFit/>
          </a:bodyPr>
          <a:lstStyle/>
          <a:p>
            <a:pPr marL="285750" indent="-285750">
              <a:buClr>
                <a:schemeClr val="tx2"/>
              </a:buClr>
              <a:buSzPct val="150000"/>
              <a:buFont typeface="Arial" panose="020B0604020202020204" pitchFamily="34" charset="0"/>
              <a:buChar char="•"/>
            </a:pPr>
            <a:r>
              <a:rPr lang="en-GB" b="1" dirty="0">
                <a:latin typeface="Open Sans" panose="020B0606030504020204" pitchFamily="34" charset="0"/>
                <a:ea typeface="Open Sans" panose="020B0606030504020204" pitchFamily="34" charset="0"/>
                <a:cs typeface="Open Sans" panose="020B0606030504020204" pitchFamily="34" charset="0"/>
              </a:rPr>
              <a:t>Reiterate expectations</a:t>
            </a:r>
          </a:p>
        </p:txBody>
      </p:sp>
      <p:sp>
        <p:nvSpPr>
          <p:cNvPr id="16" name="TextBox 15">
            <a:extLst>
              <a:ext uri="{FF2B5EF4-FFF2-40B4-BE49-F238E27FC236}">
                <a16:creationId xmlns:a16="http://schemas.microsoft.com/office/drawing/2014/main" id="{C604802F-5A3D-AAA2-9A5C-F160FCBB7E44}"/>
              </a:ext>
            </a:extLst>
          </p:cNvPr>
          <p:cNvSpPr txBox="1"/>
          <p:nvPr/>
        </p:nvSpPr>
        <p:spPr>
          <a:xfrm>
            <a:off x="6887860" y="4253433"/>
            <a:ext cx="5608941" cy="369332"/>
          </a:xfrm>
          <a:prstGeom prst="rect">
            <a:avLst/>
          </a:prstGeom>
          <a:noFill/>
        </p:spPr>
        <p:txBody>
          <a:bodyPr wrap="square" rtlCol="0">
            <a:spAutoFit/>
          </a:bodyPr>
          <a:lstStyle/>
          <a:p>
            <a:pPr marL="285750" indent="-285750" algn="l">
              <a:buClr>
                <a:schemeClr val="accent1">
                  <a:lumMod val="50000"/>
                </a:schemeClr>
              </a:buClr>
              <a:buSzPct val="150000"/>
              <a:buFont typeface="Arial" panose="020B0604020202020204" pitchFamily="34" charset="0"/>
              <a:buChar char="•"/>
            </a:pPr>
            <a:r>
              <a:rPr lang="en-GB" b="1" i="0" u="none" strike="noStrike" dirty="0">
                <a:effectLst/>
                <a:latin typeface="Open Sans" panose="020B0606030504020204" pitchFamily="34" charset="0"/>
              </a:rPr>
              <a:t>Cater to different communication styles</a:t>
            </a:r>
          </a:p>
        </p:txBody>
      </p:sp>
      <p:sp>
        <p:nvSpPr>
          <p:cNvPr id="17" name="TextBox 16">
            <a:extLst>
              <a:ext uri="{FF2B5EF4-FFF2-40B4-BE49-F238E27FC236}">
                <a16:creationId xmlns:a16="http://schemas.microsoft.com/office/drawing/2014/main" id="{922FD4B1-A26D-CFE2-DF61-F1CE05D2AC42}"/>
              </a:ext>
            </a:extLst>
          </p:cNvPr>
          <p:cNvSpPr txBox="1"/>
          <p:nvPr/>
        </p:nvSpPr>
        <p:spPr>
          <a:xfrm>
            <a:off x="3811028" y="515493"/>
            <a:ext cx="3422821" cy="1077218"/>
          </a:xfrm>
          <a:prstGeom prst="rect">
            <a:avLst/>
          </a:prstGeom>
          <a:noFill/>
        </p:spPr>
        <p:txBody>
          <a:bodyPr wrap="square" rtlCol="0">
            <a:spAutoFit/>
          </a:bodyPr>
          <a:lstStyle/>
          <a:p>
            <a:pPr algn="ctr"/>
            <a:r>
              <a:rPr lang="en-US" sz="3200" dirty="0">
                <a:solidFill>
                  <a:srgbClr val="0070C0"/>
                </a:solidFill>
              </a:rPr>
              <a:t>Multigenerational Management</a:t>
            </a:r>
          </a:p>
        </p:txBody>
      </p:sp>
      <p:sp>
        <p:nvSpPr>
          <p:cNvPr id="18" name="TextBox 17">
            <a:extLst>
              <a:ext uri="{FF2B5EF4-FFF2-40B4-BE49-F238E27FC236}">
                <a16:creationId xmlns:a16="http://schemas.microsoft.com/office/drawing/2014/main" id="{764B0FAA-D3C1-B112-AB76-33F76214A966}"/>
              </a:ext>
            </a:extLst>
          </p:cNvPr>
          <p:cNvSpPr txBox="1"/>
          <p:nvPr/>
        </p:nvSpPr>
        <p:spPr>
          <a:xfrm>
            <a:off x="6513037" y="2004192"/>
            <a:ext cx="5110549" cy="369332"/>
          </a:xfrm>
          <a:prstGeom prst="rect">
            <a:avLst/>
          </a:prstGeom>
          <a:noFill/>
        </p:spPr>
        <p:txBody>
          <a:bodyPr wrap="square" rtlCol="0">
            <a:spAutoFit/>
          </a:bodyPr>
          <a:lstStyle/>
          <a:p>
            <a:pPr marL="285750" indent="-285750" algn="l">
              <a:buClr>
                <a:schemeClr val="accent1">
                  <a:lumMod val="50000"/>
                </a:schemeClr>
              </a:buClr>
              <a:buSzPct val="150000"/>
              <a:buFont typeface="Arial" panose="020B0604020202020204" pitchFamily="34" charset="0"/>
              <a:buChar char="•"/>
            </a:pPr>
            <a:r>
              <a:rPr lang="en-GB" b="1" dirty="0">
                <a:latin typeface="Open Sans" panose="020B0606030504020204" pitchFamily="34" charset="0"/>
              </a:rPr>
              <a:t>I</a:t>
            </a:r>
            <a:r>
              <a:rPr lang="en-GB" b="1" i="0" u="none" strike="noStrike" dirty="0">
                <a:effectLst/>
                <a:latin typeface="Open Sans" panose="020B0606030504020204" pitchFamily="34" charset="0"/>
              </a:rPr>
              <a:t>nclusive hiring process</a:t>
            </a:r>
          </a:p>
        </p:txBody>
      </p:sp>
      <p:sp>
        <p:nvSpPr>
          <p:cNvPr id="19" name="TextBox 18">
            <a:extLst>
              <a:ext uri="{FF2B5EF4-FFF2-40B4-BE49-F238E27FC236}">
                <a16:creationId xmlns:a16="http://schemas.microsoft.com/office/drawing/2014/main" id="{7D98EE66-ACA5-461F-AA78-0926EAF30BB7}"/>
              </a:ext>
            </a:extLst>
          </p:cNvPr>
          <p:cNvSpPr txBox="1"/>
          <p:nvPr/>
        </p:nvSpPr>
        <p:spPr>
          <a:xfrm>
            <a:off x="7231792" y="2869176"/>
            <a:ext cx="4583324" cy="369332"/>
          </a:xfrm>
          <a:prstGeom prst="rect">
            <a:avLst/>
          </a:prstGeom>
          <a:noFill/>
        </p:spPr>
        <p:txBody>
          <a:bodyPr wrap="square" rtlCol="0">
            <a:spAutoFit/>
          </a:bodyPr>
          <a:lstStyle/>
          <a:p>
            <a:pPr marL="285750" indent="-285750">
              <a:buClr>
                <a:schemeClr val="tx2"/>
              </a:buClr>
              <a:buSzPct val="150000"/>
              <a:buFont typeface="Arial" panose="020B0604020202020204" pitchFamily="34" charset="0"/>
              <a:buChar char="•"/>
            </a:pPr>
            <a:r>
              <a:rPr lang="en-GB" b="1" dirty="0">
                <a:latin typeface="Open Sans" panose="020B0606030504020204" pitchFamily="34" charset="0"/>
                <a:ea typeface="Open Sans" panose="020B0606030504020204" pitchFamily="34" charset="0"/>
                <a:cs typeface="Open Sans" panose="020B0606030504020204" pitchFamily="34" charset="0"/>
              </a:rPr>
              <a:t>Combat bias and stereotype</a:t>
            </a:r>
            <a:r>
              <a:rPr lang="en-GB" b="1" dirty="0"/>
              <a:t>s</a:t>
            </a:r>
          </a:p>
        </p:txBody>
      </p:sp>
      <p:sp>
        <p:nvSpPr>
          <p:cNvPr id="20" name="TextBox 19">
            <a:extLst>
              <a:ext uri="{FF2B5EF4-FFF2-40B4-BE49-F238E27FC236}">
                <a16:creationId xmlns:a16="http://schemas.microsoft.com/office/drawing/2014/main" id="{426F4CA8-B5DA-691C-A888-39558EEFCADA}"/>
              </a:ext>
            </a:extLst>
          </p:cNvPr>
          <p:cNvSpPr txBox="1"/>
          <p:nvPr/>
        </p:nvSpPr>
        <p:spPr>
          <a:xfrm>
            <a:off x="7233849" y="3364828"/>
            <a:ext cx="4389737" cy="369332"/>
          </a:xfrm>
          <a:prstGeom prst="rect">
            <a:avLst/>
          </a:prstGeom>
          <a:noFill/>
        </p:spPr>
        <p:txBody>
          <a:bodyPr wrap="square" rtlCol="0">
            <a:spAutoFit/>
          </a:bodyPr>
          <a:lstStyle/>
          <a:p>
            <a:pPr marL="285750" indent="-285750">
              <a:buClr>
                <a:schemeClr val="tx2"/>
              </a:buClr>
              <a:buSzPct val="150000"/>
              <a:buFont typeface="Arial" panose="020B0604020202020204" pitchFamily="34" charset="0"/>
              <a:buChar char="•"/>
            </a:pPr>
            <a:r>
              <a:rPr lang="en-GB" b="1" dirty="0">
                <a:latin typeface="Open Sans" panose="020B0606030504020204" pitchFamily="34" charset="0"/>
                <a:ea typeface="Open Sans" panose="020B0606030504020204" pitchFamily="34" charset="0"/>
                <a:cs typeface="Open Sans" panose="020B0606030504020204" pitchFamily="34" charset="0"/>
              </a:rPr>
              <a:t>Create learning opportunities</a:t>
            </a:r>
          </a:p>
        </p:txBody>
      </p:sp>
      <p:sp>
        <p:nvSpPr>
          <p:cNvPr id="21" name="TextBox 20">
            <a:extLst>
              <a:ext uri="{FF2B5EF4-FFF2-40B4-BE49-F238E27FC236}">
                <a16:creationId xmlns:a16="http://schemas.microsoft.com/office/drawing/2014/main" id="{7B3EACDE-1F75-23C0-4B22-304DC795ECAE}"/>
              </a:ext>
            </a:extLst>
          </p:cNvPr>
          <p:cNvSpPr txBox="1"/>
          <p:nvPr/>
        </p:nvSpPr>
        <p:spPr>
          <a:xfrm>
            <a:off x="7251352" y="3788953"/>
            <a:ext cx="3700847" cy="369332"/>
          </a:xfrm>
          <a:prstGeom prst="rect">
            <a:avLst/>
          </a:prstGeom>
          <a:noFill/>
        </p:spPr>
        <p:txBody>
          <a:bodyPr wrap="square" rtlCol="0">
            <a:spAutoFit/>
          </a:bodyPr>
          <a:lstStyle/>
          <a:p>
            <a:pPr marL="285750" indent="-285750">
              <a:buClr>
                <a:schemeClr val="tx2"/>
              </a:buClr>
              <a:buSzPct val="150000"/>
              <a:buFont typeface="Arial" panose="020B0604020202020204" pitchFamily="34" charset="0"/>
              <a:buChar char="•"/>
            </a:pPr>
            <a:r>
              <a:rPr lang="en-GB" b="1" dirty="0">
                <a:latin typeface="Open Sans" panose="020B0606030504020204" pitchFamily="34" charset="0"/>
                <a:ea typeface="Open Sans" panose="020B0606030504020204" pitchFamily="34" charset="0"/>
                <a:cs typeface="Open Sans" panose="020B0606030504020204" pitchFamily="34" charset="0"/>
              </a:rPr>
              <a:t>Collect Feedback</a:t>
            </a:r>
          </a:p>
        </p:txBody>
      </p:sp>
      <p:sp>
        <p:nvSpPr>
          <p:cNvPr id="22" name="TextBox 21">
            <a:extLst>
              <a:ext uri="{FF2B5EF4-FFF2-40B4-BE49-F238E27FC236}">
                <a16:creationId xmlns:a16="http://schemas.microsoft.com/office/drawing/2014/main" id="{D19A8440-1695-0267-4966-345A3EDFBDF6}"/>
              </a:ext>
            </a:extLst>
          </p:cNvPr>
          <p:cNvSpPr txBox="1"/>
          <p:nvPr/>
        </p:nvSpPr>
        <p:spPr>
          <a:xfrm>
            <a:off x="6096000" y="4885072"/>
            <a:ext cx="5902411" cy="646331"/>
          </a:xfrm>
          <a:prstGeom prst="rect">
            <a:avLst/>
          </a:prstGeom>
          <a:noFill/>
        </p:spPr>
        <p:txBody>
          <a:bodyPr wrap="square" rtlCol="0">
            <a:spAutoFit/>
          </a:bodyPr>
          <a:lstStyle/>
          <a:p>
            <a:pPr marL="285750" indent="-285750">
              <a:buClr>
                <a:schemeClr val="tx2"/>
              </a:buClr>
              <a:buSzPct val="150000"/>
              <a:buFont typeface="Arial" panose="020B0604020202020204" pitchFamily="34" charset="0"/>
              <a:buChar char="•"/>
            </a:pPr>
            <a:r>
              <a:rPr lang="en-GB" b="1" dirty="0">
                <a:latin typeface="Open Sans" panose="020B0606030504020204" pitchFamily="34" charset="0"/>
                <a:ea typeface="Open Sans" panose="020B0606030504020204" pitchFamily="34" charset="0"/>
                <a:cs typeface="Open Sans" panose="020B0606030504020204" pitchFamily="34" charset="0"/>
              </a:rPr>
              <a:t>Nurture an inclusive environment at work with diverse working styles and needs (e.g., DEI)</a:t>
            </a:r>
          </a:p>
        </p:txBody>
      </p:sp>
    </p:spTree>
    <p:extLst>
      <p:ext uri="{BB962C8B-B14F-4D97-AF65-F5344CB8AC3E}">
        <p14:creationId xmlns:p14="http://schemas.microsoft.com/office/powerpoint/2010/main" val="2366946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1"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4" fill="hold" grpId="1" nodeType="withEffect">
                                  <p:stCondLst>
                                    <p:cond delay="0"/>
                                  </p:stCondLst>
                                  <p:childTnLst>
                                    <p:set>
                                      <p:cBhvr>
                                        <p:cTn id="10" dur="1" fill="hold">
                                          <p:stCondLst>
                                            <p:cond delay="0"/>
                                          </p:stCondLst>
                                        </p:cTn>
                                        <p:tgtEl>
                                          <p:spTgt spid="18"/>
                                        </p:tgtEl>
                                        <p:attrNameLst>
                                          <p:attrName>style.visibility</p:attrName>
                                        </p:attrNameLst>
                                      </p:cBhvr>
                                      <p:to>
                                        <p:strVal val="visible"/>
                                      </p:to>
                                    </p:set>
                                    <p:anim calcmode="lin" valueType="num">
                                      <p:cBhvr additive="base">
                                        <p:cTn id="11" dur="500" fill="hold"/>
                                        <p:tgtEl>
                                          <p:spTgt spid="18"/>
                                        </p:tgtEl>
                                        <p:attrNameLst>
                                          <p:attrName>ppt_x</p:attrName>
                                        </p:attrNameLst>
                                      </p:cBhvr>
                                      <p:tavLst>
                                        <p:tav tm="0">
                                          <p:val>
                                            <p:strVal val="#ppt_x"/>
                                          </p:val>
                                        </p:tav>
                                        <p:tav tm="100000">
                                          <p:val>
                                            <p:strVal val="#ppt_x"/>
                                          </p:val>
                                        </p:tav>
                                      </p:tavLst>
                                    </p:anim>
                                    <p:anim calcmode="lin" valueType="num">
                                      <p:cBhvr additive="base">
                                        <p:cTn id="12" dur="500" fill="hold"/>
                                        <p:tgtEl>
                                          <p:spTgt spid="18"/>
                                        </p:tgtEl>
                                        <p:attrNameLst>
                                          <p:attrName>ppt_y</p:attrName>
                                        </p:attrNameLst>
                                      </p:cBhvr>
                                      <p:tavLst>
                                        <p:tav tm="0">
                                          <p:val>
                                            <p:strVal val="1+#ppt_h/2"/>
                                          </p:val>
                                        </p:tav>
                                        <p:tav tm="100000">
                                          <p:val>
                                            <p:strVal val="#ppt_y"/>
                                          </p:val>
                                        </p:tav>
                                      </p:tavLst>
                                    </p:anim>
                                  </p:childTnLst>
                                </p:cTn>
                              </p:par>
                              <p:par>
                                <p:cTn id="13" presetID="2" presetClass="entr" presetSubtype="4" fill="hold" grpId="1" nodeType="with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additive="base">
                                        <p:cTn id="15" dur="500" fill="hold"/>
                                        <p:tgtEl>
                                          <p:spTgt spid="15"/>
                                        </p:tgtEl>
                                        <p:attrNameLst>
                                          <p:attrName>ppt_x</p:attrName>
                                        </p:attrNameLst>
                                      </p:cBhvr>
                                      <p:tavLst>
                                        <p:tav tm="0">
                                          <p:val>
                                            <p:strVal val="#ppt_x"/>
                                          </p:val>
                                        </p:tav>
                                        <p:tav tm="100000">
                                          <p:val>
                                            <p:strVal val="#ppt_x"/>
                                          </p:val>
                                        </p:tav>
                                      </p:tavLst>
                                    </p:anim>
                                    <p:anim calcmode="lin" valueType="num">
                                      <p:cBhvr additive="base">
                                        <p:cTn id="16" dur="500" fill="hold"/>
                                        <p:tgtEl>
                                          <p:spTgt spid="15"/>
                                        </p:tgtEl>
                                        <p:attrNameLst>
                                          <p:attrName>ppt_y</p:attrName>
                                        </p:attrNameLst>
                                      </p:cBhvr>
                                      <p:tavLst>
                                        <p:tav tm="0">
                                          <p:val>
                                            <p:strVal val="1+#ppt_h/2"/>
                                          </p:val>
                                        </p:tav>
                                        <p:tav tm="100000">
                                          <p:val>
                                            <p:strVal val="#ppt_y"/>
                                          </p:val>
                                        </p:tav>
                                      </p:tavLst>
                                    </p:anim>
                                  </p:childTnLst>
                                </p:cTn>
                              </p:par>
                              <p:par>
                                <p:cTn id="17" presetID="2" presetClass="entr" presetSubtype="4" fill="hold" grpId="1" nodeType="with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ppt_x"/>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par>
                                <p:cTn id="21" presetID="2" presetClass="entr" presetSubtype="4" fill="hold" grpId="1" nodeType="withEffect">
                                  <p:stCondLst>
                                    <p:cond delay="0"/>
                                  </p:stCondLst>
                                  <p:childTnLst>
                                    <p:set>
                                      <p:cBhvr>
                                        <p:cTn id="22" dur="1" fill="hold">
                                          <p:stCondLst>
                                            <p:cond delay="0"/>
                                          </p:stCondLst>
                                        </p:cTn>
                                        <p:tgtEl>
                                          <p:spTgt spid="20"/>
                                        </p:tgtEl>
                                        <p:attrNameLst>
                                          <p:attrName>style.visibility</p:attrName>
                                        </p:attrNameLst>
                                      </p:cBhvr>
                                      <p:to>
                                        <p:strVal val="visible"/>
                                      </p:to>
                                    </p:set>
                                    <p:anim calcmode="lin" valueType="num">
                                      <p:cBhvr additive="base">
                                        <p:cTn id="23" dur="500" fill="hold"/>
                                        <p:tgtEl>
                                          <p:spTgt spid="20"/>
                                        </p:tgtEl>
                                        <p:attrNameLst>
                                          <p:attrName>ppt_x</p:attrName>
                                        </p:attrNameLst>
                                      </p:cBhvr>
                                      <p:tavLst>
                                        <p:tav tm="0">
                                          <p:val>
                                            <p:strVal val="#ppt_x"/>
                                          </p:val>
                                        </p:tav>
                                        <p:tav tm="100000">
                                          <p:val>
                                            <p:strVal val="#ppt_x"/>
                                          </p:val>
                                        </p:tav>
                                      </p:tavLst>
                                    </p:anim>
                                    <p:anim calcmode="lin" valueType="num">
                                      <p:cBhvr additive="base">
                                        <p:cTn id="24" dur="500" fill="hold"/>
                                        <p:tgtEl>
                                          <p:spTgt spid="20"/>
                                        </p:tgtEl>
                                        <p:attrNameLst>
                                          <p:attrName>ppt_y</p:attrName>
                                        </p:attrNameLst>
                                      </p:cBhvr>
                                      <p:tavLst>
                                        <p:tav tm="0">
                                          <p:val>
                                            <p:strVal val="1+#ppt_h/2"/>
                                          </p:val>
                                        </p:tav>
                                        <p:tav tm="100000">
                                          <p:val>
                                            <p:strVal val="#ppt_y"/>
                                          </p:val>
                                        </p:tav>
                                      </p:tavLst>
                                    </p:anim>
                                  </p:childTnLst>
                                </p:cTn>
                              </p:par>
                              <p:par>
                                <p:cTn id="25" presetID="2" presetClass="entr" presetSubtype="4" fill="hold" grpId="1" nodeType="withEffect">
                                  <p:stCondLst>
                                    <p:cond delay="0"/>
                                  </p:stCondLst>
                                  <p:childTnLst>
                                    <p:set>
                                      <p:cBhvr>
                                        <p:cTn id="26" dur="1" fill="hold">
                                          <p:stCondLst>
                                            <p:cond delay="0"/>
                                          </p:stCondLst>
                                        </p:cTn>
                                        <p:tgtEl>
                                          <p:spTgt spid="21"/>
                                        </p:tgtEl>
                                        <p:attrNameLst>
                                          <p:attrName>style.visibility</p:attrName>
                                        </p:attrNameLst>
                                      </p:cBhvr>
                                      <p:to>
                                        <p:strVal val="visible"/>
                                      </p:to>
                                    </p:set>
                                    <p:anim calcmode="lin" valueType="num">
                                      <p:cBhvr additive="base">
                                        <p:cTn id="27" dur="500" fill="hold"/>
                                        <p:tgtEl>
                                          <p:spTgt spid="21"/>
                                        </p:tgtEl>
                                        <p:attrNameLst>
                                          <p:attrName>ppt_x</p:attrName>
                                        </p:attrNameLst>
                                      </p:cBhvr>
                                      <p:tavLst>
                                        <p:tav tm="0">
                                          <p:val>
                                            <p:strVal val="#ppt_x"/>
                                          </p:val>
                                        </p:tav>
                                        <p:tav tm="100000">
                                          <p:val>
                                            <p:strVal val="#ppt_x"/>
                                          </p:val>
                                        </p:tav>
                                      </p:tavLst>
                                    </p:anim>
                                    <p:anim calcmode="lin" valueType="num">
                                      <p:cBhvr additive="base">
                                        <p:cTn id="28" dur="500" fill="hold"/>
                                        <p:tgtEl>
                                          <p:spTgt spid="21"/>
                                        </p:tgtEl>
                                        <p:attrNameLst>
                                          <p:attrName>ppt_y</p:attrName>
                                        </p:attrNameLst>
                                      </p:cBhvr>
                                      <p:tavLst>
                                        <p:tav tm="0">
                                          <p:val>
                                            <p:strVal val="1+#ppt_h/2"/>
                                          </p:val>
                                        </p:tav>
                                        <p:tav tm="100000">
                                          <p:val>
                                            <p:strVal val="#ppt_y"/>
                                          </p:val>
                                        </p:tav>
                                      </p:tavLst>
                                    </p:anim>
                                  </p:childTnLst>
                                </p:cTn>
                              </p:par>
                              <p:par>
                                <p:cTn id="29" presetID="2" presetClass="entr" presetSubtype="4" fill="hold" grpId="1" nodeType="with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additive="base">
                                        <p:cTn id="31" dur="500" fill="hold"/>
                                        <p:tgtEl>
                                          <p:spTgt spid="22"/>
                                        </p:tgtEl>
                                        <p:attrNameLst>
                                          <p:attrName>ppt_x</p:attrName>
                                        </p:attrNameLst>
                                      </p:cBhvr>
                                      <p:tavLst>
                                        <p:tav tm="0">
                                          <p:val>
                                            <p:strVal val="#ppt_x"/>
                                          </p:val>
                                        </p:tav>
                                        <p:tav tm="100000">
                                          <p:val>
                                            <p:strVal val="#ppt_x"/>
                                          </p:val>
                                        </p:tav>
                                      </p:tavLst>
                                    </p:anim>
                                    <p:anim calcmode="lin" valueType="num">
                                      <p:cBhvr additive="base">
                                        <p:cTn id="32" dur="500" fill="hold"/>
                                        <p:tgtEl>
                                          <p:spTgt spid="22"/>
                                        </p:tgtEl>
                                        <p:attrNameLst>
                                          <p:attrName>ppt_y</p:attrName>
                                        </p:attrNameLst>
                                      </p:cBhvr>
                                      <p:tavLst>
                                        <p:tav tm="0">
                                          <p:val>
                                            <p:strVal val="1+#ppt_h/2"/>
                                          </p:val>
                                        </p:tav>
                                        <p:tav tm="100000">
                                          <p:val>
                                            <p:strVal val="#ppt_y"/>
                                          </p:val>
                                        </p:tav>
                                      </p:tavLst>
                                    </p:anim>
                                  </p:childTnLst>
                                </p:cTn>
                              </p:par>
                              <p:par>
                                <p:cTn id="33" presetID="2" presetClass="entr" presetSubtype="4" fill="hold" grpId="1" nodeType="with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500" fill="hold"/>
                                        <p:tgtEl>
                                          <p:spTgt spid="16"/>
                                        </p:tgtEl>
                                        <p:attrNameLst>
                                          <p:attrName>ppt_x</p:attrName>
                                        </p:attrNameLst>
                                      </p:cBhvr>
                                      <p:tavLst>
                                        <p:tav tm="0">
                                          <p:val>
                                            <p:strVal val="#ppt_x"/>
                                          </p:val>
                                        </p:tav>
                                        <p:tav tm="100000">
                                          <p:val>
                                            <p:strVal val="#ppt_x"/>
                                          </p:val>
                                        </p:tav>
                                      </p:tavLst>
                                    </p:anim>
                                    <p:anim calcmode="lin" valueType="num">
                                      <p:cBhvr additive="base">
                                        <p:cTn id="3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1"/>
      <p:bldP spid="15" grpId="1"/>
      <p:bldP spid="16" grpId="1"/>
      <p:bldP spid="18" grpId="1"/>
      <p:bldP spid="19" grpId="1"/>
      <p:bldP spid="20" grpId="1"/>
      <p:bldP spid="21" grpId="1"/>
      <p:bldP spid="22" grpId="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40" name="Picture 4" descr="DEI as bureaucratic grift - Lawyers, Guns &amp; Money">
            <a:extLst>
              <a:ext uri="{FF2B5EF4-FFF2-40B4-BE49-F238E27FC236}">
                <a16:creationId xmlns:a16="http://schemas.microsoft.com/office/drawing/2014/main" id="{D8E5C43B-B71E-DE78-0FF9-EEC53B25625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70605" y="84772"/>
            <a:ext cx="5820055" cy="5436315"/>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66BEDFC-4082-C246-58EF-2F5DC7D0D4FB}"/>
              </a:ext>
            </a:extLst>
          </p:cNvPr>
          <p:cNvSpPr>
            <a:spLocks noGrp="1"/>
          </p:cNvSpPr>
          <p:nvPr>
            <p:ph type="title"/>
          </p:nvPr>
        </p:nvSpPr>
        <p:spPr>
          <a:xfrm>
            <a:off x="0" y="4399"/>
            <a:ext cx="5184879" cy="5753850"/>
          </a:xfrm>
          <a:solidFill>
            <a:schemeClr val="tx2">
              <a:lumMod val="50000"/>
            </a:schemeClr>
          </a:solidFill>
        </p:spPr>
        <p:txBody>
          <a:bodyPr vert="horz" lIns="91440" tIns="45720" rIns="91440" bIns="45720" rtlCol="0">
            <a:normAutofit/>
          </a:bodyPr>
          <a:lstStyle/>
          <a:p>
            <a:pPr eaLnBrk="1" hangingPunct="1"/>
            <a:br>
              <a:rPr lang="en-US" b="1" dirty="0">
                <a:solidFill>
                  <a:srgbClr val="FFFFFF"/>
                </a:solidFill>
              </a:rPr>
            </a:br>
            <a:br>
              <a:rPr lang="en-US" b="1" dirty="0">
                <a:solidFill>
                  <a:srgbClr val="FFFFFF"/>
                </a:solidFill>
              </a:rPr>
            </a:br>
            <a:endParaRPr lang="en-US" sz="2400" dirty="0">
              <a:solidFill>
                <a:schemeClr val="bg1"/>
              </a:solidFill>
            </a:endParaRPr>
          </a:p>
        </p:txBody>
      </p:sp>
      <p:pic>
        <p:nvPicPr>
          <p:cNvPr id="3" name="Picture 2" descr="How to foster a diverse workplace">
            <a:extLst>
              <a:ext uri="{FF2B5EF4-FFF2-40B4-BE49-F238E27FC236}">
                <a16:creationId xmlns:a16="http://schemas.microsoft.com/office/drawing/2014/main" id="{200145DD-9F7F-49AC-41E0-D11916182C5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 y="3956505"/>
            <a:ext cx="5184879" cy="1696767"/>
          </a:xfrm>
          <a:prstGeom prst="rect">
            <a:avLst/>
          </a:prstGeom>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6A45DB4-A3AB-0879-EFB7-65459AE2039B}"/>
              </a:ext>
            </a:extLst>
          </p:cNvPr>
          <p:cNvSpPr txBox="1"/>
          <p:nvPr/>
        </p:nvSpPr>
        <p:spPr>
          <a:xfrm>
            <a:off x="610598" y="2028327"/>
            <a:ext cx="4343400" cy="1200329"/>
          </a:xfrm>
          <a:prstGeom prst="rect">
            <a:avLst/>
          </a:prstGeom>
          <a:noFill/>
        </p:spPr>
        <p:txBody>
          <a:bodyPr wrap="square" rtlCol="0">
            <a:spAutoFit/>
          </a:bodyPr>
          <a:lstStyle/>
          <a:p>
            <a:r>
              <a:rPr lang="en-GB" sz="1800" i="0" u="none" strike="noStrike" dirty="0">
                <a:solidFill>
                  <a:schemeClr val="bg1"/>
                </a:solidFill>
                <a:effectLst/>
                <a:latin typeface="arial" panose="020B0604020202020204" pitchFamily="34" charset="0"/>
              </a:rPr>
              <a:t>actions taken in order to shift mindsets, behaviours, and practices toward equitable and inclusive leadership for individuals, teams, and organizations</a:t>
            </a:r>
            <a:endParaRPr lang="en-US" dirty="0"/>
          </a:p>
        </p:txBody>
      </p:sp>
      <p:sp>
        <p:nvSpPr>
          <p:cNvPr id="5" name="TextBox 4">
            <a:extLst>
              <a:ext uri="{FF2B5EF4-FFF2-40B4-BE49-F238E27FC236}">
                <a16:creationId xmlns:a16="http://schemas.microsoft.com/office/drawing/2014/main" id="{BCABE367-4E9B-451C-C78F-50DA0AC82543}"/>
              </a:ext>
            </a:extLst>
          </p:cNvPr>
          <p:cNvSpPr txBox="1"/>
          <p:nvPr/>
        </p:nvSpPr>
        <p:spPr>
          <a:xfrm>
            <a:off x="1575168" y="931725"/>
            <a:ext cx="2034540" cy="769441"/>
          </a:xfrm>
          <a:prstGeom prst="rect">
            <a:avLst/>
          </a:prstGeom>
          <a:noFill/>
        </p:spPr>
        <p:txBody>
          <a:bodyPr wrap="square" rtlCol="0">
            <a:spAutoFit/>
          </a:bodyPr>
          <a:lstStyle/>
          <a:p>
            <a:pPr algn="ctr"/>
            <a:r>
              <a:rPr lang="en-US" sz="4400" dirty="0">
                <a:solidFill>
                  <a:schemeClr val="bg1"/>
                </a:solidFill>
                <a:latin typeface="Franklin Gothic Medium" panose="020B0603020102020204" pitchFamily="34" charset="0"/>
              </a:rPr>
              <a:t>DEI</a:t>
            </a:r>
          </a:p>
        </p:txBody>
      </p:sp>
    </p:spTree>
    <p:extLst>
      <p:ext uri="{BB962C8B-B14F-4D97-AF65-F5344CB8AC3E}">
        <p14:creationId xmlns:p14="http://schemas.microsoft.com/office/powerpoint/2010/main" val="180168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a:extLst>
              <a:ext uri="{FF2B5EF4-FFF2-40B4-BE49-F238E27FC236}">
                <a16:creationId xmlns:a16="http://schemas.microsoft.com/office/drawing/2014/main" id="{8F69BDC7-185E-00A2-5FAB-5FFB1BF36B2E}"/>
              </a:ext>
            </a:extLst>
          </p:cNvPr>
          <p:cNvSpPr>
            <a:spLocks noGrp="1"/>
          </p:cNvSpPr>
          <p:nvPr>
            <p:ph type="title" idx="4294967295"/>
          </p:nvPr>
        </p:nvSpPr>
        <p:spPr/>
        <p:txBody>
          <a:bodyPr/>
          <a:lstStyle/>
          <a:p>
            <a:r>
              <a:rPr lang="en-GB" altLang="en-US" sz="3200" b="1" dirty="0">
                <a:solidFill>
                  <a:schemeClr val="accent1">
                    <a:lumMod val="50000"/>
                  </a:schemeClr>
                </a:solidFill>
              </a:rPr>
              <a:t>Barriers to the success of diversity and inclusion policies  </a:t>
            </a:r>
          </a:p>
        </p:txBody>
      </p:sp>
      <p:sp>
        <p:nvSpPr>
          <p:cNvPr id="14338" name="Content Placeholder 2">
            <a:extLst>
              <a:ext uri="{FF2B5EF4-FFF2-40B4-BE49-F238E27FC236}">
                <a16:creationId xmlns:a16="http://schemas.microsoft.com/office/drawing/2014/main" id="{D4FAD92D-B0AF-23F6-2308-03B7ED4F1C6A}"/>
              </a:ext>
            </a:extLst>
          </p:cNvPr>
          <p:cNvSpPr>
            <a:spLocks noGrp="1"/>
          </p:cNvSpPr>
          <p:nvPr>
            <p:ph idx="4294967295"/>
          </p:nvPr>
        </p:nvSpPr>
        <p:spPr/>
        <p:txBody>
          <a:bodyPr/>
          <a:lstStyle/>
          <a:p>
            <a:r>
              <a:rPr lang="en-GB" altLang="en-US" sz="2400" b="1" dirty="0"/>
              <a:t>Prejudice </a:t>
            </a:r>
            <a:r>
              <a:rPr lang="en-GB" altLang="en-US" sz="2400" dirty="0"/>
              <a:t>and </a:t>
            </a:r>
            <a:r>
              <a:rPr lang="en-GB" altLang="en-US" sz="2400" b="1" dirty="0"/>
              <a:t>bias</a:t>
            </a:r>
            <a:r>
              <a:rPr lang="en-GB" altLang="en-US" sz="2400" dirty="0"/>
              <a:t> (whether unconscious or not) still exists in the workplace, and this is associated with </a:t>
            </a:r>
            <a:r>
              <a:rPr lang="en-GB" altLang="en-US" sz="2400" b="1" dirty="0"/>
              <a:t>discrimination</a:t>
            </a:r>
            <a:r>
              <a:rPr lang="en-GB" altLang="en-US" sz="2400" dirty="0"/>
              <a:t>. This in turn is associated with negative outcomes for employees (Jones et al 2016, </a:t>
            </a:r>
            <a:r>
              <a:rPr lang="en-GB" altLang="en-US" sz="2400" dirty="0" err="1"/>
              <a:t>Triana</a:t>
            </a:r>
            <a:r>
              <a:rPr lang="en-GB" altLang="en-US" sz="2400" dirty="0"/>
              <a:t> et al 2015). </a:t>
            </a:r>
          </a:p>
          <a:p>
            <a:endParaRPr lang="en-GB" altLang="en-US" sz="2400" dirty="0"/>
          </a:p>
          <a:p>
            <a:r>
              <a:rPr lang="en-GB" altLang="en-US" sz="2400" dirty="0"/>
              <a:t>Many issues contribute to inequality, from </a:t>
            </a:r>
            <a:r>
              <a:rPr lang="en-GB" altLang="en-US" sz="2400" b="1" dirty="0"/>
              <a:t>lack of women in leadership positions</a:t>
            </a:r>
            <a:r>
              <a:rPr lang="en-GB" altLang="en-US" sz="2400" dirty="0"/>
              <a:t> to perceptions of disabled job applicants (McLaughlin et al 2004, Lane and Flowers 2015).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a:extLst>
              <a:ext uri="{FF2B5EF4-FFF2-40B4-BE49-F238E27FC236}">
                <a16:creationId xmlns:a16="http://schemas.microsoft.com/office/drawing/2014/main" id="{8F69BDC7-185E-00A2-5FAB-5FFB1BF36B2E}"/>
              </a:ext>
            </a:extLst>
          </p:cNvPr>
          <p:cNvSpPr>
            <a:spLocks noGrp="1"/>
          </p:cNvSpPr>
          <p:nvPr>
            <p:ph type="title" idx="4294967295"/>
          </p:nvPr>
        </p:nvSpPr>
        <p:spPr>
          <a:xfrm>
            <a:off x="609600" y="118362"/>
            <a:ext cx="10972800" cy="769360"/>
          </a:xfrm>
        </p:spPr>
        <p:txBody>
          <a:bodyPr/>
          <a:lstStyle/>
          <a:p>
            <a:r>
              <a:rPr lang="en-GB" altLang="en-US" sz="3200" b="1" dirty="0">
                <a:solidFill>
                  <a:schemeClr val="accent1">
                    <a:lumMod val="50000"/>
                  </a:schemeClr>
                </a:solidFill>
              </a:rPr>
              <a:t>Barriers to the success of diversity and inclusion policies  </a:t>
            </a:r>
          </a:p>
        </p:txBody>
      </p:sp>
      <p:pic>
        <p:nvPicPr>
          <p:cNvPr id="3" name="Picture 2" descr="Chart&#10;&#10;Description automatically generated">
            <a:extLst>
              <a:ext uri="{FF2B5EF4-FFF2-40B4-BE49-F238E27FC236}">
                <a16:creationId xmlns:a16="http://schemas.microsoft.com/office/drawing/2014/main" id="{989307C4-8646-FB12-5BB5-5AA48D643CCE}"/>
              </a:ext>
            </a:extLst>
          </p:cNvPr>
          <p:cNvPicPr>
            <a:picLocks noChangeAspect="1"/>
          </p:cNvPicPr>
          <p:nvPr/>
        </p:nvPicPr>
        <p:blipFill rotWithShape="1">
          <a:blip r:embed="rId3">
            <a:extLst>
              <a:ext uri="{28A0092B-C50C-407E-A947-70E740481C1C}">
                <a14:useLocalDpi xmlns:a14="http://schemas.microsoft.com/office/drawing/2010/main" val="0"/>
              </a:ext>
            </a:extLst>
          </a:blip>
          <a:srcRect r="3939"/>
          <a:stretch/>
        </p:blipFill>
        <p:spPr>
          <a:xfrm>
            <a:off x="5840626" y="1155712"/>
            <a:ext cx="6236044" cy="4546576"/>
          </a:xfrm>
          <a:prstGeom prst="rect">
            <a:avLst/>
          </a:prstGeom>
        </p:spPr>
      </p:pic>
      <p:pic>
        <p:nvPicPr>
          <p:cNvPr id="5" name="Picture 4" descr="Chart&#10;&#10;Description automatically generated with low confidence">
            <a:extLst>
              <a:ext uri="{FF2B5EF4-FFF2-40B4-BE49-F238E27FC236}">
                <a16:creationId xmlns:a16="http://schemas.microsoft.com/office/drawing/2014/main" id="{AEE36392-B9E6-B7EE-7882-A32DA9CB85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30" y="1258497"/>
            <a:ext cx="5840626" cy="4341006"/>
          </a:xfrm>
          <a:prstGeom prst="rect">
            <a:avLst/>
          </a:prstGeom>
        </p:spPr>
      </p:pic>
      <p:sp>
        <p:nvSpPr>
          <p:cNvPr id="6" name="TextBox 5">
            <a:extLst>
              <a:ext uri="{FF2B5EF4-FFF2-40B4-BE49-F238E27FC236}">
                <a16:creationId xmlns:a16="http://schemas.microsoft.com/office/drawing/2014/main" id="{7C637432-C009-2373-B419-335901972DD7}"/>
              </a:ext>
            </a:extLst>
          </p:cNvPr>
          <p:cNvSpPr txBox="1"/>
          <p:nvPr/>
        </p:nvSpPr>
        <p:spPr>
          <a:xfrm>
            <a:off x="716691" y="786380"/>
            <a:ext cx="8505567" cy="369332"/>
          </a:xfrm>
          <a:prstGeom prst="rect">
            <a:avLst/>
          </a:prstGeom>
          <a:noFill/>
        </p:spPr>
        <p:txBody>
          <a:bodyPr wrap="square" rtlCol="0">
            <a:spAutoFit/>
          </a:bodyPr>
          <a:lstStyle/>
          <a:p>
            <a:r>
              <a:rPr lang="en-GB" b="0" i="0" u="none" strike="noStrike" dirty="0">
                <a:solidFill>
                  <a:srgbClr val="222222"/>
                </a:solidFill>
                <a:effectLst/>
                <a:latin typeface="Arial" panose="020B0604020202020204" pitchFamily="34" charset="0"/>
              </a:rPr>
              <a:t>Evidences from The Future of Diversity, Equity and Inclusion 2022 by PDT Global</a:t>
            </a:r>
          </a:p>
        </p:txBody>
      </p:sp>
    </p:spTree>
    <p:extLst>
      <p:ext uri="{BB962C8B-B14F-4D97-AF65-F5344CB8AC3E}">
        <p14:creationId xmlns:p14="http://schemas.microsoft.com/office/powerpoint/2010/main" val="659690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833" name="Rectangle 76832">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35" name="Rectangle 76834">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837" name="Group 76836">
            <a:extLst>
              <a:ext uri="{FF2B5EF4-FFF2-40B4-BE49-F238E27FC236}">
                <a16:creationId xmlns:a16="http://schemas.microsoft.com/office/drawing/2014/main" id="{0924561D-756D-410B-973A-E68C2552C2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76838" name="Rectangle 64">
              <a:extLst>
                <a:ext uri="{FF2B5EF4-FFF2-40B4-BE49-F238E27FC236}">
                  <a16:creationId xmlns:a16="http://schemas.microsoft.com/office/drawing/2014/main" id="{77AF0971-0074-4E4E-9318-C1990C6FF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39" name="Rectangle 66">
              <a:extLst>
                <a:ext uri="{FF2B5EF4-FFF2-40B4-BE49-F238E27FC236}">
                  <a16:creationId xmlns:a16="http://schemas.microsoft.com/office/drawing/2014/main" id="{0849707A-24B1-45E4-8493-5DC15C578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0" name="Rectangle 64">
              <a:extLst>
                <a:ext uri="{FF2B5EF4-FFF2-40B4-BE49-F238E27FC236}">
                  <a16:creationId xmlns:a16="http://schemas.microsoft.com/office/drawing/2014/main" id="{E0FFD705-F03C-46B0-ABB9-3C24E0931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1" name="Rectangle 66">
              <a:extLst>
                <a:ext uri="{FF2B5EF4-FFF2-40B4-BE49-F238E27FC236}">
                  <a16:creationId xmlns:a16="http://schemas.microsoft.com/office/drawing/2014/main" id="{520B12C0-88D0-4F6F-9F29-38E4D1D61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2" name="Rectangle 64">
              <a:extLst>
                <a:ext uri="{FF2B5EF4-FFF2-40B4-BE49-F238E27FC236}">
                  <a16:creationId xmlns:a16="http://schemas.microsoft.com/office/drawing/2014/main" id="{DEDD5A45-3641-4FE7-8375-EECF2DC9D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3" name="Rectangle 66">
              <a:extLst>
                <a:ext uri="{FF2B5EF4-FFF2-40B4-BE49-F238E27FC236}">
                  <a16:creationId xmlns:a16="http://schemas.microsoft.com/office/drawing/2014/main" id="{89BF55CA-60FC-479D-A85E-48626FC13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4" name="Rectangle 64">
              <a:extLst>
                <a:ext uri="{FF2B5EF4-FFF2-40B4-BE49-F238E27FC236}">
                  <a16:creationId xmlns:a16="http://schemas.microsoft.com/office/drawing/2014/main" id="{5AFBE5BF-E87A-408F-BBBD-44C3D04C04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5" name="Rectangle 66">
              <a:extLst>
                <a:ext uri="{FF2B5EF4-FFF2-40B4-BE49-F238E27FC236}">
                  <a16:creationId xmlns:a16="http://schemas.microsoft.com/office/drawing/2014/main" id="{1C27CF92-D148-45C8-88B6-F450B63DF1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6" name="Rectangle 64">
              <a:extLst>
                <a:ext uri="{FF2B5EF4-FFF2-40B4-BE49-F238E27FC236}">
                  <a16:creationId xmlns:a16="http://schemas.microsoft.com/office/drawing/2014/main" id="{51CA2232-D147-480C-B1EE-665EE6ACC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7" name="Rectangle 66">
              <a:extLst>
                <a:ext uri="{FF2B5EF4-FFF2-40B4-BE49-F238E27FC236}">
                  <a16:creationId xmlns:a16="http://schemas.microsoft.com/office/drawing/2014/main" id="{7E67D92D-1CA9-43CE-8150-DF504F2BF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8" name="Rectangle 64">
              <a:extLst>
                <a:ext uri="{FF2B5EF4-FFF2-40B4-BE49-F238E27FC236}">
                  <a16:creationId xmlns:a16="http://schemas.microsoft.com/office/drawing/2014/main" id="{7B273169-B674-4C50-A14D-A943B9979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9" name="Rectangle 66">
              <a:extLst>
                <a:ext uri="{FF2B5EF4-FFF2-40B4-BE49-F238E27FC236}">
                  <a16:creationId xmlns:a16="http://schemas.microsoft.com/office/drawing/2014/main" id="{DF6183FA-653E-4533-9A0B-D249EC0B1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0" name="Rectangle 64">
              <a:extLst>
                <a:ext uri="{FF2B5EF4-FFF2-40B4-BE49-F238E27FC236}">
                  <a16:creationId xmlns:a16="http://schemas.microsoft.com/office/drawing/2014/main" id="{A82EFE58-AAB0-4925-A176-6FF36BF87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1" name="Rectangle 66">
              <a:extLst>
                <a:ext uri="{FF2B5EF4-FFF2-40B4-BE49-F238E27FC236}">
                  <a16:creationId xmlns:a16="http://schemas.microsoft.com/office/drawing/2014/main" id="{3122AE75-4DBB-4E14-B0CA-DD1EAD89C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2" name="Rectangle 64">
              <a:extLst>
                <a:ext uri="{FF2B5EF4-FFF2-40B4-BE49-F238E27FC236}">
                  <a16:creationId xmlns:a16="http://schemas.microsoft.com/office/drawing/2014/main" id="{4ED7E672-90FC-4E8C-9C43-3AAE391C6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3" name="Rectangle 66">
              <a:extLst>
                <a:ext uri="{FF2B5EF4-FFF2-40B4-BE49-F238E27FC236}">
                  <a16:creationId xmlns:a16="http://schemas.microsoft.com/office/drawing/2014/main" id="{A5C0019E-5136-4C5E-A223-1E1717FD47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4" name="Rectangle 64">
              <a:extLst>
                <a:ext uri="{FF2B5EF4-FFF2-40B4-BE49-F238E27FC236}">
                  <a16:creationId xmlns:a16="http://schemas.microsoft.com/office/drawing/2014/main" id="{29705F60-CFE6-47C5-96E5-05E7731FC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5" name="Rectangle 66">
              <a:extLst>
                <a:ext uri="{FF2B5EF4-FFF2-40B4-BE49-F238E27FC236}">
                  <a16:creationId xmlns:a16="http://schemas.microsoft.com/office/drawing/2014/main" id="{090E047C-18BC-4180-8D10-9F18F517BA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6" name="Rectangle 64">
              <a:extLst>
                <a:ext uri="{FF2B5EF4-FFF2-40B4-BE49-F238E27FC236}">
                  <a16:creationId xmlns:a16="http://schemas.microsoft.com/office/drawing/2014/main" id="{A153194A-C8B1-46DB-9C6B-9847B06FAE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7" name="Rectangle 66">
              <a:extLst>
                <a:ext uri="{FF2B5EF4-FFF2-40B4-BE49-F238E27FC236}">
                  <a16:creationId xmlns:a16="http://schemas.microsoft.com/office/drawing/2014/main" id="{5C0235EA-4E98-43EA-9AAE-2BD893DEA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6859" name="Rectangle 76858">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650"/>
            <a:ext cx="606972" cy="36243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Group brainstorm with solid fill">
            <a:extLst>
              <a:ext uri="{FF2B5EF4-FFF2-40B4-BE49-F238E27FC236}">
                <a16:creationId xmlns:a16="http://schemas.microsoft.com/office/drawing/2014/main" id="{03F91D90-56C0-A847-9D94-1C163E49EF9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5992" y="205531"/>
            <a:ext cx="1372957" cy="1372957"/>
          </a:xfrm>
          <a:prstGeom prst="rect">
            <a:avLst/>
          </a:prstGeom>
        </p:spPr>
      </p:pic>
      <p:pic>
        <p:nvPicPr>
          <p:cNvPr id="10" name="Picture 9">
            <a:extLst>
              <a:ext uri="{FF2B5EF4-FFF2-40B4-BE49-F238E27FC236}">
                <a16:creationId xmlns:a16="http://schemas.microsoft.com/office/drawing/2014/main" id="{23627F8E-EEDE-6D9E-BD7D-CAA064FBB8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726670"/>
            <a:ext cx="12192000" cy="1131329"/>
          </a:xfrm>
          <a:prstGeom prst="rect">
            <a:avLst/>
          </a:prstGeom>
        </p:spPr>
      </p:pic>
      <p:sp>
        <p:nvSpPr>
          <p:cNvPr id="11" name="Title 10">
            <a:extLst>
              <a:ext uri="{FF2B5EF4-FFF2-40B4-BE49-F238E27FC236}">
                <a16:creationId xmlns:a16="http://schemas.microsoft.com/office/drawing/2014/main" id="{613F2019-F896-2C21-A3AD-82910D1E166B}"/>
              </a:ext>
            </a:extLst>
          </p:cNvPr>
          <p:cNvSpPr>
            <a:spLocks noGrp="1"/>
          </p:cNvSpPr>
          <p:nvPr>
            <p:ph type="title"/>
          </p:nvPr>
        </p:nvSpPr>
        <p:spPr>
          <a:xfrm>
            <a:off x="2242731" y="390783"/>
            <a:ext cx="2858203" cy="1143000"/>
          </a:xfrm>
        </p:spPr>
        <p:txBody>
          <a:bodyPr/>
          <a:lstStyle/>
          <a:p>
            <a:pPr algn="l"/>
            <a:r>
              <a:rPr lang="en-US" sz="3600" b="1" dirty="0">
                <a:solidFill>
                  <a:schemeClr val="accent1">
                    <a:lumMod val="50000"/>
                  </a:schemeClr>
                </a:solidFill>
              </a:rPr>
              <a:t>CV Exercise</a:t>
            </a:r>
          </a:p>
        </p:txBody>
      </p:sp>
      <p:sp>
        <p:nvSpPr>
          <p:cNvPr id="12" name="TextBox 11">
            <a:extLst>
              <a:ext uri="{FF2B5EF4-FFF2-40B4-BE49-F238E27FC236}">
                <a16:creationId xmlns:a16="http://schemas.microsoft.com/office/drawing/2014/main" id="{EAC13677-E7DA-88B0-6CBB-BF818E9BB095}"/>
              </a:ext>
            </a:extLst>
          </p:cNvPr>
          <p:cNvSpPr txBox="1"/>
          <p:nvPr/>
        </p:nvSpPr>
        <p:spPr>
          <a:xfrm>
            <a:off x="885993" y="1772276"/>
            <a:ext cx="5210007" cy="3896195"/>
          </a:xfrm>
          <a:prstGeom prst="rect">
            <a:avLst/>
          </a:prstGeom>
          <a:noFill/>
        </p:spPr>
        <p:txBody>
          <a:bodyPr wrap="square" rtlCol="0">
            <a:spAutoFit/>
          </a:bodyPr>
          <a:lstStyle/>
          <a:p>
            <a:pPr algn="just">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Below are three, very brief CV’s of people in senior positions.  Each of these was published in the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Guardian </a:t>
            </a:r>
            <a:r>
              <a:rPr lang="en-GB" sz="1800" dirty="0">
                <a:effectLst/>
                <a:latin typeface="Calibri" panose="020F0502020204030204" pitchFamily="34" charset="0"/>
                <a:ea typeface="Calibri" panose="020F0502020204030204" pitchFamily="34" charset="0"/>
                <a:cs typeface="Times New Roman" panose="02020603050405020304" pitchFamily="18" charset="0"/>
              </a:rPr>
              <a:t>newspaper within the last five years. The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Guardian </a:t>
            </a:r>
            <a:r>
              <a:rPr lang="en-GB" sz="1800" dirty="0">
                <a:effectLst/>
                <a:latin typeface="Calibri" panose="020F0502020204030204" pitchFamily="34" charset="0"/>
                <a:ea typeface="Calibri" panose="020F0502020204030204" pitchFamily="34" charset="0"/>
                <a:cs typeface="Times New Roman" panose="02020603050405020304" pitchFamily="18" charset="0"/>
              </a:rPr>
              <a:t>has a weekly feature where they profile a senior person form the corporate, public or voluntary sector and they include a brief summary of their main achievements to date.  Interestingly, the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Guardian </a:t>
            </a:r>
            <a:r>
              <a:rPr lang="en-GB" sz="1800" dirty="0">
                <a:effectLst/>
                <a:latin typeface="Calibri" panose="020F0502020204030204" pitchFamily="34" charset="0"/>
                <a:ea typeface="Calibri" panose="020F0502020204030204" pitchFamily="34" charset="0"/>
                <a:cs typeface="Times New Roman" panose="02020603050405020304" pitchFamily="18" charset="0"/>
              </a:rPr>
              <a:t>doesn’t say, in these brief profiles, whether the people described are male or female. Working in small groups or pairs decide amongst you which gender you think each of these people are, and why. You need to come to a group consensus. </a:t>
            </a:r>
          </a:p>
        </p:txBody>
      </p:sp>
      <p:sp>
        <p:nvSpPr>
          <p:cNvPr id="14" name="TextBox 13">
            <a:extLst>
              <a:ext uri="{FF2B5EF4-FFF2-40B4-BE49-F238E27FC236}">
                <a16:creationId xmlns:a16="http://schemas.microsoft.com/office/drawing/2014/main" id="{6355BCC6-F776-2C89-65EE-999BEB144AFE}"/>
              </a:ext>
            </a:extLst>
          </p:cNvPr>
          <p:cNvSpPr txBox="1"/>
          <p:nvPr/>
        </p:nvSpPr>
        <p:spPr>
          <a:xfrm>
            <a:off x="6393418" y="1830670"/>
            <a:ext cx="5501163" cy="3643818"/>
          </a:xfrm>
          <a:prstGeom prst="rect">
            <a:avLst/>
          </a:prstGeom>
          <a:noFill/>
          <a:ln w="19050">
            <a:solidFill>
              <a:schemeClr val="accent1"/>
            </a:solidFill>
          </a:ln>
        </p:spPr>
        <p:txBody>
          <a:bodyPr wrap="square">
            <a:spAutoFit/>
          </a:bodyPr>
          <a:lstStyle/>
          <a:p>
            <a:pPr>
              <a:lnSpc>
                <a:spcPct val="115000"/>
              </a:lnSpc>
              <a:spcAft>
                <a:spcPts val="10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PROFILE ONE: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Age: 48</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Education: </a:t>
            </a:r>
            <a:r>
              <a:rPr lang="en-GB" sz="1800" dirty="0">
                <a:effectLst/>
                <a:latin typeface="Calibri" panose="020F0502020204030204" pitchFamily="34" charset="0"/>
                <a:ea typeface="Calibri" panose="020F0502020204030204" pitchFamily="34" charset="0"/>
                <a:cs typeface="Times New Roman" panose="02020603050405020304" pitchFamily="18" charset="0"/>
              </a:rPr>
              <a:t>Downe House School, Thatcham and University of London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Career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1987</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Sales executive, Centaur Communications,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1990 </a:t>
            </a:r>
            <a:r>
              <a:rPr lang="en-GB" sz="1800" dirty="0">
                <a:effectLst/>
                <a:latin typeface="Calibri" panose="020F0502020204030204" pitchFamily="34" charset="0"/>
                <a:ea typeface="Calibri" panose="020F0502020204030204" pitchFamily="34" charset="0"/>
                <a:cs typeface="Times New Roman" panose="02020603050405020304" pitchFamily="18" charset="0"/>
              </a:rPr>
              <a:t>Ad Director Centaur Communications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1992 </a:t>
            </a:r>
            <a:r>
              <a:rPr lang="en-GB" sz="1800" dirty="0">
                <a:effectLst/>
                <a:latin typeface="Calibri" panose="020F0502020204030204" pitchFamily="34" charset="0"/>
                <a:ea typeface="Calibri" panose="020F0502020204030204" pitchFamily="34" charset="0"/>
                <a:cs typeface="Times New Roman" panose="02020603050405020304" pitchFamily="18" charset="0"/>
              </a:rPr>
              <a:t>Sales executive Guardian Media Group,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1994 </a:t>
            </a:r>
            <a:r>
              <a:rPr lang="en-GB" sz="1800" dirty="0">
                <a:effectLst/>
                <a:latin typeface="Calibri" panose="020F0502020204030204" pitchFamily="34" charset="0"/>
                <a:ea typeface="Calibri" panose="020F0502020204030204" pitchFamily="34" charset="0"/>
                <a:cs typeface="Times New Roman" panose="02020603050405020304" pitchFamily="18" charset="0"/>
              </a:rPr>
              <a:t>Sales Manager Capital Radio,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1997 </a:t>
            </a:r>
            <a:r>
              <a:rPr lang="en-GB" sz="1800" dirty="0">
                <a:effectLst/>
                <a:latin typeface="Calibri" panose="020F0502020204030204" pitchFamily="34" charset="0"/>
                <a:ea typeface="Calibri" panose="020F0502020204030204" pitchFamily="34" charset="0"/>
                <a:cs typeface="Times New Roman" panose="02020603050405020304" pitchFamily="18" charset="0"/>
              </a:rPr>
              <a:t>Sales Director Capital Radio,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2000 </a:t>
            </a:r>
            <a:r>
              <a:rPr lang="en-GB" sz="1800" dirty="0">
                <a:effectLst/>
                <a:latin typeface="Calibri" panose="020F0502020204030204" pitchFamily="34" charset="0"/>
                <a:ea typeface="Calibri" panose="020F0502020204030204" pitchFamily="34" charset="0"/>
                <a:cs typeface="Times New Roman" panose="02020603050405020304" pitchFamily="18" charset="0"/>
              </a:rPr>
              <a:t>European sales director: Yahoo!,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2003 </a:t>
            </a:r>
            <a:r>
              <a:rPr lang="en-GB" sz="1800" dirty="0">
                <a:effectLst/>
                <a:latin typeface="Calibri" panose="020F0502020204030204" pitchFamily="34" charset="0"/>
                <a:ea typeface="Calibri" panose="020F0502020204030204" pitchFamily="34" charset="0"/>
                <a:cs typeface="Times New Roman" panose="02020603050405020304" pitchFamily="18" charset="0"/>
              </a:rPr>
              <a:t>Managing director Yahoo! UK and Ireland,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2005 </a:t>
            </a:r>
            <a:r>
              <a:rPr lang="en-GB" sz="1800" dirty="0">
                <a:effectLst/>
                <a:latin typeface="Calibri" panose="020F0502020204030204" pitchFamily="34" charset="0"/>
                <a:ea typeface="Calibri" panose="020F0502020204030204" pitchFamily="34" charset="0"/>
                <a:cs typeface="Times New Roman" panose="02020603050405020304" pitchFamily="18" charset="0"/>
              </a:rPr>
              <a:t>Chief executive Virgin radio</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394273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3627F8E-EEDE-6D9E-BD7D-CAA064FBB8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726670"/>
            <a:ext cx="12192000" cy="1131329"/>
          </a:xfrm>
          <a:prstGeom prst="rect">
            <a:avLst/>
          </a:prstGeom>
        </p:spPr>
      </p:pic>
      <p:sp>
        <p:nvSpPr>
          <p:cNvPr id="14" name="TextBox 13">
            <a:extLst>
              <a:ext uri="{FF2B5EF4-FFF2-40B4-BE49-F238E27FC236}">
                <a16:creationId xmlns:a16="http://schemas.microsoft.com/office/drawing/2014/main" id="{6355BCC6-F776-2C89-65EE-999BEB144AFE}"/>
              </a:ext>
            </a:extLst>
          </p:cNvPr>
          <p:cNvSpPr txBox="1"/>
          <p:nvPr/>
        </p:nvSpPr>
        <p:spPr>
          <a:xfrm>
            <a:off x="6746789" y="224940"/>
            <a:ext cx="5086008" cy="5375639"/>
          </a:xfrm>
          <a:prstGeom prst="rect">
            <a:avLst/>
          </a:prstGeom>
          <a:noFill/>
          <a:ln w="19050">
            <a:solidFill>
              <a:schemeClr val="accent1"/>
            </a:solidFill>
          </a:ln>
        </p:spPr>
        <p:txBody>
          <a:bodyPr wrap="square">
            <a:spAutoFit/>
          </a:bodyPr>
          <a:lstStyle/>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PROFILE THREE: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Age: </a:t>
            </a:r>
            <a:r>
              <a:rPr lang="en-GB" sz="1600" dirty="0">
                <a:effectLst/>
                <a:latin typeface="Calibri" panose="020F0502020204030204" pitchFamily="34" charset="0"/>
                <a:ea typeface="Calibri" panose="020F0502020204030204" pitchFamily="34" charset="0"/>
                <a:cs typeface="Times New Roman" panose="02020603050405020304" pitchFamily="18" charset="0"/>
              </a:rPr>
              <a:t>37</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Status: </a:t>
            </a:r>
            <a:r>
              <a:rPr lang="en-GB" sz="1600" dirty="0">
                <a:effectLst/>
                <a:latin typeface="Calibri" panose="020F0502020204030204" pitchFamily="34" charset="0"/>
                <a:ea typeface="Calibri" panose="020F0502020204030204" pitchFamily="34" charset="0"/>
                <a:cs typeface="Times New Roman" panose="02020603050405020304" pitchFamily="18" charset="0"/>
              </a:rPr>
              <a:t>in a relationship</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Education: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Levershulme</a:t>
            </a:r>
            <a:r>
              <a:rPr lang="en-GB" sz="1600" dirty="0">
                <a:effectLst/>
                <a:latin typeface="Calibri" panose="020F0502020204030204" pitchFamily="34" charset="0"/>
                <a:ea typeface="Calibri" panose="020F0502020204030204" pitchFamily="34" charset="0"/>
                <a:cs typeface="Times New Roman" panose="02020603050405020304" pitchFamily="18" charset="0"/>
              </a:rPr>
              <a:t> high school; Manchester college and Stockport college; BA (hons) in television and radio Salford University</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Career: </a:t>
            </a:r>
            <a:r>
              <a:rPr lang="en-GB" sz="1600" dirty="0">
                <a:effectLst/>
                <a:latin typeface="Calibri" panose="020F0502020204030204" pitchFamily="34" charset="0"/>
                <a:ea typeface="Calibri" panose="020F0502020204030204" pitchFamily="34" charset="0"/>
                <a:cs typeface="Times New Roman" panose="02020603050405020304" pitchFamily="18" charset="0"/>
              </a:rPr>
              <a:t>2001-presetn: co-ordinator A National Voice, 1989-present: service user involvement projects, International Youth in Care Network and the International Foster Care Organisation; 1991-93 Lay assessor; Social Services Inspectorate, 1989-94; driving instructor.</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Other appointments:</a:t>
            </a:r>
            <a:r>
              <a:rPr lang="en-GB" sz="1600" dirty="0">
                <a:effectLst/>
                <a:latin typeface="Calibri" panose="020F0502020204030204" pitchFamily="34" charset="0"/>
                <a:ea typeface="Calibri" panose="020F0502020204030204" pitchFamily="34" charset="0"/>
                <a:cs typeface="Times New Roman" panose="02020603050405020304" pitchFamily="18" charset="0"/>
              </a:rPr>
              <a:t> 2005: MBE; 2004: fellow, Royal Society of Arts, Board member; Care Leavers Association; member, Young London Panel for the London 2012 Olympics.</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Interests: </a:t>
            </a:r>
            <a:r>
              <a:rPr lang="en-GB" sz="1600" dirty="0">
                <a:effectLst/>
                <a:latin typeface="Calibri" panose="020F0502020204030204" pitchFamily="34" charset="0"/>
                <a:ea typeface="Calibri" panose="020F0502020204030204" pitchFamily="34" charset="0"/>
                <a:cs typeface="Times New Roman" panose="02020603050405020304" pitchFamily="18" charset="0"/>
              </a:rPr>
              <a:t>Music, gigs, the arts, socialising with friends</a:t>
            </a:r>
          </a:p>
        </p:txBody>
      </p:sp>
      <p:sp>
        <p:nvSpPr>
          <p:cNvPr id="2" name="TextBox 1">
            <a:extLst>
              <a:ext uri="{FF2B5EF4-FFF2-40B4-BE49-F238E27FC236}">
                <a16:creationId xmlns:a16="http://schemas.microsoft.com/office/drawing/2014/main" id="{9A5180A4-4A17-C6C6-D737-20E080005C53}"/>
              </a:ext>
            </a:extLst>
          </p:cNvPr>
          <p:cNvSpPr txBox="1"/>
          <p:nvPr/>
        </p:nvSpPr>
        <p:spPr>
          <a:xfrm>
            <a:off x="594837" y="224940"/>
            <a:ext cx="5843033" cy="5375639"/>
          </a:xfrm>
          <a:prstGeom prst="rect">
            <a:avLst/>
          </a:prstGeom>
          <a:noFill/>
          <a:ln w="19050">
            <a:solidFill>
              <a:schemeClr val="accent1"/>
            </a:solidFill>
          </a:ln>
        </p:spPr>
        <p:txBody>
          <a:bodyPr wrap="square">
            <a:spAutoFit/>
          </a:bodyPr>
          <a:lstStyle/>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PROFILE TWO: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Age: </a:t>
            </a:r>
            <a:r>
              <a:rPr lang="en-GB" sz="1600" dirty="0">
                <a:effectLst/>
                <a:latin typeface="Calibri" panose="020F0502020204030204" pitchFamily="34" charset="0"/>
                <a:ea typeface="Calibri" panose="020F0502020204030204" pitchFamily="34" charset="0"/>
                <a:cs typeface="Times New Roman" panose="02020603050405020304" pitchFamily="18" charset="0"/>
              </a:rPr>
              <a:t>49</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Status: </a:t>
            </a:r>
            <a:r>
              <a:rPr lang="en-GB" sz="1600" dirty="0">
                <a:effectLst/>
                <a:latin typeface="Calibri" panose="020F0502020204030204" pitchFamily="34" charset="0"/>
                <a:ea typeface="Calibri" panose="020F0502020204030204" pitchFamily="34" charset="0"/>
                <a:cs typeface="Times New Roman" panose="02020603050405020304" pitchFamily="18" charset="0"/>
              </a:rPr>
              <a:t>Married with three children</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Lives:  </a:t>
            </a:r>
            <a:r>
              <a:rPr lang="en-GB" sz="1600" dirty="0">
                <a:effectLst/>
                <a:latin typeface="Calibri" panose="020F0502020204030204" pitchFamily="34" charset="0"/>
                <a:ea typeface="Calibri" panose="020F0502020204030204" pitchFamily="34" charset="0"/>
                <a:cs typeface="Times New Roman" panose="02020603050405020304" pitchFamily="18" charset="0"/>
              </a:rPr>
              <a:t>St Albans, Hertfordshire</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Education: </a:t>
            </a:r>
            <a:r>
              <a:rPr lang="en-GB" sz="1600" dirty="0">
                <a:effectLst/>
                <a:latin typeface="Calibri" panose="020F0502020204030204" pitchFamily="34" charset="0"/>
                <a:ea typeface="Calibri" panose="020F0502020204030204" pitchFamily="34" charset="0"/>
                <a:cs typeface="Times New Roman" panose="02020603050405020304" pitchFamily="18" charset="0"/>
              </a:rPr>
              <a:t>MA in International relations, George Washington University, US; BSc in economics and political science, University of Wisconsin, US.</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Career </a:t>
            </a:r>
            <a:r>
              <a:rPr lang="en-GB" sz="1600" dirty="0">
                <a:effectLst/>
                <a:latin typeface="Calibri" panose="020F0502020204030204" pitchFamily="34" charset="0"/>
                <a:ea typeface="Calibri" panose="020F0502020204030204" pitchFamily="34" charset="0"/>
                <a:cs typeface="Times New Roman" panose="02020603050405020304" pitchFamily="18" charset="0"/>
              </a:rPr>
              <a:t>2002-present: chief executive, Children’s Society; 1998-2002: operations director, Children’s Society, 1994-98; regional coordinator (Africa) ActionAid, 1990-1994 country director (Bangladesh) ActionAid; 19985-90: country director (Chad) Volunteers in Technical Assistance</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Other appointments: </a:t>
            </a:r>
            <a:r>
              <a:rPr lang="en-GB" sz="1600" dirty="0">
                <a:effectLst/>
                <a:latin typeface="Calibri" panose="020F0502020204030204" pitchFamily="34" charset="0"/>
                <a:ea typeface="Calibri" panose="020F0502020204030204" pitchFamily="34" charset="0"/>
                <a:cs typeface="Times New Roman" panose="02020603050405020304" pitchFamily="18" charset="0"/>
              </a:rPr>
              <a:t>Board member: Children’s Workforce Development Council, Chair; board of trustees of the National Council of Voluntary Child Care Organisations, member: Youth Justice Board.</a:t>
            </a:r>
          </a:p>
        </p:txBody>
      </p:sp>
    </p:spTree>
    <p:extLst>
      <p:ext uri="{BB962C8B-B14F-4D97-AF65-F5344CB8AC3E}">
        <p14:creationId xmlns:p14="http://schemas.microsoft.com/office/powerpoint/2010/main" val="12660604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6B814AC2-D16F-1283-AB5F-ABA7623DF417}"/>
              </a:ext>
            </a:extLst>
          </p:cNvPr>
          <p:cNvSpPr>
            <a:spLocks noGrp="1"/>
          </p:cNvSpPr>
          <p:nvPr>
            <p:ph type="title"/>
          </p:nvPr>
        </p:nvSpPr>
        <p:spPr>
          <a:xfrm>
            <a:off x="7873795" y="516073"/>
            <a:ext cx="3429000" cy="848394"/>
          </a:xfrm>
        </p:spPr>
        <p:txBody>
          <a:bodyPr anchor="b">
            <a:normAutofit fontScale="90000"/>
          </a:bodyPr>
          <a:lstStyle/>
          <a:p>
            <a:r>
              <a:rPr lang="en-GB" altLang="en-US" sz="5400" b="1" dirty="0">
                <a:solidFill>
                  <a:schemeClr val="accent1">
                    <a:lumMod val="50000"/>
                  </a:schemeClr>
                </a:solidFill>
              </a:rPr>
              <a:t>Barriers</a:t>
            </a:r>
          </a:p>
        </p:txBody>
      </p:sp>
      <p:sp>
        <p:nvSpPr>
          <p:cNvPr id="60419" name="Rectangle 3">
            <a:extLst>
              <a:ext uri="{FF2B5EF4-FFF2-40B4-BE49-F238E27FC236}">
                <a16:creationId xmlns:a16="http://schemas.microsoft.com/office/drawing/2014/main" id="{1721E189-D086-D348-A547-6B433094C958}"/>
              </a:ext>
            </a:extLst>
          </p:cNvPr>
          <p:cNvSpPr>
            <a:spLocks noGrp="1"/>
          </p:cNvSpPr>
          <p:nvPr>
            <p:ph type="body" idx="1"/>
          </p:nvPr>
        </p:nvSpPr>
        <p:spPr>
          <a:xfrm>
            <a:off x="8009720" y="1723644"/>
            <a:ext cx="3429000" cy="3410712"/>
          </a:xfrm>
        </p:spPr>
        <p:txBody>
          <a:bodyPr anchor="t">
            <a:noAutofit/>
          </a:bodyPr>
          <a:lstStyle/>
          <a:p>
            <a:pPr>
              <a:buFont typeface="Wingdings" pitchFamily="2" charset="2"/>
              <a:buChar char="v"/>
            </a:pPr>
            <a:endParaRPr lang="en-GB" altLang="en-US" sz="2000" dirty="0"/>
          </a:p>
          <a:p>
            <a:pPr marL="0" indent="0">
              <a:buNone/>
            </a:pPr>
            <a:r>
              <a:rPr lang="en-GB" altLang="en-US" sz="2000" dirty="0"/>
              <a:t>Multiple pieces of evidence shine a light on the issue of </a:t>
            </a:r>
            <a:r>
              <a:rPr lang="en-GB" altLang="en-US" sz="2000" b="1" dirty="0"/>
              <a:t>bias in recruitment</a:t>
            </a:r>
            <a:r>
              <a:rPr lang="en-GB" altLang="en-US" sz="2000" dirty="0"/>
              <a:t>, from job advert wording to call-back rates for interview (Gaucher et al 2011, </a:t>
            </a:r>
            <a:r>
              <a:rPr lang="en-GB" altLang="en-US" sz="2000" dirty="0" err="1"/>
              <a:t>Quillian</a:t>
            </a:r>
            <a:r>
              <a:rPr lang="en-GB" altLang="en-US" sz="2000" dirty="0"/>
              <a:t> et al 2017).</a:t>
            </a:r>
          </a:p>
        </p:txBody>
      </p:sp>
      <p:pic>
        <p:nvPicPr>
          <p:cNvPr id="4" name="Picture 3" descr="Chart, diagram, bubble chart&#10;&#10;Description automatically generated">
            <a:extLst>
              <a:ext uri="{FF2B5EF4-FFF2-40B4-BE49-F238E27FC236}">
                <a16:creationId xmlns:a16="http://schemas.microsoft.com/office/drawing/2014/main" id="{AC91354A-C6EA-EB64-2F95-27E033A2FA41}"/>
              </a:ext>
            </a:extLst>
          </p:cNvPr>
          <p:cNvPicPr>
            <a:picLocks noChangeAspect="1"/>
          </p:cNvPicPr>
          <p:nvPr/>
        </p:nvPicPr>
        <p:blipFill rotWithShape="1">
          <a:blip r:embed="rId3">
            <a:extLst>
              <a:ext uri="{28A0092B-C50C-407E-A947-70E740481C1C}">
                <a14:useLocalDpi xmlns:a14="http://schemas.microsoft.com/office/drawing/2010/main" val="0"/>
              </a:ext>
            </a:extLst>
          </a:blip>
          <a:srcRect t="5762" b="2106"/>
          <a:stretch/>
        </p:blipFill>
        <p:spPr>
          <a:xfrm>
            <a:off x="446512" y="1364467"/>
            <a:ext cx="7325887" cy="4319641"/>
          </a:xfrm>
          <a:prstGeom prst="rect">
            <a:avLst/>
          </a:prstGeom>
        </p:spPr>
      </p:pic>
      <p:pic>
        <p:nvPicPr>
          <p:cNvPr id="6" name="Picture 5">
            <a:extLst>
              <a:ext uri="{FF2B5EF4-FFF2-40B4-BE49-F238E27FC236}">
                <a16:creationId xmlns:a16="http://schemas.microsoft.com/office/drawing/2014/main" id="{8843C14E-B7F4-4A5C-3BFD-2FCF059684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172" y="5782847"/>
            <a:ext cx="12179827" cy="1068254"/>
          </a:xfrm>
          <a:prstGeom prst="rect">
            <a:avLst/>
          </a:prstGeom>
        </p:spPr>
      </p:pic>
    </p:spTree>
    <p:extLst>
      <p:ext uri="{BB962C8B-B14F-4D97-AF65-F5344CB8AC3E}">
        <p14:creationId xmlns:p14="http://schemas.microsoft.com/office/powerpoint/2010/main" val="38539674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424" name="Rectangle 6042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18" name="Rectangle 2">
            <a:extLst>
              <a:ext uri="{FF2B5EF4-FFF2-40B4-BE49-F238E27FC236}">
                <a16:creationId xmlns:a16="http://schemas.microsoft.com/office/drawing/2014/main" id="{6B814AC2-D16F-1283-AB5F-ABA7623DF417}"/>
              </a:ext>
            </a:extLst>
          </p:cNvPr>
          <p:cNvSpPr>
            <a:spLocks noGrp="1"/>
          </p:cNvSpPr>
          <p:nvPr>
            <p:ph type="title"/>
          </p:nvPr>
        </p:nvSpPr>
        <p:spPr>
          <a:xfrm>
            <a:off x="7873795" y="516073"/>
            <a:ext cx="3429000" cy="848394"/>
          </a:xfrm>
        </p:spPr>
        <p:txBody>
          <a:bodyPr anchor="b">
            <a:normAutofit fontScale="90000"/>
          </a:bodyPr>
          <a:lstStyle/>
          <a:p>
            <a:r>
              <a:rPr lang="en-GB" altLang="en-US" sz="5400" b="1" dirty="0">
                <a:solidFill>
                  <a:schemeClr val="accent1">
                    <a:lumMod val="50000"/>
                  </a:schemeClr>
                </a:solidFill>
              </a:rPr>
              <a:t>Barriers</a:t>
            </a:r>
          </a:p>
        </p:txBody>
      </p:sp>
      <p:sp>
        <p:nvSpPr>
          <p:cNvPr id="60426"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19" name="Rectangle 3">
            <a:extLst>
              <a:ext uri="{FF2B5EF4-FFF2-40B4-BE49-F238E27FC236}">
                <a16:creationId xmlns:a16="http://schemas.microsoft.com/office/drawing/2014/main" id="{1721E189-D086-D348-A547-6B433094C958}"/>
              </a:ext>
            </a:extLst>
          </p:cNvPr>
          <p:cNvSpPr>
            <a:spLocks noGrp="1"/>
          </p:cNvSpPr>
          <p:nvPr>
            <p:ph type="body" idx="1"/>
          </p:nvPr>
        </p:nvSpPr>
        <p:spPr>
          <a:xfrm>
            <a:off x="7873795" y="1868301"/>
            <a:ext cx="3871693" cy="3410712"/>
          </a:xfrm>
        </p:spPr>
        <p:txBody>
          <a:bodyPr anchor="t">
            <a:noAutofit/>
          </a:bodyPr>
          <a:lstStyle/>
          <a:p>
            <a:pPr marL="0" indent="0">
              <a:lnSpc>
                <a:spcPct val="90000"/>
              </a:lnSpc>
              <a:buNone/>
            </a:pPr>
            <a:r>
              <a:rPr lang="en-GB" altLang="en-US" sz="2000" b="1" dirty="0"/>
              <a:t>Performance evaluations</a:t>
            </a:r>
            <a:r>
              <a:rPr lang="en-GB" altLang="en-US" sz="2000" dirty="0"/>
              <a:t> for different groups may be biased, whether this be so-called “</a:t>
            </a:r>
            <a:r>
              <a:rPr lang="en-GB" altLang="en-US" sz="2000" b="1" i="1" dirty="0"/>
              <a:t>benevolent discrimination</a:t>
            </a:r>
            <a:r>
              <a:rPr lang="en-GB" altLang="en-US" sz="2000" dirty="0"/>
              <a:t>” (giving overly positive ratings to certain groups), or biased ratings from managers who believe that diverse teams are not as cohesive and therefore will have lower performance (Van Dijk et al 2012). </a:t>
            </a:r>
          </a:p>
        </p:txBody>
      </p:sp>
      <p:pic>
        <p:nvPicPr>
          <p:cNvPr id="4" name="Picture 3" descr="Chart, diagram, bubble chart&#10;&#10;Description automatically generated">
            <a:extLst>
              <a:ext uri="{FF2B5EF4-FFF2-40B4-BE49-F238E27FC236}">
                <a16:creationId xmlns:a16="http://schemas.microsoft.com/office/drawing/2014/main" id="{AC91354A-C6EA-EB64-2F95-27E033A2FA41}"/>
              </a:ext>
            </a:extLst>
          </p:cNvPr>
          <p:cNvPicPr>
            <a:picLocks noChangeAspect="1"/>
          </p:cNvPicPr>
          <p:nvPr/>
        </p:nvPicPr>
        <p:blipFill rotWithShape="1">
          <a:blip r:embed="rId2">
            <a:extLst>
              <a:ext uri="{28A0092B-C50C-407E-A947-70E740481C1C}">
                <a14:useLocalDpi xmlns:a14="http://schemas.microsoft.com/office/drawing/2010/main" val="0"/>
              </a:ext>
            </a:extLst>
          </a:blip>
          <a:srcRect t="5762" b="2106"/>
          <a:stretch/>
        </p:blipFill>
        <p:spPr>
          <a:xfrm>
            <a:off x="446512" y="1364467"/>
            <a:ext cx="7325887" cy="4319641"/>
          </a:xfrm>
          <a:prstGeom prst="rect">
            <a:avLst/>
          </a:prstGeom>
        </p:spPr>
      </p:pic>
      <p:pic>
        <p:nvPicPr>
          <p:cNvPr id="6" name="Picture 5">
            <a:extLst>
              <a:ext uri="{FF2B5EF4-FFF2-40B4-BE49-F238E27FC236}">
                <a16:creationId xmlns:a16="http://schemas.microsoft.com/office/drawing/2014/main" id="{8843C14E-B7F4-4A5C-3BFD-2FCF059684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72" y="5782847"/>
            <a:ext cx="12179827" cy="1068254"/>
          </a:xfrm>
          <a:prstGeom prst="rect">
            <a:avLst/>
          </a:prstGeom>
        </p:spPr>
      </p:pic>
    </p:spTree>
    <p:extLst>
      <p:ext uri="{BB962C8B-B14F-4D97-AF65-F5344CB8AC3E}">
        <p14:creationId xmlns:p14="http://schemas.microsoft.com/office/powerpoint/2010/main" val="18526244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6B814AC2-D16F-1283-AB5F-ABA7623DF417}"/>
              </a:ext>
            </a:extLst>
          </p:cNvPr>
          <p:cNvSpPr>
            <a:spLocks noGrp="1"/>
          </p:cNvSpPr>
          <p:nvPr>
            <p:ph type="title"/>
          </p:nvPr>
        </p:nvSpPr>
        <p:spPr>
          <a:xfrm>
            <a:off x="7873795" y="516073"/>
            <a:ext cx="3429000" cy="848394"/>
          </a:xfrm>
        </p:spPr>
        <p:txBody>
          <a:bodyPr anchor="b">
            <a:normAutofit fontScale="90000"/>
          </a:bodyPr>
          <a:lstStyle/>
          <a:p>
            <a:r>
              <a:rPr lang="en-GB" altLang="en-US" sz="5400" b="1" dirty="0">
                <a:solidFill>
                  <a:schemeClr val="accent1">
                    <a:lumMod val="50000"/>
                  </a:schemeClr>
                </a:solidFill>
              </a:rPr>
              <a:t>Barriers</a:t>
            </a:r>
          </a:p>
        </p:txBody>
      </p:sp>
      <p:sp>
        <p:nvSpPr>
          <p:cNvPr id="60419" name="Rectangle 3">
            <a:extLst>
              <a:ext uri="{FF2B5EF4-FFF2-40B4-BE49-F238E27FC236}">
                <a16:creationId xmlns:a16="http://schemas.microsoft.com/office/drawing/2014/main" id="{1721E189-D086-D348-A547-6B433094C958}"/>
              </a:ext>
            </a:extLst>
          </p:cNvPr>
          <p:cNvSpPr>
            <a:spLocks noGrp="1"/>
          </p:cNvSpPr>
          <p:nvPr>
            <p:ph type="body" idx="1"/>
          </p:nvPr>
        </p:nvSpPr>
        <p:spPr>
          <a:xfrm>
            <a:off x="7873795" y="1868301"/>
            <a:ext cx="3871693" cy="3410712"/>
          </a:xfrm>
        </p:spPr>
        <p:txBody>
          <a:bodyPr anchor="t">
            <a:noAutofit/>
          </a:bodyPr>
          <a:lstStyle/>
          <a:p>
            <a:pPr marL="0" indent="0">
              <a:buNone/>
            </a:pPr>
            <a:r>
              <a:rPr lang="en-GB" altLang="en-US" sz="2000" dirty="0"/>
              <a:t>Throughout the employee </a:t>
            </a:r>
            <a:r>
              <a:rPr lang="en-GB" altLang="en-US" sz="2000" b="1" dirty="0"/>
              <a:t>lifecycle</a:t>
            </a:r>
            <a:r>
              <a:rPr lang="en-GB" altLang="en-US" sz="2000" dirty="0"/>
              <a:t>, bias and stigma may influence an individual’s experience at work, particularly on the barriers faced by those with disabilities.</a:t>
            </a:r>
          </a:p>
        </p:txBody>
      </p:sp>
      <p:pic>
        <p:nvPicPr>
          <p:cNvPr id="4" name="Picture 3" descr="Chart, diagram, bubble chart&#10;&#10;Description automatically generated">
            <a:extLst>
              <a:ext uri="{FF2B5EF4-FFF2-40B4-BE49-F238E27FC236}">
                <a16:creationId xmlns:a16="http://schemas.microsoft.com/office/drawing/2014/main" id="{AC91354A-C6EA-EB64-2F95-27E033A2FA41}"/>
              </a:ext>
            </a:extLst>
          </p:cNvPr>
          <p:cNvPicPr>
            <a:picLocks noChangeAspect="1"/>
          </p:cNvPicPr>
          <p:nvPr/>
        </p:nvPicPr>
        <p:blipFill rotWithShape="1">
          <a:blip r:embed="rId2">
            <a:extLst>
              <a:ext uri="{28A0092B-C50C-407E-A947-70E740481C1C}">
                <a14:useLocalDpi xmlns:a14="http://schemas.microsoft.com/office/drawing/2010/main" val="0"/>
              </a:ext>
            </a:extLst>
          </a:blip>
          <a:srcRect t="-1" b="2106"/>
          <a:stretch/>
        </p:blipFill>
        <p:spPr>
          <a:xfrm>
            <a:off x="446512" y="1094281"/>
            <a:ext cx="7325887" cy="4589827"/>
          </a:xfrm>
          <a:prstGeom prst="rect">
            <a:avLst/>
          </a:prstGeom>
        </p:spPr>
      </p:pic>
      <p:pic>
        <p:nvPicPr>
          <p:cNvPr id="6" name="Picture 5">
            <a:extLst>
              <a:ext uri="{FF2B5EF4-FFF2-40B4-BE49-F238E27FC236}">
                <a16:creationId xmlns:a16="http://schemas.microsoft.com/office/drawing/2014/main" id="{8843C14E-B7F4-4A5C-3BFD-2FCF059684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72" y="5782847"/>
            <a:ext cx="12179827" cy="1068254"/>
          </a:xfrm>
          <a:prstGeom prst="rect">
            <a:avLst/>
          </a:prstGeom>
        </p:spPr>
      </p:pic>
    </p:spTree>
    <p:extLst>
      <p:ext uri="{BB962C8B-B14F-4D97-AF65-F5344CB8AC3E}">
        <p14:creationId xmlns:p14="http://schemas.microsoft.com/office/powerpoint/2010/main" val="680445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25986CCF-4AA6-E38B-3437-593A39882119}"/>
              </a:ext>
            </a:extLst>
          </p:cNvPr>
          <p:cNvSpPr>
            <a:spLocks noGrp="1"/>
          </p:cNvSpPr>
          <p:nvPr>
            <p:ph type="title" idx="4294967295"/>
          </p:nvPr>
        </p:nvSpPr>
        <p:spPr>
          <a:xfrm>
            <a:off x="609600" y="373493"/>
            <a:ext cx="10972800" cy="602692"/>
          </a:xfrm>
        </p:spPr>
        <p:txBody>
          <a:bodyPr/>
          <a:lstStyle/>
          <a:p>
            <a:r>
              <a:rPr lang="en-GB" altLang="en-US" sz="3600" b="1" dirty="0">
                <a:solidFill>
                  <a:schemeClr val="accent1">
                    <a:lumMod val="50000"/>
                  </a:schemeClr>
                </a:solidFill>
              </a:rPr>
              <a:t>DEI Practices and Barriers in MNCs</a:t>
            </a:r>
          </a:p>
        </p:txBody>
      </p:sp>
      <p:sp>
        <p:nvSpPr>
          <p:cNvPr id="7" name="TextBox 6">
            <a:extLst>
              <a:ext uri="{FF2B5EF4-FFF2-40B4-BE49-F238E27FC236}">
                <a16:creationId xmlns:a16="http://schemas.microsoft.com/office/drawing/2014/main" id="{B55213BD-8BB0-568B-F22C-61C3647C6E0C}"/>
              </a:ext>
            </a:extLst>
          </p:cNvPr>
          <p:cNvSpPr txBox="1"/>
          <p:nvPr/>
        </p:nvSpPr>
        <p:spPr>
          <a:xfrm>
            <a:off x="332859" y="5330355"/>
            <a:ext cx="8369644" cy="307777"/>
          </a:xfrm>
          <a:prstGeom prst="rect">
            <a:avLst/>
          </a:prstGeom>
          <a:noFill/>
        </p:spPr>
        <p:txBody>
          <a:bodyPr wrap="square" rtlCol="0">
            <a:spAutoFit/>
          </a:bodyPr>
          <a:lstStyle/>
          <a:p>
            <a:r>
              <a:rPr lang="en-GB" sz="1400" b="0" i="0" u="none" strike="noStrike" dirty="0">
                <a:solidFill>
                  <a:srgbClr val="222222"/>
                </a:solidFill>
                <a:effectLst/>
                <a:latin typeface="Arial" panose="020B0604020202020204" pitchFamily="34" charset="0"/>
              </a:rPr>
              <a:t>Source: The Future of Diversity, Equity and Inclusion 2022 by </a:t>
            </a:r>
            <a:r>
              <a:rPr lang="en-GB" sz="1400" b="0" i="1" u="none" strike="noStrike" dirty="0">
                <a:solidFill>
                  <a:srgbClr val="222222"/>
                </a:solidFill>
                <a:effectLst/>
                <a:latin typeface="Arial" panose="020B0604020202020204" pitchFamily="34" charset="0"/>
              </a:rPr>
              <a:t>PDT Global</a:t>
            </a:r>
            <a:endParaRPr lang="en-US" sz="1400" i="1" dirty="0"/>
          </a:p>
        </p:txBody>
      </p:sp>
      <p:pic>
        <p:nvPicPr>
          <p:cNvPr id="8" name="Picture 7" descr="Bar chart&#10;&#10;Description automatically generated with medium confidence">
            <a:extLst>
              <a:ext uri="{FF2B5EF4-FFF2-40B4-BE49-F238E27FC236}">
                <a16:creationId xmlns:a16="http://schemas.microsoft.com/office/drawing/2014/main" id="{F005CF42-2255-8A3D-2E80-65A64ED4187C}"/>
              </a:ext>
            </a:extLst>
          </p:cNvPr>
          <p:cNvPicPr>
            <a:picLocks noChangeAspect="1"/>
          </p:cNvPicPr>
          <p:nvPr/>
        </p:nvPicPr>
        <p:blipFill rotWithShape="1">
          <a:blip r:embed="rId3">
            <a:extLst>
              <a:ext uri="{28A0092B-C50C-407E-A947-70E740481C1C}">
                <a14:useLocalDpi xmlns:a14="http://schemas.microsoft.com/office/drawing/2010/main" val="0"/>
              </a:ext>
            </a:extLst>
          </a:blip>
          <a:srcRect l="3894" t="51658" r="12863"/>
          <a:stretch/>
        </p:blipFill>
        <p:spPr>
          <a:xfrm>
            <a:off x="6350601" y="1699195"/>
            <a:ext cx="5391666" cy="3206437"/>
          </a:xfrm>
          <a:prstGeom prst="rect">
            <a:avLst/>
          </a:prstGeom>
        </p:spPr>
      </p:pic>
      <p:pic>
        <p:nvPicPr>
          <p:cNvPr id="10" name="Picture 9" descr="Bar chart&#10;&#10;Description automatically generated with medium confidence">
            <a:extLst>
              <a:ext uri="{FF2B5EF4-FFF2-40B4-BE49-F238E27FC236}">
                <a16:creationId xmlns:a16="http://schemas.microsoft.com/office/drawing/2014/main" id="{298211BA-FEA2-8C45-2F7A-EA17EA5D8EE8}"/>
              </a:ext>
            </a:extLst>
          </p:cNvPr>
          <p:cNvPicPr>
            <a:picLocks noChangeAspect="1"/>
          </p:cNvPicPr>
          <p:nvPr/>
        </p:nvPicPr>
        <p:blipFill rotWithShape="1">
          <a:blip r:embed="rId3">
            <a:extLst>
              <a:ext uri="{28A0092B-C50C-407E-A947-70E740481C1C}">
                <a14:useLocalDpi xmlns:a14="http://schemas.microsoft.com/office/drawing/2010/main" val="0"/>
              </a:ext>
            </a:extLst>
          </a:blip>
          <a:srcRect l="1511" r="1734" b="47837"/>
          <a:stretch/>
        </p:blipFill>
        <p:spPr>
          <a:xfrm>
            <a:off x="332859" y="1583389"/>
            <a:ext cx="6017742" cy="3322243"/>
          </a:xfrm>
          <a:prstGeom prst="rect">
            <a:avLst/>
          </a:prstGeom>
        </p:spPr>
      </p:pic>
    </p:spTree>
    <p:extLst>
      <p:ext uri="{BB962C8B-B14F-4D97-AF65-F5344CB8AC3E}">
        <p14:creationId xmlns:p14="http://schemas.microsoft.com/office/powerpoint/2010/main" val="432128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3901F9-1938-628F-70F6-909124C669CD}"/>
              </a:ext>
            </a:extLst>
          </p:cNvPr>
          <p:cNvSpPr txBox="1"/>
          <p:nvPr/>
        </p:nvSpPr>
        <p:spPr>
          <a:xfrm>
            <a:off x="1248787" y="356571"/>
            <a:ext cx="9900096" cy="584775"/>
          </a:xfrm>
          <a:prstGeom prst="rect">
            <a:avLst/>
          </a:prstGeom>
          <a:noFill/>
        </p:spPr>
        <p:txBody>
          <a:bodyPr wrap="square" rtlCol="0">
            <a:spAutoFit/>
          </a:bodyPr>
          <a:lstStyle/>
          <a:p>
            <a:pPr algn="ctr"/>
            <a:r>
              <a:rPr lang="en-US" sz="3200" b="1" dirty="0">
                <a:solidFill>
                  <a:schemeClr val="accent1">
                    <a:lumMod val="50000"/>
                  </a:schemeClr>
                </a:solidFill>
                <a:latin typeface="+mj-lt"/>
              </a:rPr>
              <a:t>Organisational Inclusive Climate and Work Culture</a:t>
            </a:r>
          </a:p>
        </p:txBody>
      </p:sp>
      <p:pic>
        <p:nvPicPr>
          <p:cNvPr id="9" name="Picture 8">
            <a:extLst>
              <a:ext uri="{FF2B5EF4-FFF2-40B4-BE49-F238E27FC236}">
                <a16:creationId xmlns:a16="http://schemas.microsoft.com/office/drawing/2014/main" id="{229BA791-9A9D-E5EB-B62B-9C587EB0AC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773" y="1392217"/>
            <a:ext cx="5397500" cy="2019300"/>
          </a:xfrm>
          <a:prstGeom prst="rect">
            <a:avLst/>
          </a:prstGeom>
        </p:spPr>
      </p:pic>
      <p:pic>
        <p:nvPicPr>
          <p:cNvPr id="11" name="Picture 10" descr="A screenshot of a computer&#10;&#10;Description automatically generated with medium confidence">
            <a:extLst>
              <a:ext uri="{FF2B5EF4-FFF2-40B4-BE49-F238E27FC236}">
                <a16:creationId xmlns:a16="http://schemas.microsoft.com/office/drawing/2014/main" id="{34E863B5-C48D-E4BB-275F-9124B808A6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2576" y="3411517"/>
            <a:ext cx="5397500" cy="1930400"/>
          </a:xfrm>
          <a:prstGeom prst="rect">
            <a:avLst/>
          </a:prstGeom>
        </p:spPr>
      </p:pic>
      <p:grpSp>
        <p:nvGrpSpPr>
          <p:cNvPr id="4" name="Group 18">
            <a:extLst>
              <a:ext uri="{FF2B5EF4-FFF2-40B4-BE49-F238E27FC236}">
                <a16:creationId xmlns:a16="http://schemas.microsoft.com/office/drawing/2014/main" id="{2AAC6511-46F5-6DE0-C048-E53F6B4EEA35}"/>
              </a:ext>
            </a:extLst>
          </p:cNvPr>
          <p:cNvGrpSpPr>
            <a:grpSpLocks/>
          </p:cNvGrpSpPr>
          <p:nvPr/>
        </p:nvGrpSpPr>
        <p:grpSpPr bwMode="auto">
          <a:xfrm>
            <a:off x="7101556" y="991296"/>
            <a:ext cx="4527868" cy="4385984"/>
            <a:chOff x="2200" y="1570"/>
            <a:chExt cx="1496" cy="1496"/>
          </a:xfrm>
        </p:grpSpPr>
        <p:sp>
          <p:nvSpPr>
            <p:cNvPr id="6" name="Oval 19">
              <a:extLst>
                <a:ext uri="{FF2B5EF4-FFF2-40B4-BE49-F238E27FC236}">
                  <a16:creationId xmlns:a16="http://schemas.microsoft.com/office/drawing/2014/main" id="{7B69D218-9EC1-4A9B-2962-CC1AE1CD6F10}"/>
                </a:ext>
              </a:extLst>
            </p:cNvPr>
            <p:cNvSpPr>
              <a:spLocks noChangeArrowheads="1"/>
            </p:cNvSpPr>
            <p:nvPr/>
          </p:nvSpPr>
          <p:spPr bwMode="gray">
            <a:xfrm>
              <a:off x="2200" y="1570"/>
              <a:ext cx="1496" cy="1496"/>
            </a:xfrm>
            <a:prstGeom prst="ellipse">
              <a:avLst/>
            </a:prstGeom>
            <a:gradFill rotWithShape="1">
              <a:gsLst>
                <a:gs pos="0">
                  <a:schemeClr val="accent1">
                    <a:gamma/>
                    <a:tint val="0"/>
                    <a:invGamma/>
                  </a:schemeClr>
                </a:gs>
                <a:gs pos="50000">
                  <a:schemeClr val="accent1"/>
                </a:gs>
                <a:gs pos="100000">
                  <a:schemeClr val="accent1">
                    <a:gamma/>
                    <a:tint val="0"/>
                    <a:invGamma/>
                  </a:schemeClr>
                </a:gs>
              </a:gsLst>
              <a:lin ang="2700000" scaled="1"/>
            </a:gradFill>
            <a:ln>
              <a:noFill/>
            </a:ln>
            <a:effectLst/>
            <a:extLst>
              <a:ext uri="{91240B29-F687-4F45-9708-019B960494DF}">
                <a14:hiddenLine xmlns:a14="http://schemas.microsoft.com/office/drawing/2010/main" w="38100" algn="ctr">
                  <a:solidFill>
                    <a:schemeClr val="bg1"/>
                  </a:solidFill>
                  <a:round/>
                  <a:headEnd/>
                  <a:tailEnd/>
                </a14:hiddenLine>
              </a:ext>
              <a:ext uri="{AF507438-7753-43E0-B8FC-AC1667EBCBE1}">
                <a14:hiddenEffects xmlns:a14="http://schemas.microsoft.com/office/drawing/2010/main">
                  <a:effectLst>
                    <a:outerShdw dist="109250" dir="3267739" algn="ctr" rotWithShape="0">
                      <a:srgbClr val="808080">
                        <a:alpha val="50000"/>
                      </a:srgbClr>
                    </a:outerShdw>
                  </a:effectLst>
                </a14:hiddenEffects>
              </a:ext>
            </a:extLst>
          </p:spPr>
          <p:txBody>
            <a:bodyPr wrap="none" anchor="ctr">
              <a:spAutoFit/>
            </a:bodyPr>
            <a:lstStyle/>
            <a:p>
              <a:endParaRPr lang="en-US"/>
            </a:p>
          </p:txBody>
        </p:sp>
        <p:sp>
          <p:nvSpPr>
            <p:cNvPr id="7" name="Oval 20">
              <a:extLst>
                <a:ext uri="{FF2B5EF4-FFF2-40B4-BE49-F238E27FC236}">
                  <a16:creationId xmlns:a16="http://schemas.microsoft.com/office/drawing/2014/main" id="{46D0866D-04A6-3C1B-7E1F-7116DBCEA1D7}"/>
                </a:ext>
              </a:extLst>
            </p:cNvPr>
            <p:cNvSpPr>
              <a:spLocks noChangeArrowheads="1"/>
            </p:cNvSpPr>
            <p:nvPr/>
          </p:nvSpPr>
          <p:spPr bwMode="gray">
            <a:xfrm>
              <a:off x="2200" y="1570"/>
              <a:ext cx="1496" cy="1496"/>
            </a:xfrm>
            <a:prstGeom prst="ellipse">
              <a:avLst/>
            </a:prstGeom>
            <a:gradFill rotWithShape="1">
              <a:gsLst>
                <a:gs pos="0">
                  <a:schemeClr val="accent1">
                    <a:gamma/>
                    <a:shade val="0"/>
                    <a:invGamma/>
                  </a:schemeClr>
                </a:gs>
                <a:gs pos="100000">
                  <a:schemeClr val="accent1"/>
                </a:gs>
              </a:gsLst>
              <a:lin ang="2700000" scaled="1"/>
            </a:gradFill>
            <a:ln>
              <a:noFill/>
            </a:ln>
            <a:effectLst/>
            <a:extLst>
              <a:ext uri="{91240B29-F687-4F45-9708-019B960494DF}">
                <a14:hiddenLine xmlns:a14="http://schemas.microsoft.com/office/drawing/2010/main" w="38100" algn="ctr">
                  <a:solidFill>
                    <a:schemeClr val="bg1"/>
                  </a:solidFill>
                  <a:round/>
                  <a:headEnd/>
                  <a:tailEnd/>
                </a14:hiddenLine>
              </a:ext>
              <a:ext uri="{AF507438-7753-43E0-B8FC-AC1667EBCBE1}">
                <a14:hiddenEffects xmlns:a14="http://schemas.microsoft.com/office/drawing/2010/main">
                  <a:effectLst>
                    <a:outerShdw dist="109250" dir="3267739" algn="ctr" rotWithShape="0">
                      <a:srgbClr val="808080">
                        <a:alpha val="50000"/>
                      </a:srgbClr>
                    </a:outerShdw>
                  </a:effectLst>
                </a14:hiddenEffects>
              </a:ext>
            </a:extLst>
          </p:spPr>
          <p:txBody>
            <a:bodyPr wrap="none" anchor="ctr">
              <a:spAutoFit/>
            </a:bodyPr>
            <a:lstStyle/>
            <a:p>
              <a:endParaRPr lang="en-US"/>
            </a:p>
          </p:txBody>
        </p:sp>
        <p:sp>
          <p:nvSpPr>
            <p:cNvPr id="8" name="Oval 21">
              <a:extLst>
                <a:ext uri="{FF2B5EF4-FFF2-40B4-BE49-F238E27FC236}">
                  <a16:creationId xmlns:a16="http://schemas.microsoft.com/office/drawing/2014/main" id="{D416F5D9-CADE-F6C3-2EFD-CF17811C3E31}"/>
                </a:ext>
              </a:extLst>
            </p:cNvPr>
            <p:cNvSpPr>
              <a:spLocks noChangeArrowheads="1"/>
            </p:cNvSpPr>
            <p:nvPr/>
          </p:nvSpPr>
          <p:spPr bwMode="gray">
            <a:xfrm>
              <a:off x="2298" y="1668"/>
              <a:ext cx="1300" cy="1300"/>
            </a:xfrm>
            <a:prstGeom prst="ellipse">
              <a:avLst/>
            </a:prstGeom>
            <a:gradFill rotWithShape="1">
              <a:gsLst>
                <a:gs pos="0">
                  <a:schemeClr val="accent1">
                    <a:gamma/>
                    <a:shade val="54118"/>
                    <a:invGamma/>
                  </a:schemeClr>
                </a:gs>
                <a:gs pos="50000">
                  <a:schemeClr val="accent1"/>
                </a:gs>
                <a:gs pos="100000">
                  <a:schemeClr val="accent1">
                    <a:gamma/>
                    <a:shade val="54118"/>
                    <a:invGamma/>
                  </a:schemeClr>
                </a:gs>
              </a:gsLst>
              <a:lin ang="18900000" scaled="1"/>
            </a:gradFill>
            <a:ln>
              <a:noFill/>
            </a:ln>
            <a:effectLst/>
            <a:extLst>
              <a:ext uri="{91240B29-F687-4F45-9708-019B960494DF}">
                <a14:hiddenLine xmlns:a14="http://schemas.microsoft.com/office/drawing/2010/main" w="38100" algn="ctr">
                  <a:solidFill>
                    <a:schemeClr val="bg1"/>
                  </a:solidFill>
                  <a:round/>
                  <a:headEnd/>
                  <a:tailEnd/>
                </a14:hiddenLine>
              </a:ext>
              <a:ext uri="{AF507438-7753-43E0-B8FC-AC1667EBCBE1}">
                <a14:hiddenEffects xmlns:a14="http://schemas.microsoft.com/office/drawing/2010/main">
                  <a:effectLst>
                    <a:outerShdw dist="109250" dir="3267739" algn="ctr" rotWithShape="0">
                      <a:srgbClr val="808080">
                        <a:alpha val="50000"/>
                      </a:srgbClr>
                    </a:outerShdw>
                  </a:effectLst>
                </a14:hiddenEffects>
              </a:ext>
            </a:extLst>
          </p:spPr>
          <p:txBody>
            <a:bodyPr anchor="ctr">
              <a:spAutoFit/>
            </a:bodyPr>
            <a:lstStyle/>
            <a:p>
              <a:endParaRPr lang="en-US"/>
            </a:p>
          </p:txBody>
        </p:sp>
        <p:sp>
          <p:nvSpPr>
            <p:cNvPr id="10" name="Oval 22">
              <a:extLst>
                <a:ext uri="{FF2B5EF4-FFF2-40B4-BE49-F238E27FC236}">
                  <a16:creationId xmlns:a16="http://schemas.microsoft.com/office/drawing/2014/main" id="{7EBA901D-52F0-14B7-0819-FD9518B5C4DC}"/>
                </a:ext>
              </a:extLst>
            </p:cNvPr>
            <p:cNvSpPr>
              <a:spLocks noChangeArrowheads="1"/>
            </p:cNvSpPr>
            <p:nvPr/>
          </p:nvSpPr>
          <p:spPr bwMode="gray">
            <a:xfrm>
              <a:off x="2298" y="1668"/>
              <a:ext cx="1300" cy="1300"/>
            </a:xfrm>
            <a:prstGeom prst="ellipse">
              <a:avLst/>
            </a:prstGeom>
            <a:gradFill rotWithShape="1">
              <a:gsLst>
                <a:gs pos="0">
                  <a:schemeClr val="accent1"/>
                </a:gs>
                <a:gs pos="100000">
                  <a:schemeClr val="accent1">
                    <a:gamma/>
                    <a:shade val="48627"/>
                    <a:invGamma/>
                  </a:schemeClr>
                </a:gs>
              </a:gsLst>
              <a:lin ang="2700000" scaled="1"/>
            </a:gradFill>
            <a:ln>
              <a:noFill/>
            </a:ln>
            <a:effectLst/>
            <a:extLst>
              <a:ext uri="{91240B29-F687-4F45-9708-019B960494DF}">
                <a14:hiddenLine xmlns:a14="http://schemas.microsoft.com/office/drawing/2010/main" w="38100" algn="ctr">
                  <a:solidFill>
                    <a:schemeClr val="bg1"/>
                  </a:solidFill>
                  <a:round/>
                  <a:headEnd/>
                  <a:tailEnd/>
                </a14:hiddenLine>
              </a:ext>
              <a:ext uri="{AF507438-7753-43E0-B8FC-AC1667EBCBE1}">
                <a14:hiddenEffects xmlns:a14="http://schemas.microsoft.com/office/drawing/2010/main">
                  <a:effectLst>
                    <a:outerShdw dist="109250" dir="3267739" algn="ctr" rotWithShape="0">
                      <a:srgbClr val="808080">
                        <a:alpha val="50000"/>
                      </a:srgbClr>
                    </a:outerShdw>
                  </a:effectLst>
                </a14:hiddenEffects>
              </a:ext>
            </a:extLst>
          </p:spPr>
          <p:txBody>
            <a:bodyPr anchor="ctr">
              <a:spAutoFit/>
            </a:bodyPr>
            <a:lstStyle/>
            <a:p>
              <a:endParaRPr lang="en-US"/>
            </a:p>
          </p:txBody>
        </p:sp>
        <p:sp>
          <p:nvSpPr>
            <p:cNvPr id="12" name="Oval 23">
              <a:extLst>
                <a:ext uri="{FF2B5EF4-FFF2-40B4-BE49-F238E27FC236}">
                  <a16:creationId xmlns:a16="http://schemas.microsoft.com/office/drawing/2014/main" id="{B52DE830-9E5A-1F89-2C79-49A3949E0F02}"/>
                </a:ext>
              </a:extLst>
            </p:cNvPr>
            <p:cNvSpPr>
              <a:spLocks noChangeArrowheads="1"/>
            </p:cNvSpPr>
            <p:nvPr/>
          </p:nvSpPr>
          <p:spPr bwMode="gray">
            <a:xfrm>
              <a:off x="2363" y="1733"/>
              <a:ext cx="1170" cy="1170"/>
            </a:xfrm>
            <a:prstGeom prst="ellipse">
              <a:avLst/>
            </a:prstGeom>
            <a:gradFill rotWithShape="1">
              <a:gsLst>
                <a:gs pos="0">
                  <a:schemeClr val="accent1">
                    <a:gamma/>
                    <a:shade val="46275"/>
                    <a:invGamma/>
                  </a:schemeClr>
                </a:gs>
                <a:gs pos="100000">
                  <a:schemeClr val="accent1"/>
                </a:gs>
              </a:gsLst>
              <a:lin ang="5400000" scaled="1"/>
            </a:gradFill>
            <a:ln>
              <a:noFill/>
            </a:ln>
            <a:effectLst/>
            <a:extLst>
              <a:ext uri="{91240B29-F687-4F45-9708-019B960494DF}">
                <a14:hiddenLine xmlns:a14="http://schemas.microsoft.com/office/drawing/2010/main" w="38100" algn="ctr">
                  <a:solidFill>
                    <a:schemeClr val="bg1"/>
                  </a:solidFill>
                  <a:round/>
                  <a:headEnd/>
                  <a:tailEnd/>
                </a14:hiddenLine>
              </a:ext>
              <a:ext uri="{AF507438-7753-43E0-B8FC-AC1667EBCBE1}">
                <a14:hiddenEffects xmlns:a14="http://schemas.microsoft.com/office/drawing/2010/main">
                  <a:effectLst>
                    <a:outerShdw dist="109250" dir="3267739" algn="ctr" rotWithShape="0">
                      <a:srgbClr val="808080">
                        <a:alpha val="50000"/>
                      </a:srgbClr>
                    </a:outerShdw>
                  </a:effectLst>
                </a14:hiddenEffects>
              </a:ext>
            </a:extLst>
          </p:spPr>
          <p:txBody>
            <a:bodyPr anchor="ctr">
              <a:spAutoFit/>
            </a:bodyPr>
            <a:lstStyle/>
            <a:p>
              <a:endParaRPr lang="en-US"/>
            </a:p>
          </p:txBody>
        </p:sp>
      </p:grpSp>
      <p:sp>
        <p:nvSpPr>
          <p:cNvPr id="14" name="AutoShape 25">
            <a:extLst>
              <a:ext uri="{FF2B5EF4-FFF2-40B4-BE49-F238E27FC236}">
                <a16:creationId xmlns:a16="http://schemas.microsoft.com/office/drawing/2014/main" id="{D1C22DA7-AD89-D753-F8F0-01DD8DCDF133}"/>
              </a:ext>
            </a:extLst>
          </p:cNvPr>
          <p:cNvSpPr>
            <a:spLocks noChangeArrowheads="1"/>
          </p:cNvSpPr>
          <p:nvPr/>
        </p:nvSpPr>
        <p:spPr bwMode="gray">
          <a:xfrm>
            <a:off x="6005796" y="2912072"/>
            <a:ext cx="911830" cy="1033853"/>
          </a:xfrm>
          <a:prstGeom prst="chevron">
            <a:avLst>
              <a:gd name="adj" fmla="val 52514"/>
            </a:avLst>
          </a:prstGeom>
          <a:solidFill>
            <a:schemeClr val="accent1"/>
          </a:solidFill>
          <a:ln>
            <a:noFill/>
          </a:ln>
          <a:effectLst/>
          <a:extLst>
            <a:ext uri="{91240B29-F687-4F45-9708-019B960494DF}">
              <a14:hiddenLine xmlns:a14="http://schemas.microsoft.com/office/drawing/2010/main" w="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5" name="TextBox 4">
            <a:extLst>
              <a:ext uri="{FF2B5EF4-FFF2-40B4-BE49-F238E27FC236}">
                <a16:creationId xmlns:a16="http://schemas.microsoft.com/office/drawing/2014/main" id="{DE004B4B-9654-3DD9-7E7A-61EB4F21FB5B}"/>
              </a:ext>
            </a:extLst>
          </p:cNvPr>
          <p:cNvSpPr txBox="1"/>
          <p:nvPr/>
        </p:nvSpPr>
        <p:spPr>
          <a:xfrm>
            <a:off x="8171438" y="1891626"/>
            <a:ext cx="2702816" cy="2585323"/>
          </a:xfrm>
          <a:prstGeom prst="rect">
            <a:avLst/>
          </a:prstGeom>
          <a:noFill/>
        </p:spPr>
        <p:txBody>
          <a:bodyPr wrap="square">
            <a:spAutoFit/>
          </a:bodyPr>
          <a:lstStyle/>
          <a:p>
            <a:r>
              <a:rPr lang="en-GB" b="1" dirty="0">
                <a:solidFill>
                  <a:schemeClr val="bg1"/>
                </a:solidFill>
                <a:latin typeface="ArialMT"/>
              </a:rPr>
              <a:t>Work culture </a:t>
            </a:r>
            <a:r>
              <a:rPr lang="en-GB" sz="1800" dirty="0">
                <a:solidFill>
                  <a:schemeClr val="bg1"/>
                </a:solidFill>
                <a:effectLst/>
                <a:latin typeface="CenturyGothic"/>
              </a:rPr>
              <a:t>“...at its core, a great workplace is about the level of trust that employees experience in their leaders, the level of pride they have in their jobs, and the extent to which they enjoy their colleagues” (</a:t>
            </a:r>
            <a:r>
              <a:rPr lang="en-GB" sz="1800" dirty="0" err="1">
                <a:solidFill>
                  <a:schemeClr val="bg1"/>
                </a:solidFill>
                <a:effectLst/>
                <a:latin typeface="CenturyGothic"/>
              </a:rPr>
              <a:t>GPtW</a:t>
            </a:r>
            <a:r>
              <a:rPr lang="en-GB" sz="1800" dirty="0">
                <a:solidFill>
                  <a:schemeClr val="bg1"/>
                </a:solidFill>
                <a:effectLst/>
                <a:latin typeface="CenturyGothic"/>
              </a:rPr>
              <a:t>, 2020). </a:t>
            </a:r>
            <a:endParaRPr lang="en-GB" dirty="0">
              <a:solidFill>
                <a:schemeClr val="bg1"/>
              </a:solidFill>
              <a:effectLst/>
            </a:endParaRPr>
          </a:p>
        </p:txBody>
      </p:sp>
      <p:sp>
        <p:nvSpPr>
          <p:cNvPr id="15" name="TextBox 14">
            <a:extLst>
              <a:ext uri="{FF2B5EF4-FFF2-40B4-BE49-F238E27FC236}">
                <a16:creationId xmlns:a16="http://schemas.microsoft.com/office/drawing/2014/main" id="{129F489B-325E-1EF6-24F0-03C0B55B871D}"/>
              </a:ext>
            </a:extLst>
          </p:cNvPr>
          <p:cNvSpPr txBox="1"/>
          <p:nvPr/>
        </p:nvSpPr>
        <p:spPr>
          <a:xfrm>
            <a:off x="697230" y="1166991"/>
            <a:ext cx="3863340" cy="369332"/>
          </a:xfrm>
          <a:prstGeom prst="rect">
            <a:avLst/>
          </a:prstGeom>
          <a:noFill/>
        </p:spPr>
        <p:txBody>
          <a:bodyPr wrap="square" rtlCol="0">
            <a:spAutoFit/>
          </a:bodyPr>
          <a:lstStyle/>
          <a:p>
            <a:r>
              <a:rPr lang="en-US" b="1" dirty="0">
                <a:solidFill>
                  <a:schemeClr val="accent1"/>
                </a:solidFill>
              </a:rPr>
              <a:t>Index of workplace inclusion</a:t>
            </a:r>
          </a:p>
        </p:txBody>
      </p:sp>
      <p:sp>
        <p:nvSpPr>
          <p:cNvPr id="2" name="TextBox 1">
            <a:extLst>
              <a:ext uri="{FF2B5EF4-FFF2-40B4-BE49-F238E27FC236}">
                <a16:creationId xmlns:a16="http://schemas.microsoft.com/office/drawing/2014/main" id="{B96EB381-7146-70ED-3F40-741FBF856043}"/>
              </a:ext>
            </a:extLst>
          </p:cNvPr>
          <p:cNvSpPr txBox="1"/>
          <p:nvPr/>
        </p:nvSpPr>
        <p:spPr>
          <a:xfrm>
            <a:off x="549773" y="5354855"/>
            <a:ext cx="11281410" cy="276999"/>
          </a:xfrm>
          <a:prstGeom prst="rect">
            <a:avLst/>
          </a:prstGeom>
          <a:noFill/>
        </p:spPr>
        <p:txBody>
          <a:bodyPr wrap="square" rtlCol="0">
            <a:spAutoFit/>
          </a:bodyPr>
          <a:lstStyle/>
          <a:p>
            <a:r>
              <a:rPr lang="en-US" sz="1200" dirty="0"/>
              <a:t>Source: </a:t>
            </a:r>
            <a:r>
              <a:rPr lang="en-GB" sz="1200" b="0" i="0" u="none" strike="noStrike" dirty="0">
                <a:solidFill>
                  <a:srgbClr val="222222"/>
                </a:solidFill>
                <a:effectLst/>
                <a:latin typeface="Arial" panose="020B0604020202020204" pitchFamily="34" charset="0"/>
              </a:rPr>
              <a:t>Romansky, L., Garrod, M., Brown, K. and Deo, K., 2021. How to measure inclusion in the workplace. </a:t>
            </a:r>
            <a:r>
              <a:rPr lang="en-GB" sz="1200" b="0" i="1" u="none" strike="noStrike" dirty="0">
                <a:solidFill>
                  <a:srgbClr val="222222"/>
                </a:solidFill>
                <a:effectLst/>
                <a:latin typeface="Arial" panose="020B0604020202020204" pitchFamily="34" charset="0"/>
              </a:rPr>
              <a:t>Harvard Business Review</a:t>
            </a:r>
            <a:r>
              <a:rPr lang="en-GB" sz="1200" b="0" i="0" u="none" strike="noStrike" dirty="0">
                <a:solidFill>
                  <a:srgbClr val="222222"/>
                </a:solidFill>
                <a:effectLst/>
                <a:latin typeface="Arial" panose="020B0604020202020204" pitchFamily="34" charset="0"/>
              </a:rPr>
              <a:t>, </a:t>
            </a:r>
            <a:r>
              <a:rPr lang="en-GB" sz="1200" b="0" i="1" u="none" strike="noStrike" dirty="0">
                <a:solidFill>
                  <a:srgbClr val="222222"/>
                </a:solidFill>
                <a:effectLst/>
                <a:latin typeface="Arial" panose="020B0604020202020204" pitchFamily="34" charset="0"/>
              </a:rPr>
              <a:t>27</a:t>
            </a:r>
            <a:r>
              <a:rPr lang="en-GB" sz="1200" b="0" i="0" u="none" strike="noStrike" dirty="0">
                <a:solidFill>
                  <a:srgbClr val="222222"/>
                </a:solidFill>
                <a:effectLst/>
                <a:latin typeface="Arial" panose="020B0604020202020204" pitchFamily="34" charset="0"/>
              </a:rPr>
              <a:t>.</a:t>
            </a:r>
            <a:endParaRPr lang="en-US" sz="1200" dirty="0"/>
          </a:p>
        </p:txBody>
      </p:sp>
    </p:spTree>
    <p:extLst>
      <p:ext uri="{BB962C8B-B14F-4D97-AF65-F5344CB8AC3E}">
        <p14:creationId xmlns:p14="http://schemas.microsoft.com/office/powerpoint/2010/main" val="36306885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B1F00B-99AC-0FC9-9B8E-8FC5F00712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1558" y="0"/>
            <a:ext cx="8068884" cy="5646438"/>
          </a:xfrm>
          <a:prstGeom prst="rect">
            <a:avLst/>
          </a:prstGeom>
        </p:spPr>
      </p:pic>
      <p:pic>
        <p:nvPicPr>
          <p:cNvPr id="3" name="Picture 2">
            <a:extLst>
              <a:ext uri="{FF2B5EF4-FFF2-40B4-BE49-F238E27FC236}">
                <a16:creationId xmlns:a16="http://schemas.microsoft.com/office/drawing/2014/main" id="{852B249E-4480-7415-80C3-43D7A4D30C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1558" y="0"/>
            <a:ext cx="8068884" cy="5646438"/>
          </a:xfrm>
          <a:prstGeom prst="rect">
            <a:avLst/>
          </a:prstGeom>
        </p:spPr>
      </p:pic>
      <p:sp>
        <p:nvSpPr>
          <p:cNvPr id="4" name="TextBox 3">
            <a:extLst>
              <a:ext uri="{FF2B5EF4-FFF2-40B4-BE49-F238E27FC236}">
                <a16:creationId xmlns:a16="http://schemas.microsoft.com/office/drawing/2014/main" id="{8229AE3A-C852-4FF0-875D-7400FFBD465C}"/>
              </a:ext>
            </a:extLst>
          </p:cNvPr>
          <p:cNvSpPr txBox="1"/>
          <p:nvPr/>
        </p:nvSpPr>
        <p:spPr>
          <a:xfrm>
            <a:off x="2999655" y="2814924"/>
            <a:ext cx="3808917" cy="1951047"/>
          </a:xfrm>
          <a:prstGeom prst="rect">
            <a:avLst/>
          </a:prstGeom>
          <a:noFill/>
        </p:spPr>
        <p:txBody>
          <a:bodyPr wrap="square" rtlCol="0">
            <a:spAutoFit/>
          </a:bodyPr>
          <a:lstStyle/>
          <a:p>
            <a:pPr>
              <a:lnSpc>
                <a:spcPct val="150000"/>
              </a:lnSpc>
              <a:spcBef>
                <a:spcPct val="0"/>
              </a:spcBef>
            </a:pPr>
            <a:r>
              <a:rPr lang="en-GB" sz="2800" b="1" dirty="0">
                <a:solidFill>
                  <a:srgbClr val="004376"/>
                </a:solidFill>
                <a:latin typeface="+mj-lt"/>
                <a:ea typeface="+mj-ea"/>
                <a:cs typeface="+mj-cs"/>
              </a:rPr>
              <a:t>Touchpoints for HR managers to build an inclusive workplace</a:t>
            </a:r>
          </a:p>
        </p:txBody>
      </p:sp>
      <p:sp>
        <p:nvSpPr>
          <p:cNvPr id="5" name="Rectangle 4">
            <a:extLst>
              <a:ext uri="{FF2B5EF4-FFF2-40B4-BE49-F238E27FC236}">
                <a16:creationId xmlns:a16="http://schemas.microsoft.com/office/drawing/2014/main" id="{0E3DA650-B7C1-BC6B-7319-43D5885634BA}"/>
              </a:ext>
            </a:extLst>
          </p:cNvPr>
          <p:cNvSpPr/>
          <p:nvPr/>
        </p:nvSpPr>
        <p:spPr>
          <a:xfrm>
            <a:off x="2351584" y="1296825"/>
            <a:ext cx="1608133" cy="923330"/>
          </a:xfrm>
          <a:prstGeom prst="rect">
            <a:avLst/>
          </a:prstGeom>
          <a:noFill/>
        </p:spPr>
        <p:txBody>
          <a:bodyPr wrap="none" lIns="91440" tIns="45720" rIns="91440" bIns="45720">
            <a:spAutoFit/>
          </a:bodyPr>
          <a:lstStyle/>
          <a:p>
            <a:pPr algn="ctr"/>
            <a:r>
              <a:rPr lang="en-GB" sz="5400" b="0" cap="none" spc="0" dirty="0">
                <a:ln w="0"/>
                <a:gradFill>
                  <a:gsLst>
                    <a:gs pos="21000">
                      <a:srgbClr val="53575C"/>
                    </a:gs>
                    <a:gs pos="88000">
                      <a:srgbClr val="C5C7CA"/>
                    </a:gs>
                  </a:gsLst>
                  <a:lin ang="5400000"/>
                </a:gradFill>
                <a:effectLst/>
              </a:rPr>
              <a:t>Next</a:t>
            </a:r>
          </a:p>
        </p:txBody>
      </p:sp>
    </p:spTree>
    <p:extLst>
      <p:ext uri="{BB962C8B-B14F-4D97-AF65-F5344CB8AC3E}">
        <p14:creationId xmlns:p14="http://schemas.microsoft.com/office/powerpoint/2010/main" val="29242595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0BEB4CA5-C7C3-2D63-95B1-64C65D2E7C3E}"/>
              </a:ext>
            </a:extLst>
          </p:cNvPr>
          <p:cNvSpPr>
            <a:spLocks noGrp="1"/>
          </p:cNvSpPr>
          <p:nvPr>
            <p:ph type="title" idx="4294967295"/>
          </p:nvPr>
        </p:nvSpPr>
        <p:spPr/>
        <p:txBody>
          <a:bodyPr/>
          <a:lstStyle/>
          <a:p>
            <a:r>
              <a:rPr lang="en-GB" altLang="en-US" sz="3600" b="1" dirty="0">
                <a:solidFill>
                  <a:schemeClr val="accent1">
                    <a:lumMod val="50000"/>
                  </a:schemeClr>
                </a:solidFill>
              </a:rPr>
              <a:t>Touchpoints  - Attracting Applicants</a:t>
            </a:r>
          </a:p>
        </p:txBody>
      </p:sp>
      <p:sp>
        <p:nvSpPr>
          <p:cNvPr id="20482" name="Content Placeholder 2">
            <a:extLst>
              <a:ext uri="{FF2B5EF4-FFF2-40B4-BE49-F238E27FC236}">
                <a16:creationId xmlns:a16="http://schemas.microsoft.com/office/drawing/2014/main" id="{5B8BF0C4-D33F-7C21-6082-05E8E2BFD6B9}"/>
              </a:ext>
            </a:extLst>
          </p:cNvPr>
          <p:cNvSpPr>
            <a:spLocks noGrp="1"/>
          </p:cNvSpPr>
          <p:nvPr>
            <p:ph idx="4294967295"/>
          </p:nvPr>
        </p:nvSpPr>
        <p:spPr>
          <a:xfrm>
            <a:off x="1845274" y="1773195"/>
            <a:ext cx="9765957" cy="3021227"/>
          </a:xfrm>
        </p:spPr>
        <p:txBody>
          <a:bodyPr/>
          <a:lstStyle/>
          <a:p>
            <a:pPr marL="0" indent="0">
              <a:buNone/>
            </a:pPr>
            <a:r>
              <a:rPr lang="en-GB" altLang="en-US" sz="2800" dirty="0"/>
              <a:t>Review job adverts for gendered or other biased wording </a:t>
            </a:r>
          </a:p>
          <a:p>
            <a:endParaRPr lang="en-GB" altLang="en-US" sz="2800" dirty="0"/>
          </a:p>
          <a:p>
            <a:endParaRPr lang="en-GB" altLang="en-US" sz="2800" dirty="0"/>
          </a:p>
          <a:p>
            <a:pPr marL="0" indent="0">
              <a:buNone/>
            </a:pPr>
            <a:r>
              <a:rPr lang="en-GB" altLang="en-US" sz="2800" dirty="0"/>
              <a:t>Review talent attraction methods, including recruitment webpages and other employer branding resources.</a:t>
            </a:r>
          </a:p>
        </p:txBody>
      </p:sp>
      <p:pic>
        <p:nvPicPr>
          <p:cNvPr id="3" name="Graphic 2" descr="Clipboard Mixed outline">
            <a:extLst>
              <a:ext uri="{FF2B5EF4-FFF2-40B4-BE49-F238E27FC236}">
                <a16:creationId xmlns:a16="http://schemas.microsoft.com/office/drawing/2014/main" id="{07BF0E4B-C3FE-AA46-9EBD-33ED778AA2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0874" y="1614102"/>
            <a:ext cx="914400" cy="914400"/>
          </a:xfrm>
          <a:prstGeom prst="rect">
            <a:avLst/>
          </a:prstGeom>
        </p:spPr>
      </p:pic>
      <p:pic>
        <p:nvPicPr>
          <p:cNvPr id="4" name="Graphic 3" descr="Clipboard Mixed outline">
            <a:extLst>
              <a:ext uri="{FF2B5EF4-FFF2-40B4-BE49-F238E27FC236}">
                <a16:creationId xmlns:a16="http://schemas.microsoft.com/office/drawing/2014/main" id="{6D2BB2A0-FB7C-9DC3-69B6-91953D6A52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0874" y="3283808"/>
            <a:ext cx="914400" cy="91440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88E83-9FF1-5905-AB72-65E78612D391}"/>
              </a:ext>
            </a:extLst>
          </p:cNvPr>
          <p:cNvSpPr>
            <a:spLocks noGrp="1"/>
          </p:cNvSpPr>
          <p:nvPr>
            <p:ph type="title"/>
          </p:nvPr>
        </p:nvSpPr>
        <p:spPr>
          <a:xfrm>
            <a:off x="1215904" y="2599267"/>
            <a:ext cx="3901096" cy="1659466"/>
          </a:xfrm>
        </p:spPr>
        <p:txBody>
          <a:bodyPr vert="horz" lIns="91440" tIns="45720" rIns="91440" bIns="45720" rtlCol="0" anchor="b">
            <a:normAutofit fontScale="90000"/>
          </a:bodyPr>
          <a:lstStyle/>
          <a:p>
            <a:pPr algn="l" eaLnBrk="1" hangingPunct="1">
              <a:lnSpc>
                <a:spcPct val="90000"/>
              </a:lnSpc>
            </a:pPr>
            <a:r>
              <a:rPr lang="en-US" sz="2400" b="1" dirty="0"/>
              <a:t>Read through the recruitment page for this return to wok </a:t>
            </a:r>
            <a:r>
              <a:rPr lang="en-US" sz="2400" b="1" dirty="0" err="1"/>
              <a:t>programme</a:t>
            </a:r>
            <a:r>
              <a:rPr lang="en-US" sz="2400" b="1" dirty="0"/>
              <a:t> and discuss your thoughts on the job advertisement.</a:t>
            </a:r>
          </a:p>
        </p:txBody>
      </p:sp>
      <p:pic>
        <p:nvPicPr>
          <p:cNvPr id="76802" name="Picture 2" descr="Are you looking to return to work? Applications for Morgan Stanley's Return  to Work program are now open">
            <a:extLst>
              <a:ext uri="{FF2B5EF4-FFF2-40B4-BE49-F238E27FC236}">
                <a16:creationId xmlns:a16="http://schemas.microsoft.com/office/drawing/2014/main" id="{3EC1D60F-E90A-B3B8-E97B-A2B21DDF21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387" r="-1" b="3173"/>
          <a:stretch/>
        </p:blipFill>
        <p:spPr bwMode="auto">
          <a:xfrm>
            <a:off x="5529474" y="1284522"/>
            <a:ext cx="6387133" cy="2984829"/>
          </a:xfrm>
          <a:prstGeom prst="rect">
            <a:avLst/>
          </a:prstGeom>
          <a:noFill/>
          <a:extLst>
            <a:ext uri="{909E8E84-426E-40DD-AFC4-6F175D3DCCD1}">
              <a14:hiddenFill xmlns:a14="http://schemas.microsoft.com/office/drawing/2010/main">
                <a:solidFill>
                  <a:srgbClr val="FFFFFF"/>
                </a:solidFill>
              </a14:hiddenFill>
            </a:ext>
          </a:extLst>
        </p:spPr>
      </p:pic>
      <p:pic>
        <p:nvPicPr>
          <p:cNvPr id="8" name="Graphic 7" descr="Group brainstorm with solid fill">
            <a:extLst>
              <a:ext uri="{FF2B5EF4-FFF2-40B4-BE49-F238E27FC236}">
                <a16:creationId xmlns:a16="http://schemas.microsoft.com/office/drawing/2014/main" id="{03F91D90-56C0-A847-9D94-1C163E49EF9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8719" y="1113538"/>
            <a:ext cx="1659465" cy="1659465"/>
          </a:xfrm>
          <a:prstGeom prst="rect">
            <a:avLst/>
          </a:prstGeom>
        </p:spPr>
      </p:pic>
      <p:pic>
        <p:nvPicPr>
          <p:cNvPr id="10" name="Picture 9">
            <a:extLst>
              <a:ext uri="{FF2B5EF4-FFF2-40B4-BE49-F238E27FC236}">
                <a16:creationId xmlns:a16="http://schemas.microsoft.com/office/drawing/2014/main" id="{23627F8E-EEDE-6D9E-BD7D-CAA064FBB8A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5726670"/>
            <a:ext cx="12192000" cy="1131329"/>
          </a:xfrm>
          <a:prstGeom prst="rect">
            <a:avLst/>
          </a:prstGeom>
        </p:spPr>
      </p:pic>
    </p:spTree>
    <p:extLst>
      <p:ext uri="{BB962C8B-B14F-4D97-AF65-F5344CB8AC3E}">
        <p14:creationId xmlns:p14="http://schemas.microsoft.com/office/powerpoint/2010/main" val="18615732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86C828CC-52C6-1C2B-5E50-4332BF295E10}"/>
              </a:ext>
            </a:extLst>
          </p:cNvPr>
          <p:cNvSpPr>
            <a:spLocks noGrp="1"/>
          </p:cNvSpPr>
          <p:nvPr>
            <p:ph type="title" idx="4294967295"/>
          </p:nvPr>
        </p:nvSpPr>
        <p:spPr/>
        <p:txBody>
          <a:bodyPr/>
          <a:lstStyle/>
          <a:p>
            <a:r>
              <a:rPr lang="en-GB" altLang="en-US" sz="3600" b="1" dirty="0">
                <a:solidFill>
                  <a:schemeClr val="accent1">
                    <a:lumMod val="50000"/>
                  </a:schemeClr>
                </a:solidFill>
              </a:rPr>
              <a:t>Touchpoints – Candidate Selection</a:t>
            </a:r>
          </a:p>
        </p:txBody>
      </p:sp>
      <p:sp>
        <p:nvSpPr>
          <p:cNvPr id="3" name="Content Placeholder 2">
            <a:extLst>
              <a:ext uri="{FF2B5EF4-FFF2-40B4-BE49-F238E27FC236}">
                <a16:creationId xmlns:a16="http://schemas.microsoft.com/office/drawing/2014/main" id="{0E52C132-540D-16D6-9510-41D40ECCD914}"/>
              </a:ext>
            </a:extLst>
          </p:cNvPr>
          <p:cNvSpPr>
            <a:spLocks noGrp="1"/>
          </p:cNvSpPr>
          <p:nvPr>
            <p:ph idx="4294967295"/>
          </p:nvPr>
        </p:nvSpPr>
        <p:spPr>
          <a:xfrm>
            <a:off x="1865870" y="1736125"/>
            <a:ext cx="9716530" cy="3095368"/>
          </a:xfrm>
        </p:spPr>
        <p:txBody>
          <a:bodyPr>
            <a:normAutofit/>
          </a:bodyPr>
          <a:lstStyle/>
          <a:p>
            <a:pPr marL="0" indent="0">
              <a:buNone/>
            </a:pPr>
            <a:r>
              <a:rPr lang="en-GB" altLang="en-US" sz="2800" dirty="0"/>
              <a:t>Examine recruitment data to understand how diverse the talent pool is at each stage of the selection process. </a:t>
            </a:r>
          </a:p>
          <a:p>
            <a:endParaRPr lang="en-GB" altLang="en-US" sz="2800" dirty="0"/>
          </a:p>
          <a:p>
            <a:pPr>
              <a:buFont typeface="Arial" panose="020B0604020202020204" pitchFamily="34" charset="0"/>
              <a:buNone/>
            </a:pPr>
            <a:r>
              <a:rPr lang="en-GB" altLang="en-US" sz="2800" dirty="0"/>
              <a:t>Ensure hiring managers understand provision for reasonable</a:t>
            </a:r>
          </a:p>
          <a:p>
            <a:pPr>
              <a:buFont typeface="Arial" panose="020B0604020202020204" pitchFamily="34" charset="0"/>
              <a:buNone/>
            </a:pPr>
            <a:r>
              <a:rPr lang="en-GB" altLang="en-US" sz="2800" dirty="0"/>
              <a:t>adjustment and are confident in being able to apply this,</a:t>
            </a:r>
          </a:p>
          <a:p>
            <a:pPr>
              <a:buFont typeface="Arial" panose="020B0604020202020204" pitchFamily="34" charset="0"/>
              <a:buNone/>
            </a:pPr>
            <a:r>
              <a:rPr lang="en-GB" altLang="en-US" sz="2800" dirty="0"/>
              <a:t>and are provided with support to put these into place.</a:t>
            </a:r>
          </a:p>
        </p:txBody>
      </p:sp>
      <p:pic>
        <p:nvPicPr>
          <p:cNvPr id="4" name="Graphic 3" descr="Checkbox Ticked outline">
            <a:extLst>
              <a:ext uri="{FF2B5EF4-FFF2-40B4-BE49-F238E27FC236}">
                <a16:creationId xmlns:a16="http://schemas.microsoft.com/office/drawing/2014/main" id="{149D74D5-AB27-0D69-1134-88416BC465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57416" y="1664077"/>
            <a:ext cx="914400" cy="914400"/>
          </a:xfrm>
          <a:prstGeom prst="rect">
            <a:avLst/>
          </a:prstGeom>
        </p:spPr>
      </p:pic>
      <p:pic>
        <p:nvPicPr>
          <p:cNvPr id="5" name="Graphic 4" descr="Checkbox Ticked outline">
            <a:extLst>
              <a:ext uri="{FF2B5EF4-FFF2-40B4-BE49-F238E27FC236}">
                <a16:creationId xmlns:a16="http://schemas.microsoft.com/office/drawing/2014/main" id="{E9CEAB8A-1C72-4098-CC4F-2B54C543BB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57416" y="3083011"/>
            <a:ext cx="914400" cy="91440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TRANSCEND MEDIA SERVICE » The Graveyard of Empires…">
            <a:extLst>
              <a:ext uri="{FF2B5EF4-FFF2-40B4-BE49-F238E27FC236}">
                <a16:creationId xmlns:a16="http://schemas.microsoft.com/office/drawing/2014/main" id="{8974E3A7-C74C-4C6F-01F9-ADD18C4459E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724" t="-1" r="18185" b="-1"/>
          <a:stretch/>
        </p:blipFill>
        <p:spPr bwMode="auto">
          <a:xfrm>
            <a:off x="457200" y="1478459"/>
            <a:ext cx="2249198" cy="279838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3627F8E-EEDE-6D9E-BD7D-CAA064FBB8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726670"/>
            <a:ext cx="12192000" cy="1131329"/>
          </a:xfrm>
          <a:prstGeom prst="rect">
            <a:avLst/>
          </a:prstGeom>
        </p:spPr>
      </p:pic>
      <p:sp>
        <p:nvSpPr>
          <p:cNvPr id="3" name="Title 2">
            <a:extLst>
              <a:ext uri="{FF2B5EF4-FFF2-40B4-BE49-F238E27FC236}">
                <a16:creationId xmlns:a16="http://schemas.microsoft.com/office/drawing/2014/main" id="{D0B9CD2A-31D3-94B7-6784-89E83DCCC418}"/>
              </a:ext>
            </a:extLst>
          </p:cNvPr>
          <p:cNvSpPr>
            <a:spLocks noGrp="1"/>
          </p:cNvSpPr>
          <p:nvPr>
            <p:ph type="title"/>
          </p:nvPr>
        </p:nvSpPr>
        <p:spPr>
          <a:xfrm>
            <a:off x="609600" y="722298"/>
            <a:ext cx="10972800" cy="1143000"/>
          </a:xfrm>
        </p:spPr>
        <p:txBody>
          <a:bodyPr/>
          <a:lstStyle/>
          <a:p>
            <a:r>
              <a:rPr lang="en-US" sz="3600" b="1" dirty="0">
                <a:solidFill>
                  <a:schemeClr val="accent1">
                    <a:lumMod val="50000"/>
                  </a:schemeClr>
                </a:solidFill>
              </a:rPr>
              <a:t>The Dilemma of Unconscious Bias in Recruiting</a:t>
            </a:r>
            <a:br>
              <a:rPr lang="en-US" sz="3600" b="1" dirty="0">
                <a:solidFill>
                  <a:schemeClr val="accent1">
                    <a:lumMod val="50000"/>
                  </a:schemeClr>
                </a:solidFill>
              </a:rPr>
            </a:br>
            <a:br>
              <a:rPr lang="en-GB" sz="1800" dirty="0">
                <a:effectLst/>
                <a:latin typeface="Times New Roman" panose="02020603050405020304" pitchFamily="18" charset="0"/>
                <a:ea typeface="Times New Roman" panose="02020603050405020304" pitchFamily="18" charset="0"/>
              </a:rPr>
            </a:br>
            <a:endParaRPr lang="en-US" sz="3600" b="1" dirty="0">
              <a:solidFill>
                <a:schemeClr val="accent1">
                  <a:lumMod val="50000"/>
                </a:schemeClr>
              </a:solidFill>
            </a:endParaRPr>
          </a:p>
        </p:txBody>
      </p:sp>
      <p:sp>
        <p:nvSpPr>
          <p:cNvPr id="5" name="TextBox 4">
            <a:extLst>
              <a:ext uri="{FF2B5EF4-FFF2-40B4-BE49-F238E27FC236}">
                <a16:creationId xmlns:a16="http://schemas.microsoft.com/office/drawing/2014/main" id="{096EF581-3BAF-7902-7C82-945D39A85401}"/>
              </a:ext>
            </a:extLst>
          </p:cNvPr>
          <p:cNvSpPr txBox="1"/>
          <p:nvPr/>
        </p:nvSpPr>
        <p:spPr>
          <a:xfrm>
            <a:off x="2706398" y="2087325"/>
            <a:ext cx="7920413" cy="1938992"/>
          </a:xfrm>
          <a:prstGeom prst="rect">
            <a:avLst/>
          </a:prstGeom>
          <a:solidFill>
            <a:schemeClr val="accent1">
              <a:lumMod val="20000"/>
              <a:lumOff val="80000"/>
            </a:schemeClr>
          </a:solidFill>
          <a:ln w="19050">
            <a:solidFill>
              <a:schemeClr val="accent1"/>
            </a:solidFill>
          </a:ln>
        </p:spPr>
        <p:txBody>
          <a:bodyPr wrap="square">
            <a:spAutoFit/>
          </a:bodyPr>
          <a:lstStyle/>
          <a:p>
            <a:r>
              <a:rPr lang="en-GB" sz="2400" b="0" i="0" u="none" strike="noStrike" dirty="0">
                <a:effectLst/>
                <a:latin typeface="+mn-lt"/>
              </a:rPr>
              <a:t>Numerous studies have shown this process leads to significant </a:t>
            </a:r>
            <a:r>
              <a:rPr lang="en-GB" sz="2400" b="0" i="0" u="none" strike="noStrike" dirty="0">
                <a:effectLst/>
                <a:latin typeface="+mn-lt"/>
                <a:hlinkClick r:id="rId4">
                  <a:extLst>
                    <a:ext uri="{A12FA001-AC4F-418D-AE19-62706E023703}">
                      <ahyp:hlinkClr xmlns:ahyp="http://schemas.microsoft.com/office/drawing/2018/hyperlinkcolor" val="tx"/>
                    </a:ext>
                  </a:extLst>
                </a:hlinkClick>
              </a:rPr>
              <a:t>unconscious bias against women</a:t>
            </a:r>
            <a:r>
              <a:rPr lang="en-GB" sz="2400" b="0" i="0" u="none" strike="noStrike" dirty="0">
                <a:effectLst/>
                <a:latin typeface="+mn-lt"/>
              </a:rPr>
              <a:t>, </a:t>
            </a:r>
            <a:r>
              <a:rPr lang="en-GB" sz="2400" b="0" i="0" u="none" strike="noStrike" dirty="0">
                <a:effectLst/>
                <a:latin typeface="+mn-lt"/>
                <a:hlinkClick r:id="rId5">
                  <a:extLst>
                    <a:ext uri="{A12FA001-AC4F-418D-AE19-62706E023703}">
                      <ahyp:hlinkClr xmlns:ahyp="http://schemas.microsoft.com/office/drawing/2018/hyperlinkcolor" val="tx"/>
                    </a:ext>
                  </a:extLst>
                </a:hlinkClick>
              </a:rPr>
              <a:t>minorities</a:t>
            </a:r>
            <a:r>
              <a:rPr lang="en-GB" sz="2400" b="0" i="0" u="none" strike="noStrike" dirty="0">
                <a:effectLst/>
                <a:latin typeface="+mn-lt"/>
              </a:rPr>
              <a:t> and </a:t>
            </a:r>
            <a:r>
              <a:rPr lang="en-GB" sz="2400" b="0" i="0" u="none" strike="noStrike" dirty="0">
                <a:effectLst/>
                <a:latin typeface="+mn-lt"/>
                <a:hlinkClick r:id="rId6">
                  <a:extLst>
                    <a:ext uri="{A12FA001-AC4F-418D-AE19-62706E023703}">
                      <ahyp:hlinkClr xmlns:ahyp="http://schemas.microsoft.com/office/drawing/2018/hyperlinkcolor" val="tx"/>
                    </a:ext>
                  </a:extLst>
                </a:hlinkClick>
              </a:rPr>
              <a:t>older workers</a:t>
            </a:r>
            <a:r>
              <a:rPr lang="en-GB" sz="2400" b="0" i="0" u="none" strike="noStrike" dirty="0">
                <a:effectLst/>
                <a:latin typeface="+mn-lt"/>
              </a:rPr>
              <a:t>. </a:t>
            </a:r>
            <a:r>
              <a:rPr lang="en-GB" sz="2400" dirty="0">
                <a:effectLst/>
                <a:latin typeface="+mn-lt"/>
                <a:ea typeface="Times New Roman" panose="02020603050405020304" pitchFamily="18" charset="0"/>
              </a:rPr>
              <a:t>Some experts and researchers have stated that the organisations should </a:t>
            </a:r>
            <a:r>
              <a:rPr lang="en-GB" sz="2400" b="1" dirty="0">
                <a:effectLst/>
                <a:latin typeface="+mn-lt"/>
                <a:ea typeface="Times New Roman" panose="02020603050405020304" pitchFamily="18" charset="0"/>
              </a:rPr>
              <a:t>use AI to eliminate </a:t>
            </a:r>
            <a:r>
              <a:rPr lang="en-GB" sz="2400" b="1" i="0" u="none" strike="noStrike" dirty="0">
                <a:effectLst/>
                <a:latin typeface="+mn-lt"/>
              </a:rPr>
              <a:t>unconscious human bias</a:t>
            </a:r>
            <a:r>
              <a:rPr lang="en-GB" sz="2400" b="1" dirty="0">
                <a:effectLst/>
                <a:latin typeface="+mn-lt"/>
                <a:ea typeface="Times New Roman" panose="02020603050405020304" pitchFamily="18" charset="0"/>
              </a:rPr>
              <a:t> fro</a:t>
            </a:r>
            <a:r>
              <a:rPr lang="en-GB" sz="2400" b="1" dirty="0">
                <a:latin typeface="+mn-lt"/>
                <a:ea typeface="Times New Roman" panose="02020603050405020304" pitchFamily="18" charset="0"/>
              </a:rPr>
              <a:t>m hiring. </a:t>
            </a:r>
            <a:endParaRPr lang="en-GB" sz="2400" b="1" dirty="0">
              <a:effectLst/>
              <a:latin typeface="+mn-lt"/>
              <a:ea typeface="Times New Roman" panose="02020603050405020304" pitchFamily="18" charset="0"/>
            </a:endParaRPr>
          </a:p>
        </p:txBody>
      </p:sp>
      <p:sp>
        <p:nvSpPr>
          <p:cNvPr id="6" name="TextBox 5">
            <a:extLst>
              <a:ext uri="{FF2B5EF4-FFF2-40B4-BE49-F238E27FC236}">
                <a16:creationId xmlns:a16="http://schemas.microsoft.com/office/drawing/2014/main" id="{E3499733-BBBC-44F4-2EF6-F543C9CAFDE5}"/>
              </a:ext>
            </a:extLst>
          </p:cNvPr>
          <p:cNvSpPr txBox="1"/>
          <p:nvPr/>
        </p:nvSpPr>
        <p:spPr>
          <a:xfrm>
            <a:off x="2249198" y="5038672"/>
            <a:ext cx="8068693" cy="523220"/>
          </a:xfrm>
          <a:prstGeom prst="rect">
            <a:avLst/>
          </a:prstGeom>
          <a:noFill/>
        </p:spPr>
        <p:txBody>
          <a:bodyPr wrap="square" rtlCol="0">
            <a:spAutoFit/>
          </a:bodyPr>
          <a:lstStyle/>
          <a:p>
            <a:r>
              <a:rPr lang="en-US" sz="1400" dirty="0"/>
              <a:t>Source: </a:t>
            </a:r>
            <a:r>
              <a:rPr lang="en-GB" sz="1400" b="0" i="0" u="none" strike="noStrike" dirty="0">
                <a:solidFill>
                  <a:srgbClr val="222222"/>
                </a:solidFill>
                <a:effectLst/>
                <a:latin typeface="Arial" panose="020B0604020202020204" pitchFamily="34" charset="0"/>
              </a:rPr>
              <a:t>Polli, F., 2019. Using AI to eliminate bias from hiring. </a:t>
            </a:r>
            <a:r>
              <a:rPr lang="en-GB" sz="1400" b="0" i="1" u="none" strike="noStrike" dirty="0">
                <a:solidFill>
                  <a:srgbClr val="222222"/>
                </a:solidFill>
                <a:effectLst/>
                <a:latin typeface="Arial" panose="020B0604020202020204" pitchFamily="34" charset="0"/>
              </a:rPr>
              <a:t>Harvard Business Review. Retrieved from https://</a:t>
            </a:r>
            <a:r>
              <a:rPr lang="en-GB" sz="1400" b="0" i="1" u="none" strike="noStrike" dirty="0" err="1">
                <a:solidFill>
                  <a:srgbClr val="222222"/>
                </a:solidFill>
                <a:effectLst/>
                <a:latin typeface="Arial" panose="020B0604020202020204" pitchFamily="34" charset="0"/>
              </a:rPr>
              <a:t>hbr</a:t>
            </a:r>
            <a:r>
              <a:rPr lang="en-GB" sz="1400" b="0" i="1" u="none" strike="noStrike" dirty="0">
                <a:solidFill>
                  <a:srgbClr val="222222"/>
                </a:solidFill>
                <a:effectLst/>
                <a:latin typeface="Arial" panose="020B0604020202020204" pitchFamily="34" charset="0"/>
              </a:rPr>
              <a:t>. org/2019/10/using-ai-to-eliminate-</a:t>
            </a:r>
            <a:r>
              <a:rPr lang="en-GB" sz="1400" b="0" i="1" u="none" strike="noStrike" dirty="0" err="1">
                <a:solidFill>
                  <a:srgbClr val="222222"/>
                </a:solidFill>
                <a:effectLst/>
                <a:latin typeface="Arial" panose="020B0604020202020204" pitchFamily="34" charset="0"/>
              </a:rPr>
              <a:t>biasfrom</a:t>
            </a:r>
            <a:r>
              <a:rPr lang="en-GB" sz="1400" b="0" i="1" u="none" strike="noStrike" dirty="0">
                <a:solidFill>
                  <a:srgbClr val="222222"/>
                </a:solidFill>
                <a:effectLst/>
                <a:latin typeface="Arial" panose="020B0604020202020204" pitchFamily="34" charset="0"/>
              </a:rPr>
              <a:t>-hiring</a:t>
            </a:r>
            <a:r>
              <a:rPr lang="en-GB" sz="1400" b="0" i="0" u="none" strike="noStrike" dirty="0">
                <a:solidFill>
                  <a:srgbClr val="222222"/>
                </a:solidFill>
                <a:effectLst/>
                <a:latin typeface="Arial" panose="020B0604020202020204" pitchFamily="34" charset="0"/>
              </a:rPr>
              <a:t>.</a:t>
            </a:r>
          </a:p>
        </p:txBody>
      </p:sp>
    </p:spTree>
    <p:extLst>
      <p:ext uri="{BB962C8B-B14F-4D97-AF65-F5344CB8AC3E}">
        <p14:creationId xmlns:p14="http://schemas.microsoft.com/office/powerpoint/2010/main" val="25437544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Graphic 7" descr="Group brainstorm with solid fill">
            <a:extLst>
              <a:ext uri="{FF2B5EF4-FFF2-40B4-BE49-F238E27FC236}">
                <a16:creationId xmlns:a16="http://schemas.microsoft.com/office/drawing/2014/main" id="{03F91D90-56C0-A847-9D94-1C163E49EF9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9735" y="205833"/>
            <a:ext cx="1659465" cy="1659465"/>
          </a:xfrm>
          <a:prstGeom prst="rect">
            <a:avLst/>
          </a:prstGeom>
        </p:spPr>
      </p:pic>
      <p:pic>
        <p:nvPicPr>
          <p:cNvPr id="10" name="Picture 9">
            <a:extLst>
              <a:ext uri="{FF2B5EF4-FFF2-40B4-BE49-F238E27FC236}">
                <a16:creationId xmlns:a16="http://schemas.microsoft.com/office/drawing/2014/main" id="{23627F8E-EEDE-6D9E-BD7D-CAA064FBB8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726670"/>
            <a:ext cx="12192000" cy="1131329"/>
          </a:xfrm>
          <a:prstGeom prst="rect">
            <a:avLst/>
          </a:prstGeom>
        </p:spPr>
      </p:pic>
      <p:sp>
        <p:nvSpPr>
          <p:cNvPr id="3" name="Title 2">
            <a:extLst>
              <a:ext uri="{FF2B5EF4-FFF2-40B4-BE49-F238E27FC236}">
                <a16:creationId xmlns:a16="http://schemas.microsoft.com/office/drawing/2014/main" id="{D0B9CD2A-31D3-94B7-6784-89E83DCCC418}"/>
              </a:ext>
            </a:extLst>
          </p:cNvPr>
          <p:cNvSpPr>
            <a:spLocks noGrp="1"/>
          </p:cNvSpPr>
          <p:nvPr>
            <p:ph type="title"/>
          </p:nvPr>
        </p:nvSpPr>
        <p:spPr>
          <a:xfrm>
            <a:off x="609600" y="722298"/>
            <a:ext cx="10972800" cy="1143000"/>
          </a:xfrm>
        </p:spPr>
        <p:txBody>
          <a:bodyPr/>
          <a:lstStyle/>
          <a:p>
            <a:r>
              <a:rPr lang="en-US" sz="3600" b="1" dirty="0">
                <a:solidFill>
                  <a:schemeClr val="accent1">
                    <a:lumMod val="50000"/>
                  </a:schemeClr>
                </a:solidFill>
              </a:rPr>
              <a:t>Selection Exercise- </a:t>
            </a:r>
            <a:br>
              <a:rPr lang="en-US" sz="3600" b="1" dirty="0">
                <a:solidFill>
                  <a:schemeClr val="accent1">
                    <a:lumMod val="50000"/>
                  </a:schemeClr>
                </a:solidFill>
              </a:rPr>
            </a:br>
            <a:r>
              <a:rPr lang="en-GB" sz="3200" dirty="0">
                <a:solidFill>
                  <a:schemeClr val="accent1">
                    <a:lumMod val="50000"/>
                  </a:schemeClr>
                </a:solidFill>
                <a:effectLst/>
                <a:ea typeface="Times New Roman" panose="02020603050405020304" pitchFamily="18" charset="0"/>
              </a:rPr>
              <a:t>Quality Compliance at the Hawthorn Arms</a:t>
            </a:r>
            <a:br>
              <a:rPr lang="en-GB" sz="1800" dirty="0">
                <a:effectLst/>
                <a:latin typeface="Times New Roman" panose="02020603050405020304" pitchFamily="18" charset="0"/>
                <a:ea typeface="Times New Roman" panose="02020603050405020304" pitchFamily="18" charset="0"/>
              </a:rPr>
            </a:br>
            <a:endParaRPr lang="en-US" sz="3600" b="1" dirty="0">
              <a:solidFill>
                <a:schemeClr val="accent1">
                  <a:lumMod val="50000"/>
                </a:schemeClr>
              </a:solidFill>
            </a:endParaRPr>
          </a:p>
        </p:txBody>
      </p:sp>
      <p:sp>
        <p:nvSpPr>
          <p:cNvPr id="5" name="TextBox 4">
            <a:extLst>
              <a:ext uri="{FF2B5EF4-FFF2-40B4-BE49-F238E27FC236}">
                <a16:creationId xmlns:a16="http://schemas.microsoft.com/office/drawing/2014/main" id="{096EF581-3BAF-7902-7C82-945D39A85401}"/>
              </a:ext>
            </a:extLst>
          </p:cNvPr>
          <p:cNvSpPr txBox="1"/>
          <p:nvPr/>
        </p:nvSpPr>
        <p:spPr>
          <a:xfrm>
            <a:off x="2249199" y="2397949"/>
            <a:ext cx="8068693" cy="2246769"/>
          </a:xfrm>
          <a:prstGeom prst="rect">
            <a:avLst/>
          </a:prstGeom>
          <a:noFill/>
          <a:ln w="19050">
            <a:solidFill>
              <a:schemeClr val="accent1"/>
            </a:solidFill>
          </a:ln>
        </p:spPr>
        <p:txBody>
          <a:bodyPr wrap="square">
            <a:spAutoFit/>
          </a:bodyPr>
          <a:lstStyle/>
          <a:p>
            <a:r>
              <a:rPr lang="en-GB" sz="2800" b="1" dirty="0">
                <a:effectLst/>
                <a:latin typeface="+mn-lt"/>
                <a:ea typeface="Times New Roman" panose="02020603050405020304" pitchFamily="18" charset="0"/>
              </a:rPr>
              <a:t>Task</a:t>
            </a:r>
            <a:endParaRPr lang="en-GB" sz="2800" dirty="0">
              <a:effectLst/>
              <a:latin typeface="+mn-lt"/>
              <a:ea typeface="Times New Roman" panose="02020603050405020304" pitchFamily="18" charset="0"/>
            </a:endParaRPr>
          </a:p>
          <a:p>
            <a:pPr marL="457200" indent="-457200"/>
            <a:r>
              <a:rPr lang="en-GB" sz="2800" dirty="0">
                <a:effectLst/>
                <a:latin typeface="+mn-lt"/>
                <a:ea typeface="Times New Roman" panose="02020603050405020304" pitchFamily="18" charset="0"/>
              </a:rPr>
              <a:t>Consider the profiles of the three candidates. </a:t>
            </a:r>
          </a:p>
          <a:p>
            <a:pPr marL="457200" indent="-457200"/>
            <a:r>
              <a:rPr lang="en-GB" sz="2800" dirty="0">
                <a:effectLst/>
                <a:latin typeface="+mn-lt"/>
                <a:ea typeface="Times New Roman" panose="02020603050405020304" pitchFamily="18" charset="0"/>
              </a:rPr>
              <a:t>If forced to make a decision tomorrow, which</a:t>
            </a:r>
          </a:p>
          <a:p>
            <a:pPr marL="457200" indent="-457200"/>
            <a:r>
              <a:rPr lang="en-GB" sz="2800" dirty="0">
                <a:effectLst/>
                <a:latin typeface="+mn-lt"/>
                <a:ea typeface="Times New Roman" panose="02020603050405020304" pitchFamily="18" charset="0"/>
              </a:rPr>
              <a:t>candidate should Alistair select for the job? </a:t>
            </a:r>
          </a:p>
          <a:p>
            <a:pPr marL="457200" indent="-457200"/>
            <a:r>
              <a:rPr lang="en-GB" sz="2800" dirty="0">
                <a:effectLst/>
                <a:latin typeface="+mn-lt"/>
                <a:ea typeface="Times New Roman" panose="02020603050405020304" pitchFamily="18" charset="0"/>
              </a:rPr>
              <a:t>What major factors should influence his decision?</a:t>
            </a:r>
          </a:p>
        </p:txBody>
      </p:sp>
    </p:spTree>
    <p:extLst>
      <p:ext uri="{BB962C8B-B14F-4D97-AF65-F5344CB8AC3E}">
        <p14:creationId xmlns:p14="http://schemas.microsoft.com/office/powerpoint/2010/main" val="28433960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25986CCF-4AA6-E38B-3437-593A39882119}"/>
              </a:ext>
            </a:extLst>
          </p:cNvPr>
          <p:cNvSpPr>
            <a:spLocks noGrp="1"/>
          </p:cNvSpPr>
          <p:nvPr>
            <p:ph type="title" idx="4294967295"/>
          </p:nvPr>
        </p:nvSpPr>
        <p:spPr/>
        <p:txBody>
          <a:bodyPr/>
          <a:lstStyle/>
          <a:p>
            <a:r>
              <a:rPr lang="en-GB" altLang="en-US" sz="3600" b="1" dirty="0">
                <a:solidFill>
                  <a:schemeClr val="accent1">
                    <a:lumMod val="50000"/>
                  </a:schemeClr>
                </a:solidFill>
              </a:rPr>
              <a:t>Touchpoints – Access to Flexible Working</a:t>
            </a:r>
          </a:p>
        </p:txBody>
      </p:sp>
      <p:sp>
        <p:nvSpPr>
          <p:cNvPr id="3" name="Content Placeholder 2">
            <a:extLst>
              <a:ext uri="{FF2B5EF4-FFF2-40B4-BE49-F238E27FC236}">
                <a16:creationId xmlns:a16="http://schemas.microsoft.com/office/drawing/2014/main" id="{05F1A2B1-FB75-FF54-BD81-737B6149F5C0}"/>
              </a:ext>
            </a:extLst>
          </p:cNvPr>
          <p:cNvSpPr>
            <a:spLocks noGrp="1"/>
          </p:cNvSpPr>
          <p:nvPr>
            <p:ph idx="4294967295"/>
          </p:nvPr>
        </p:nvSpPr>
        <p:spPr>
          <a:xfrm>
            <a:off x="1524000" y="1701844"/>
            <a:ext cx="10099589" cy="3157752"/>
          </a:xfrm>
        </p:spPr>
        <p:txBody>
          <a:bodyPr>
            <a:normAutofit lnSpcReduction="10000"/>
          </a:bodyPr>
          <a:lstStyle/>
          <a:p>
            <a:pPr marL="0" indent="0">
              <a:buNone/>
            </a:pPr>
            <a:r>
              <a:rPr lang="en-GB" altLang="en-US" sz="2800" dirty="0"/>
              <a:t>Review flexible working policies and review take-up of flexible working, if offered. If flexible work is available, but not used, what are the barriers ?</a:t>
            </a:r>
          </a:p>
          <a:p>
            <a:pPr marL="0" indent="0">
              <a:buNone/>
            </a:pPr>
            <a:endParaRPr lang="en-GB" altLang="en-US" sz="2800" dirty="0"/>
          </a:p>
          <a:p>
            <a:endParaRPr lang="en-GB" altLang="en-US" sz="1700" dirty="0"/>
          </a:p>
          <a:p>
            <a:pPr>
              <a:buFont typeface="Arial" panose="020B0604020202020204" pitchFamily="34" charset="0"/>
              <a:buNone/>
            </a:pPr>
            <a:r>
              <a:rPr lang="en-GB" altLang="en-US" sz="2800" dirty="0"/>
              <a:t>Ensure job design allows flexibility and think creatively</a:t>
            </a:r>
          </a:p>
          <a:p>
            <a:pPr>
              <a:buFont typeface="Arial" panose="020B0604020202020204" pitchFamily="34" charset="0"/>
              <a:buNone/>
            </a:pPr>
            <a:r>
              <a:rPr lang="en-GB" altLang="en-US" sz="2800" dirty="0"/>
              <a:t>about how jobs can be flexible?</a:t>
            </a:r>
          </a:p>
          <a:p>
            <a:pPr>
              <a:buFont typeface="Arial" panose="020B0604020202020204" pitchFamily="34" charset="0"/>
              <a:buNone/>
            </a:pPr>
            <a:endParaRPr lang="en-GB" altLang="en-US" sz="1700" dirty="0"/>
          </a:p>
          <a:p>
            <a:pPr>
              <a:buFont typeface="Arial" panose="020B0604020202020204" pitchFamily="34" charset="0"/>
              <a:buNone/>
            </a:pPr>
            <a:endParaRPr lang="en-GB" altLang="en-US" dirty="0"/>
          </a:p>
        </p:txBody>
      </p:sp>
      <p:pic>
        <p:nvPicPr>
          <p:cNvPr id="10" name="Graphic 9" descr="Badge Question Mark outline">
            <a:extLst>
              <a:ext uri="{FF2B5EF4-FFF2-40B4-BE49-F238E27FC236}">
                <a16:creationId xmlns:a16="http://schemas.microsoft.com/office/drawing/2014/main" id="{E615A6D7-B708-1973-1FA4-AF27AB51B05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 y="1701844"/>
            <a:ext cx="914400" cy="914400"/>
          </a:xfrm>
          <a:prstGeom prst="rect">
            <a:avLst/>
          </a:prstGeom>
        </p:spPr>
      </p:pic>
      <p:pic>
        <p:nvPicPr>
          <p:cNvPr id="11" name="Graphic 10" descr="Badge Question Mark outline">
            <a:extLst>
              <a:ext uri="{FF2B5EF4-FFF2-40B4-BE49-F238E27FC236}">
                <a16:creationId xmlns:a16="http://schemas.microsoft.com/office/drawing/2014/main" id="{D1474912-D9A7-FE33-3C4C-101C1BBCBC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 y="3683044"/>
            <a:ext cx="914400" cy="91440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25986CCF-4AA6-E38B-3437-593A39882119}"/>
              </a:ext>
            </a:extLst>
          </p:cNvPr>
          <p:cNvSpPr>
            <a:spLocks noGrp="1"/>
          </p:cNvSpPr>
          <p:nvPr>
            <p:ph type="title" idx="4294967295"/>
          </p:nvPr>
        </p:nvSpPr>
        <p:spPr/>
        <p:txBody>
          <a:bodyPr/>
          <a:lstStyle/>
          <a:p>
            <a:r>
              <a:rPr lang="en-GB" altLang="en-US" sz="3600" b="1" dirty="0">
                <a:solidFill>
                  <a:schemeClr val="accent1">
                    <a:lumMod val="50000"/>
                  </a:schemeClr>
                </a:solidFill>
              </a:rPr>
              <a:t>Touchpoints – Access to Flexible Working</a:t>
            </a:r>
          </a:p>
        </p:txBody>
      </p:sp>
      <p:sp>
        <p:nvSpPr>
          <p:cNvPr id="3" name="Content Placeholder 2">
            <a:extLst>
              <a:ext uri="{FF2B5EF4-FFF2-40B4-BE49-F238E27FC236}">
                <a16:creationId xmlns:a16="http://schemas.microsoft.com/office/drawing/2014/main" id="{05F1A2B1-FB75-FF54-BD81-737B6149F5C0}"/>
              </a:ext>
            </a:extLst>
          </p:cNvPr>
          <p:cNvSpPr>
            <a:spLocks noGrp="1"/>
          </p:cNvSpPr>
          <p:nvPr>
            <p:ph idx="4294967295"/>
          </p:nvPr>
        </p:nvSpPr>
        <p:spPr>
          <a:xfrm>
            <a:off x="1758778" y="1417638"/>
            <a:ext cx="3542269" cy="3445379"/>
          </a:xfrm>
        </p:spPr>
        <p:txBody>
          <a:bodyPr>
            <a:normAutofit/>
          </a:bodyPr>
          <a:lstStyle/>
          <a:p>
            <a:pPr algn="just">
              <a:buNone/>
            </a:pPr>
            <a:r>
              <a:rPr lang="en-GB" altLang="en-US" sz="2800" dirty="0"/>
              <a:t>As well as flexitime</a:t>
            </a:r>
          </a:p>
          <a:p>
            <a:pPr algn="just">
              <a:buNone/>
            </a:pPr>
            <a:r>
              <a:rPr lang="en-GB" altLang="en-US" sz="2800" dirty="0"/>
              <a:t>and part-time</a:t>
            </a:r>
          </a:p>
          <a:p>
            <a:pPr algn="just">
              <a:buNone/>
            </a:pPr>
            <a:r>
              <a:rPr lang="en-GB" altLang="en-US" sz="2800" dirty="0"/>
              <a:t>working, are options</a:t>
            </a:r>
          </a:p>
          <a:p>
            <a:pPr algn="just">
              <a:buNone/>
            </a:pPr>
            <a:r>
              <a:rPr lang="en-GB" altLang="en-US" sz="2800" dirty="0"/>
              <a:t>such as job sharing</a:t>
            </a:r>
          </a:p>
          <a:p>
            <a:pPr algn="just">
              <a:buNone/>
            </a:pPr>
            <a:r>
              <a:rPr lang="en-GB" altLang="en-US" sz="2800" dirty="0"/>
              <a:t>and self-rostering</a:t>
            </a:r>
          </a:p>
          <a:p>
            <a:pPr algn="just">
              <a:buNone/>
            </a:pPr>
            <a:r>
              <a:rPr lang="en-GB" altLang="en-US" sz="2800" dirty="0"/>
              <a:t>considered?</a:t>
            </a:r>
          </a:p>
          <a:p>
            <a:pPr>
              <a:buFont typeface="Arial" panose="020B0604020202020204" pitchFamily="34" charset="0"/>
              <a:buNone/>
            </a:pPr>
            <a:endParaRPr lang="en-GB" altLang="en-US" dirty="0"/>
          </a:p>
        </p:txBody>
      </p:sp>
      <p:pic>
        <p:nvPicPr>
          <p:cNvPr id="6" name="Picture 5" descr="Chart, bar chart&#10;&#10;Description automatically generated">
            <a:extLst>
              <a:ext uri="{FF2B5EF4-FFF2-40B4-BE49-F238E27FC236}">
                <a16:creationId xmlns:a16="http://schemas.microsoft.com/office/drawing/2014/main" id="{165B965B-D3E5-5B68-10CE-49DBC729DE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8574" y="1289023"/>
            <a:ext cx="5207858" cy="4222588"/>
          </a:xfrm>
          <a:prstGeom prst="rect">
            <a:avLst/>
          </a:prstGeom>
        </p:spPr>
      </p:pic>
      <p:sp>
        <p:nvSpPr>
          <p:cNvPr id="7" name="TextBox 6">
            <a:extLst>
              <a:ext uri="{FF2B5EF4-FFF2-40B4-BE49-F238E27FC236}">
                <a16:creationId xmlns:a16="http://schemas.microsoft.com/office/drawing/2014/main" id="{B55213BD-8BB0-568B-F22C-61C3647C6E0C}"/>
              </a:ext>
            </a:extLst>
          </p:cNvPr>
          <p:cNvSpPr txBox="1"/>
          <p:nvPr/>
        </p:nvSpPr>
        <p:spPr>
          <a:xfrm>
            <a:off x="332859" y="5330355"/>
            <a:ext cx="8369644" cy="307777"/>
          </a:xfrm>
          <a:prstGeom prst="rect">
            <a:avLst/>
          </a:prstGeom>
          <a:noFill/>
        </p:spPr>
        <p:txBody>
          <a:bodyPr wrap="square" rtlCol="0">
            <a:spAutoFit/>
          </a:bodyPr>
          <a:lstStyle/>
          <a:p>
            <a:r>
              <a:rPr lang="en-GB" sz="1400" b="0" i="0" u="none" strike="noStrike" dirty="0">
                <a:solidFill>
                  <a:srgbClr val="222222"/>
                </a:solidFill>
                <a:effectLst/>
                <a:latin typeface="Arial" panose="020B0604020202020204" pitchFamily="34" charset="0"/>
              </a:rPr>
              <a:t>Source: The Future of Diversity, Equity and Inclusion 2022 by </a:t>
            </a:r>
            <a:r>
              <a:rPr lang="en-GB" sz="1400" b="0" i="1" u="none" strike="noStrike" dirty="0">
                <a:solidFill>
                  <a:srgbClr val="222222"/>
                </a:solidFill>
                <a:effectLst/>
                <a:latin typeface="Arial" panose="020B0604020202020204" pitchFamily="34" charset="0"/>
              </a:rPr>
              <a:t>PDT Global</a:t>
            </a:r>
            <a:endParaRPr lang="en-US" sz="1400" i="1" dirty="0"/>
          </a:p>
        </p:txBody>
      </p:sp>
      <p:pic>
        <p:nvPicPr>
          <p:cNvPr id="9" name="Graphic 8" descr="Badge Question Mark outline">
            <a:extLst>
              <a:ext uri="{FF2B5EF4-FFF2-40B4-BE49-F238E27FC236}">
                <a16:creationId xmlns:a16="http://schemas.microsoft.com/office/drawing/2014/main" id="{91667BC5-DEC2-2505-BB85-EA386AF38A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44378" y="1427776"/>
            <a:ext cx="914400" cy="914400"/>
          </a:xfrm>
          <a:prstGeom prst="rect">
            <a:avLst/>
          </a:prstGeom>
        </p:spPr>
      </p:pic>
    </p:spTree>
    <p:extLst>
      <p:ext uri="{BB962C8B-B14F-4D97-AF65-F5344CB8AC3E}">
        <p14:creationId xmlns:p14="http://schemas.microsoft.com/office/powerpoint/2010/main" val="23056977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0BCF5520-1875-FE3E-0E34-32F8F094C5ED}"/>
              </a:ext>
            </a:extLst>
          </p:cNvPr>
          <p:cNvSpPr>
            <a:spLocks noGrp="1"/>
          </p:cNvSpPr>
          <p:nvPr>
            <p:ph type="title" idx="4294967295"/>
          </p:nvPr>
        </p:nvSpPr>
        <p:spPr/>
        <p:txBody>
          <a:bodyPr/>
          <a:lstStyle/>
          <a:p>
            <a:r>
              <a:rPr lang="en-GB" altLang="en-US" sz="3600" b="1" dirty="0">
                <a:solidFill>
                  <a:schemeClr val="accent1">
                    <a:lumMod val="50000"/>
                  </a:schemeClr>
                </a:solidFill>
              </a:rPr>
              <a:t>Touchpoints – Organisation Culture &amp; Policies</a:t>
            </a:r>
          </a:p>
        </p:txBody>
      </p:sp>
      <p:sp>
        <p:nvSpPr>
          <p:cNvPr id="3" name="Content Placeholder 2">
            <a:extLst>
              <a:ext uri="{FF2B5EF4-FFF2-40B4-BE49-F238E27FC236}">
                <a16:creationId xmlns:a16="http://schemas.microsoft.com/office/drawing/2014/main" id="{38556276-E057-98AE-676B-417ABA9DE537}"/>
              </a:ext>
            </a:extLst>
          </p:cNvPr>
          <p:cNvSpPr>
            <a:spLocks noGrp="1"/>
          </p:cNvSpPr>
          <p:nvPr>
            <p:ph idx="4294967295"/>
          </p:nvPr>
        </p:nvSpPr>
        <p:spPr>
          <a:xfrm>
            <a:off x="1705232" y="1600200"/>
            <a:ext cx="9877168" cy="3916363"/>
          </a:xfrm>
        </p:spPr>
        <p:txBody>
          <a:bodyPr>
            <a:normAutofit/>
          </a:bodyPr>
          <a:lstStyle/>
          <a:p>
            <a:pPr marL="0" indent="0">
              <a:buNone/>
            </a:pPr>
            <a:r>
              <a:rPr lang="en-GB" altLang="en-US" sz="2800" dirty="0"/>
              <a:t>Review existing data (such as employee surveys and culture measures) </a:t>
            </a:r>
          </a:p>
          <a:p>
            <a:endParaRPr lang="en-GB" altLang="en-US" sz="2800" dirty="0"/>
          </a:p>
          <a:p>
            <a:pPr marL="0" indent="0">
              <a:buNone/>
            </a:pPr>
            <a:r>
              <a:rPr lang="en-GB" altLang="en-US" sz="2800" dirty="0"/>
              <a:t>Collect additional data to understand whether employees feel the organisation is inclusive and values individual differences,</a:t>
            </a:r>
          </a:p>
        </p:txBody>
      </p:sp>
      <p:pic>
        <p:nvPicPr>
          <p:cNvPr id="4" name="Graphic 3" descr="Address Book outline">
            <a:extLst>
              <a:ext uri="{FF2B5EF4-FFF2-40B4-BE49-F238E27FC236}">
                <a16:creationId xmlns:a16="http://schemas.microsoft.com/office/drawing/2014/main" id="{184617DC-81B4-1D9C-3F65-8C31001E0F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6162" y="1600200"/>
            <a:ext cx="914400" cy="914400"/>
          </a:xfrm>
          <a:prstGeom prst="rect">
            <a:avLst/>
          </a:prstGeom>
        </p:spPr>
      </p:pic>
      <p:pic>
        <p:nvPicPr>
          <p:cNvPr id="6" name="Graphic 5" descr="Address Book outline">
            <a:extLst>
              <a:ext uri="{FF2B5EF4-FFF2-40B4-BE49-F238E27FC236}">
                <a16:creationId xmlns:a16="http://schemas.microsoft.com/office/drawing/2014/main" id="{24A2A0D6-4279-6A4C-F979-58778B9481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6162" y="3101181"/>
            <a:ext cx="914400" cy="91440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0A86EC87-BFEA-C6BB-ABC3-0C31F926B34F}"/>
              </a:ext>
            </a:extLst>
          </p:cNvPr>
          <p:cNvSpPr>
            <a:spLocks noGrp="1"/>
          </p:cNvSpPr>
          <p:nvPr>
            <p:ph type="title"/>
          </p:nvPr>
        </p:nvSpPr>
        <p:spPr/>
        <p:txBody>
          <a:bodyPr/>
          <a:lstStyle/>
          <a:p>
            <a:r>
              <a:rPr lang="en-GB" altLang="en-US" sz="3600" b="1" dirty="0">
                <a:solidFill>
                  <a:schemeClr val="accent1">
                    <a:lumMod val="50000"/>
                  </a:schemeClr>
                </a:solidFill>
              </a:rPr>
              <a:t>Touchpoints – Organisation Culture &amp; Policies</a:t>
            </a:r>
          </a:p>
        </p:txBody>
      </p:sp>
      <p:sp>
        <p:nvSpPr>
          <p:cNvPr id="56323" name="Rectangle 3">
            <a:extLst>
              <a:ext uri="{FF2B5EF4-FFF2-40B4-BE49-F238E27FC236}">
                <a16:creationId xmlns:a16="http://schemas.microsoft.com/office/drawing/2014/main" id="{9E45DB78-916E-CF8B-2CFD-0086CCB43BF3}"/>
              </a:ext>
            </a:extLst>
          </p:cNvPr>
          <p:cNvSpPr>
            <a:spLocks noGrp="1"/>
          </p:cNvSpPr>
          <p:nvPr>
            <p:ph type="body" idx="1"/>
          </p:nvPr>
        </p:nvSpPr>
        <p:spPr>
          <a:xfrm>
            <a:off x="1396314" y="1600200"/>
            <a:ext cx="10186086" cy="3916363"/>
          </a:xfrm>
        </p:spPr>
        <p:txBody>
          <a:bodyPr/>
          <a:lstStyle/>
          <a:p>
            <a:pPr marL="0" indent="0">
              <a:buNone/>
            </a:pPr>
            <a:r>
              <a:rPr lang="en-GB" altLang="en-US" sz="2800" dirty="0"/>
              <a:t>Use pay and progression data to highlight where intervention may be needed. </a:t>
            </a:r>
          </a:p>
          <a:p>
            <a:endParaRPr lang="en-GB" altLang="en-US" sz="2800" dirty="0"/>
          </a:p>
          <a:p>
            <a:pPr>
              <a:buFont typeface="Arial" panose="020B0604020202020204" pitchFamily="34" charset="0"/>
              <a:buNone/>
            </a:pPr>
            <a:r>
              <a:rPr lang="en-GB" altLang="en-US" sz="2800" dirty="0"/>
              <a:t>Review organisational policies to ensure they treat everyone fairly</a:t>
            </a:r>
          </a:p>
          <a:p>
            <a:endParaRPr lang="en-GB" altLang="en-US" dirty="0"/>
          </a:p>
        </p:txBody>
      </p:sp>
      <p:pic>
        <p:nvPicPr>
          <p:cNvPr id="2" name="Graphic 1" descr="Address Book outline">
            <a:extLst>
              <a:ext uri="{FF2B5EF4-FFF2-40B4-BE49-F238E27FC236}">
                <a16:creationId xmlns:a16="http://schemas.microsoft.com/office/drawing/2014/main" id="{72C2B7C7-4120-504D-9AC0-F067BA32C5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314" y="1600200"/>
            <a:ext cx="914400" cy="914400"/>
          </a:xfrm>
          <a:prstGeom prst="rect">
            <a:avLst/>
          </a:prstGeom>
        </p:spPr>
      </p:pic>
      <p:pic>
        <p:nvPicPr>
          <p:cNvPr id="3" name="Graphic 2" descr="Address Book outline">
            <a:extLst>
              <a:ext uri="{FF2B5EF4-FFF2-40B4-BE49-F238E27FC236}">
                <a16:creationId xmlns:a16="http://schemas.microsoft.com/office/drawing/2014/main" id="{186916B6-ED47-A31B-A2C4-9999582AB89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314" y="3101181"/>
            <a:ext cx="914400" cy="914400"/>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50A51-7E6D-7DF9-ED31-82F64AB41BC0}"/>
              </a:ext>
            </a:extLst>
          </p:cNvPr>
          <p:cNvSpPr>
            <a:spLocks noGrp="1"/>
          </p:cNvSpPr>
          <p:nvPr>
            <p:ph type="title" idx="4294967295"/>
          </p:nvPr>
        </p:nvSpPr>
        <p:spPr/>
        <p:txBody>
          <a:bodyPr>
            <a:normAutofit fontScale="90000"/>
          </a:bodyPr>
          <a:lstStyle/>
          <a:p>
            <a:r>
              <a:rPr lang="en-GB" altLang="en-US" sz="3600" b="1" dirty="0">
                <a:solidFill>
                  <a:schemeClr val="accent1">
                    <a:lumMod val="50000"/>
                  </a:schemeClr>
                </a:solidFill>
              </a:rPr>
              <a:t>Diversity Best Practices Inclusion Index (2018, 2020)</a:t>
            </a:r>
            <a:endParaRPr lang="en-GB" altLang="en-US" sz="3600" dirty="0">
              <a:solidFill>
                <a:schemeClr val="accent1">
                  <a:lumMod val="50000"/>
                </a:schemeClr>
              </a:solidFill>
            </a:endParaRPr>
          </a:p>
        </p:txBody>
      </p:sp>
      <p:sp>
        <p:nvSpPr>
          <p:cNvPr id="24578" name="Content Placeholder 2">
            <a:extLst>
              <a:ext uri="{FF2B5EF4-FFF2-40B4-BE49-F238E27FC236}">
                <a16:creationId xmlns:a16="http://schemas.microsoft.com/office/drawing/2014/main" id="{FA4F3092-3B9F-6DDC-7F27-A95DCDBBD0F4}"/>
              </a:ext>
            </a:extLst>
          </p:cNvPr>
          <p:cNvSpPr>
            <a:spLocks noGrp="1"/>
          </p:cNvSpPr>
          <p:nvPr>
            <p:ph idx="4294967295"/>
          </p:nvPr>
        </p:nvSpPr>
        <p:spPr>
          <a:xfrm>
            <a:off x="609599" y="1417638"/>
            <a:ext cx="11166389" cy="4098925"/>
          </a:xfrm>
        </p:spPr>
        <p:txBody>
          <a:bodyPr/>
          <a:lstStyle/>
          <a:p>
            <a:r>
              <a:rPr lang="en-GB" altLang="en-US" sz="2800" dirty="0"/>
              <a:t>Best practices in recruitment, retention and advancement of people from under-represented groups—women, racial/ethnic minorities, people with disabilities and lesbian, gay, bisexual, transgender and queer (LGBTQ) people.</a:t>
            </a:r>
          </a:p>
          <a:p>
            <a:endParaRPr lang="en-GB" altLang="en-US" sz="1600" dirty="0"/>
          </a:p>
          <a:p>
            <a:r>
              <a:rPr lang="en-GB" altLang="en-US" sz="2800" dirty="0"/>
              <a:t>Creating an inclusive culture through leadership, accountability, communications and employee engagement; </a:t>
            </a:r>
          </a:p>
          <a:p>
            <a:endParaRPr lang="en-GB" altLang="en-US" sz="1600" dirty="0"/>
          </a:p>
          <a:p>
            <a:pPr>
              <a:buFontTx/>
              <a:buChar char="•"/>
            </a:pPr>
            <a:r>
              <a:rPr lang="en-GB" altLang="en-US" sz="2800" dirty="0"/>
              <a:t>Transparency shown in willingness to share workforce demographic data.</a:t>
            </a:r>
          </a:p>
          <a:p>
            <a:endParaRPr lang="en-GB" altLang="en-US" sz="2800" dirty="0"/>
          </a:p>
          <a:p>
            <a:endParaRPr lang="en-GB" altLang="en-US" sz="2800" dirty="0"/>
          </a:p>
          <a:p>
            <a:endParaRPr lang="en-GB" altLang="en-US" dirty="0"/>
          </a:p>
          <a:p>
            <a:endParaRPr lang="en-GB" altLang="en-US" dirty="0"/>
          </a:p>
          <a:p>
            <a:endParaRPr lang="en-GB" alt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8E21C172-C6E1-A7C9-B7B7-9AC2707BAC85}"/>
              </a:ext>
            </a:extLst>
          </p:cNvPr>
          <p:cNvSpPr>
            <a:spLocks noGrp="1"/>
          </p:cNvSpPr>
          <p:nvPr>
            <p:ph type="title" idx="4294967295"/>
          </p:nvPr>
        </p:nvSpPr>
        <p:spPr/>
        <p:txBody>
          <a:bodyPr/>
          <a:lstStyle/>
          <a:p>
            <a:r>
              <a:rPr lang="en-GB" altLang="en-US" sz="3600" b="1" dirty="0">
                <a:solidFill>
                  <a:schemeClr val="accent1">
                    <a:lumMod val="50000"/>
                  </a:schemeClr>
                </a:solidFill>
              </a:rPr>
              <a:t>The evidence for promoting diversity and inclusion at work</a:t>
            </a:r>
          </a:p>
        </p:txBody>
      </p:sp>
      <p:sp>
        <p:nvSpPr>
          <p:cNvPr id="26626" name="Content Placeholder 2">
            <a:extLst>
              <a:ext uri="{FF2B5EF4-FFF2-40B4-BE49-F238E27FC236}">
                <a16:creationId xmlns:a16="http://schemas.microsoft.com/office/drawing/2014/main" id="{ADA91DE6-B47D-0594-E623-AE5B61A70629}"/>
              </a:ext>
            </a:extLst>
          </p:cNvPr>
          <p:cNvSpPr>
            <a:spLocks noGrp="1"/>
          </p:cNvSpPr>
          <p:nvPr>
            <p:ph idx="4294967295"/>
          </p:nvPr>
        </p:nvSpPr>
        <p:spPr/>
        <p:txBody>
          <a:bodyPr/>
          <a:lstStyle/>
          <a:p>
            <a:r>
              <a:rPr lang="en-GB" altLang="en-US" sz="2800" dirty="0"/>
              <a:t>Mixed….</a:t>
            </a:r>
          </a:p>
          <a:p>
            <a:r>
              <a:rPr lang="en-GB" altLang="en-US" sz="2800" dirty="0"/>
              <a:t>There are many factors that contribute to the relationship between diversity in workplaces and organisational outcomes such as </a:t>
            </a:r>
          </a:p>
          <a:p>
            <a:pPr lvl="1"/>
            <a:r>
              <a:rPr lang="en-GB" altLang="en-US" dirty="0"/>
              <a:t>financial performance</a:t>
            </a:r>
          </a:p>
          <a:p>
            <a:pPr lvl="1"/>
            <a:r>
              <a:rPr lang="en-GB" altLang="en-US" dirty="0"/>
              <a:t>innovation and team performance</a:t>
            </a:r>
          </a:p>
          <a:p>
            <a:pPr lvl="1"/>
            <a:r>
              <a:rPr lang="en-GB" altLang="en-US" dirty="0"/>
              <a:t>CIPD (2017)  found mixed results for the outcomes of diversity, meaning the ‘business case’ is not clear. </a:t>
            </a:r>
          </a:p>
          <a:p>
            <a:pPr lvl="1"/>
            <a:endParaRPr lang="en-GB"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409" name="Rectangle 5840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411" name="Rectangle 58410">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8413" name="Picture 58412">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58415" name="Rectangle 584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417" name="Rectangle 5841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58371" name="Rectangle 3">
            <a:extLst>
              <a:ext uri="{FF2B5EF4-FFF2-40B4-BE49-F238E27FC236}">
                <a16:creationId xmlns:a16="http://schemas.microsoft.com/office/drawing/2014/main" id="{90BD195F-67F6-6D46-161C-FBD454555348}"/>
              </a:ext>
            </a:extLst>
          </p:cNvPr>
          <p:cNvSpPr>
            <a:spLocks noGrp="1"/>
          </p:cNvSpPr>
          <p:nvPr>
            <p:ph type="body" idx="1"/>
          </p:nvPr>
        </p:nvSpPr>
        <p:spPr>
          <a:xfrm>
            <a:off x="1171418" y="2429797"/>
            <a:ext cx="5475962" cy="2592280"/>
          </a:xfrm>
        </p:spPr>
        <p:txBody>
          <a:bodyPr>
            <a:normAutofit/>
          </a:bodyPr>
          <a:lstStyle/>
          <a:p>
            <a:pPr marL="457200" lvl="1" indent="0">
              <a:buNone/>
            </a:pPr>
            <a:r>
              <a:rPr lang="en-GB" altLang="en-US" dirty="0">
                <a:solidFill>
                  <a:schemeClr val="tx2">
                    <a:lumMod val="75000"/>
                  </a:schemeClr>
                </a:solidFill>
              </a:rPr>
              <a:t>So should this deter organisations  from promoting diversity and championing inclusive practices?</a:t>
            </a:r>
          </a:p>
        </p:txBody>
      </p:sp>
      <p:pic>
        <p:nvPicPr>
          <p:cNvPr id="2" name="Picture 4" descr="TRANSCEND MEDIA SERVICE » The Graveyard of Empires…">
            <a:extLst>
              <a:ext uri="{FF2B5EF4-FFF2-40B4-BE49-F238E27FC236}">
                <a16:creationId xmlns:a16="http://schemas.microsoft.com/office/drawing/2014/main" id="{F382EAC8-76EA-201A-CB78-8E0762C414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724" t="-1" r="18185" b="-1"/>
          <a:stretch/>
        </p:blipFill>
        <p:spPr bwMode="auto">
          <a:xfrm>
            <a:off x="6647380" y="899989"/>
            <a:ext cx="4065373" cy="505802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0A1314A-8A09-886A-AFB1-5471A5F56F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844922"/>
            <a:ext cx="12192000" cy="1013078"/>
          </a:xfrm>
          <a:prstGeom prst="rect">
            <a:avLst/>
          </a:prstGeom>
        </p:spPr>
      </p:pic>
      <p:sp>
        <p:nvSpPr>
          <p:cNvPr id="5" name="TextBox 4">
            <a:extLst>
              <a:ext uri="{FF2B5EF4-FFF2-40B4-BE49-F238E27FC236}">
                <a16:creationId xmlns:a16="http://schemas.microsoft.com/office/drawing/2014/main" id="{3833FFF1-947D-667A-4342-920EC7C05F88}"/>
              </a:ext>
            </a:extLst>
          </p:cNvPr>
          <p:cNvSpPr txBox="1"/>
          <p:nvPr/>
        </p:nvSpPr>
        <p:spPr>
          <a:xfrm>
            <a:off x="1618735" y="4856205"/>
            <a:ext cx="5202195" cy="1200329"/>
          </a:xfrm>
          <a:prstGeom prst="rect">
            <a:avLst/>
          </a:prstGeom>
          <a:noFill/>
        </p:spPr>
        <p:txBody>
          <a:bodyPr wrap="square" rtlCol="0">
            <a:spAutoFit/>
          </a:bodyPr>
          <a:lstStyle/>
          <a:p>
            <a:r>
              <a:rPr lang="en-US" dirty="0"/>
              <a:t>Additional Information:</a:t>
            </a:r>
          </a:p>
          <a:p>
            <a:r>
              <a:rPr lang="en-US" dirty="0">
                <a:hlinkClick r:id="rId5"/>
              </a:rPr>
              <a:t>https://www.cipd.co.uk/knowledge/fundamentals/relations/diversity/factsheet#6428</a:t>
            </a:r>
            <a:endParaRPr lang="en-US" dirty="0"/>
          </a:p>
          <a:p>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474B535F-56C9-4928-591E-133B30653B97}"/>
              </a:ext>
            </a:extLst>
          </p:cNvPr>
          <p:cNvSpPr>
            <a:spLocks noGrp="1"/>
          </p:cNvSpPr>
          <p:nvPr>
            <p:ph type="title" idx="4294967295"/>
          </p:nvPr>
        </p:nvSpPr>
        <p:spPr/>
        <p:txBody>
          <a:bodyPr/>
          <a:lstStyle/>
          <a:p>
            <a:r>
              <a:rPr lang="en-GB" altLang="en-US" sz="3600" b="1" dirty="0">
                <a:solidFill>
                  <a:schemeClr val="accent1">
                    <a:lumMod val="50000"/>
                  </a:schemeClr>
                </a:solidFill>
              </a:rPr>
              <a:t>Conclusion</a:t>
            </a:r>
          </a:p>
        </p:txBody>
      </p:sp>
      <p:sp>
        <p:nvSpPr>
          <p:cNvPr id="27650" name="Content Placeholder 2">
            <a:extLst>
              <a:ext uri="{FF2B5EF4-FFF2-40B4-BE49-F238E27FC236}">
                <a16:creationId xmlns:a16="http://schemas.microsoft.com/office/drawing/2014/main" id="{021B9FB7-1720-917C-3F51-E961FF6B8107}"/>
              </a:ext>
            </a:extLst>
          </p:cNvPr>
          <p:cNvSpPr>
            <a:spLocks noGrp="1"/>
          </p:cNvSpPr>
          <p:nvPr>
            <p:ph idx="4294967295"/>
          </p:nvPr>
        </p:nvSpPr>
        <p:spPr/>
        <p:txBody>
          <a:bodyPr/>
          <a:lstStyle/>
          <a:p>
            <a:r>
              <a:rPr lang="en-GB" altLang="en-US" sz="2800" dirty="0"/>
              <a:t>Organisations are recognising that people bring intrinsic value to business and should stand to gain value themselves. </a:t>
            </a:r>
          </a:p>
          <a:p>
            <a:endParaRPr lang="en-GB" altLang="en-US" sz="2800" dirty="0"/>
          </a:p>
          <a:p>
            <a:r>
              <a:rPr lang="en-GB" altLang="en-US" sz="2800" dirty="0"/>
              <a:t>This shift means that businesses are recognising that employees are legitimate stakeholders of an organisation alongside shareholders and customers.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2635AF47-08A1-D372-D80B-2293E0578454}"/>
              </a:ext>
            </a:extLst>
          </p:cNvPr>
          <p:cNvSpPr>
            <a:spLocks noGrp="1"/>
          </p:cNvSpPr>
          <p:nvPr>
            <p:ph type="title"/>
          </p:nvPr>
        </p:nvSpPr>
        <p:spPr/>
        <p:txBody>
          <a:bodyPr/>
          <a:lstStyle/>
          <a:p>
            <a:r>
              <a:rPr lang="en-GB" altLang="en-US" sz="3600" b="1" dirty="0">
                <a:solidFill>
                  <a:schemeClr val="accent1">
                    <a:lumMod val="50000"/>
                  </a:schemeClr>
                </a:solidFill>
              </a:rPr>
              <a:t>Conclusion (cont.)</a:t>
            </a:r>
          </a:p>
        </p:txBody>
      </p:sp>
      <p:sp>
        <p:nvSpPr>
          <p:cNvPr id="59395" name="Rectangle 3">
            <a:extLst>
              <a:ext uri="{FF2B5EF4-FFF2-40B4-BE49-F238E27FC236}">
                <a16:creationId xmlns:a16="http://schemas.microsoft.com/office/drawing/2014/main" id="{C1A89CB8-DD9F-AD6D-2FB6-1816101C50AA}"/>
              </a:ext>
            </a:extLst>
          </p:cNvPr>
          <p:cNvSpPr>
            <a:spLocks noGrp="1"/>
          </p:cNvSpPr>
          <p:nvPr>
            <p:ph type="body" idx="1"/>
          </p:nvPr>
        </p:nvSpPr>
        <p:spPr/>
        <p:txBody>
          <a:bodyPr/>
          <a:lstStyle/>
          <a:p>
            <a:r>
              <a:rPr lang="en-GB" altLang="en-US" sz="2800" dirty="0"/>
              <a:t>The potential long-term benefits of this are clear are that organisations must recognise individuals’ unique contribution brought about by their unique set of skills, knowledge and abilities</a:t>
            </a:r>
          </a:p>
          <a:p>
            <a:endParaRPr lang="en-GB" altLang="en-US" sz="2800" dirty="0"/>
          </a:p>
          <a:p>
            <a:r>
              <a:rPr lang="en-GB" altLang="en-US" sz="2800" dirty="0"/>
              <a:t>Promote organisational environments that allow these individual attributes to flourish (CIPD 2017, 2018).</a:t>
            </a:r>
          </a:p>
          <a:p>
            <a:endParaRPr lang="en-GB" alt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6CDBC-4F62-9366-14F7-CF240F9A4F44}"/>
              </a:ext>
            </a:extLst>
          </p:cNvPr>
          <p:cNvSpPr>
            <a:spLocks noGrp="1"/>
          </p:cNvSpPr>
          <p:nvPr>
            <p:ph type="title"/>
          </p:nvPr>
        </p:nvSpPr>
        <p:spPr/>
        <p:txBody>
          <a:bodyPr/>
          <a:lstStyle/>
          <a:p>
            <a:r>
              <a:rPr lang="en-US" sz="3600" b="1" dirty="0">
                <a:solidFill>
                  <a:schemeClr val="accent1">
                    <a:lumMod val="50000"/>
                  </a:schemeClr>
                </a:solidFill>
              </a:rPr>
              <a:t>Resources</a:t>
            </a:r>
          </a:p>
        </p:txBody>
      </p:sp>
      <p:sp>
        <p:nvSpPr>
          <p:cNvPr id="3" name="Content Placeholder 2">
            <a:extLst>
              <a:ext uri="{FF2B5EF4-FFF2-40B4-BE49-F238E27FC236}">
                <a16:creationId xmlns:a16="http://schemas.microsoft.com/office/drawing/2014/main" id="{6F4F778B-05AE-97C2-DB02-19BB7E15C229}"/>
              </a:ext>
            </a:extLst>
          </p:cNvPr>
          <p:cNvSpPr>
            <a:spLocks noGrp="1"/>
          </p:cNvSpPr>
          <p:nvPr>
            <p:ph idx="1"/>
          </p:nvPr>
        </p:nvSpPr>
        <p:spPr/>
        <p:txBody>
          <a:bodyPr/>
          <a:lstStyle/>
          <a:p>
            <a:endParaRPr lang="en-GB" sz="1600" b="0" i="0" u="none" strike="noStrike" dirty="0">
              <a:solidFill>
                <a:srgbClr val="222222"/>
              </a:solidFill>
              <a:effectLst/>
              <a:latin typeface="Arial" panose="020B0604020202020204" pitchFamily="34" charset="0"/>
            </a:endParaRPr>
          </a:p>
          <a:p>
            <a:pPr>
              <a:lnSpc>
                <a:spcPct val="150000"/>
              </a:lnSpc>
            </a:pPr>
            <a:r>
              <a:rPr lang="en-GB" sz="1600" dirty="0"/>
              <a:t>Armstrong, M &amp; Taylor, S (2020) </a:t>
            </a:r>
            <a:r>
              <a:rPr lang="en-GB" sz="1600" i="1" dirty="0" err="1"/>
              <a:t>Armstrongs</a:t>
            </a:r>
            <a:r>
              <a:rPr lang="en-GB" sz="1600" i="1" dirty="0"/>
              <a:t> Handbook of HRM </a:t>
            </a:r>
            <a:r>
              <a:rPr lang="en-GB" sz="1600" dirty="0"/>
              <a:t>(15</a:t>
            </a:r>
            <a:r>
              <a:rPr lang="en-GB" sz="1600" baseline="30000" dirty="0"/>
              <a:t>th</a:t>
            </a:r>
            <a:r>
              <a:rPr lang="en-GB" sz="1600" dirty="0"/>
              <a:t> ed) Kogan Page London</a:t>
            </a:r>
          </a:p>
          <a:p>
            <a:pPr>
              <a:lnSpc>
                <a:spcPct val="150000"/>
              </a:lnSpc>
            </a:pPr>
            <a:r>
              <a:rPr lang="en-GB" sz="1600" dirty="0">
                <a:latin typeface="+mj-lt"/>
                <a:cs typeface="Calibri" panose="020F0502020204030204" pitchFamily="34" charset="0"/>
              </a:rPr>
              <a:t>Hook, C &amp; Jenkins, A. (2019) </a:t>
            </a:r>
            <a:r>
              <a:rPr lang="en-GB" sz="1600" i="1" dirty="0">
                <a:latin typeface="+mj-lt"/>
                <a:cs typeface="Calibri" panose="020F0502020204030204" pitchFamily="34" charset="0"/>
              </a:rPr>
              <a:t>Introducing HRM </a:t>
            </a:r>
            <a:r>
              <a:rPr lang="en-GB" sz="1600" dirty="0">
                <a:latin typeface="+mj-lt"/>
                <a:cs typeface="Calibri" panose="020F0502020204030204" pitchFamily="34" charset="0"/>
              </a:rPr>
              <a:t>(8</a:t>
            </a:r>
            <a:r>
              <a:rPr lang="en-GB" sz="1600" baseline="30000" dirty="0">
                <a:latin typeface="+mj-lt"/>
                <a:cs typeface="Calibri" panose="020F0502020204030204" pitchFamily="34" charset="0"/>
              </a:rPr>
              <a:t>th</a:t>
            </a:r>
            <a:r>
              <a:rPr lang="en-GB" sz="1600" dirty="0">
                <a:latin typeface="+mj-lt"/>
                <a:cs typeface="Calibri" panose="020F0502020204030204" pitchFamily="34" charset="0"/>
              </a:rPr>
              <a:t> ed) Pearson Harlow UK</a:t>
            </a:r>
            <a:endParaRPr lang="en-GB" sz="1600" b="0" i="0" u="none" strike="noStrike" dirty="0">
              <a:solidFill>
                <a:srgbClr val="222222"/>
              </a:solidFill>
              <a:effectLst/>
            </a:endParaRPr>
          </a:p>
          <a:p>
            <a:r>
              <a:rPr lang="en-GB" sz="1600" b="0" i="0" u="none" strike="noStrike" dirty="0">
                <a:solidFill>
                  <a:srgbClr val="222222"/>
                </a:solidFill>
                <a:effectLst/>
              </a:rPr>
              <a:t>Polli, F., 2019. Using AI to eliminate bias from hiring. </a:t>
            </a:r>
            <a:r>
              <a:rPr lang="en-GB" sz="1600" b="0" i="1" u="none" strike="noStrike" dirty="0">
                <a:solidFill>
                  <a:srgbClr val="222222"/>
                </a:solidFill>
                <a:effectLst/>
              </a:rPr>
              <a:t>Harvard Business Review. Retrieved from https://</a:t>
            </a:r>
            <a:r>
              <a:rPr lang="en-GB" sz="1600" b="0" i="1" u="none" strike="noStrike" dirty="0" err="1">
                <a:solidFill>
                  <a:srgbClr val="222222"/>
                </a:solidFill>
                <a:effectLst/>
              </a:rPr>
              <a:t>hbr</a:t>
            </a:r>
            <a:r>
              <a:rPr lang="en-GB" sz="1600" b="0" i="1" u="none" strike="noStrike" dirty="0">
                <a:solidFill>
                  <a:srgbClr val="222222"/>
                </a:solidFill>
                <a:effectLst/>
              </a:rPr>
              <a:t>. org/2019/10/using-ai-to-eliminate-</a:t>
            </a:r>
            <a:r>
              <a:rPr lang="en-GB" sz="1600" b="0" i="1" u="none" strike="noStrike" dirty="0" err="1">
                <a:solidFill>
                  <a:srgbClr val="222222"/>
                </a:solidFill>
                <a:effectLst/>
              </a:rPr>
              <a:t>biasfrom</a:t>
            </a:r>
            <a:r>
              <a:rPr lang="en-GB" sz="1600" b="0" i="1" u="none" strike="noStrike" dirty="0">
                <a:solidFill>
                  <a:srgbClr val="222222"/>
                </a:solidFill>
                <a:effectLst/>
              </a:rPr>
              <a:t>-hiring </a:t>
            </a:r>
          </a:p>
          <a:p>
            <a:r>
              <a:rPr lang="en-GB" sz="1600" b="0" i="0" u="none" strike="noStrike" dirty="0" err="1">
                <a:solidFill>
                  <a:srgbClr val="222222"/>
                </a:solidFill>
                <a:effectLst/>
              </a:rPr>
              <a:t>Raveendra</a:t>
            </a:r>
            <a:r>
              <a:rPr lang="en-GB" sz="1600" b="0" i="0" u="none" strike="noStrike" dirty="0">
                <a:solidFill>
                  <a:srgbClr val="222222"/>
                </a:solidFill>
                <a:effectLst/>
              </a:rPr>
              <a:t>, P.V., Satish, Y.M. and Singh, P., 2020. Changing Landscape of Recruitment Industry: A Study on the Impact of Artificial Intelligence on Eliminating Hiring Bias from Recruitment and Selection Process. </a:t>
            </a:r>
            <a:r>
              <a:rPr lang="en-GB" sz="1600" b="0" i="1" u="none" strike="noStrike" dirty="0">
                <a:solidFill>
                  <a:srgbClr val="222222"/>
                </a:solidFill>
                <a:effectLst/>
              </a:rPr>
              <a:t>Journal of Computational and Theoretical Nanoscience</a:t>
            </a:r>
            <a:r>
              <a:rPr lang="en-GB" sz="1600" b="0" i="0" u="none" strike="noStrike" dirty="0">
                <a:solidFill>
                  <a:srgbClr val="222222"/>
                </a:solidFill>
                <a:effectLst/>
              </a:rPr>
              <a:t>, </a:t>
            </a:r>
            <a:r>
              <a:rPr lang="en-GB" sz="1600" b="0" i="1" u="none" strike="noStrike" dirty="0">
                <a:solidFill>
                  <a:srgbClr val="222222"/>
                </a:solidFill>
                <a:effectLst/>
              </a:rPr>
              <a:t>17</a:t>
            </a:r>
            <a:r>
              <a:rPr lang="en-GB" sz="1600" b="0" i="0" u="none" strike="noStrike" dirty="0">
                <a:solidFill>
                  <a:srgbClr val="222222"/>
                </a:solidFill>
                <a:effectLst/>
              </a:rPr>
              <a:t>(9-10), pp.4404-4407.</a:t>
            </a:r>
          </a:p>
          <a:p>
            <a:r>
              <a:rPr lang="en-GB" sz="1600" b="0" i="0" u="none" strike="noStrike" dirty="0">
                <a:solidFill>
                  <a:srgbClr val="222222"/>
                </a:solidFill>
                <a:effectLst/>
              </a:rPr>
              <a:t>Romansky, L., Garrod, M., Brown, K. and Deo, K., 2021. How to measure inclusion in the workplace. </a:t>
            </a:r>
            <a:r>
              <a:rPr lang="en-GB" sz="1600" b="0" i="1" u="none" strike="noStrike" dirty="0">
                <a:solidFill>
                  <a:srgbClr val="222222"/>
                </a:solidFill>
                <a:effectLst/>
              </a:rPr>
              <a:t>Harvard Business Review</a:t>
            </a:r>
            <a:r>
              <a:rPr lang="en-GB" sz="1600" b="0" i="0" u="none" strike="noStrike" dirty="0">
                <a:solidFill>
                  <a:srgbClr val="222222"/>
                </a:solidFill>
                <a:effectLst/>
              </a:rPr>
              <a:t>, </a:t>
            </a:r>
            <a:r>
              <a:rPr lang="en-GB" sz="1600" b="0" i="1" u="none" strike="noStrike" dirty="0">
                <a:solidFill>
                  <a:srgbClr val="222222"/>
                </a:solidFill>
                <a:effectLst/>
              </a:rPr>
              <a:t>27</a:t>
            </a:r>
            <a:r>
              <a:rPr lang="en-GB" sz="1600" b="0" i="0" u="none" strike="noStrike" dirty="0">
                <a:solidFill>
                  <a:srgbClr val="222222"/>
                </a:solidFill>
                <a:effectLst/>
              </a:rPr>
              <a:t>.</a:t>
            </a:r>
          </a:p>
          <a:p>
            <a:r>
              <a:rPr lang="en-GB" sz="1600" b="0" i="0" u="none" strike="noStrike" dirty="0">
                <a:solidFill>
                  <a:srgbClr val="222222"/>
                </a:solidFill>
                <a:effectLst/>
              </a:rPr>
              <a:t>The Future of Diversity, Equity and Inclusion 2022. </a:t>
            </a:r>
            <a:r>
              <a:rPr lang="en-GB" sz="1600" b="0" i="1" u="none" strike="noStrike" dirty="0">
                <a:solidFill>
                  <a:srgbClr val="222222"/>
                </a:solidFill>
                <a:effectLst/>
              </a:rPr>
              <a:t>PDT Global </a:t>
            </a:r>
            <a:r>
              <a:rPr lang="en-GB" sz="1600" b="0" i="0" u="none" strike="noStrike" dirty="0">
                <a:solidFill>
                  <a:srgbClr val="222222"/>
                </a:solidFill>
                <a:effectLst/>
              </a:rPr>
              <a:t>https://</a:t>
            </a:r>
            <a:r>
              <a:rPr lang="en-GB" sz="1600" b="0" i="0" u="none" strike="noStrike" dirty="0" err="1">
                <a:solidFill>
                  <a:srgbClr val="222222"/>
                </a:solidFill>
                <a:effectLst/>
              </a:rPr>
              <a:t>www.pdtglobal.com</a:t>
            </a:r>
            <a:r>
              <a:rPr lang="en-GB" sz="1600" b="0" i="0" u="none" strike="noStrike" dirty="0">
                <a:solidFill>
                  <a:srgbClr val="222222"/>
                </a:solidFill>
                <a:effectLst/>
              </a:rPr>
              <a:t>/</a:t>
            </a:r>
            <a:r>
              <a:rPr lang="en-GB" sz="1600" b="0" i="0" u="none" strike="noStrike" dirty="0" err="1">
                <a:solidFill>
                  <a:srgbClr val="222222"/>
                </a:solidFill>
                <a:effectLst/>
              </a:rPr>
              <a:t>wp</a:t>
            </a:r>
            <a:r>
              <a:rPr lang="en-GB" sz="1600" b="0" i="0" u="none" strike="noStrike" dirty="0">
                <a:solidFill>
                  <a:srgbClr val="222222"/>
                </a:solidFill>
                <a:effectLst/>
              </a:rPr>
              <a:t>-content/uploads/2022/05/Affirmity_PDT_global_the-future-of-diversity-equity-and-inclusion-2022_hrdotcom_Final-.pdf</a:t>
            </a:r>
          </a:p>
          <a:p>
            <a:endParaRPr lang="en-US" sz="1600" dirty="0"/>
          </a:p>
        </p:txBody>
      </p:sp>
    </p:spTree>
    <p:extLst>
      <p:ext uri="{BB962C8B-B14F-4D97-AF65-F5344CB8AC3E}">
        <p14:creationId xmlns:p14="http://schemas.microsoft.com/office/powerpoint/2010/main" val="12577785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8E2AB-6B1C-A55F-5E53-7A6E20127E35}"/>
              </a:ext>
            </a:extLst>
          </p:cNvPr>
          <p:cNvSpPr>
            <a:spLocks noGrp="1"/>
          </p:cNvSpPr>
          <p:nvPr>
            <p:ph type="title"/>
          </p:nvPr>
        </p:nvSpPr>
        <p:spPr/>
        <p:txBody>
          <a:bodyPr/>
          <a:lstStyle/>
          <a:p>
            <a:r>
              <a:rPr lang="en-US" sz="3600" b="1" dirty="0">
                <a:solidFill>
                  <a:schemeClr val="accent1">
                    <a:lumMod val="50000"/>
                  </a:schemeClr>
                </a:solidFill>
              </a:rPr>
              <a:t>Vignette Survey</a:t>
            </a:r>
          </a:p>
        </p:txBody>
      </p:sp>
      <p:pic>
        <p:nvPicPr>
          <p:cNvPr id="5" name="Picture 4" descr="Text&#10;&#10;Description automatically generated">
            <a:extLst>
              <a:ext uri="{FF2B5EF4-FFF2-40B4-BE49-F238E27FC236}">
                <a16:creationId xmlns:a16="http://schemas.microsoft.com/office/drawing/2014/main" id="{20778240-4D86-FFC3-CF9E-EB986194AC02}"/>
              </a:ext>
            </a:extLst>
          </p:cNvPr>
          <p:cNvPicPr>
            <a:picLocks noChangeAspect="1"/>
          </p:cNvPicPr>
          <p:nvPr/>
        </p:nvPicPr>
        <p:blipFill rotWithShape="1">
          <a:blip r:embed="rId3">
            <a:extLst>
              <a:ext uri="{28A0092B-C50C-407E-A947-70E740481C1C}">
                <a14:useLocalDpi xmlns:a14="http://schemas.microsoft.com/office/drawing/2010/main" val="0"/>
              </a:ext>
            </a:extLst>
          </a:blip>
          <a:srcRect t="6849" b="8811"/>
          <a:stretch/>
        </p:blipFill>
        <p:spPr>
          <a:xfrm>
            <a:off x="1890583" y="1223319"/>
            <a:ext cx="8410834" cy="4411362"/>
          </a:xfrm>
          <a:prstGeom prst="rect">
            <a:avLst/>
          </a:prstGeom>
        </p:spPr>
      </p:pic>
    </p:spTree>
    <p:extLst>
      <p:ext uri="{BB962C8B-B14F-4D97-AF65-F5344CB8AC3E}">
        <p14:creationId xmlns:p14="http://schemas.microsoft.com/office/powerpoint/2010/main" val="26545974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8E2AB-6B1C-A55F-5E53-7A6E20127E35}"/>
              </a:ext>
            </a:extLst>
          </p:cNvPr>
          <p:cNvSpPr>
            <a:spLocks noGrp="1"/>
          </p:cNvSpPr>
          <p:nvPr>
            <p:ph type="title"/>
          </p:nvPr>
        </p:nvSpPr>
        <p:spPr/>
        <p:txBody>
          <a:bodyPr/>
          <a:lstStyle/>
          <a:p>
            <a:r>
              <a:rPr lang="en-US" sz="3600" b="1" dirty="0">
                <a:solidFill>
                  <a:schemeClr val="accent1">
                    <a:lumMod val="50000"/>
                  </a:schemeClr>
                </a:solidFill>
              </a:rPr>
              <a:t>Vignette Survey (cont.)</a:t>
            </a:r>
          </a:p>
        </p:txBody>
      </p:sp>
      <p:sp>
        <p:nvSpPr>
          <p:cNvPr id="6" name="TextBox 5">
            <a:extLst>
              <a:ext uri="{FF2B5EF4-FFF2-40B4-BE49-F238E27FC236}">
                <a16:creationId xmlns:a16="http://schemas.microsoft.com/office/drawing/2014/main" id="{4373DCD9-2468-704B-B31F-F280DEA7BD27}"/>
              </a:ext>
            </a:extLst>
          </p:cNvPr>
          <p:cNvSpPr txBox="1"/>
          <p:nvPr/>
        </p:nvSpPr>
        <p:spPr>
          <a:xfrm>
            <a:off x="481914" y="1417638"/>
            <a:ext cx="11417643" cy="4197496"/>
          </a:xfrm>
          <a:prstGeom prst="rect">
            <a:avLst/>
          </a:prstGeom>
          <a:noFill/>
        </p:spPr>
        <p:txBody>
          <a:bodyPr wrap="square" rtlCol="0">
            <a:spAutoFit/>
          </a:bodyPr>
          <a:lstStyle/>
          <a:p>
            <a:pPr marL="228600" algn="just">
              <a:lnSpc>
                <a:spcPct val="150000"/>
              </a:lnSpc>
            </a:pPr>
            <a:r>
              <a:rPr lang="en-GB" sz="1800" dirty="0">
                <a:solidFill>
                  <a:schemeClr val="tx2">
                    <a:lumMod val="75000"/>
                  </a:schemeClr>
                </a:solidFill>
                <a:effectLst/>
                <a:latin typeface="Times New Roman" panose="02020603050405020304" pitchFamily="18" charset="0"/>
                <a:ea typeface="PMingLiU" panose="02020500000000000000" pitchFamily="18" charset="-120"/>
              </a:rPr>
              <a:t>Please indicate your feeling of the vignette study by the 5-point Likert scale (1=strongly disagree, 2= slightly disagree, 3=neutral, 4= slightly agree 5= strongly agree). </a:t>
            </a:r>
          </a:p>
          <a:p>
            <a:pPr marL="228600" algn="just">
              <a:lnSpc>
                <a:spcPct val="150000"/>
              </a:lnSpc>
            </a:pPr>
            <a:endParaRPr lang="en-GB" sz="1400" dirty="0">
              <a:effectLst/>
              <a:latin typeface="Times New Roman" panose="02020603050405020304" pitchFamily="18" charset="0"/>
              <a:ea typeface="PMingLiU" panose="02020500000000000000" pitchFamily="18" charset="-120"/>
            </a:endParaRPr>
          </a:p>
          <a:p>
            <a:pPr marL="228600" algn="just">
              <a:lnSpc>
                <a:spcPct val="150000"/>
              </a:lnSpc>
            </a:pPr>
            <a:r>
              <a:rPr lang="en-GB" sz="1800" dirty="0">
                <a:effectLst/>
                <a:latin typeface="Times New Roman" panose="02020603050405020304" pitchFamily="18" charset="0"/>
                <a:ea typeface="PMingLiU" panose="02020500000000000000" pitchFamily="18" charset="-120"/>
              </a:rPr>
              <a:t>Q1. I think Kate and Bob have a successful marriage.</a:t>
            </a:r>
          </a:p>
          <a:p>
            <a:pPr algn="just">
              <a:lnSpc>
                <a:spcPct val="150000"/>
              </a:lnSpc>
            </a:pPr>
            <a:r>
              <a:rPr lang="en-GB" sz="1800" dirty="0">
                <a:effectLst/>
                <a:latin typeface="Times New Roman" panose="02020603050405020304" pitchFamily="18" charset="0"/>
                <a:ea typeface="PMingLiU" panose="02020500000000000000" pitchFamily="18" charset="-120"/>
              </a:rPr>
              <a:t>    Q2. I feel that this couple are comfortable with the difference between their salaries. </a:t>
            </a:r>
          </a:p>
          <a:p>
            <a:pPr algn="just">
              <a:lnSpc>
                <a:spcPct val="150000"/>
              </a:lnSpc>
            </a:pPr>
            <a:r>
              <a:rPr lang="en-GB" dirty="0">
                <a:latin typeface="Times New Roman" panose="02020603050405020304" pitchFamily="18" charset="0"/>
                <a:ea typeface="PMingLiU" panose="02020500000000000000" pitchFamily="18" charset="-120"/>
              </a:rPr>
              <a:t>    </a:t>
            </a:r>
            <a:r>
              <a:rPr lang="en-GB" sz="1800" dirty="0">
                <a:effectLst/>
                <a:latin typeface="Times New Roman" panose="02020603050405020304" pitchFamily="18" charset="0"/>
                <a:ea typeface="PMingLiU" panose="02020500000000000000" pitchFamily="18" charset="-120"/>
              </a:rPr>
              <a:t>Q3. Bob feels comfortable that Kate’s job position is higher than his.</a:t>
            </a:r>
          </a:p>
          <a:p>
            <a:pPr algn="just">
              <a:lnSpc>
                <a:spcPct val="150000"/>
              </a:lnSpc>
            </a:pPr>
            <a:r>
              <a:rPr lang="en-GB" sz="1800" dirty="0">
                <a:effectLst/>
                <a:latin typeface="Times New Roman" panose="02020603050405020304" pitchFamily="18" charset="0"/>
                <a:ea typeface="PMingLiU" panose="02020500000000000000" pitchFamily="18" charset="-120"/>
              </a:rPr>
              <a:t>    Q4. Bob is underemployed given his educational background.</a:t>
            </a:r>
          </a:p>
          <a:p>
            <a:pPr algn="just">
              <a:lnSpc>
                <a:spcPct val="150000"/>
              </a:lnSpc>
            </a:pPr>
            <a:r>
              <a:rPr lang="en-GB" dirty="0">
                <a:latin typeface="Times New Roman" panose="02020603050405020304" pitchFamily="18" charset="0"/>
                <a:ea typeface="PMingLiU" panose="02020500000000000000" pitchFamily="18" charset="-120"/>
              </a:rPr>
              <a:t>    </a:t>
            </a:r>
            <a:r>
              <a:rPr lang="en-GB" sz="1800" dirty="0">
                <a:effectLst/>
                <a:latin typeface="Times New Roman" panose="02020603050405020304" pitchFamily="18" charset="0"/>
                <a:ea typeface="PMingLiU" panose="02020500000000000000" pitchFamily="18" charset="-120"/>
              </a:rPr>
              <a:t>Q5. I think it is reasonable for Bob to get a lower position than Kate even though they have the same education level.</a:t>
            </a:r>
          </a:p>
          <a:p>
            <a:pPr algn="just">
              <a:lnSpc>
                <a:spcPct val="150000"/>
              </a:lnSpc>
            </a:pPr>
            <a:r>
              <a:rPr lang="en-GB" sz="1800" dirty="0">
                <a:effectLst/>
                <a:latin typeface="Times New Roman" panose="02020603050405020304" pitchFamily="18" charset="0"/>
                <a:ea typeface="PMingLiU" panose="02020500000000000000" pitchFamily="18" charset="-120"/>
              </a:rPr>
              <a:t>    Q6. I think Bob works harder than Kate (e.g., by investing more time and energy in his works).</a:t>
            </a:r>
          </a:p>
          <a:p>
            <a:pPr algn="just">
              <a:lnSpc>
                <a:spcPct val="150000"/>
              </a:lnSpc>
            </a:pPr>
            <a:r>
              <a:rPr lang="en-GB" dirty="0">
                <a:latin typeface="Times New Roman" panose="02020603050405020304" pitchFamily="18" charset="0"/>
                <a:ea typeface="PMingLiU" panose="02020500000000000000" pitchFamily="18" charset="-120"/>
              </a:rPr>
              <a:t>    </a:t>
            </a:r>
            <a:r>
              <a:rPr lang="en-GB" sz="1800" dirty="0">
                <a:effectLst/>
                <a:latin typeface="Times New Roman" panose="02020603050405020304" pitchFamily="18" charset="0"/>
                <a:ea typeface="PMingLiU" panose="02020500000000000000" pitchFamily="18" charset="-120"/>
              </a:rPr>
              <a:t>Q7. Kate should choose Claire over her work quicker than Bob should.</a:t>
            </a:r>
          </a:p>
        </p:txBody>
      </p:sp>
    </p:spTree>
    <p:extLst>
      <p:ext uri="{BB962C8B-B14F-4D97-AF65-F5344CB8AC3E}">
        <p14:creationId xmlns:p14="http://schemas.microsoft.com/office/powerpoint/2010/main" val="39159795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7D0FE433-1BF8-D225-133D-ED84F592E1B1}"/>
              </a:ext>
            </a:extLst>
          </p:cNvPr>
          <p:cNvSpPr>
            <a:spLocks noGrp="1"/>
          </p:cNvSpPr>
          <p:nvPr>
            <p:ph type="title" idx="4294967295"/>
          </p:nvPr>
        </p:nvSpPr>
        <p:spPr/>
        <p:txBody>
          <a:bodyPr/>
          <a:lstStyle/>
          <a:p>
            <a:r>
              <a:rPr lang="en-GB" altLang="en-US" sz="2800" b="1" dirty="0">
                <a:solidFill>
                  <a:schemeClr val="accent1">
                    <a:lumMod val="50000"/>
                  </a:schemeClr>
                </a:solidFill>
              </a:rPr>
              <a:t>Summary: What supports greater inclusion and diversity?</a:t>
            </a:r>
          </a:p>
        </p:txBody>
      </p:sp>
      <p:sp>
        <p:nvSpPr>
          <p:cNvPr id="3" name="Content Placeholder 2">
            <a:extLst>
              <a:ext uri="{FF2B5EF4-FFF2-40B4-BE49-F238E27FC236}">
                <a16:creationId xmlns:a16="http://schemas.microsoft.com/office/drawing/2014/main" id="{FB2D6528-3049-72B0-83E0-4035BB379461}"/>
              </a:ext>
            </a:extLst>
          </p:cNvPr>
          <p:cNvSpPr>
            <a:spLocks noGrp="1"/>
          </p:cNvSpPr>
          <p:nvPr>
            <p:ph idx="4294967295"/>
          </p:nvPr>
        </p:nvSpPr>
        <p:spPr>
          <a:xfrm>
            <a:off x="609600" y="1600200"/>
            <a:ext cx="10972800" cy="1254211"/>
          </a:xfrm>
        </p:spPr>
        <p:txBody>
          <a:bodyPr>
            <a:normAutofit/>
          </a:bodyPr>
          <a:lstStyle/>
          <a:p>
            <a:r>
              <a:rPr lang="en-GB" altLang="en-US" sz="1600" dirty="0"/>
              <a:t>Diversity training can be effective in promoting knowledge and skills when certain conditions are met:</a:t>
            </a:r>
          </a:p>
          <a:p>
            <a:pPr lvl="1"/>
            <a:r>
              <a:rPr lang="en-GB" altLang="en-US" sz="1600" dirty="0"/>
              <a:t>training takes place over multiple sessions</a:t>
            </a:r>
          </a:p>
          <a:p>
            <a:pPr lvl="1"/>
            <a:r>
              <a:rPr lang="en-GB" altLang="en-US" sz="1600" dirty="0"/>
              <a:t>both awareness and skills are part of the training content</a:t>
            </a:r>
          </a:p>
          <a:p>
            <a:pPr lvl="1"/>
            <a:r>
              <a:rPr lang="en-GB" altLang="en-US" sz="1600" dirty="0"/>
              <a:t>it is part of wider organisation initiatives (</a:t>
            </a:r>
            <a:r>
              <a:rPr lang="en-GB" altLang="en-US" sz="1600" dirty="0" err="1"/>
              <a:t>Bezrukova</a:t>
            </a:r>
            <a:r>
              <a:rPr lang="en-GB" altLang="en-US" sz="1600" dirty="0"/>
              <a:t> et al 2016).</a:t>
            </a:r>
          </a:p>
          <a:p>
            <a:pPr lvl="1"/>
            <a:endParaRPr lang="en-GB" altLang="en-US" sz="1600" dirty="0"/>
          </a:p>
        </p:txBody>
      </p:sp>
      <p:sp>
        <p:nvSpPr>
          <p:cNvPr id="4" name="TextBox 3">
            <a:extLst>
              <a:ext uri="{FF2B5EF4-FFF2-40B4-BE49-F238E27FC236}">
                <a16:creationId xmlns:a16="http://schemas.microsoft.com/office/drawing/2014/main" id="{D623EB24-6AF7-8C3F-8CBA-98A75E0504EF}"/>
              </a:ext>
            </a:extLst>
          </p:cNvPr>
          <p:cNvSpPr txBox="1"/>
          <p:nvPr/>
        </p:nvSpPr>
        <p:spPr>
          <a:xfrm>
            <a:off x="609600" y="3036973"/>
            <a:ext cx="10972800" cy="2308324"/>
          </a:xfrm>
          <a:prstGeom prst="rect">
            <a:avLst/>
          </a:prstGeom>
          <a:noFill/>
        </p:spPr>
        <p:txBody>
          <a:bodyPr wrap="square">
            <a:spAutoFit/>
          </a:bodyPr>
          <a:lstStyle/>
          <a:p>
            <a:pPr marL="285750" indent="-285750">
              <a:buFont typeface="Arial" panose="020B0604020202020204" pitchFamily="34" charset="0"/>
              <a:buChar char="•"/>
            </a:pPr>
            <a:r>
              <a:rPr lang="en-GB" altLang="en-US" sz="1600" dirty="0"/>
              <a:t>While diversity training is often well received by participants and can have short-term results, the sustained impact of such training on behaviour and emotional prejudice over time is not clear.</a:t>
            </a:r>
          </a:p>
          <a:p>
            <a:pPr marL="0" indent="0">
              <a:buNone/>
            </a:pPr>
            <a:r>
              <a:rPr lang="en-GB" altLang="en-US" sz="1600" dirty="0"/>
              <a:t>    (</a:t>
            </a:r>
            <a:r>
              <a:rPr lang="en-GB" altLang="en-US" sz="1600" dirty="0" err="1"/>
              <a:t>Kalinoski</a:t>
            </a:r>
            <a:r>
              <a:rPr lang="en-GB" altLang="en-US" sz="1600" dirty="0"/>
              <a:t> et al 2013, </a:t>
            </a:r>
            <a:r>
              <a:rPr lang="en-GB" altLang="en-US" sz="1600" dirty="0" err="1"/>
              <a:t>Alhejji</a:t>
            </a:r>
            <a:r>
              <a:rPr lang="en-GB" altLang="en-US" sz="1600" dirty="0"/>
              <a:t> et al 2016)</a:t>
            </a:r>
          </a:p>
          <a:p>
            <a:endParaRPr lang="en-GB" altLang="en-US" sz="1600" dirty="0"/>
          </a:p>
          <a:p>
            <a:pPr marL="285750" indent="-285750">
              <a:buFont typeface="Arial" panose="020B0604020202020204" pitchFamily="34" charset="0"/>
              <a:buChar char="•"/>
            </a:pPr>
            <a:r>
              <a:rPr lang="en-GB" altLang="en-US" sz="1600" dirty="0"/>
              <a:t>Training is not sufficient to create a diverse and inclusive organisation</a:t>
            </a:r>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r>
              <a:rPr lang="en-GB" altLang="en-US" sz="1600" dirty="0"/>
              <a:t>Overall organisational inclusion climate and support for diverse groups is likely to underlie the success of any </a:t>
            </a:r>
            <a:r>
              <a:rPr lang="en-GB" altLang="en-US" sz="1600" b="1" dirty="0"/>
              <a:t>diversity initiatives</a:t>
            </a:r>
            <a:r>
              <a:rPr lang="en-GB" altLang="en-US" sz="1600" dirty="0"/>
              <a:t>.</a:t>
            </a:r>
          </a:p>
          <a:p>
            <a:pPr marL="285750" indent="-285750">
              <a:buFont typeface="Arial" panose="020B0604020202020204" pitchFamily="34" charset="0"/>
              <a:buChar char="•"/>
            </a:pPr>
            <a:endParaRPr lang="en-US" sz="1600" dirty="0"/>
          </a:p>
        </p:txBody>
      </p:sp>
    </p:spTree>
    <p:extLst>
      <p:ext uri="{BB962C8B-B14F-4D97-AF65-F5344CB8AC3E}">
        <p14:creationId xmlns:p14="http://schemas.microsoft.com/office/powerpoint/2010/main" val="1719382655"/>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1457</TotalTime>
  <Words>4978</Words>
  <Application>Microsoft Office PowerPoint</Application>
  <PresentationFormat>Widescreen</PresentationFormat>
  <Paragraphs>295</Paragraphs>
  <Slides>41</Slides>
  <Notes>10</Notes>
  <HiddenSlides>0</HiddenSlides>
  <MMClips>0</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41</vt:i4>
      </vt:variant>
    </vt:vector>
  </HeadingPairs>
  <TitlesOfParts>
    <vt:vector size="56" baseType="lpstr">
      <vt:lpstr>Arial</vt:lpstr>
      <vt:lpstr>Arial</vt:lpstr>
      <vt:lpstr>ArialMT</vt:lpstr>
      <vt:lpstr>Calibri</vt:lpstr>
      <vt:lpstr>CenturyGothic</vt:lpstr>
      <vt:lpstr>CMSS12</vt:lpstr>
      <vt:lpstr>CMSSBX10</vt:lpstr>
      <vt:lpstr>Franklin Gothic Medium</vt:lpstr>
      <vt:lpstr>Myriad Pro</vt:lpstr>
      <vt:lpstr>Open Sans</vt:lpstr>
      <vt:lpstr>Times New Roman</vt:lpstr>
      <vt:lpstr>Wingdings</vt:lpstr>
      <vt:lpstr>1_20140311PresentationUWTSDTemplate</vt:lpstr>
      <vt:lpstr>20140311PresentationUWTSDTemplate</vt:lpstr>
      <vt:lpstr>2_20140311PresentationUWTSDTemplate</vt:lpstr>
      <vt:lpstr>PowerPoint Presentation</vt:lpstr>
      <vt:lpstr>Recap from Week 1</vt:lpstr>
      <vt:lpstr>Recap: Week 1-Food for thought…</vt:lpstr>
      <vt:lpstr>PowerPoint Presentation</vt:lpstr>
      <vt:lpstr>What is Diversity at Workplace?</vt:lpstr>
      <vt:lpstr>How to Form Diversity?</vt:lpstr>
      <vt:lpstr>How to Accommodate Diversity at Workplace?</vt:lpstr>
      <vt:lpstr>PowerPoint Presentation</vt:lpstr>
      <vt:lpstr>How to Manage a Multigenerational Workforce?</vt:lpstr>
      <vt:lpstr>How to Manage a Multigenerational Workforce?</vt:lpstr>
      <vt:lpstr>PowerPoint Presentation</vt:lpstr>
      <vt:lpstr>PowerPoint Presentation</vt:lpstr>
      <vt:lpstr>  </vt:lpstr>
      <vt:lpstr>Barriers to the success of diversity and inclusion policies  </vt:lpstr>
      <vt:lpstr>Barriers to the success of diversity and inclusion policies  </vt:lpstr>
      <vt:lpstr>CV Exercise</vt:lpstr>
      <vt:lpstr>PowerPoint Presentation</vt:lpstr>
      <vt:lpstr>Barriers</vt:lpstr>
      <vt:lpstr>Barriers</vt:lpstr>
      <vt:lpstr>Barriers</vt:lpstr>
      <vt:lpstr>DEI Practices and Barriers in MNCs</vt:lpstr>
      <vt:lpstr>PowerPoint Presentation</vt:lpstr>
      <vt:lpstr>PowerPoint Presentation</vt:lpstr>
      <vt:lpstr>Touchpoints  - Attracting Applicants</vt:lpstr>
      <vt:lpstr>Read through the recruitment page for this return to wok programme and discuss your thoughts on the job advertisement.</vt:lpstr>
      <vt:lpstr>Touchpoints – Candidate Selection</vt:lpstr>
      <vt:lpstr>The Dilemma of Unconscious Bias in Recruiting  </vt:lpstr>
      <vt:lpstr>Selection Exercise-  Quality Compliance at the Hawthorn Arms </vt:lpstr>
      <vt:lpstr>Touchpoints – Access to Flexible Working</vt:lpstr>
      <vt:lpstr>Touchpoints – Access to Flexible Working</vt:lpstr>
      <vt:lpstr>Touchpoints – Organisation Culture &amp; Policies</vt:lpstr>
      <vt:lpstr>Touchpoints – Organisation Culture &amp; Policies</vt:lpstr>
      <vt:lpstr>Diversity Best Practices Inclusion Index (2018, 2020)</vt:lpstr>
      <vt:lpstr>The evidence for promoting diversity and inclusion at work</vt:lpstr>
      <vt:lpstr>PowerPoint Presentation</vt:lpstr>
      <vt:lpstr>Conclusion</vt:lpstr>
      <vt:lpstr>Conclusion (cont.)</vt:lpstr>
      <vt:lpstr>Resources</vt:lpstr>
      <vt:lpstr>Vignette Survey</vt:lpstr>
      <vt:lpstr>Vignette Survey (cont.)</vt:lpstr>
      <vt:lpstr>Summary: What supports greater inclusion and diversity?</vt:lpstr>
    </vt:vector>
  </TitlesOfParts>
  <Company>Univerosty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&amp; Inclusion</dc:title>
  <dc:creator>Mary March</dc:creator>
  <cp:lastModifiedBy>Efua Adams </cp:lastModifiedBy>
  <cp:revision>42</cp:revision>
  <dcterms:created xsi:type="dcterms:W3CDTF">2018-11-29T12:03:52Z</dcterms:created>
  <dcterms:modified xsi:type="dcterms:W3CDTF">2023-01-14T15:37:51Z</dcterms:modified>
</cp:coreProperties>
</file>