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78" r:id="rId1"/>
  </p:sldMasterIdLst>
  <p:sldIdLst>
    <p:sldId id="256" r:id="rId2"/>
    <p:sldId id="322" r:id="rId3"/>
    <p:sldId id="258" r:id="rId4"/>
    <p:sldId id="259" r:id="rId5"/>
    <p:sldId id="260" r:id="rId6"/>
    <p:sldId id="264" r:id="rId7"/>
    <p:sldId id="314" r:id="rId8"/>
    <p:sldId id="265" r:id="rId9"/>
    <p:sldId id="315" r:id="rId10"/>
    <p:sldId id="319" r:id="rId11"/>
    <p:sldId id="316" r:id="rId12"/>
    <p:sldId id="317" r:id="rId13"/>
    <p:sldId id="320" r:id="rId14"/>
    <p:sldId id="321" r:id="rId1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987" autoAdjust="0"/>
    <p:restoredTop sz="94660"/>
  </p:normalViewPr>
  <p:slideViewPr>
    <p:cSldViewPr snapToGrid="0">
      <p:cViewPr varScale="1">
        <p:scale>
          <a:sx n="71" d="100"/>
          <a:sy n="71" d="100"/>
        </p:scale>
        <p:origin x="376" y="3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C45F37-CE1E-3BB9-2B01-FC4790493BDE}"/>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5EF92363-CFB7-9EB2-8548-D506C6D45481}"/>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77A39D08-533F-6A39-60F6-DA91A7406BF5}"/>
              </a:ext>
            </a:extLst>
          </p:cNvPr>
          <p:cNvSpPr>
            <a:spLocks noGrp="1"/>
          </p:cNvSpPr>
          <p:nvPr>
            <p:ph type="dt" sz="half" idx="10"/>
          </p:nvPr>
        </p:nvSpPr>
        <p:spPr/>
        <p:txBody>
          <a:bodyPr/>
          <a:lstStyle/>
          <a:p>
            <a:fld id="{87DE6118-2437-4B30-8E3C-4D2BE6020583}" type="datetimeFigureOut">
              <a:rPr lang="en-US" smtClean="0"/>
              <a:pPr/>
              <a:t>7/9/2023</a:t>
            </a:fld>
            <a:endParaRPr lang="en-US" dirty="0"/>
          </a:p>
        </p:txBody>
      </p:sp>
      <p:sp>
        <p:nvSpPr>
          <p:cNvPr id="5" name="Footer Placeholder 4">
            <a:extLst>
              <a:ext uri="{FF2B5EF4-FFF2-40B4-BE49-F238E27FC236}">
                <a16:creationId xmlns:a16="http://schemas.microsoft.com/office/drawing/2014/main" id="{A9612FC8-A818-2791-83BA-F9D024573CB3}"/>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8427DE2B-BCF6-3F5A-149F-D16BD81AB622}"/>
              </a:ext>
            </a:extLst>
          </p:cNvPr>
          <p:cNvSpPr>
            <a:spLocks noGrp="1"/>
          </p:cNvSpPr>
          <p:nvPr>
            <p:ph type="sldNum" sz="quarter" idx="12"/>
          </p:nvPr>
        </p:nvSpPr>
        <p:spPr/>
        <p:txBody>
          <a:bodyPr/>
          <a:lstStyle/>
          <a:p>
            <a:fld id="{69E57DC2-970A-4B3E-BB1C-7A09969E49DF}" type="slidenum">
              <a:rPr lang="en-US" smtClean="0"/>
              <a:pPr/>
              <a:t>‹#›</a:t>
            </a:fld>
            <a:endParaRPr lang="en-US" dirty="0"/>
          </a:p>
        </p:txBody>
      </p:sp>
    </p:spTree>
    <p:extLst>
      <p:ext uri="{BB962C8B-B14F-4D97-AF65-F5344CB8AC3E}">
        <p14:creationId xmlns:p14="http://schemas.microsoft.com/office/powerpoint/2010/main" val="251152488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783CFA-36D1-3B73-129F-0492C700F295}"/>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2BEE9386-E245-8B01-C509-8D0C281B4A35}"/>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A601328-58DE-2A20-29B9-9FA4750DB1D3}"/>
              </a:ext>
            </a:extLst>
          </p:cNvPr>
          <p:cNvSpPr>
            <a:spLocks noGrp="1"/>
          </p:cNvSpPr>
          <p:nvPr>
            <p:ph type="dt" sz="half" idx="10"/>
          </p:nvPr>
        </p:nvSpPr>
        <p:spPr/>
        <p:txBody>
          <a:bodyPr/>
          <a:lstStyle/>
          <a:p>
            <a:fld id="{87DE6118-2437-4B30-8E3C-4D2BE6020583}" type="datetimeFigureOut">
              <a:rPr lang="en-US" smtClean="0"/>
              <a:t>7/9/2023</a:t>
            </a:fld>
            <a:endParaRPr lang="en-US" dirty="0"/>
          </a:p>
        </p:txBody>
      </p:sp>
      <p:sp>
        <p:nvSpPr>
          <p:cNvPr id="5" name="Footer Placeholder 4">
            <a:extLst>
              <a:ext uri="{FF2B5EF4-FFF2-40B4-BE49-F238E27FC236}">
                <a16:creationId xmlns:a16="http://schemas.microsoft.com/office/drawing/2014/main" id="{36B17181-6E16-6546-7BE7-C6E9B21B2D6E}"/>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AFDE1C04-F229-7E80-731E-27434E3B383E}"/>
              </a:ext>
            </a:extLst>
          </p:cNvPr>
          <p:cNvSpPr>
            <a:spLocks noGrp="1"/>
          </p:cNvSpPr>
          <p:nvPr>
            <p:ph type="sldNum" sz="quarter" idx="12"/>
          </p:nvPr>
        </p:nvSpPr>
        <p:spPr/>
        <p:txBody>
          <a:bodyPr/>
          <a:lstStyle/>
          <a:p>
            <a:fld id="{69E57DC2-970A-4B3E-BB1C-7A09969E49DF}" type="slidenum">
              <a:rPr lang="en-US" smtClean="0"/>
              <a:t>‹#›</a:t>
            </a:fld>
            <a:endParaRPr lang="en-US" dirty="0"/>
          </a:p>
        </p:txBody>
      </p:sp>
    </p:spTree>
    <p:extLst>
      <p:ext uri="{BB962C8B-B14F-4D97-AF65-F5344CB8AC3E}">
        <p14:creationId xmlns:p14="http://schemas.microsoft.com/office/powerpoint/2010/main" val="399522722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F2185D-DAD9-10E3-AF22-938C518CAABA}"/>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95F8A805-E46F-F35E-C8EB-9C9860D59A5E}"/>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E0E2C7DB-6E93-0B62-69A6-E4BE65B8A30D}"/>
              </a:ext>
            </a:extLst>
          </p:cNvPr>
          <p:cNvSpPr>
            <a:spLocks noGrp="1"/>
          </p:cNvSpPr>
          <p:nvPr>
            <p:ph type="dt" sz="half" idx="10"/>
          </p:nvPr>
        </p:nvSpPr>
        <p:spPr/>
        <p:txBody>
          <a:bodyPr/>
          <a:lstStyle/>
          <a:p>
            <a:fld id="{87DE6118-2437-4B30-8E3C-4D2BE6020583}" type="datetimeFigureOut">
              <a:rPr lang="en-US" smtClean="0"/>
              <a:pPr/>
              <a:t>7/9/2023</a:t>
            </a:fld>
            <a:endParaRPr lang="en-US" dirty="0"/>
          </a:p>
        </p:txBody>
      </p:sp>
      <p:sp>
        <p:nvSpPr>
          <p:cNvPr id="5" name="Footer Placeholder 4">
            <a:extLst>
              <a:ext uri="{FF2B5EF4-FFF2-40B4-BE49-F238E27FC236}">
                <a16:creationId xmlns:a16="http://schemas.microsoft.com/office/drawing/2014/main" id="{0DF6691B-747C-A94F-2D3E-CFF9FDE3FD94}"/>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91B7FD78-C76E-EEA9-3431-A23AE4684494}"/>
              </a:ext>
            </a:extLst>
          </p:cNvPr>
          <p:cNvSpPr>
            <a:spLocks noGrp="1"/>
          </p:cNvSpPr>
          <p:nvPr>
            <p:ph type="sldNum" sz="quarter" idx="12"/>
          </p:nvPr>
        </p:nvSpPr>
        <p:spPr/>
        <p:txBody>
          <a:bodyPr/>
          <a:lstStyle/>
          <a:p>
            <a:fld id="{69E57DC2-970A-4B3E-BB1C-7A09969E49DF}" type="slidenum">
              <a:rPr lang="en-US" smtClean="0"/>
              <a:pPr/>
              <a:t>‹#›</a:t>
            </a:fld>
            <a:endParaRPr lang="en-US" dirty="0"/>
          </a:p>
        </p:txBody>
      </p:sp>
    </p:spTree>
    <p:extLst>
      <p:ext uri="{BB962C8B-B14F-4D97-AF65-F5344CB8AC3E}">
        <p14:creationId xmlns:p14="http://schemas.microsoft.com/office/powerpoint/2010/main" val="259272721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C44243-3C76-F559-F237-E486A48DF18F}"/>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C98F5F30-A6AC-62F1-D7C1-82F05B9809C7}"/>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D19EFE7C-0D4F-9B5B-2F43-CEBC8965322A}"/>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B249C731-16F4-5F86-A51D-15C15C015FD3}"/>
              </a:ext>
            </a:extLst>
          </p:cNvPr>
          <p:cNvSpPr>
            <a:spLocks noGrp="1"/>
          </p:cNvSpPr>
          <p:nvPr>
            <p:ph type="dt" sz="half" idx="10"/>
          </p:nvPr>
        </p:nvSpPr>
        <p:spPr/>
        <p:txBody>
          <a:bodyPr/>
          <a:lstStyle/>
          <a:p>
            <a:fld id="{87DE6118-2437-4B30-8E3C-4D2BE6020583}" type="datetimeFigureOut">
              <a:rPr lang="en-US" smtClean="0"/>
              <a:t>7/9/2023</a:t>
            </a:fld>
            <a:endParaRPr lang="en-US" dirty="0"/>
          </a:p>
        </p:txBody>
      </p:sp>
      <p:sp>
        <p:nvSpPr>
          <p:cNvPr id="6" name="Footer Placeholder 5">
            <a:extLst>
              <a:ext uri="{FF2B5EF4-FFF2-40B4-BE49-F238E27FC236}">
                <a16:creationId xmlns:a16="http://schemas.microsoft.com/office/drawing/2014/main" id="{E3335D09-ABC7-3EAC-D1CC-5DB52EBBD432}"/>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C1E36B7A-2B05-5D96-0FFB-A434A1BF7CD4}"/>
              </a:ext>
            </a:extLst>
          </p:cNvPr>
          <p:cNvSpPr>
            <a:spLocks noGrp="1"/>
          </p:cNvSpPr>
          <p:nvPr>
            <p:ph type="sldNum" sz="quarter" idx="12"/>
          </p:nvPr>
        </p:nvSpPr>
        <p:spPr/>
        <p:txBody>
          <a:bodyPr/>
          <a:lstStyle/>
          <a:p>
            <a:fld id="{69E57DC2-970A-4B3E-BB1C-7A09969E49DF}" type="slidenum">
              <a:rPr lang="en-US" smtClean="0"/>
              <a:t>‹#›</a:t>
            </a:fld>
            <a:endParaRPr lang="en-US" dirty="0"/>
          </a:p>
        </p:txBody>
      </p:sp>
    </p:spTree>
    <p:extLst>
      <p:ext uri="{BB962C8B-B14F-4D97-AF65-F5344CB8AC3E}">
        <p14:creationId xmlns:p14="http://schemas.microsoft.com/office/powerpoint/2010/main" val="199935256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9373E5-7214-1DCB-F81C-38EDE7ECFA9F}"/>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3EBDEE3A-31C8-E292-71A0-C7F2D88D4BE8}"/>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A417ADF5-7B3B-7B22-3BC9-CF4859285BCC}"/>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FE30CA01-978A-B694-31B8-A526FD6BBC2D}"/>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A8901227-37B4-AEC9-39FB-EE9FDC7CACA4}"/>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932CB9A1-5C10-935C-D64C-EDE28AFB35C9}"/>
              </a:ext>
            </a:extLst>
          </p:cNvPr>
          <p:cNvSpPr>
            <a:spLocks noGrp="1"/>
          </p:cNvSpPr>
          <p:nvPr>
            <p:ph type="dt" sz="half" idx="10"/>
          </p:nvPr>
        </p:nvSpPr>
        <p:spPr/>
        <p:txBody>
          <a:bodyPr/>
          <a:lstStyle/>
          <a:p>
            <a:fld id="{87DE6118-2437-4B30-8E3C-4D2BE6020583}" type="datetimeFigureOut">
              <a:rPr lang="en-US" smtClean="0"/>
              <a:t>7/9/2023</a:t>
            </a:fld>
            <a:endParaRPr lang="en-US" dirty="0"/>
          </a:p>
        </p:txBody>
      </p:sp>
      <p:sp>
        <p:nvSpPr>
          <p:cNvPr id="8" name="Footer Placeholder 7">
            <a:extLst>
              <a:ext uri="{FF2B5EF4-FFF2-40B4-BE49-F238E27FC236}">
                <a16:creationId xmlns:a16="http://schemas.microsoft.com/office/drawing/2014/main" id="{3B7A8B04-4B3F-601A-2A65-722339225AA3}"/>
              </a:ext>
            </a:extLst>
          </p:cNvPr>
          <p:cNvSpPr>
            <a:spLocks noGrp="1"/>
          </p:cNvSpPr>
          <p:nvPr>
            <p:ph type="ftr" sz="quarter" idx="11"/>
          </p:nvPr>
        </p:nvSpPr>
        <p:spPr/>
        <p:txBody>
          <a:bodyPr/>
          <a:lstStyle/>
          <a:p>
            <a:endParaRPr lang="en-US" dirty="0"/>
          </a:p>
        </p:txBody>
      </p:sp>
      <p:sp>
        <p:nvSpPr>
          <p:cNvPr id="9" name="Slide Number Placeholder 8">
            <a:extLst>
              <a:ext uri="{FF2B5EF4-FFF2-40B4-BE49-F238E27FC236}">
                <a16:creationId xmlns:a16="http://schemas.microsoft.com/office/drawing/2014/main" id="{031691A8-E50E-D656-C8B9-F52072886702}"/>
              </a:ext>
            </a:extLst>
          </p:cNvPr>
          <p:cNvSpPr>
            <a:spLocks noGrp="1"/>
          </p:cNvSpPr>
          <p:nvPr>
            <p:ph type="sldNum" sz="quarter" idx="12"/>
          </p:nvPr>
        </p:nvSpPr>
        <p:spPr/>
        <p:txBody>
          <a:bodyPr/>
          <a:lstStyle/>
          <a:p>
            <a:fld id="{69E57DC2-970A-4B3E-BB1C-7A09969E49DF}" type="slidenum">
              <a:rPr lang="en-US" smtClean="0"/>
              <a:t>‹#›</a:t>
            </a:fld>
            <a:endParaRPr lang="en-US" dirty="0"/>
          </a:p>
        </p:txBody>
      </p:sp>
    </p:spTree>
    <p:extLst>
      <p:ext uri="{BB962C8B-B14F-4D97-AF65-F5344CB8AC3E}">
        <p14:creationId xmlns:p14="http://schemas.microsoft.com/office/powerpoint/2010/main" val="131838053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D74F57-A386-3026-F48F-2C38CA7FCCF0}"/>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E9B9D570-0767-89C8-DECF-FDEE797AAF9D}"/>
              </a:ext>
            </a:extLst>
          </p:cNvPr>
          <p:cNvSpPr>
            <a:spLocks noGrp="1"/>
          </p:cNvSpPr>
          <p:nvPr>
            <p:ph type="dt" sz="half" idx="10"/>
          </p:nvPr>
        </p:nvSpPr>
        <p:spPr/>
        <p:txBody>
          <a:bodyPr/>
          <a:lstStyle/>
          <a:p>
            <a:fld id="{87DE6118-2437-4B30-8E3C-4D2BE6020583}" type="datetimeFigureOut">
              <a:rPr lang="en-US" smtClean="0"/>
              <a:t>7/9/2023</a:t>
            </a:fld>
            <a:endParaRPr lang="en-US" dirty="0"/>
          </a:p>
        </p:txBody>
      </p:sp>
      <p:sp>
        <p:nvSpPr>
          <p:cNvPr id="4" name="Footer Placeholder 3">
            <a:extLst>
              <a:ext uri="{FF2B5EF4-FFF2-40B4-BE49-F238E27FC236}">
                <a16:creationId xmlns:a16="http://schemas.microsoft.com/office/drawing/2014/main" id="{187DFE84-F677-145E-B48B-F14F079FBFAB}"/>
              </a:ext>
            </a:extLst>
          </p:cNvPr>
          <p:cNvSpPr>
            <a:spLocks noGrp="1"/>
          </p:cNvSpPr>
          <p:nvPr>
            <p:ph type="ftr" sz="quarter" idx="11"/>
          </p:nvPr>
        </p:nvSpPr>
        <p:spPr/>
        <p:txBody>
          <a:bodyPr/>
          <a:lstStyle/>
          <a:p>
            <a:endParaRPr lang="en-US" dirty="0"/>
          </a:p>
        </p:txBody>
      </p:sp>
      <p:sp>
        <p:nvSpPr>
          <p:cNvPr id="5" name="Slide Number Placeholder 4">
            <a:extLst>
              <a:ext uri="{FF2B5EF4-FFF2-40B4-BE49-F238E27FC236}">
                <a16:creationId xmlns:a16="http://schemas.microsoft.com/office/drawing/2014/main" id="{D4226EFC-6660-560D-CDFB-ACFE9F0FC5F7}"/>
              </a:ext>
            </a:extLst>
          </p:cNvPr>
          <p:cNvSpPr>
            <a:spLocks noGrp="1"/>
          </p:cNvSpPr>
          <p:nvPr>
            <p:ph type="sldNum" sz="quarter" idx="12"/>
          </p:nvPr>
        </p:nvSpPr>
        <p:spPr/>
        <p:txBody>
          <a:bodyPr/>
          <a:lstStyle/>
          <a:p>
            <a:fld id="{69E57DC2-970A-4B3E-BB1C-7A09969E49DF}" type="slidenum">
              <a:rPr lang="en-US" smtClean="0"/>
              <a:t>‹#›</a:t>
            </a:fld>
            <a:endParaRPr lang="en-US" dirty="0"/>
          </a:p>
        </p:txBody>
      </p:sp>
    </p:spTree>
    <p:extLst>
      <p:ext uri="{BB962C8B-B14F-4D97-AF65-F5344CB8AC3E}">
        <p14:creationId xmlns:p14="http://schemas.microsoft.com/office/powerpoint/2010/main" val="159790471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82B0FCE5-C690-DCC3-5D27-9A256CB1D0FD}"/>
              </a:ext>
            </a:extLst>
          </p:cNvPr>
          <p:cNvSpPr>
            <a:spLocks noGrp="1"/>
          </p:cNvSpPr>
          <p:nvPr>
            <p:ph type="dt" sz="half" idx="10"/>
          </p:nvPr>
        </p:nvSpPr>
        <p:spPr/>
        <p:txBody>
          <a:bodyPr/>
          <a:lstStyle/>
          <a:p>
            <a:fld id="{87DE6118-2437-4B30-8E3C-4D2BE6020583}" type="datetimeFigureOut">
              <a:rPr lang="en-US" smtClean="0"/>
              <a:t>7/9/2023</a:t>
            </a:fld>
            <a:endParaRPr lang="en-US" dirty="0"/>
          </a:p>
        </p:txBody>
      </p:sp>
      <p:sp>
        <p:nvSpPr>
          <p:cNvPr id="3" name="Footer Placeholder 2">
            <a:extLst>
              <a:ext uri="{FF2B5EF4-FFF2-40B4-BE49-F238E27FC236}">
                <a16:creationId xmlns:a16="http://schemas.microsoft.com/office/drawing/2014/main" id="{9DCE56BE-ED7F-C660-265A-A719C5C5F162}"/>
              </a:ext>
            </a:extLst>
          </p:cNvPr>
          <p:cNvSpPr>
            <a:spLocks noGrp="1"/>
          </p:cNvSpPr>
          <p:nvPr>
            <p:ph type="ftr" sz="quarter" idx="11"/>
          </p:nvPr>
        </p:nvSpPr>
        <p:spPr/>
        <p:txBody>
          <a:bodyPr/>
          <a:lstStyle/>
          <a:p>
            <a:endParaRPr lang="en-US" dirty="0"/>
          </a:p>
        </p:txBody>
      </p:sp>
      <p:sp>
        <p:nvSpPr>
          <p:cNvPr id="4" name="Slide Number Placeholder 3">
            <a:extLst>
              <a:ext uri="{FF2B5EF4-FFF2-40B4-BE49-F238E27FC236}">
                <a16:creationId xmlns:a16="http://schemas.microsoft.com/office/drawing/2014/main" id="{CEEEB482-86E5-89A3-B206-5FA7D34AA8B6}"/>
              </a:ext>
            </a:extLst>
          </p:cNvPr>
          <p:cNvSpPr>
            <a:spLocks noGrp="1"/>
          </p:cNvSpPr>
          <p:nvPr>
            <p:ph type="sldNum" sz="quarter" idx="12"/>
          </p:nvPr>
        </p:nvSpPr>
        <p:spPr/>
        <p:txBody>
          <a:bodyPr/>
          <a:lstStyle/>
          <a:p>
            <a:fld id="{69E57DC2-970A-4B3E-BB1C-7A09969E49DF}" type="slidenum">
              <a:rPr lang="en-US" smtClean="0"/>
              <a:t>‹#›</a:t>
            </a:fld>
            <a:endParaRPr lang="en-US" dirty="0"/>
          </a:p>
        </p:txBody>
      </p:sp>
    </p:spTree>
    <p:extLst>
      <p:ext uri="{BB962C8B-B14F-4D97-AF65-F5344CB8AC3E}">
        <p14:creationId xmlns:p14="http://schemas.microsoft.com/office/powerpoint/2010/main" val="246183844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3D3D4D-6C9C-624D-21E0-281C724EEAB2}"/>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0AD328A8-E4BB-2698-2A49-34E907B408E5}"/>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ACBD348C-5BAA-94B0-18FF-15B691102406}"/>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B0FC2388-CA5F-F6F1-279E-32909A783B93}"/>
              </a:ext>
            </a:extLst>
          </p:cNvPr>
          <p:cNvSpPr>
            <a:spLocks noGrp="1"/>
          </p:cNvSpPr>
          <p:nvPr>
            <p:ph type="dt" sz="half" idx="10"/>
          </p:nvPr>
        </p:nvSpPr>
        <p:spPr/>
        <p:txBody>
          <a:bodyPr/>
          <a:lstStyle/>
          <a:p>
            <a:fld id="{87DE6118-2437-4B30-8E3C-4D2BE6020583}" type="datetimeFigureOut">
              <a:rPr lang="en-US" smtClean="0"/>
              <a:pPr/>
              <a:t>7/9/2023</a:t>
            </a:fld>
            <a:endParaRPr lang="en-US" dirty="0"/>
          </a:p>
        </p:txBody>
      </p:sp>
      <p:sp>
        <p:nvSpPr>
          <p:cNvPr id="6" name="Footer Placeholder 5">
            <a:extLst>
              <a:ext uri="{FF2B5EF4-FFF2-40B4-BE49-F238E27FC236}">
                <a16:creationId xmlns:a16="http://schemas.microsoft.com/office/drawing/2014/main" id="{324F1F67-915B-1B0B-6D04-DB6E2ECFE473}"/>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4D0206DC-A16B-9C90-3447-89EBB761922C}"/>
              </a:ext>
            </a:extLst>
          </p:cNvPr>
          <p:cNvSpPr>
            <a:spLocks noGrp="1"/>
          </p:cNvSpPr>
          <p:nvPr>
            <p:ph type="sldNum" sz="quarter" idx="12"/>
          </p:nvPr>
        </p:nvSpPr>
        <p:spPr/>
        <p:txBody>
          <a:bodyPr/>
          <a:lstStyle/>
          <a:p>
            <a:fld id="{69E57DC2-970A-4B3E-BB1C-7A09969E49DF}" type="slidenum">
              <a:rPr lang="en-US" smtClean="0"/>
              <a:pPr/>
              <a:t>‹#›</a:t>
            </a:fld>
            <a:endParaRPr lang="en-US" dirty="0"/>
          </a:p>
        </p:txBody>
      </p:sp>
    </p:spTree>
    <p:extLst>
      <p:ext uri="{BB962C8B-B14F-4D97-AF65-F5344CB8AC3E}">
        <p14:creationId xmlns:p14="http://schemas.microsoft.com/office/powerpoint/2010/main" val="169308022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82B9A2-BA44-CCB4-C6B5-A0B6C88B4885}"/>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832AC6DF-06A4-E355-65E4-BC3FA7B8AD7F}"/>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11BE53C8-8BD5-E89A-CEA1-3C0CAF37B012}"/>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CEAABEDC-F084-09C2-02A6-566428CF2DCB}"/>
              </a:ext>
            </a:extLst>
          </p:cNvPr>
          <p:cNvSpPr>
            <a:spLocks noGrp="1"/>
          </p:cNvSpPr>
          <p:nvPr>
            <p:ph type="dt" sz="half" idx="10"/>
          </p:nvPr>
        </p:nvSpPr>
        <p:spPr/>
        <p:txBody>
          <a:bodyPr/>
          <a:lstStyle/>
          <a:p>
            <a:fld id="{87DE6118-2437-4B30-8E3C-4D2BE6020583}" type="datetimeFigureOut">
              <a:rPr lang="en-US" smtClean="0"/>
              <a:pPr/>
              <a:t>7/9/2023</a:t>
            </a:fld>
            <a:endParaRPr lang="en-US" dirty="0"/>
          </a:p>
        </p:txBody>
      </p:sp>
      <p:sp>
        <p:nvSpPr>
          <p:cNvPr id="6" name="Footer Placeholder 5">
            <a:extLst>
              <a:ext uri="{FF2B5EF4-FFF2-40B4-BE49-F238E27FC236}">
                <a16:creationId xmlns:a16="http://schemas.microsoft.com/office/drawing/2014/main" id="{8C4631C6-D159-D97F-EF5A-6A0D5157B5AC}"/>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0CE3A238-7399-DF1A-2276-D90877290542}"/>
              </a:ext>
            </a:extLst>
          </p:cNvPr>
          <p:cNvSpPr>
            <a:spLocks noGrp="1"/>
          </p:cNvSpPr>
          <p:nvPr>
            <p:ph type="sldNum" sz="quarter" idx="12"/>
          </p:nvPr>
        </p:nvSpPr>
        <p:spPr/>
        <p:txBody>
          <a:bodyPr/>
          <a:lstStyle/>
          <a:p>
            <a:fld id="{69E57DC2-970A-4B3E-BB1C-7A09969E49DF}" type="slidenum">
              <a:rPr lang="en-US" smtClean="0"/>
              <a:pPr/>
              <a:t>‹#›</a:t>
            </a:fld>
            <a:endParaRPr lang="en-US" dirty="0"/>
          </a:p>
        </p:txBody>
      </p:sp>
    </p:spTree>
    <p:extLst>
      <p:ext uri="{BB962C8B-B14F-4D97-AF65-F5344CB8AC3E}">
        <p14:creationId xmlns:p14="http://schemas.microsoft.com/office/powerpoint/2010/main" val="15135006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4228CF-7218-D9B6-636D-AD86DC528C77}"/>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D04CDCD3-73C9-756A-82F3-A69F674E9320}"/>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BE6776C-7BD4-33EC-672E-B1E07C828226}"/>
              </a:ext>
            </a:extLst>
          </p:cNvPr>
          <p:cNvSpPr>
            <a:spLocks noGrp="1"/>
          </p:cNvSpPr>
          <p:nvPr>
            <p:ph type="dt" sz="half" idx="10"/>
          </p:nvPr>
        </p:nvSpPr>
        <p:spPr/>
        <p:txBody>
          <a:bodyPr/>
          <a:lstStyle/>
          <a:p>
            <a:fld id="{87DE6118-2437-4B30-8E3C-4D2BE6020583}" type="datetimeFigureOut">
              <a:rPr lang="en-US" smtClean="0"/>
              <a:t>7/9/2023</a:t>
            </a:fld>
            <a:endParaRPr lang="en-US" dirty="0"/>
          </a:p>
        </p:txBody>
      </p:sp>
      <p:sp>
        <p:nvSpPr>
          <p:cNvPr id="5" name="Footer Placeholder 4">
            <a:extLst>
              <a:ext uri="{FF2B5EF4-FFF2-40B4-BE49-F238E27FC236}">
                <a16:creationId xmlns:a16="http://schemas.microsoft.com/office/drawing/2014/main" id="{2A38AB90-9833-13E6-A45D-8E9E0B766F73}"/>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B48C5C44-63E2-F15D-E3F9-06AE3F10D8A2}"/>
              </a:ext>
            </a:extLst>
          </p:cNvPr>
          <p:cNvSpPr>
            <a:spLocks noGrp="1"/>
          </p:cNvSpPr>
          <p:nvPr>
            <p:ph type="sldNum" sz="quarter" idx="12"/>
          </p:nvPr>
        </p:nvSpPr>
        <p:spPr/>
        <p:txBody>
          <a:bodyPr/>
          <a:lstStyle/>
          <a:p>
            <a:fld id="{69E57DC2-970A-4B3E-BB1C-7A09969E49DF}" type="slidenum">
              <a:rPr lang="en-US" smtClean="0"/>
              <a:t>‹#›</a:t>
            </a:fld>
            <a:endParaRPr lang="en-US" dirty="0"/>
          </a:p>
        </p:txBody>
      </p:sp>
    </p:spTree>
    <p:extLst>
      <p:ext uri="{BB962C8B-B14F-4D97-AF65-F5344CB8AC3E}">
        <p14:creationId xmlns:p14="http://schemas.microsoft.com/office/powerpoint/2010/main" val="214599101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4DCB611A-2014-5A4D-AA94-6A9DC9719FC0}"/>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DC55B047-0A2D-3494-B51B-D81E3C83A018}"/>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1872A8D-4A88-07BE-98DA-101FE6335923}"/>
              </a:ext>
            </a:extLst>
          </p:cNvPr>
          <p:cNvSpPr>
            <a:spLocks noGrp="1"/>
          </p:cNvSpPr>
          <p:nvPr>
            <p:ph type="dt" sz="half" idx="10"/>
          </p:nvPr>
        </p:nvSpPr>
        <p:spPr/>
        <p:txBody>
          <a:bodyPr/>
          <a:lstStyle/>
          <a:p>
            <a:fld id="{87DE6118-2437-4B30-8E3C-4D2BE6020583}" type="datetimeFigureOut">
              <a:rPr lang="en-US" smtClean="0"/>
              <a:t>7/9/2023</a:t>
            </a:fld>
            <a:endParaRPr lang="en-US" dirty="0"/>
          </a:p>
        </p:txBody>
      </p:sp>
      <p:sp>
        <p:nvSpPr>
          <p:cNvPr id="5" name="Footer Placeholder 4">
            <a:extLst>
              <a:ext uri="{FF2B5EF4-FFF2-40B4-BE49-F238E27FC236}">
                <a16:creationId xmlns:a16="http://schemas.microsoft.com/office/drawing/2014/main" id="{B8745E8C-B975-8ACB-0527-6B8590B975A7}"/>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B2892C0B-23B2-5E7D-E7F7-ACC1399C2173}"/>
              </a:ext>
            </a:extLst>
          </p:cNvPr>
          <p:cNvSpPr>
            <a:spLocks noGrp="1"/>
          </p:cNvSpPr>
          <p:nvPr>
            <p:ph type="sldNum" sz="quarter" idx="12"/>
          </p:nvPr>
        </p:nvSpPr>
        <p:spPr/>
        <p:txBody>
          <a:bodyPr/>
          <a:lstStyle/>
          <a:p>
            <a:fld id="{69E57DC2-970A-4B3E-BB1C-7A09969E49DF}" type="slidenum">
              <a:rPr lang="en-US" smtClean="0"/>
              <a:t>‹#›</a:t>
            </a:fld>
            <a:endParaRPr lang="en-US" dirty="0"/>
          </a:p>
        </p:txBody>
      </p:sp>
    </p:spTree>
    <p:extLst>
      <p:ext uri="{BB962C8B-B14F-4D97-AF65-F5344CB8AC3E}">
        <p14:creationId xmlns:p14="http://schemas.microsoft.com/office/powerpoint/2010/main" val="262808438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13E7BF0B-EA38-D31C-9CB1-22A4DC7A8905}"/>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1D9EE98A-6686-4028-5D75-8A26A0F4B81F}"/>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FE5921C-1B64-9B52-8088-A48E9C22636A}"/>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7DE6118-2437-4B30-8E3C-4D2BE6020583}" type="datetimeFigureOut">
              <a:rPr lang="en-US" smtClean="0"/>
              <a:pPr/>
              <a:t>7/9/2023</a:t>
            </a:fld>
            <a:endParaRPr lang="en-US" dirty="0"/>
          </a:p>
        </p:txBody>
      </p:sp>
      <p:sp>
        <p:nvSpPr>
          <p:cNvPr id="5" name="Footer Placeholder 4">
            <a:extLst>
              <a:ext uri="{FF2B5EF4-FFF2-40B4-BE49-F238E27FC236}">
                <a16:creationId xmlns:a16="http://schemas.microsoft.com/office/drawing/2014/main" id="{6FE83599-BBC2-001E-0891-D01C8008E8A2}"/>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dirty="0"/>
          </a:p>
        </p:txBody>
      </p:sp>
      <p:sp>
        <p:nvSpPr>
          <p:cNvPr id="6" name="Slide Number Placeholder 5">
            <a:extLst>
              <a:ext uri="{FF2B5EF4-FFF2-40B4-BE49-F238E27FC236}">
                <a16:creationId xmlns:a16="http://schemas.microsoft.com/office/drawing/2014/main" id="{81B6378B-FC59-AF76-CAC9-18B1EA68707E}"/>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69E57DC2-970A-4B3E-BB1C-7A09969E49DF}" type="slidenum">
              <a:rPr lang="en-US" smtClean="0"/>
              <a:pPr/>
              <a:t>‹#›</a:t>
            </a:fld>
            <a:endParaRPr lang="en-US" dirty="0"/>
          </a:p>
        </p:txBody>
      </p:sp>
    </p:spTree>
    <p:extLst>
      <p:ext uri="{BB962C8B-B14F-4D97-AF65-F5344CB8AC3E}">
        <p14:creationId xmlns:p14="http://schemas.microsoft.com/office/powerpoint/2010/main" val="1277203239"/>
      </p:ext>
    </p:extLst>
  </p:cSld>
  <p:clrMap bg1="lt1" tx1="dk1" bg2="lt2" tx2="dk2" accent1="accent1" accent2="accent2" accent3="accent3" accent4="accent4" accent5="accent5" accent6="accent6" hlink="hlink" folHlink="folHlink"/>
  <p:sldLayoutIdLst>
    <p:sldLayoutId id="2147483679" r:id="rId1"/>
    <p:sldLayoutId id="2147483680" r:id="rId2"/>
    <p:sldLayoutId id="2147483681" r:id="rId3"/>
    <p:sldLayoutId id="2147483682" r:id="rId4"/>
    <p:sldLayoutId id="2147483683" r:id="rId5"/>
    <p:sldLayoutId id="2147483684" r:id="rId6"/>
    <p:sldLayoutId id="2147483685" r:id="rId7"/>
    <p:sldLayoutId id="2147483686" r:id="rId8"/>
    <p:sldLayoutId id="2147483687" r:id="rId9"/>
    <p:sldLayoutId id="2147483688" r:id="rId10"/>
    <p:sldLayoutId id="214748368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ext>
  </p:extLst>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hyperlink" Target="https://www.about.sainsburys.co.uk/about" TargetMode="External"/><Relationship Id="rId1" Type="http://schemas.openxmlformats.org/officeDocument/2006/relationships/slideLayout" Target="../slideLayouts/slideLayout2.xml"/><Relationship Id="rId4" Type="http://schemas.openxmlformats.org/officeDocument/2006/relationships/image" Target="../media/image3.png"/></Relationships>
</file>

<file path=ppt/slides/_rels/slide4.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hyperlink" Target="https://www.aihr.com/blog/human-resources-functions/#author" TargetMode="External"/><Relationship Id="rId2" Type="http://schemas.openxmlformats.org/officeDocument/2006/relationships/image" Target="../media/image8.png"/><Relationship Id="rId1" Type="http://schemas.openxmlformats.org/officeDocument/2006/relationships/slideLayout" Target="../slideLayouts/slideLayout2.xml"/><Relationship Id="rId4" Type="http://schemas.openxmlformats.org/officeDocument/2006/relationships/image" Target="../media/image9.png"/></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8" Type="http://schemas.openxmlformats.org/officeDocument/2006/relationships/hyperlink" Target="https://onlinelibrary.wiley.com/toc/17488583/2022/32/4" TargetMode="External"/><Relationship Id="rId3" Type="http://schemas.openxmlformats.org/officeDocument/2006/relationships/hyperlink" Target="https://doi.org/10.1111/1467-6486.00042" TargetMode="External"/><Relationship Id="rId7" Type="http://schemas.openxmlformats.org/officeDocument/2006/relationships/hyperlink" Target="https://www.gov.uk/government/publications/global-hr-design" TargetMode="External"/><Relationship Id="rId2" Type="http://schemas.openxmlformats.org/officeDocument/2006/relationships/hyperlink" Target="https://doi.org/10.1111/1748-8583.12440" TargetMode="External"/><Relationship Id="rId1" Type="http://schemas.openxmlformats.org/officeDocument/2006/relationships/slideLayout" Target="../slideLayouts/slideLayout2.xml"/><Relationship Id="rId6" Type="http://schemas.openxmlformats.org/officeDocument/2006/relationships/hyperlink" Target="https://books.google.co.uk/books?hl=en&amp;lr=&amp;id=z239tBfhu_cC&amp;oi=fnd&amp;pg=PR11&amp;dq=explaining+how+human+resource+management+can+support+overall+strategy&amp;ots=L5oXv_RiXm&amp;sig=DetvUWq6B6tPwexwUJRv7p7SWKc#v=onepage&amp;q&amp;f=false" TargetMode="External"/><Relationship Id="rId5" Type="http://schemas.openxmlformats.org/officeDocument/2006/relationships/hyperlink" Target="https://www.about.sainsburys.co.uk/~/media/Files/S/Sainsburys/CRS%20Policies%20and%20Reports/Gender%20%20Ethnicity%20Pay%20Gap%20Report%202022.pdf" TargetMode="External"/><Relationship Id="rId4" Type="http://schemas.openxmlformats.org/officeDocument/2006/relationships/hyperlink" Target="https://doi.org/10.1080/095851999340323"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A6E2E7-80D9-84F3-55BD-F53971605802}"/>
              </a:ext>
            </a:extLst>
          </p:cNvPr>
          <p:cNvSpPr>
            <a:spLocks noGrp="1"/>
          </p:cNvSpPr>
          <p:nvPr>
            <p:ph type="ctrTitle"/>
          </p:nvPr>
        </p:nvSpPr>
        <p:spPr/>
        <p:txBody>
          <a:bodyPr/>
          <a:lstStyle/>
          <a:p>
            <a:r>
              <a:rPr lang="en-GB" dirty="0"/>
              <a:t>Human resource management</a:t>
            </a:r>
          </a:p>
        </p:txBody>
      </p:sp>
      <p:sp>
        <p:nvSpPr>
          <p:cNvPr id="3" name="Subtitle 2">
            <a:extLst>
              <a:ext uri="{FF2B5EF4-FFF2-40B4-BE49-F238E27FC236}">
                <a16:creationId xmlns:a16="http://schemas.microsoft.com/office/drawing/2014/main" id="{7C14B8FC-CF01-907C-20DF-CCF279C4A824}"/>
              </a:ext>
            </a:extLst>
          </p:cNvPr>
          <p:cNvSpPr>
            <a:spLocks noGrp="1"/>
          </p:cNvSpPr>
          <p:nvPr>
            <p:ph type="subTitle" idx="1"/>
          </p:nvPr>
        </p:nvSpPr>
        <p:spPr/>
        <p:txBody>
          <a:bodyPr/>
          <a:lstStyle/>
          <a:p>
            <a:r>
              <a:rPr lang="en-GB" dirty="0"/>
              <a:t>Nazish Tariq</a:t>
            </a:r>
          </a:p>
          <a:p>
            <a:r>
              <a:rPr lang="en-GB" dirty="0"/>
              <a:t>Student Number 2239912</a:t>
            </a:r>
          </a:p>
        </p:txBody>
      </p:sp>
      <p:pic>
        <p:nvPicPr>
          <p:cNvPr id="1028" name="Picture 4" descr="UWTSD LOGO">
            <a:extLst>
              <a:ext uri="{FF2B5EF4-FFF2-40B4-BE49-F238E27FC236}">
                <a16:creationId xmlns:a16="http://schemas.microsoft.com/office/drawing/2014/main" id="{154850B7-EEE7-F0CE-E6E6-9F8CF4B025ED}"/>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743450" y="1030288"/>
            <a:ext cx="2095500" cy="69532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68041041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D5751F21-4B05-2517-CA97-C3907D18EBAF}"/>
              </a:ext>
            </a:extLst>
          </p:cNvPr>
          <p:cNvSpPr>
            <a:spLocks noGrp="1"/>
          </p:cNvSpPr>
          <p:nvPr>
            <p:ph idx="1"/>
          </p:nvPr>
        </p:nvSpPr>
        <p:spPr>
          <a:xfrm>
            <a:off x="670560" y="1472665"/>
            <a:ext cx="10850880" cy="5162510"/>
          </a:xfrm>
        </p:spPr>
        <p:txBody>
          <a:bodyPr>
            <a:normAutofit/>
          </a:bodyPr>
          <a:lstStyle/>
          <a:p>
            <a:pPr marL="342900" indent="-342900">
              <a:spcAft>
                <a:spcPts val="800"/>
              </a:spcAft>
              <a:buFont typeface="+mj-lt"/>
              <a:buAutoNum type="arabicPeriod"/>
            </a:pPr>
            <a:r>
              <a:rPr lang="en-GB" sz="2000" dirty="0">
                <a:solidFill>
                  <a:schemeClr val="tx1">
                    <a:lumMod val="75000"/>
                    <a:lumOff val="25000"/>
                  </a:schemeClr>
                </a:solidFill>
                <a:latin typeface="Calibri" panose="020F0502020204030204" pitchFamily="34" charset="0"/>
                <a:cs typeface="Calibri" panose="020F0502020204030204" pitchFamily="34" charset="0"/>
              </a:rPr>
              <a:t>Private Sector Organisation – Sainsbury’s</a:t>
            </a:r>
          </a:p>
          <a:p>
            <a:pPr marL="342900" indent="-342900">
              <a:spcAft>
                <a:spcPts val="800"/>
              </a:spcAft>
              <a:buFont typeface="+mj-lt"/>
              <a:buAutoNum type="arabicPeriod"/>
            </a:pPr>
            <a:r>
              <a:rPr lang="en-GB" sz="2000" dirty="0">
                <a:solidFill>
                  <a:schemeClr val="tx1">
                    <a:lumMod val="75000"/>
                    <a:lumOff val="25000"/>
                  </a:schemeClr>
                </a:solidFill>
                <a:latin typeface="Calibri" panose="020F0502020204030204" pitchFamily="34" charset="0"/>
                <a:cs typeface="Calibri" panose="020F0502020204030204" pitchFamily="34" charset="0"/>
              </a:rPr>
              <a:t>Department of Transport-Employee Journey</a:t>
            </a:r>
          </a:p>
          <a:p>
            <a:pPr marL="342900" indent="-342900">
              <a:spcAft>
                <a:spcPts val="800"/>
              </a:spcAft>
              <a:buFont typeface="+mj-lt"/>
              <a:buAutoNum type="arabicPeriod"/>
            </a:pPr>
            <a:r>
              <a:rPr lang="en-GB" sz="2000" dirty="0">
                <a:solidFill>
                  <a:schemeClr val="tx1">
                    <a:lumMod val="75000"/>
                    <a:lumOff val="25000"/>
                  </a:schemeClr>
                </a:solidFill>
                <a:latin typeface="Calibri" panose="020F0502020204030204" pitchFamily="34" charset="0"/>
                <a:cs typeface="Calibri" panose="020F0502020204030204" pitchFamily="34" charset="0"/>
              </a:rPr>
              <a:t>Sainsbury’s HRM Focus</a:t>
            </a:r>
          </a:p>
          <a:p>
            <a:pPr marL="342900" indent="-342900">
              <a:spcAft>
                <a:spcPts val="800"/>
              </a:spcAft>
              <a:buFont typeface="+mj-lt"/>
              <a:buAutoNum type="arabicPeriod"/>
            </a:pPr>
            <a:r>
              <a:rPr lang="en-GB" sz="2000" dirty="0">
                <a:solidFill>
                  <a:schemeClr val="tx1">
                    <a:lumMod val="75000"/>
                    <a:lumOff val="25000"/>
                  </a:schemeClr>
                </a:solidFill>
                <a:latin typeface="Calibri" panose="020F0502020204030204" pitchFamily="34" charset="0"/>
                <a:cs typeface="Calibri" panose="020F0502020204030204" pitchFamily="34" charset="0"/>
              </a:rPr>
              <a:t>How HR supports organisation strategy Model to support HRM  </a:t>
            </a:r>
          </a:p>
          <a:p>
            <a:pPr marL="342900" indent="-342900">
              <a:spcAft>
                <a:spcPts val="800"/>
              </a:spcAft>
              <a:buFont typeface="+mj-lt"/>
              <a:buAutoNum type="arabicPeriod"/>
            </a:pPr>
            <a:r>
              <a:rPr lang="en-GB" sz="2000" dirty="0">
                <a:solidFill>
                  <a:schemeClr val="tx1">
                    <a:lumMod val="75000"/>
                    <a:lumOff val="25000"/>
                  </a:schemeClr>
                </a:solidFill>
                <a:latin typeface="Calibri" panose="020F0502020204030204" pitchFamily="34" charset="0"/>
                <a:cs typeface="Calibri" panose="020F0502020204030204" pitchFamily="34" charset="0"/>
              </a:rPr>
              <a:t>Harvard Model</a:t>
            </a:r>
          </a:p>
          <a:p>
            <a:pPr marL="342900" indent="-342900">
              <a:spcAft>
                <a:spcPts val="800"/>
              </a:spcAft>
              <a:buFont typeface="+mj-lt"/>
              <a:buAutoNum type="arabicPeriod"/>
            </a:pPr>
            <a:r>
              <a:rPr lang="en-US" sz="2000" dirty="0">
                <a:solidFill>
                  <a:schemeClr val="tx1">
                    <a:lumMod val="75000"/>
                    <a:lumOff val="25000"/>
                  </a:schemeClr>
                </a:solidFill>
                <a:latin typeface="Calibri" panose="020F0502020204030204" pitchFamily="34" charset="0"/>
                <a:cs typeface="Calibri" panose="020F0502020204030204" pitchFamily="34" charset="0"/>
              </a:rPr>
              <a:t>SOFT and Hard HRM models</a:t>
            </a:r>
            <a:endParaRPr lang="en-GB" sz="2000" dirty="0">
              <a:solidFill>
                <a:schemeClr val="tx1">
                  <a:lumMod val="75000"/>
                  <a:lumOff val="25000"/>
                </a:schemeClr>
              </a:solidFill>
              <a:latin typeface="Calibri" panose="020F0502020204030204" pitchFamily="34" charset="0"/>
              <a:cs typeface="Calibri" panose="020F0502020204030204" pitchFamily="34" charset="0"/>
            </a:endParaRPr>
          </a:p>
          <a:p>
            <a:pPr marL="342900" indent="-342900">
              <a:spcAft>
                <a:spcPts val="800"/>
              </a:spcAft>
              <a:buFont typeface="+mj-lt"/>
              <a:buAutoNum type="arabicPeriod"/>
            </a:pPr>
            <a:r>
              <a:rPr lang="en-GB" sz="2000" dirty="0">
                <a:solidFill>
                  <a:schemeClr val="tx1">
                    <a:lumMod val="75000"/>
                    <a:lumOff val="25000"/>
                  </a:schemeClr>
                </a:solidFill>
                <a:latin typeface="Calibri" panose="020F0502020204030204" pitchFamily="34" charset="0"/>
                <a:cs typeface="Calibri" panose="020F0502020204030204" pitchFamily="34" charset="0"/>
              </a:rPr>
              <a:t>How HRM is affected by the organisational strategy</a:t>
            </a:r>
          </a:p>
          <a:p>
            <a:pPr marL="342900" indent="-342900">
              <a:spcAft>
                <a:spcPts val="800"/>
              </a:spcAft>
              <a:buFont typeface="+mj-lt"/>
              <a:buAutoNum type="arabicPeriod"/>
            </a:pPr>
            <a:r>
              <a:rPr lang="en-GB" sz="2000" dirty="0">
                <a:solidFill>
                  <a:schemeClr val="tx1">
                    <a:lumMod val="75000"/>
                    <a:lumOff val="25000"/>
                  </a:schemeClr>
                </a:solidFill>
                <a:latin typeface="Calibri" panose="020F0502020204030204" pitchFamily="34" charset="0"/>
                <a:cs typeface="Calibri" panose="020F0502020204030204" pitchFamily="34" charset="0"/>
              </a:rPr>
              <a:t>Conclusion</a:t>
            </a:r>
          </a:p>
          <a:p>
            <a:pPr marL="342900" indent="-342900">
              <a:spcAft>
                <a:spcPts val="800"/>
              </a:spcAft>
              <a:buFont typeface="+mj-lt"/>
              <a:buAutoNum type="arabicPeriod"/>
            </a:pPr>
            <a:r>
              <a:rPr lang="en-GB" sz="2000" dirty="0">
                <a:solidFill>
                  <a:schemeClr val="tx1">
                    <a:lumMod val="75000"/>
                    <a:lumOff val="25000"/>
                  </a:schemeClr>
                </a:solidFill>
                <a:latin typeface="Calibri" panose="020F0502020204030204" pitchFamily="34" charset="0"/>
                <a:cs typeface="Calibri" panose="020F0502020204030204" pitchFamily="34" charset="0"/>
              </a:rPr>
              <a:t>References </a:t>
            </a:r>
          </a:p>
          <a:p>
            <a:endParaRPr lang="en-GB" sz="1800" dirty="0"/>
          </a:p>
        </p:txBody>
      </p:sp>
      <p:sp>
        <p:nvSpPr>
          <p:cNvPr id="4" name="Title 1">
            <a:extLst>
              <a:ext uri="{FF2B5EF4-FFF2-40B4-BE49-F238E27FC236}">
                <a16:creationId xmlns:a16="http://schemas.microsoft.com/office/drawing/2014/main" id="{643A2D79-7695-8DBE-CDD0-906A4D961EF1}"/>
              </a:ext>
            </a:extLst>
          </p:cNvPr>
          <p:cNvSpPr txBox="1">
            <a:spLocks/>
          </p:cNvSpPr>
          <p:nvPr/>
        </p:nvSpPr>
        <p:spPr>
          <a:xfrm>
            <a:off x="670560" y="222825"/>
            <a:ext cx="10683240" cy="916423"/>
          </a:xfrm>
          <a:prstGeom prst="rect">
            <a:avLst/>
          </a:prstGeom>
          <a:solidFill>
            <a:schemeClr val="accent1">
              <a:lumMod val="40000"/>
              <a:lumOff val="60000"/>
            </a:schemeClr>
          </a:solidFill>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dirty="0"/>
              <a:t>Table of content</a:t>
            </a:r>
          </a:p>
        </p:txBody>
      </p:sp>
      <p:sp>
        <p:nvSpPr>
          <p:cNvPr id="2" name="AutoShape 2">
            <a:extLst>
              <a:ext uri="{FF2B5EF4-FFF2-40B4-BE49-F238E27FC236}">
                <a16:creationId xmlns:a16="http://schemas.microsoft.com/office/drawing/2014/main" id="{6C399B25-D8ED-75C9-13A0-BDD6C72430F8}"/>
              </a:ext>
            </a:extLst>
          </p:cNvPr>
          <p:cNvSpPr>
            <a:spLocks noChangeAspect="1" noChangeArrowheads="1"/>
          </p:cNvSpPr>
          <p:nvPr/>
        </p:nvSpPr>
        <p:spPr bwMode="auto">
          <a:xfrm>
            <a:off x="5943600" y="3276600"/>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Tree>
    <p:extLst>
      <p:ext uri="{BB962C8B-B14F-4D97-AF65-F5344CB8AC3E}">
        <p14:creationId xmlns:p14="http://schemas.microsoft.com/office/powerpoint/2010/main" val="215966545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643840-548C-B138-8848-5F296EEE4F78}"/>
              </a:ext>
            </a:extLst>
          </p:cNvPr>
          <p:cNvSpPr>
            <a:spLocks noGrp="1"/>
          </p:cNvSpPr>
          <p:nvPr>
            <p:ph type="title"/>
          </p:nvPr>
        </p:nvSpPr>
        <p:spPr>
          <a:xfrm>
            <a:off x="6094653" y="674338"/>
            <a:ext cx="4991436" cy="499007"/>
          </a:xfrm>
          <a:solidFill>
            <a:schemeClr val="accent1">
              <a:lumMod val="40000"/>
              <a:lumOff val="60000"/>
            </a:schemeClr>
          </a:solidFill>
        </p:spPr>
        <p:txBody>
          <a:bodyPr>
            <a:noAutofit/>
          </a:bodyPr>
          <a:lstStyle/>
          <a:p>
            <a:r>
              <a:rPr lang="en-GB" sz="2800" b="1" dirty="0"/>
              <a:t>Private Sector Organisation</a:t>
            </a:r>
          </a:p>
        </p:txBody>
      </p:sp>
      <p:sp>
        <p:nvSpPr>
          <p:cNvPr id="7" name="Content Placeholder 6">
            <a:extLst>
              <a:ext uri="{FF2B5EF4-FFF2-40B4-BE49-F238E27FC236}">
                <a16:creationId xmlns:a16="http://schemas.microsoft.com/office/drawing/2014/main" id="{8562789C-9154-719D-D137-E9F174F3E306}"/>
              </a:ext>
            </a:extLst>
          </p:cNvPr>
          <p:cNvSpPr>
            <a:spLocks noGrp="1"/>
          </p:cNvSpPr>
          <p:nvPr>
            <p:ph idx="1"/>
          </p:nvPr>
        </p:nvSpPr>
        <p:spPr>
          <a:xfrm>
            <a:off x="1460613" y="1173345"/>
            <a:ext cx="3936776" cy="4653595"/>
          </a:xfrm>
        </p:spPr>
        <p:txBody>
          <a:bodyPr>
            <a:normAutofit/>
          </a:bodyPr>
          <a:lstStyle/>
          <a:p>
            <a:pPr marL="0" indent="0">
              <a:lnSpc>
                <a:spcPct val="110000"/>
              </a:lnSpc>
              <a:buNone/>
            </a:pPr>
            <a:r>
              <a:rPr lang="en-GB" sz="2400" b="1" dirty="0"/>
              <a:t>Department of Transport</a:t>
            </a:r>
          </a:p>
          <a:p>
            <a:pPr marL="0" indent="0">
              <a:lnSpc>
                <a:spcPct val="110000"/>
              </a:lnSpc>
              <a:buNone/>
            </a:pPr>
            <a:endParaRPr lang="en-US" sz="1600" b="0" i="0" dirty="0">
              <a:solidFill>
                <a:schemeClr val="tx1">
                  <a:lumMod val="75000"/>
                  <a:lumOff val="25000"/>
                </a:schemeClr>
              </a:solidFill>
              <a:effectLst/>
              <a:latin typeface="Adelle Web"/>
            </a:endParaRPr>
          </a:p>
          <a:p>
            <a:pPr marL="0" indent="0">
              <a:lnSpc>
                <a:spcPct val="110000"/>
              </a:lnSpc>
              <a:buNone/>
            </a:pPr>
            <a:r>
              <a:rPr lang="en-US" sz="1600" b="0" i="0" dirty="0">
                <a:solidFill>
                  <a:schemeClr val="tx1">
                    <a:lumMod val="75000"/>
                    <a:lumOff val="25000"/>
                  </a:schemeClr>
                </a:solidFill>
                <a:effectLst/>
                <a:latin typeface="Calibri" panose="020F0502020204030204" pitchFamily="34" charset="0"/>
                <a:ea typeface="Calibri" panose="020F0502020204030204" pitchFamily="34" charset="0"/>
                <a:cs typeface="Calibri" panose="020F0502020204030204" pitchFamily="34" charset="0"/>
              </a:rPr>
              <a:t>They work to support the transport network that helps UK businesses, people, and goods travel around the country. </a:t>
            </a:r>
            <a:r>
              <a:rPr lang="en-US" sz="1600" dirty="0">
                <a:solidFill>
                  <a:schemeClr val="tx1">
                    <a:lumMod val="75000"/>
                    <a:lumOff val="25000"/>
                  </a:schemeClr>
                </a:solidFill>
                <a:latin typeface="Calibri" panose="020F0502020204030204" pitchFamily="34" charset="0"/>
                <a:ea typeface="Calibri" panose="020F0502020204030204" pitchFamily="34" charset="0"/>
                <a:cs typeface="Calibri" panose="020F0502020204030204" pitchFamily="34" charset="0"/>
              </a:rPr>
              <a:t>They</a:t>
            </a:r>
            <a:r>
              <a:rPr lang="en-US" sz="1600" b="0" i="0" dirty="0">
                <a:solidFill>
                  <a:schemeClr val="tx1">
                    <a:lumMod val="75000"/>
                    <a:lumOff val="25000"/>
                  </a:schemeClr>
                </a:solidFill>
                <a:effectLst/>
                <a:latin typeface="Calibri" panose="020F0502020204030204" pitchFamily="34" charset="0"/>
                <a:ea typeface="Calibri" panose="020F0502020204030204" pitchFamily="34" charset="0"/>
                <a:cs typeface="Calibri" panose="020F0502020204030204" pitchFamily="34" charset="0"/>
              </a:rPr>
              <a:t> plan and invest in transport infrastructure to keep </a:t>
            </a:r>
            <a:r>
              <a:rPr lang="en-US" sz="1600" dirty="0">
                <a:solidFill>
                  <a:schemeClr val="tx1">
                    <a:lumMod val="75000"/>
                    <a:lumOff val="25000"/>
                  </a:schemeClr>
                </a:solidFill>
                <a:latin typeface="Calibri" panose="020F0502020204030204" pitchFamily="34" charset="0"/>
                <a:ea typeface="Calibri" panose="020F0502020204030204" pitchFamily="34" charset="0"/>
                <a:cs typeface="Calibri" panose="020F0502020204030204" pitchFamily="34" charset="0"/>
              </a:rPr>
              <a:t>the UK moving.</a:t>
            </a:r>
          </a:p>
          <a:p>
            <a:pPr marL="0" indent="0">
              <a:buNone/>
            </a:pPr>
            <a:endParaRPr lang="en-GB" sz="1600" dirty="0">
              <a:solidFill>
                <a:schemeClr val="tx1">
                  <a:lumMod val="75000"/>
                  <a:lumOff val="25000"/>
                </a:schemeClr>
              </a:solidFill>
              <a:latin typeface="Adelle Web"/>
            </a:endParaRPr>
          </a:p>
          <a:p>
            <a:pPr marL="0" indent="0">
              <a:buNone/>
            </a:pPr>
            <a:endParaRPr lang="en-GB" sz="2400" b="1" dirty="0"/>
          </a:p>
        </p:txBody>
      </p:sp>
      <p:sp>
        <p:nvSpPr>
          <p:cNvPr id="9" name="TextBox 8">
            <a:extLst>
              <a:ext uri="{FF2B5EF4-FFF2-40B4-BE49-F238E27FC236}">
                <a16:creationId xmlns:a16="http://schemas.microsoft.com/office/drawing/2014/main" id="{B1FC0A8E-6B43-E6BF-6FCC-6471870498FA}"/>
              </a:ext>
            </a:extLst>
          </p:cNvPr>
          <p:cNvSpPr txBox="1"/>
          <p:nvPr/>
        </p:nvSpPr>
        <p:spPr>
          <a:xfrm>
            <a:off x="6094653" y="1173345"/>
            <a:ext cx="6097346" cy="4588436"/>
          </a:xfrm>
          <a:prstGeom prst="rect">
            <a:avLst/>
          </a:prstGeom>
          <a:noFill/>
        </p:spPr>
        <p:txBody>
          <a:bodyPr wrap="square">
            <a:spAutoFit/>
          </a:bodyPr>
          <a:lstStyle/>
          <a:p>
            <a:r>
              <a:rPr lang="en-GB" sz="2400" b="1" dirty="0"/>
              <a:t>Sainsbury’s</a:t>
            </a:r>
          </a:p>
          <a:p>
            <a:endParaRPr lang="en-GB" sz="2400" b="1" dirty="0"/>
          </a:p>
          <a:p>
            <a:pPr algn="just">
              <a:spcAft>
                <a:spcPts val="800"/>
              </a:spcAft>
            </a:pPr>
            <a:r>
              <a:rPr lang="en-GB" sz="1500" dirty="0">
                <a:latin typeface="Calibri" panose="020F0502020204030204" pitchFamily="34" charset="0"/>
                <a:ea typeface="Calibri" panose="020F0502020204030204" pitchFamily="34" charset="0"/>
                <a:cs typeface="Calibri" panose="020F0502020204030204" pitchFamily="34" charset="0"/>
              </a:rPr>
              <a:t>Since its first store opened in 1869, they have been providing their customers with excellent quality food at a competitive price. Today, their priority is to inspire and delight their customers with delicious food. The brands such as Argos, Habitat, Tu, Nectar, and Sainsbury's Bank support this focus on great value food and convenient shopping wherever they are sold in stores or online.</a:t>
            </a:r>
          </a:p>
          <a:p>
            <a:pPr algn="just">
              <a:spcAft>
                <a:spcPts val="800"/>
              </a:spcAft>
            </a:pPr>
            <a:r>
              <a:rPr lang="en-GB" sz="1700" dirty="0">
                <a:latin typeface="Calibri" panose="020F0502020204030204" pitchFamily="34" charset="0"/>
                <a:ea typeface="Calibri" panose="020F0502020204030204" pitchFamily="34" charset="0"/>
                <a:cs typeface="Calibri" panose="020F0502020204030204" pitchFamily="34" charset="0"/>
              </a:rPr>
              <a:t>The main focus of HRM is</a:t>
            </a:r>
          </a:p>
          <a:p>
            <a:pPr marL="285750" indent="-285750">
              <a:lnSpc>
                <a:spcPct val="70000"/>
              </a:lnSpc>
              <a:spcBef>
                <a:spcPts val="1000"/>
              </a:spcBef>
              <a:buFont typeface="Arial" panose="020B0604020202020204" pitchFamily="34" charset="0"/>
              <a:buChar char="•"/>
            </a:pPr>
            <a:r>
              <a:rPr lang="en-US" sz="1700" dirty="0">
                <a:latin typeface="Calibri" panose="020F0502020204030204" pitchFamily="34" charset="0"/>
                <a:ea typeface="Calibri" panose="020F0502020204030204" pitchFamily="34" charset="0"/>
                <a:cs typeface="Calibri" panose="020F0502020204030204" pitchFamily="34" charset="0"/>
              </a:rPr>
              <a:t>What people do we need to Recruit</a:t>
            </a:r>
          </a:p>
          <a:p>
            <a:pPr marL="285750" indent="-285750">
              <a:lnSpc>
                <a:spcPct val="70000"/>
              </a:lnSpc>
              <a:spcBef>
                <a:spcPts val="1000"/>
              </a:spcBef>
              <a:buFont typeface="Arial" panose="020B0604020202020204" pitchFamily="34" charset="0"/>
              <a:buChar char="•"/>
            </a:pPr>
            <a:r>
              <a:rPr lang="en-US" sz="1700" dirty="0">
                <a:latin typeface="Calibri" panose="020F0502020204030204" pitchFamily="34" charset="0"/>
                <a:ea typeface="Calibri" panose="020F0502020204030204" pitchFamily="34" charset="0"/>
                <a:cs typeface="Calibri" panose="020F0502020204030204" pitchFamily="34" charset="0"/>
              </a:rPr>
              <a:t>What benefits we can give to them</a:t>
            </a:r>
          </a:p>
          <a:p>
            <a:pPr marL="285750" indent="-285750">
              <a:lnSpc>
                <a:spcPct val="70000"/>
              </a:lnSpc>
              <a:spcBef>
                <a:spcPts val="1000"/>
              </a:spcBef>
              <a:buFont typeface="Arial" panose="020B0604020202020204" pitchFamily="34" charset="0"/>
              <a:buChar char="•"/>
            </a:pPr>
            <a:r>
              <a:rPr lang="en-US" sz="1700" dirty="0">
                <a:latin typeface="Calibri" panose="020F0502020204030204" pitchFamily="34" charset="0"/>
                <a:ea typeface="Calibri" panose="020F0502020204030204" pitchFamily="34" charset="0"/>
                <a:cs typeface="Calibri" panose="020F0502020204030204" pitchFamily="34" charset="0"/>
              </a:rPr>
              <a:t>Education &amp; Talent management as per organizational need </a:t>
            </a:r>
          </a:p>
          <a:p>
            <a:pPr marL="285750" indent="-285750">
              <a:lnSpc>
                <a:spcPct val="70000"/>
              </a:lnSpc>
              <a:spcBef>
                <a:spcPts val="1000"/>
              </a:spcBef>
              <a:buFont typeface="Arial" panose="020B0604020202020204" pitchFamily="34" charset="0"/>
              <a:buChar char="•"/>
            </a:pPr>
            <a:r>
              <a:rPr lang="en-US" sz="1700" dirty="0">
                <a:latin typeface="Calibri" panose="020F0502020204030204" pitchFamily="34" charset="0"/>
                <a:ea typeface="Calibri" panose="020F0502020204030204" pitchFamily="34" charset="0"/>
                <a:cs typeface="Calibri" panose="020F0502020204030204" pitchFamily="34" charset="0"/>
              </a:rPr>
              <a:t>Mental Health and well-being for social welfare and corporate governance</a:t>
            </a:r>
          </a:p>
          <a:p>
            <a:pPr marL="285750" indent="-285750">
              <a:buFont typeface="Wingdings" panose="05000000000000000000" pitchFamily="2" charset="2"/>
              <a:buChar char="§"/>
            </a:pPr>
            <a:endParaRPr lang="en-US" sz="1500" dirty="0">
              <a:latin typeface="Calibri" panose="020F0502020204030204" pitchFamily="34" charset="0"/>
              <a:ea typeface="Calibri" panose="020F0502020204030204" pitchFamily="34" charset="0"/>
              <a:cs typeface="Calibri" panose="020F0502020204030204" pitchFamily="34" charset="0"/>
            </a:endParaRPr>
          </a:p>
          <a:p>
            <a:endParaRPr lang="en-GB" sz="1600" dirty="0"/>
          </a:p>
        </p:txBody>
      </p:sp>
      <p:sp>
        <p:nvSpPr>
          <p:cNvPr id="12" name="Title 1">
            <a:extLst>
              <a:ext uri="{FF2B5EF4-FFF2-40B4-BE49-F238E27FC236}">
                <a16:creationId xmlns:a16="http://schemas.microsoft.com/office/drawing/2014/main" id="{55D473F8-9206-A1A1-2116-B231A3779814}"/>
              </a:ext>
            </a:extLst>
          </p:cNvPr>
          <p:cNvSpPr txBox="1">
            <a:spLocks/>
          </p:cNvSpPr>
          <p:nvPr/>
        </p:nvSpPr>
        <p:spPr>
          <a:xfrm>
            <a:off x="1460613" y="674338"/>
            <a:ext cx="4214602" cy="499007"/>
          </a:xfrm>
          <a:prstGeom prst="rect">
            <a:avLst/>
          </a:prstGeom>
          <a:solidFill>
            <a:schemeClr val="accent1">
              <a:lumMod val="40000"/>
              <a:lumOff val="60000"/>
            </a:schemeClr>
          </a:solidFill>
        </p:spPr>
        <p:txBody>
          <a:bodyPr vert="horz" lIns="91440" tIns="45720" rIns="91440" bIns="45720" rtlCol="0" anchor="t">
            <a:normAutofit/>
          </a:bodyPr>
          <a:lstStyle>
            <a:lvl1pPr algn="l" defTabSz="914400" rtl="0" eaLnBrk="1" latinLnBrk="0" hangingPunct="1">
              <a:lnSpc>
                <a:spcPct val="89000"/>
              </a:lnSpc>
              <a:spcBef>
                <a:spcPct val="0"/>
              </a:spcBef>
              <a:buNone/>
              <a:defRPr sz="4400" kern="1200" baseline="0">
                <a:solidFill>
                  <a:schemeClr val="tx2"/>
                </a:solidFill>
                <a:latin typeface="+mj-lt"/>
                <a:ea typeface="+mj-ea"/>
                <a:cs typeface="+mj-cs"/>
              </a:defRPr>
            </a:lvl1pPr>
          </a:lstStyle>
          <a:p>
            <a:r>
              <a:rPr lang="en-GB" sz="2800" b="1" dirty="0">
                <a:solidFill>
                  <a:schemeClr val="tx1"/>
                </a:solidFill>
              </a:rPr>
              <a:t>Public Sector Organisation</a:t>
            </a:r>
          </a:p>
        </p:txBody>
      </p:sp>
      <p:sp>
        <p:nvSpPr>
          <p:cNvPr id="6" name="TextBox 5">
            <a:extLst>
              <a:ext uri="{FF2B5EF4-FFF2-40B4-BE49-F238E27FC236}">
                <a16:creationId xmlns:a16="http://schemas.microsoft.com/office/drawing/2014/main" id="{6B2EBAA1-8DEF-5552-7427-E7AC05D85421}"/>
              </a:ext>
            </a:extLst>
          </p:cNvPr>
          <p:cNvSpPr txBox="1"/>
          <p:nvPr/>
        </p:nvSpPr>
        <p:spPr>
          <a:xfrm>
            <a:off x="6094653" y="5805239"/>
            <a:ext cx="5973300" cy="646331"/>
          </a:xfrm>
          <a:prstGeom prst="rect">
            <a:avLst/>
          </a:prstGeom>
          <a:solidFill>
            <a:schemeClr val="accent1">
              <a:lumMod val="75000"/>
            </a:schemeClr>
          </a:solidFill>
          <a:ln/>
        </p:spPr>
        <p:style>
          <a:lnRef idx="0">
            <a:schemeClr val="accent3"/>
          </a:lnRef>
          <a:fillRef idx="3">
            <a:schemeClr val="accent3"/>
          </a:fillRef>
          <a:effectRef idx="3">
            <a:schemeClr val="accent3"/>
          </a:effectRef>
          <a:fontRef idx="minor">
            <a:schemeClr val="lt1"/>
          </a:fontRef>
        </p:style>
        <p:txBody>
          <a:bodyPr rtlCol="0" anchor="ctr"/>
          <a:lstStyle>
            <a:defPPr>
              <a:defRPr lang="en-US"/>
            </a:defPPr>
            <a:lvl1pPr algn="ctr"/>
            <a:lvl2pPr>
              <a:defRPr>
                <a:solidFill>
                  <a:schemeClr val="lt1"/>
                </a:solidFill>
              </a:defRPr>
            </a:lvl2pPr>
            <a:lvl3pPr>
              <a:defRPr>
                <a:solidFill>
                  <a:schemeClr val="lt1"/>
                </a:solidFill>
              </a:defRPr>
            </a:lvl3pPr>
            <a:lvl4pPr>
              <a:defRPr>
                <a:solidFill>
                  <a:schemeClr val="lt1"/>
                </a:solidFill>
              </a:defRPr>
            </a:lvl4pPr>
            <a:lvl5pPr>
              <a:defRPr>
                <a:solidFill>
                  <a:schemeClr val="lt1"/>
                </a:solidFill>
              </a:defRPr>
            </a:lvl5pPr>
            <a:lvl6pPr>
              <a:defRPr>
                <a:solidFill>
                  <a:schemeClr val="lt1"/>
                </a:solidFill>
              </a:defRPr>
            </a:lvl6pPr>
            <a:lvl7pPr>
              <a:defRPr>
                <a:solidFill>
                  <a:schemeClr val="lt1"/>
                </a:solidFill>
              </a:defRPr>
            </a:lvl7pPr>
            <a:lvl8pPr>
              <a:defRPr>
                <a:solidFill>
                  <a:schemeClr val="lt1"/>
                </a:solidFill>
              </a:defRPr>
            </a:lvl8pPr>
            <a:lvl9pPr>
              <a:defRPr>
                <a:solidFill>
                  <a:schemeClr val="lt1"/>
                </a:solidFill>
              </a:defRPr>
            </a:lvl9pPr>
          </a:lstStyle>
          <a:p>
            <a:pPr algn="l"/>
            <a:r>
              <a:rPr lang="en-US" sz="1400" dirty="0">
                <a:solidFill>
                  <a:schemeClr val="bg1"/>
                </a:solidFill>
                <a:hlinkClick r:id="rId2">
                  <a:extLst>
                    <a:ext uri="{A12FA001-AC4F-418D-AE19-62706E023703}">
                      <ahyp:hlinkClr xmlns:ahyp="http://schemas.microsoft.com/office/drawing/2018/hyperlinkcolor" val="tx"/>
                    </a:ext>
                  </a:extLst>
                </a:hlinkClick>
              </a:rPr>
              <a:t>https://www.about.sainsburys.co.uk/about</a:t>
            </a:r>
            <a:endParaRPr lang="en-US" sz="1400" dirty="0">
              <a:solidFill>
                <a:schemeClr val="bg1"/>
              </a:solidFill>
            </a:endParaRPr>
          </a:p>
        </p:txBody>
      </p:sp>
      <p:pic>
        <p:nvPicPr>
          <p:cNvPr id="5" name="Picture 4">
            <a:extLst>
              <a:ext uri="{FF2B5EF4-FFF2-40B4-BE49-F238E27FC236}">
                <a16:creationId xmlns:a16="http://schemas.microsoft.com/office/drawing/2014/main" id="{276C3BCE-4DDD-7C45-32BB-514956ECCB3B}"/>
              </a:ext>
            </a:extLst>
          </p:cNvPr>
          <p:cNvPicPr>
            <a:picLocks noChangeAspect="1"/>
          </p:cNvPicPr>
          <p:nvPr/>
        </p:nvPicPr>
        <p:blipFill>
          <a:blip r:embed="rId3"/>
          <a:stretch>
            <a:fillRect/>
          </a:stretch>
        </p:blipFill>
        <p:spPr>
          <a:xfrm>
            <a:off x="1290918" y="5805239"/>
            <a:ext cx="4303058" cy="646331"/>
          </a:xfrm>
          <a:prstGeom prst="rect">
            <a:avLst/>
          </a:prstGeom>
        </p:spPr>
      </p:pic>
      <p:pic>
        <p:nvPicPr>
          <p:cNvPr id="10" name="Picture 9">
            <a:extLst>
              <a:ext uri="{FF2B5EF4-FFF2-40B4-BE49-F238E27FC236}">
                <a16:creationId xmlns:a16="http://schemas.microsoft.com/office/drawing/2014/main" id="{629E5E1D-9213-27CA-A3A5-E3A892EA2D22}"/>
              </a:ext>
            </a:extLst>
          </p:cNvPr>
          <p:cNvPicPr>
            <a:picLocks noChangeAspect="1"/>
          </p:cNvPicPr>
          <p:nvPr/>
        </p:nvPicPr>
        <p:blipFill>
          <a:blip r:embed="rId4"/>
          <a:stretch>
            <a:fillRect/>
          </a:stretch>
        </p:blipFill>
        <p:spPr>
          <a:xfrm>
            <a:off x="1461565" y="3554963"/>
            <a:ext cx="4034117" cy="2097740"/>
          </a:xfrm>
          <a:prstGeom prst="rect">
            <a:avLst/>
          </a:prstGeom>
        </p:spPr>
      </p:pic>
    </p:spTree>
    <p:extLst>
      <p:ext uri="{BB962C8B-B14F-4D97-AF65-F5344CB8AC3E}">
        <p14:creationId xmlns:p14="http://schemas.microsoft.com/office/powerpoint/2010/main" val="206876073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723FA6B-B7B2-FFF4-4973-BEFE5CCB0DE8}"/>
              </a:ext>
            </a:extLst>
          </p:cNvPr>
          <p:cNvSpPr>
            <a:spLocks noGrp="1"/>
          </p:cNvSpPr>
          <p:nvPr>
            <p:ph type="title"/>
          </p:nvPr>
        </p:nvSpPr>
        <p:spPr>
          <a:xfrm>
            <a:off x="838200" y="948267"/>
            <a:ext cx="10515600" cy="742421"/>
          </a:xfrm>
        </p:spPr>
        <p:txBody>
          <a:bodyPr>
            <a:normAutofit/>
          </a:bodyPr>
          <a:lstStyle/>
          <a:p>
            <a:r>
              <a:rPr lang="en-GB" sz="1800" b="1" dirty="0"/>
              <a:t>The Global Human Resources Design, which focuses on the UK Government, sets a standard for user centered human resources management services in the public sector and is designed by civil service HR.</a:t>
            </a:r>
            <a:endParaRPr lang="en-GB" b="1" dirty="0"/>
          </a:p>
        </p:txBody>
      </p:sp>
      <p:pic>
        <p:nvPicPr>
          <p:cNvPr id="4" name="Content Placeholder 4">
            <a:extLst>
              <a:ext uri="{FF2B5EF4-FFF2-40B4-BE49-F238E27FC236}">
                <a16:creationId xmlns:a16="http://schemas.microsoft.com/office/drawing/2014/main" id="{223B1863-D98C-90AC-F498-954EC8B0EE23}"/>
              </a:ext>
            </a:extLst>
          </p:cNvPr>
          <p:cNvPicPr>
            <a:picLocks noGrp="1" noChangeAspect="1"/>
          </p:cNvPicPr>
          <p:nvPr>
            <p:ph idx="1"/>
          </p:nvPr>
        </p:nvPicPr>
        <p:blipFill>
          <a:blip r:embed="rId2"/>
          <a:stretch>
            <a:fillRect/>
          </a:stretch>
        </p:blipFill>
        <p:spPr>
          <a:xfrm>
            <a:off x="1497026" y="1764064"/>
            <a:ext cx="8698940" cy="4364347"/>
          </a:xfrm>
          <a:prstGeom prst="rect">
            <a:avLst/>
          </a:prstGeom>
        </p:spPr>
      </p:pic>
      <p:sp>
        <p:nvSpPr>
          <p:cNvPr id="6" name="TextBox 5">
            <a:extLst>
              <a:ext uri="{FF2B5EF4-FFF2-40B4-BE49-F238E27FC236}">
                <a16:creationId xmlns:a16="http://schemas.microsoft.com/office/drawing/2014/main" id="{76A6FE47-C16D-47EB-1B7B-B97FCA3B068C}"/>
              </a:ext>
            </a:extLst>
          </p:cNvPr>
          <p:cNvSpPr txBox="1"/>
          <p:nvPr/>
        </p:nvSpPr>
        <p:spPr>
          <a:xfrm>
            <a:off x="838201" y="360257"/>
            <a:ext cx="9988478" cy="369332"/>
          </a:xfrm>
          <a:prstGeom prst="rect">
            <a:avLst/>
          </a:prstGeom>
          <a:solidFill>
            <a:schemeClr val="accent1">
              <a:lumMod val="40000"/>
              <a:lumOff val="60000"/>
            </a:schemeClr>
          </a:solidFill>
        </p:spPr>
        <p:txBody>
          <a:bodyPr wrap="square" rtlCol="0">
            <a:spAutoFit/>
          </a:bodyPr>
          <a:lstStyle/>
          <a:p>
            <a:r>
              <a:rPr lang="en-GB" sz="1800" dirty="0"/>
              <a:t>Department of Transport-Employee Journey</a:t>
            </a:r>
            <a:endParaRPr lang="en-GB" dirty="0"/>
          </a:p>
        </p:txBody>
      </p:sp>
      <p:pic>
        <p:nvPicPr>
          <p:cNvPr id="7" name="Picture 6">
            <a:extLst>
              <a:ext uri="{FF2B5EF4-FFF2-40B4-BE49-F238E27FC236}">
                <a16:creationId xmlns:a16="http://schemas.microsoft.com/office/drawing/2014/main" id="{1B9C2F95-E71C-E90C-CABB-07B9415A8F34}"/>
              </a:ext>
            </a:extLst>
          </p:cNvPr>
          <p:cNvPicPr>
            <a:picLocks noChangeAspect="1"/>
          </p:cNvPicPr>
          <p:nvPr/>
        </p:nvPicPr>
        <p:blipFill>
          <a:blip r:embed="rId3"/>
          <a:stretch>
            <a:fillRect/>
          </a:stretch>
        </p:blipFill>
        <p:spPr>
          <a:xfrm>
            <a:off x="838199" y="6266740"/>
            <a:ext cx="9988477" cy="358010"/>
          </a:xfrm>
          <a:prstGeom prst="rect">
            <a:avLst/>
          </a:prstGeom>
        </p:spPr>
      </p:pic>
    </p:spTree>
    <p:extLst>
      <p:ext uri="{BB962C8B-B14F-4D97-AF65-F5344CB8AC3E}">
        <p14:creationId xmlns:p14="http://schemas.microsoft.com/office/powerpoint/2010/main" val="157372996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166CA6-E683-E778-5512-6DCB428DD1CC}"/>
              </a:ext>
            </a:extLst>
          </p:cNvPr>
          <p:cNvSpPr>
            <a:spLocks noGrp="1"/>
          </p:cNvSpPr>
          <p:nvPr>
            <p:ph type="title"/>
          </p:nvPr>
        </p:nvSpPr>
        <p:spPr>
          <a:xfrm>
            <a:off x="863649" y="379050"/>
            <a:ext cx="10515600" cy="683601"/>
          </a:xfrm>
          <a:solidFill>
            <a:schemeClr val="accent1">
              <a:lumMod val="40000"/>
              <a:lumOff val="60000"/>
            </a:schemeClr>
          </a:solidFill>
        </p:spPr>
        <p:txBody>
          <a:bodyPr>
            <a:normAutofit/>
          </a:bodyPr>
          <a:lstStyle/>
          <a:p>
            <a:r>
              <a:rPr lang="en-GB" sz="4000" dirty="0"/>
              <a:t>Sainsbury’s HRM Focus</a:t>
            </a:r>
          </a:p>
        </p:txBody>
      </p:sp>
      <p:sp>
        <p:nvSpPr>
          <p:cNvPr id="6" name="Right Arrow 10">
            <a:extLst>
              <a:ext uri="{FF2B5EF4-FFF2-40B4-BE49-F238E27FC236}">
                <a16:creationId xmlns:a16="http://schemas.microsoft.com/office/drawing/2014/main" id="{1F38BD5D-77C7-0482-AE68-7727F195342A}"/>
              </a:ext>
            </a:extLst>
          </p:cNvPr>
          <p:cNvSpPr>
            <a:spLocks noGrp="1"/>
          </p:cNvSpPr>
          <p:nvPr>
            <p:ph idx="1"/>
          </p:nvPr>
        </p:nvSpPr>
        <p:spPr>
          <a:xfrm>
            <a:off x="838200" y="1181437"/>
            <a:ext cx="8880335" cy="1480842"/>
          </a:xfrm>
          <a:prstGeom prst="rightArrow">
            <a:avLst>
              <a:gd name="adj1" fmla="val 50000"/>
              <a:gd name="adj2" fmla="val 50000"/>
            </a:avLst>
          </a:prstGeom>
          <a:solidFill>
            <a:schemeClr val="bg2">
              <a:lumMod val="75000"/>
            </a:schemeClr>
          </a:solidFill>
          <a:ln/>
        </p:spPr>
        <p:style>
          <a:lnRef idx="3">
            <a:schemeClr val="lt1"/>
          </a:lnRef>
          <a:fillRef idx="1">
            <a:schemeClr val="accent4"/>
          </a:fillRef>
          <a:effectRef idx="1">
            <a:schemeClr val="accent4"/>
          </a:effectRef>
          <a:fontRef idx="minor">
            <a:schemeClr val="lt1"/>
          </a:fontRef>
        </p:style>
        <p:txBody>
          <a:bodyPr rtlCol="0" anchor="ctr"/>
          <a:lstStyle/>
          <a:p>
            <a:pPr indent="457200">
              <a:lnSpc>
                <a:spcPct val="107000"/>
              </a:lnSpc>
              <a:spcAft>
                <a:spcPts val="800"/>
              </a:spcAft>
            </a:pPr>
            <a:r>
              <a:rPr lang="en-GB" dirty="0">
                <a:latin typeface="Calibri" panose="020F0502020204030204" pitchFamily="34" charset="0"/>
                <a:cs typeface="Times New Roman" panose="02020603050405020304" pitchFamily="18" charset="0"/>
              </a:rPr>
              <a:t>Recruitment to Retirement </a:t>
            </a:r>
          </a:p>
        </p:txBody>
      </p:sp>
      <p:sp>
        <p:nvSpPr>
          <p:cNvPr id="7" name="Rectangle 6">
            <a:extLst>
              <a:ext uri="{FF2B5EF4-FFF2-40B4-BE49-F238E27FC236}">
                <a16:creationId xmlns:a16="http://schemas.microsoft.com/office/drawing/2014/main" id="{7C839AE6-04FC-06FB-B8F5-4B3E302B2A68}"/>
              </a:ext>
            </a:extLst>
          </p:cNvPr>
          <p:cNvSpPr/>
          <p:nvPr/>
        </p:nvSpPr>
        <p:spPr>
          <a:xfrm>
            <a:off x="863648" y="6216838"/>
            <a:ext cx="10490151" cy="399175"/>
          </a:xfrm>
          <a:prstGeom prst="rect">
            <a:avLst/>
          </a:prstGeom>
          <a:solidFill>
            <a:schemeClr val="accent1">
              <a:lumMod val="75000"/>
            </a:schemeClr>
          </a:solidFill>
          <a:ln/>
        </p:spPr>
        <p:style>
          <a:lnRef idx="3">
            <a:schemeClr val="lt1"/>
          </a:lnRef>
          <a:fillRef idx="1">
            <a:schemeClr val="accent4"/>
          </a:fillRef>
          <a:effectRef idx="1">
            <a:schemeClr val="accent4"/>
          </a:effectRef>
          <a:fontRef idx="minor">
            <a:schemeClr val="lt1"/>
          </a:fontRef>
        </p:style>
        <p:txBody>
          <a:bodyPr vert="horz" lIns="91440" tIns="45720" rIns="91440" bIns="45720" rtlCol="0" anchor="ctr">
            <a:normAutofit/>
          </a:bodyPr>
          <a:lstStyle/>
          <a:p>
            <a:pPr marL="228600">
              <a:lnSpc>
                <a:spcPct val="107000"/>
              </a:lnSpc>
              <a:spcBef>
                <a:spcPts val="1000"/>
              </a:spcBef>
              <a:spcAft>
                <a:spcPts val="800"/>
              </a:spcAft>
            </a:pPr>
            <a:r>
              <a:rPr lang="en-GB" dirty="0"/>
              <a:t>https://www.about.sainsburys.co.uk/~/media/Files/S/Sainsburys</a:t>
            </a:r>
          </a:p>
        </p:txBody>
      </p:sp>
      <p:pic>
        <p:nvPicPr>
          <p:cNvPr id="10" name="Picture 9">
            <a:extLst>
              <a:ext uri="{FF2B5EF4-FFF2-40B4-BE49-F238E27FC236}">
                <a16:creationId xmlns:a16="http://schemas.microsoft.com/office/drawing/2014/main" id="{18D70EB2-B5A1-358F-6F50-DF54AC8622FD}"/>
              </a:ext>
            </a:extLst>
          </p:cNvPr>
          <p:cNvPicPr>
            <a:picLocks noChangeAspect="1"/>
          </p:cNvPicPr>
          <p:nvPr/>
        </p:nvPicPr>
        <p:blipFill>
          <a:blip r:embed="rId2"/>
          <a:stretch>
            <a:fillRect/>
          </a:stretch>
        </p:blipFill>
        <p:spPr>
          <a:xfrm>
            <a:off x="-767361" y="12406713"/>
            <a:ext cx="9193565" cy="695004"/>
          </a:xfrm>
          <a:prstGeom prst="rect">
            <a:avLst/>
          </a:prstGeom>
        </p:spPr>
      </p:pic>
      <p:pic>
        <p:nvPicPr>
          <p:cNvPr id="4" name="Picture 3">
            <a:extLst>
              <a:ext uri="{FF2B5EF4-FFF2-40B4-BE49-F238E27FC236}">
                <a16:creationId xmlns:a16="http://schemas.microsoft.com/office/drawing/2014/main" id="{F752116D-D954-5081-9E5A-9C865C150E50}"/>
              </a:ext>
            </a:extLst>
          </p:cNvPr>
          <p:cNvPicPr>
            <a:picLocks noChangeAspect="1"/>
          </p:cNvPicPr>
          <p:nvPr/>
        </p:nvPicPr>
        <p:blipFill>
          <a:blip r:embed="rId3"/>
          <a:stretch>
            <a:fillRect/>
          </a:stretch>
        </p:blipFill>
        <p:spPr>
          <a:xfrm>
            <a:off x="863648" y="2586133"/>
            <a:ext cx="8020376" cy="3630705"/>
          </a:xfrm>
          <a:prstGeom prst="rect">
            <a:avLst/>
          </a:prstGeom>
        </p:spPr>
      </p:pic>
    </p:spTree>
    <p:extLst>
      <p:ext uri="{BB962C8B-B14F-4D97-AF65-F5344CB8AC3E}">
        <p14:creationId xmlns:p14="http://schemas.microsoft.com/office/powerpoint/2010/main" val="264410393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9A2D3387-E3D3-DB0A-78F8-E81A21D31830}"/>
              </a:ext>
            </a:extLst>
          </p:cNvPr>
          <p:cNvSpPr>
            <a:spLocks noGrp="1"/>
          </p:cNvSpPr>
          <p:nvPr>
            <p:ph idx="1"/>
          </p:nvPr>
        </p:nvSpPr>
        <p:spPr>
          <a:xfrm>
            <a:off x="838200" y="1844875"/>
            <a:ext cx="4744453" cy="2407725"/>
          </a:xfrm>
        </p:spPr>
        <p:txBody>
          <a:bodyPr>
            <a:normAutofit/>
          </a:bodyPr>
          <a:lstStyle/>
          <a:p>
            <a:pPr marL="0" indent="0">
              <a:buNone/>
            </a:pPr>
            <a:r>
              <a:rPr lang="en-US" sz="1500" dirty="0">
                <a:effectLst/>
                <a:latin typeface="Calibri" panose="020F0502020204030204" pitchFamily="34" charset="0"/>
                <a:ea typeface="Calibri" panose="020F0502020204030204" pitchFamily="34" charset="0"/>
                <a:cs typeface="Times New Roman" panose="02020603050405020304" pitchFamily="18" charset="0"/>
              </a:rPr>
              <a:t>As per Dave Ulrich (1997-1998), the organisation’s HR depends upon the following factors with the company’s overall goals.</a:t>
            </a:r>
          </a:p>
          <a:p>
            <a:pPr marL="514350" indent="-514350">
              <a:buAutoNum type="arabicPeriod"/>
            </a:pPr>
            <a:r>
              <a:rPr lang="en-US" sz="1500" dirty="0">
                <a:latin typeface="Calibri" panose="020F0502020204030204" pitchFamily="34" charset="0"/>
                <a:ea typeface="Calibri" panose="020F0502020204030204" pitchFamily="34" charset="0"/>
                <a:cs typeface="Times New Roman" panose="02020603050405020304" pitchFamily="18" charset="0"/>
              </a:rPr>
              <a:t>Strategic focus- HR plus organization.</a:t>
            </a:r>
          </a:p>
          <a:p>
            <a:pPr marL="514350" indent="-514350">
              <a:buAutoNum type="arabicPeriod"/>
            </a:pPr>
            <a:r>
              <a:rPr lang="en-US" sz="1500" dirty="0">
                <a:effectLst/>
                <a:latin typeface="Calibri" panose="020F0502020204030204" pitchFamily="34" charset="0"/>
                <a:ea typeface="Calibri" panose="020F0502020204030204" pitchFamily="34" charset="0"/>
                <a:cs typeface="Times New Roman" panose="02020603050405020304" pitchFamily="18" charset="0"/>
              </a:rPr>
              <a:t>Managing process- HR plus organisation.</a:t>
            </a:r>
          </a:p>
          <a:p>
            <a:pPr marL="514350" indent="-514350">
              <a:buAutoNum type="arabicPeriod"/>
            </a:pPr>
            <a:r>
              <a:rPr lang="en-US" sz="1500" dirty="0">
                <a:latin typeface="Calibri" panose="020F0502020204030204" pitchFamily="34" charset="0"/>
                <a:ea typeface="Calibri" panose="020F0502020204030204" pitchFamily="34" charset="0"/>
                <a:cs typeface="Times New Roman" panose="02020603050405020304" pitchFamily="18" charset="0"/>
              </a:rPr>
              <a:t>Managing peoples-HR</a:t>
            </a:r>
          </a:p>
          <a:p>
            <a:pPr marL="514350" indent="-514350">
              <a:buAutoNum type="arabicPeriod"/>
            </a:pPr>
            <a:r>
              <a:rPr lang="en-US" sz="1500" dirty="0">
                <a:effectLst/>
                <a:latin typeface="Calibri" panose="020F0502020204030204" pitchFamily="34" charset="0"/>
                <a:ea typeface="Calibri" panose="020F0502020204030204" pitchFamily="34" charset="0"/>
                <a:cs typeface="Times New Roman" panose="02020603050405020304" pitchFamily="18" charset="0"/>
              </a:rPr>
              <a:t>Operational management- Business leaders </a:t>
            </a:r>
          </a:p>
        </p:txBody>
      </p:sp>
      <p:sp>
        <p:nvSpPr>
          <p:cNvPr id="5" name="Title 1">
            <a:extLst>
              <a:ext uri="{FF2B5EF4-FFF2-40B4-BE49-F238E27FC236}">
                <a16:creationId xmlns:a16="http://schemas.microsoft.com/office/drawing/2014/main" id="{8A50D67D-2EF1-3DE8-0041-D25D80891E1A}"/>
              </a:ext>
            </a:extLst>
          </p:cNvPr>
          <p:cNvSpPr txBox="1">
            <a:spLocks/>
          </p:cNvSpPr>
          <p:nvPr/>
        </p:nvSpPr>
        <p:spPr>
          <a:xfrm>
            <a:off x="928576" y="521094"/>
            <a:ext cx="10222029" cy="631440"/>
          </a:xfrm>
          <a:prstGeom prst="rect">
            <a:avLst/>
          </a:prstGeom>
          <a:solidFill>
            <a:schemeClr val="accent1">
              <a:lumMod val="40000"/>
              <a:lumOff val="60000"/>
            </a:schemeClr>
          </a:solidFill>
        </p:spPr>
        <p:txBody>
          <a:bodyPr vert="horz" lIns="91440" tIns="45720" rIns="91440" bIns="4572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nSpc>
                <a:spcPct val="100000"/>
              </a:lnSpc>
            </a:pPr>
            <a:r>
              <a:rPr lang="en-GB" sz="4000" dirty="0"/>
              <a:t>How HR supports organisation strategy</a:t>
            </a:r>
          </a:p>
        </p:txBody>
      </p:sp>
      <p:sp>
        <p:nvSpPr>
          <p:cNvPr id="6" name="TextBox 5">
            <a:extLst>
              <a:ext uri="{FF2B5EF4-FFF2-40B4-BE49-F238E27FC236}">
                <a16:creationId xmlns:a16="http://schemas.microsoft.com/office/drawing/2014/main" id="{6AD7481F-3684-A8A9-2F7E-76FB85FE478A}"/>
              </a:ext>
            </a:extLst>
          </p:cNvPr>
          <p:cNvSpPr txBox="1"/>
          <p:nvPr/>
        </p:nvSpPr>
        <p:spPr>
          <a:xfrm>
            <a:off x="5919677" y="1844875"/>
            <a:ext cx="5712342" cy="1616148"/>
          </a:xfrm>
          <a:prstGeom prst="rect">
            <a:avLst/>
          </a:prstGeom>
        </p:spPr>
        <p:txBody>
          <a:bodyPr vert="horz" lIns="91440" tIns="45720" rIns="91440" bIns="45720" rtlCol="0">
            <a:normAutofit/>
          </a:bodyPr>
          <a:lstStyle>
            <a:defPPr>
              <a:defRPr lang="en-US"/>
            </a:defPPr>
            <a:lvl1pPr indent="0">
              <a:lnSpc>
                <a:spcPct val="90000"/>
              </a:lnSpc>
              <a:spcBef>
                <a:spcPts val="1000"/>
              </a:spcBef>
              <a:buFont typeface="Arial" panose="020B0604020202020204" pitchFamily="34" charset="0"/>
              <a:buNone/>
              <a:defRPr sz="1500">
                <a:solidFill>
                  <a:schemeClr val="tx1"/>
                </a:solidFill>
                <a:effectLst/>
                <a:latin typeface="Calibri" panose="020F0502020204030204" pitchFamily="34" charset="0"/>
                <a:ea typeface="Calibri" panose="020F0502020204030204" pitchFamily="34" charset="0"/>
                <a:cs typeface="Times New Roman" panose="02020603050405020304" pitchFamily="18" charset="0"/>
              </a:defRPr>
            </a:lvl1pPr>
            <a:lvl2pPr marL="685800" indent="-228600">
              <a:lnSpc>
                <a:spcPct val="90000"/>
              </a:lnSpc>
              <a:spcBef>
                <a:spcPts val="500"/>
              </a:spcBef>
              <a:buFont typeface="Arial" panose="020B0604020202020204" pitchFamily="34" charset="0"/>
              <a:buChar char="•"/>
              <a:defRPr sz="2400">
                <a:solidFill>
                  <a:schemeClr val="tx1"/>
                </a:solidFill>
              </a:defRPr>
            </a:lvl2pPr>
            <a:lvl3pPr marL="1143000" indent="-228600">
              <a:lnSpc>
                <a:spcPct val="90000"/>
              </a:lnSpc>
              <a:spcBef>
                <a:spcPts val="500"/>
              </a:spcBef>
              <a:buFont typeface="Arial" panose="020B0604020202020204" pitchFamily="34" charset="0"/>
              <a:buChar char="•"/>
              <a:defRPr sz="2000">
                <a:solidFill>
                  <a:schemeClr val="tx1"/>
                </a:solidFill>
              </a:defRPr>
            </a:lvl3pPr>
            <a:lvl4pPr marL="1600200" indent="-228600">
              <a:lnSpc>
                <a:spcPct val="90000"/>
              </a:lnSpc>
              <a:spcBef>
                <a:spcPts val="500"/>
              </a:spcBef>
              <a:buFont typeface="Arial" panose="020B0604020202020204" pitchFamily="34" charset="0"/>
              <a:buChar char="•"/>
              <a:defRPr>
                <a:solidFill>
                  <a:schemeClr val="tx1"/>
                </a:solidFill>
              </a:defRPr>
            </a:lvl4pPr>
            <a:lvl5pPr marL="2057400" indent="-228600">
              <a:lnSpc>
                <a:spcPct val="90000"/>
              </a:lnSpc>
              <a:spcBef>
                <a:spcPts val="500"/>
              </a:spcBef>
              <a:buFont typeface="Arial" panose="020B0604020202020204" pitchFamily="34" charset="0"/>
              <a:buChar char="•"/>
              <a:defRPr>
                <a:solidFill>
                  <a:schemeClr val="tx1"/>
                </a:solidFill>
              </a:defRPr>
            </a:lvl5pPr>
            <a:lvl6pPr marL="2514600" indent="-228600">
              <a:lnSpc>
                <a:spcPct val="90000"/>
              </a:lnSpc>
              <a:spcBef>
                <a:spcPts val="500"/>
              </a:spcBef>
              <a:buFont typeface="Arial" panose="020B0604020202020204" pitchFamily="34" charset="0"/>
              <a:buChar char="•"/>
              <a:defRPr>
                <a:solidFill>
                  <a:schemeClr val="tx1"/>
                </a:solidFill>
              </a:defRPr>
            </a:lvl6pPr>
            <a:lvl7pPr marL="2971800" indent="-228600">
              <a:lnSpc>
                <a:spcPct val="90000"/>
              </a:lnSpc>
              <a:spcBef>
                <a:spcPts val="500"/>
              </a:spcBef>
              <a:buFont typeface="Arial" panose="020B0604020202020204" pitchFamily="34" charset="0"/>
              <a:buChar char="•"/>
              <a:defRPr>
                <a:solidFill>
                  <a:schemeClr val="tx1"/>
                </a:solidFill>
              </a:defRPr>
            </a:lvl7pPr>
            <a:lvl8pPr marL="3429000" indent="-228600">
              <a:lnSpc>
                <a:spcPct val="90000"/>
              </a:lnSpc>
              <a:spcBef>
                <a:spcPts val="500"/>
              </a:spcBef>
              <a:buFont typeface="Arial" panose="020B0604020202020204" pitchFamily="34" charset="0"/>
              <a:buChar char="•"/>
              <a:defRPr>
                <a:solidFill>
                  <a:schemeClr val="tx1"/>
                </a:solidFill>
              </a:defRPr>
            </a:lvl8pPr>
            <a:lvl9pPr marL="3886200" indent="-228600">
              <a:lnSpc>
                <a:spcPct val="90000"/>
              </a:lnSpc>
              <a:spcBef>
                <a:spcPts val="500"/>
              </a:spcBef>
              <a:buFont typeface="Arial" panose="020B0604020202020204" pitchFamily="34" charset="0"/>
              <a:buChar char="•"/>
              <a:defRPr>
                <a:solidFill>
                  <a:schemeClr val="tx1"/>
                </a:solidFill>
              </a:defRPr>
            </a:lvl9pPr>
          </a:lstStyle>
          <a:p>
            <a:r>
              <a:rPr lang="en-GB" dirty="0"/>
              <a:t>Galbraith and Schendel (1983), study the relationships between strategy and HR practices and identify three types of strategy innovation, quality, and cost. </a:t>
            </a:r>
          </a:p>
          <a:p>
            <a:endParaRPr lang="en-GB" dirty="0"/>
          </a:p>
          <a:p>
            <a:endParaRPr lang="en-GB" dirty="0"/>
          </a:p>
        </p:txBody>
      </p:sp>
      <p:pic>
        <p:nvPicPr>
          <p:cNvPr id="2" name="Content Placeholder 6">
            <a:extLst>
              <a:ext uri="{FF2B5EF4-FFF2-40B4-BE49-F238E27FC236}">
                <a16:creationId xmlns:a16="http://schemas.microsoft.com/office/drawing/2014/main" id="{128145ED-306A-DAC6-3C73-5EE64C64F1DD}"/>
              </a:ext>
            </a:extLst>
          </p:cNvPr>
          <p:cNvPicPr>
            <a:picLocks noChangeAspect="1"/>
          </p:cNvPicPr>
          <p:nvPr/>
        </p:nvPicPr>
        <p:blipFill>
          <a:blip r:embed="rId2"/>
          <a:stretch>
            <a:fillRect/>
          </a:stretch>
        </p:blipFill>
        <p:spPr>
          <a:xfrm>
            <a:off x="4601865" y="3872753"/>
            <a:ext cx="3423291" cy="2985247"/>
          </a:xfrm>
          <a:prstGeom prst="rect">
            <a:avLst/>
          </a:prstGeom>
        </p:spPr>
      </p:pic>
      <p:sp>
        <p:nvSpPr>
          <p:cNvPr id="7" name="Content Placeholder 2">
            <a:extLst>
              <a:ext uri="{FF2B5EF4-FFF2-40B4-BE49-F238E27FC236}">
                <a16:creationId xmlns:a16="http://schemas.microsoft.com/office/drawing/2014/main" id="{B48628ED-ACF0-C918-C5AB-E9AEC3437AD0}"/>
              </a:ext>
            </a:extLst>
          </p:cNvPr>
          <p:cNvSpPr txBox="1">
            <a:spLocks/>
          </p:cNvSpPr>
          <p:nvPr/>
        </p:nvSpPr>
        <p:spPr>
          <a:xfrm>
            <a:off x="928576" y="5033218"/>
            <a:ext cx="4286438" cy="1128767"/>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Font typeface="Arial" panose="020B0604020202020204" pitchFamily="34" charset="0"/>
              <a:buNone/>
            </a:pPr>
            <a:r>
              <a:rPr lang="en-US" sz="1400" dirty="0"/>
              <a:t> As per </a:t>
            </a:r>
            <a:r>
              <a:rPr lang="en-GB" sz="1400" dirty="0">
                <a:hlinkClick r:id="rId3">
                  <a:extLst>
                    <a:ext uri="{A12FA001-AC4F-418D-AE19-62706E023703}">
                      <ahyp:hlinkClr xmlns:ahyp="http://schemas.microsoft.com/office/drawing/2018/hyperlinkcolor" val="tx"/>
                    </a:ext>
                  </a:extLst>
                </a:hlinkClick>
              </a:rPr>
              <a:t>Erik Van </a:t>
            </a:r>
            <a:r>
              <a:rPr lang="en-GB" sz="1400" dirty="0" err="1">
                <a:hlinkClick r:id="rId3">
                  <a:extLst>
                    <a:ext uri="{A12FA001-AC4F-418D-AE19-62706E023703}">
                      <ahyp:hlinkClr xmlns:ahyp="http://schemas.microsoft.com/office/drawing/2018/hyperlinkcolor" val="tx"/>
                    </a:ext>
                  </a:extLst>
                </a:hlinkClick>
              </a:rPr>
              <a:t>Vulpen</a:t>
            </a:r>
            <a:endParaRPr lang="en-GB" sz="1400" dirty="0"/>
          </a:p>
          <a:p>
            <a:r>
              <a:rPr lang="en-US" sz="1400" dirty="0"/>
              <a:t> HR has 12 key functions to support the </a:t>
            </a:r>
            <a:r>
              <a:rPr lang="en-US" sz="1400" dirty="0" err="1"/>
              <a:t>organisational</a:t>
            </a:r>
            <a:r>
              <a:rPr lang="en-US" sz="1400" dirty="0"/>
              <a:t> strategy The main ones are;</a:t>
            </a:r>
          </a:p>
          <a:p>
            <a:pPr marL="0" indent="0">
              <a:buFont typeface="Arial" panose="020B0604020202020204" pitchFamily="34" charset="0"/>
              <a:buNone/>
            </a:pPr>
            <a:endParaRPr lang="en-US" sz="1200" dirty="0"/>
          </a:p>
          <a:p>
            <a:endParaRPr lang="en-US" sz="1200" dirty="0"/>
          </a:p>
          <a:p>
            <a:endParaRPr lang="en-GB" sz="1200" dirty="0"/>
          </a:p>
        </p:txBody>
      </p:sp>
      <p:pic>
        <p:nvPicPr>
          <p:cNvPr id="8" name="Picture 7">
            <a:extLst>
              <a:ext uri="{FF2B5EF4-FFF2-40B4-BE49-F238E27FC236}">
                <a16:creationId xmlns:a16="http://schemas.microsoft.com/office/drawing/2014/main" id="{48D16148-5BC0-01B4-7670-46E76C3E220F}"/>
              </a:ext>
            </a:extLst>
          </p:cNvPr>
          <p:cNvPicPr>
            <a:picLocks noChangeAspect="1"/>
          </p:cNvPicPr>
          <p:nvPr/>
        </p:nvPicPr>
        <p:blipFill>
          <a:blip r:embed="rId4"/>
          <a:stretch>
            <a:fillRect/>
          </a:stretch>
        </p:blipFill>
        <p:spPr>
          <a:xfrm>
            <a:off x="6039589" y="3009878"/>
            <a:ext cx="5111015" cy="620828"/>
          </a:xfrm>
          <a:prstGeom prst="rect">
            <a:avLst/>
          </a:prstGeom>
        </p:spPr>
      </p:pic>
    </p:spTree>
    <p:extLst>
      <p:ext uri="{BB962C8B-B14F-4D97-AF65-F5344CB8AC3E}">
        <p14:creationId xmlns:p14="http://schemas.microsoft.com/office/powerpoint/2010/main" val="152054631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663DA560-DE2E-DF66-9D63-6BAFD7C7B48E}"/>
              </a:ext>
            </a:extLst>
          </p:cNvPr>
          <p:cNvSpPr>
            <a:spLocks noGrp="1"/>
          </p:cNvSpPr>
          <p:nvPr>
            <p:ph type="sldNum" sz="quarter" idx="10"/>
          </p:nvPr>
        </p:nvSpPr>
        <p:spPr>
          <a:xfrm>
            <a:off x="9386888" y="6451600"/>
            <a:ext cx="779974" cy="257388"/>
          </a:xfrm>
        </p:spPr>
        <p:txBody>
          <a:bodyPr/>
          <a:lstStyle/>
          <a:p>
            <a:pPr>
              <a:defRPr/>
            </a:pPr>
            <a:fld id="{D0DBB9D5-720C-404F-BA6D-C0F88B33CE52}" type="slidenum">
              <a:rPr lang="en-GB" smtClean="0">
                <a:solidFill>
                  <a:srgbClr val="FFFFFF"/>
                </a:solidFill>
              </a:rPr>
              <a:pPr>
                <a:defRPr/>
              </a:pPr>
              <a:t>7</a:t>
            </a:fld>
            <a:endParaRPr lang="en-GB" dirty="0">
              <a:solidFill>
                <a:srgbClr val="FFFFFF"/>
              </a:solidFill>
            </a:endParaRPr>
          </a:p>
        </p:txBody>
      </p:sp>
      <p:sp>
        <p:nvSpPr>
          <p:cNvPr id="6" name="Title 1">
            <a:extLst>
              <a:ext uri="{FF2B5EF4-FFF2-40B4-BE49-F238E27FC236}">
                <a16:creationId xmlns:a16="http://schemas.microsoft.com/office/drawing/2014/main" id="{836AAB76-C71C-92FE-AD65-8532C64116B6}"/>
              </a:ext>
            </a:extLst>
          </p:cNvPr>
          <p:cNvSpPr>
            <a:spLocks noGrp="1"/>
          </p:cNvSpPr>
          <p:nvPr>
            <p:ph type="title"/>
          </p:nvPr>
        </p:nvSpPr>
        <p:spPr>
          <a:xfrm>
            <a:off x="1001028" y="398463"/>
            <a:ext cx="10222029" cy="631440"/>
          </a:xfrm>
          <a:solidFill>
            <a:schemeClr val="accent1">
              <a:lumMod val="40000"/>
              <a:lumOff val="60000"/>
            </a:schemeClr>
          </a:solidFill>
        </p:spPr>
        <p:txBody>
          <a:bodyPr>
            <a:noAutofit/>
          </a:bodyPr>
          <a:lstStyle/>
          <a:p>
            <a:r>
              <a:rPr lang="en-GB" sz="4000" dirty="0"/>
              <a:t>How HR supports organisation strategy</a:t>
            </a:r>
          </a:p>
        </p:txBody>
      </p:sp>
      <p:sp>
        <p:nvSpPr>
          <p:cNvPr id="7" name="TextBox 6">
            <a:extLst>
              <a:ext uri="{FF2B5EF4-FFF2-40B4-BE49-F238E27FC236}">
                <a16:creationId xmlns:a16="http://schemas.microsoft.com/office/drawing/2014/main" id="{78A3B546-9428-0210-2DD8-4DA674925E1E}"/>
              </a:ext>
            </a:extLst>
          </p:cNvPr>
          <p:cNvSpPr txBox="1"/>
          <p:nvPr/>
        </p:nvSpPr>
        <p:spPr>
          <a:xfrm>
            <a:off x="1081711" y="2377059"/>
            <a:ext cx="7945748" cy="3922228"/>
          </a:xfrm>
          <a:prstGeom prst="rect">
            <a:avLst/>
          </a:prstGeom>
          <a:noFill/>
        </p:spPr>
        <p:txBody>
          <a:bodyPr wrap="square">
            <a:spAutoFit/>
          </a:bodyPr>
          <a:lstStyle/>
          <a:p>
            <a:pPr>
              <a:lnSpc>
                <a:spcPct val="107000"/>
              </a:lnSpc>
              <a:spcAft>
                <a:spcPts val="800"/>
              </a:spcAft>
            </a:pPr>
            <a:r>
              <a:rPr lang="en-GB" sz="1600" b="1" dirty="0">
                <a:effectLst/>
                <a:latin typeface="Calibri" panose="020F0502020204030204" pitchFamily="34" charset="0"/>
                <a:ea typeface="Calibri" panose="020F0502020204030204" pitchFamily="34" charset="0"/>
                <a:cs typeface="Times New Roman" panose="02020603050405020304" pitchFamily="18" charset="0"/>
              </a:rPr>
              <a:t>Acquisition</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p>
            <a:pPr lvl="0">
              <a:lnSpc>
                <a:spcPct val="107000"/>
              </a:lnSpc>
              <a:spcAft>
                <a:spcPts val="800"/>
              </a:spcAft>
              <a:buFont typeface="Wingdings" panose="05000000000000000000" pitchFamily="2" charset="2"/>
              <a:buChar char="Ø"/>
            </a:pPr>
            <a:r>
              <a:rPr lang="en-GB" sz="1600" dirty="0">
                <a:effectLst/>
                <a:latin typeface="Calibri" panose="020F0502020204030204" pitchFamily="34" charset="0"/>
                <a:ea typeface="Calibri" panose="020F0502020204030204" pitchFamily="34" charset="0"/>
                <a:cs typeface="Times New Roman" panose="02020603050405020304" pitchFamily="18" charset="0"/>
              </a:rPr>
              <a:t>How to Hire as per business needs- Public or private sector</a:t>
            </a:r>
          </a:p>
          <a:p>
            <a:pPr>
              <a:lnSpc>
                <a:spcPct val="107000"/>
              </a:lnSpc>
              <a:spcAft>
                <a:spcPts val="800"/>
              </a:spcAft>
            </a:pPr>
            <a:r>
              <a:rPr lang="en-GB" sz="1600" b="1" dirty="0">
                <a:effectLst/>
                <a:latin typeface="Calibri" panose="020F0502020204030204" pitchFamily="34" charset="0"/>
                <a:ea typeface="Calibri" panose="020F0502020204030204" pitchFamily="34" charset="0"/>
                <a:cs typeface="Times New Roman" panose="02020603050405020304" pitchFamily="18" charset="0"/>
              </a:rPr>
              <a:t>Development</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buFont typeface="Wingdings" panose="05000000000000000000" pitchFamily="2" charset="2"/>
              <a:buChar char="Ø"/>
            </a:pPr>
            <a:r>
              <a:rPr lang="en-GB" sz="1600" dirty="0">
                <a:latin typeface="Calibri" panose="020F0502020204030204" pitchFamily="34" charset="0"/>
                <a:ea typeface="Calibri" panose="020F0502020204030204" pitchFamily="34" charset="0"/>
                <a:cs typeface="Times New Roman" panose="02020603050405020304" pitchFamily="18" charset="0"/>
              </a:rPr>
              <a:t>How to Train and promote the staff </a:t>
            </a:r>
          </a:p>
          <a:p>
            <a:pPr>
              <a:lnSpc>
                <a:spcPct val="107000"/>
              </a:lnSpc>
              <a:spcAft>
                <a:spcPts val="800"/>
              </a:spcAft>
            </a:pPr>
            <a:r>
              <a:rPr lang="en-GB" sz="1600" b="1" dirty="0">
                <a:effectLst/>
                <a:latin typeface="Calibri" panose="020F0502020204030204" pitchFamily="34" charset="0"/>
                <a:ea typeface="Calibri" panose="020F0502020204030204" pitchFamily="34" charset="0"/>
                <a:cs typeface="Times New Roman" panose="02020603050405020304" pitchFamily="18" charset="0"/>
              </a:rPr>
              <a:t>Incentives</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p>
            <a:pPr lvl="0">
              <a:lnSpc>
                <a:spcPct val="107000"/>
              </a:lnSpc>
              <a:spcAft>
                <a:spcPts val="800"/>
              </a:spcAft>
              <a:buFont typeface="Wingdings" panose="05000000000000000000" pitchFamily="2" charset="2"/>
              <a:buChar char="Ø"/>
            </a:pPr>
            <a:r>
              <a:rPr lang="en-GB" sz="1600" dirty="0">
                <a:latin typeface="Calibri" panose="020F0502020204030204" pitchFamily="34" charset="0"/>
                <a:ea typeface="Calibri" panose="020F0502020204030204" pitchFamily="34" charset="0"/>
                <a:cs typeface="Times New Roman" panose="02020603050405020304" pitchFamily="18" charset="0"/>
              </a:rPr>
              <a:t>What incentives do we need to give to keep them aligned with the business needs </a:t>
            </a:r>
          </a:p>
          <a:p>
            <a:pPr>
              <a:lnSpc>
                <a:spcPct val="107000"/>
              </a:lnSpc>
              <a:spcAft>
                <a:spcPts val="800"/>
              </a:spcAft>
            </a:pPr>
            <a:r>
              <a:rPr lang="en-GB" sz="1600" b="1" dirty="0">
                <a:effectLst/>
                <a:latin typeface="Calibri" panose="020F0502020204030204" pitchFamily="34" charset="0"/>
                <a:ea typeface="Calibri" panose="020F0502020204030204" pitchFamily="34" charset="0"/>
                <a:cs typeface="Times New Roman" panose="02020603050405020304" pitchFamily="18" charset="0"/>
              </a:rPr>
              <a:t>Other methods</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buFont typeface="Wingdings" panose="05000000000000000000" pitchFamily="2" charset="2"/>
              <a:buChar char="Ø"/>
            </a:pPr>
            <a:r>
              <a:rPr lang="en-GB" sz="1600" dirty="0">
                <a:effectLst/>
                <a:latin typeface="Calibri" panose="020F0502020204030204" pitchFamily="34" charset="0"/>
                <a:ea typeface="Calibri" panose="020F0502020204030204" pitchFamily="34" charset="0"/>
                <a:cs typeface="Times New Roman" panose="02020603050405020304" pitchFamily="18" charset="0"/>
              </a:rPr>
              <a:t>Employee participation</a:t>
            </a:r>
            <a:endParaRPr lang="en-GB" sz="1600" dirty="0">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buFont typeface="Wingdings" panose="05000000000000000000" pitchFamily="2" charset="2"/>
              <a:buChar char="Ø"/>
            </a:pPr>
            <a:r>
              <a:rPr lang="en-GB" sz="1600" dirty="0">
                <a:latin typeface="Calibri" panose="020F0502020204030204" pitchFamily="34" charset="0"/>
                <a:ea typeface="Calibri" panose="020F0502020204030204" pitchFamily="34" charset="0"/>
                <a:cs typeface="Times New Roman" panose="02020603050405020304" pitchFamily="18" charset="0"/>
              </a:rPr>
              <a:t>Wellbeing and safety</a:t>
            </a:r>
          </a:p>
          <a:p>
            <a:pPr>
              <a:lnSpc>
                <a:spcPct val="107000"/>
              </a:lnSpc>
              <a:spcAft>
                <a:spcPts val="800"/>
              </a:spcAft>
              <a:buFont typeface="Wingdings" panose="05000000000000000000" pitchFamily="2" charset="2"/>
              <a:buChar char="Ø"/>
            </a:pPr>
            <a:r>
              <a:rPr lang="en-GB" sz="1600" dirty="0">
                <a:latin typeface="Calibri" panose="020F0502020204030204" pitchFamily="34" charset="0"/>
                <a:ea typeface="Calibri" panose="020F0502020204030204" pitchFamily="34" charset="0"/>
                <a:cs typeface="Times New Roman" panose="02020603050405020304" pitchFamily="18" charset="0"/>
              </a:rPr>
              <a:t>Guidance </a:t>
            </a:r>
          </a:p>
          <a:p>
            <a:pPr marL="0" indent="0">
              <a:buNone/>
            </a:pPr>
            <a:endParaRPr lang="en-US" sz="1200" dirty="0"/>
          </a:p>
        </p:txBody>
      </p:sp>
      <p:sp>
        <p:nvSpPr>
          <p:cNvPr id="12" name="TextBox 11">
            <a:extLst>
              <a:ext uri="{FF2B5EF4-FFF2-40B4-BE49-F238E27FC236}">
                <a16:creationId xmlns:a16="http://schemas.microsoft.com/office/drawing/2014/main" id="{00C38385-3131-65F0-3A63-D80F4E40B374}"/>
              </a:ext>
            </a:extLst>
          </p:cNvPr>
          <p:cNvSpPr txBox="1"/>
          <p:nvPr/>
        </p:nvSpPr>
        <p:spPr>
          <a:xfrm>
            <a:off x="1001028" y="1417356"/>
            <a:ext cx="6095114" cy="1173463"/>
          </a:xfrm>
          <a:prstGeom prst="rect">
            <a:avLst/>
          </a:prstGeom>
          <a:noFill/>
        </p:spPr>
        <p:txBody>
          <a:bodyPr wrap="square">
            <a:spAutoFit/>
          </a:bodyPr>
          <a:lstStyle/>
          <a:p>
            <a:pPr>
              <a:lnSpc>
                <a:spcPct val="107000"/>
              </a:lnSpc>
              <a:spcAft>
                <a:spcPts val="800"/>
              </a:spcAft>
            </a:pPr>
            <a:r>
              <a:rPr lang="en-US" sz="1800" dirty="0">
                <a:effectLst/>
                <a:highlight>
                  <a:srgbClr val="C0C0C0"/>
                </a:highlight>
                <a:latin typeface="Calibri" panose="020F0502020204030204" pitchFamily="34" charset="0"/>
                <a:ea typeface="Calibri" panose="020F0502020204030204" pitchFamily="34" charset="0"/>
                <a:cs typeface="Times New Roman" panose="02020603050405020304" pitchFamily="18" charset="0"/>
              </a:rPr>
              <a:t>In Brief</a:t>
            </a:r>
          </a:p>
          <a:p>
            <a:pPr>
              <a:lnSpc>
                <a:spcPct val="107000"/>
              </a:lnSpc>
              <a:spcAft>
                <a:spcPts val="800"/>
              </a:spcAft>
            </a:pPr>
            <a:r>
              <a:rPr lang="en-US" dirty="0">
                <a:highlight>
                  <a:srgbClr val="C0C0C0"/>
                </a:highlight>
                <a:latin typeface="Calibri" panose="020F0502020204030204" pitchFamily="34" charset="0"/>
                <a:ea typeface="Calibri" panose="020F0502020204030204" pitchFamily="34" charset="0"/>
                <a:cs typeface="Times New Roman" panose="02020603050405020304" pitchFamily="18" charset="0"/>
              </a:rPr>
              <a:t>Following points are important for HR Strategy.</a:t>
            </a:r>
          </a:p>
          <a:p>
            <a:pPr>
              <a:lnSpc>
                <a:spcPct val="107000"/>
              </a:lnSpc>
              <a:spcAft>
                <a:spcPts val="800"/>
              </a:spcAft>
            </a:pPr>
            <a:endParaRPr lang="en-GB" sz="1800" dirty="0">
              <a:effectLst/>
              <a:highlight>
                <a:srgbClr val="C0C0C0"/>
              </a:highlight>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400085271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01D8D43-0958-42D1-9000-97AFBBC7FC4A}"/>
              </a:ext>
            </a:extLst>
          </p:cNvPr>
          <p:cNvSpPr>
            <a:spLocks noGrp="1"/>
          </p:cNvSpPr>
          <p:nvPr>
            <p:ph type="title"/>
          </p:nvPr>
        </p:nvSpPr>
        <p:spPr>
          <a:xfrm>
            <a:off x="795670" y="370442"/>
            <a:ext cx="10515600" cy="799532"/>
          </a:xfrm>
          <a:solidFill>
            <a:schemeClr val="accent1">
              <a:lumMod val="40000"/>
              <a:lumOff val="60000"/>
            </a:schemeClr>
          </a:solidFill>
        </p:spPr>
        <p:txBody>
          <a:bodyPr>
            <a:normAutofit/>
          </a:bodyPr>
          <a:lstStyle/>
          <a:p>
            <a:r>
              <a:rPr lang="en-GB" sz="4000" dirty="0"/>
              <a:t>Model to support  HRM</a:t>
            </a:r>
          </a:p>
        </p:txBody>
      </p:sp>
      <p:pic>
        <p:nvPicPr>
          <p:cNvPr id="4" name="Content Placeholder 4">
            <a:extLst>
              <a:ext uri="{FF2B5EF4-FFF2-40B4-BE49-F238E27FC236}">
                <a16:creationId xmlns:a16="http://schemas.microsoft.com/office/drawing/2014/main" id="{AD00DB62-2F51-CB96-6BDA-FE8971B70ACE}"/>
              </a:ext>
            </a:extLst>
          </p:cNvPr>
          <p:cNvPicPr>
            <a:picLocks noChangeAspect="1"/>
          </p:cNvPicPr>
          <p:nvPr/>
        </p:nvPicPr>
        <p:blipFill>
          <a:blip r:embed="rId2"/>
          <a:stretch>
            <a:fillRect/>
          </a:stretch>
        </p:blipFill>
        <p:spPr>
          <a:xfrm>
            <a:off x="1834117" y="1528876"/>
            <a:ext cx="7761768" cy="4028222"/>
          </a:xfrm>
          <a:prstGeom prst="rect">
            <a:avLst/>
          </a:prstGeom>
        </p:spPr>
      </p:pic>
      <p:sp>
        <p:nvSpPr>
          <p:cNvPr id="5" name="TextBox 4">
            <a:extLst>
              <a:ext uri="{FF2B5EF4-FFF2-40B4-BE49-F238E27FC236}">
                <a16:creationId xmlns:a16="http://schemas.microsoft.com/office/drawing/2014/main" id="{384CC19F-1A27-A8DC-9B93-08548399064C}"/>
              </a:ext>
            </a:extLst>
          </p:cNvPr>
          <p:cNvSpPr txBox="1"/>
          <p:nvPr/>
        </p:nvSpPr>
        <p:spPr>
          <a:xfrm>
            <a:off x="887819" y="6092755"/>
            <a:ext cx="10423451" cy="400110"/>
          </a:xfrm>
          <a:prstGeom prst="rect">
            <a:avLst/>
          </a:prstGeom>
          <a:solidFill>
            <a:schemeClr val="accent1">
              <a:lumMod val="75000"/>
            </a:schemeClr>
          </a:solidFill>
        </p:spPr>
        <p:txBody>
          <a:bodyPr wrap="square">
            <a:spAutoFit/>
          </a:bodyPr>
          <a:lstStyle/>
          <a:p>
            <a:r>
              <a:rPr lang="en-GB" sz="1000" dirty="0" err="1">
                <a:solidFill>
                  <a:schemeClr val="bg1"/>
                </a:solidFill>
              </a:rPr>
              <a:t>Brunetto</a:t>
            </a:r>
            <a:r>
              <a:rPr lang="en-GB" sz="1000" dirty="0">
                <a:solidFill>
                  <a:schemeClr val="bg1"/>
                </a:solidFill>
              </a:rPr>
              <a:t>, Y., Farr-Wharton, R. and Shacklock, K., 2011. Using the Harvard HRM model to conceptualise the impact of changes to supervision upon HRM outcomes for different types of Australian public sector employees. The International Journal of Human Resource Management, 22(03), pp.553-573.</a:t>
            </a:r>
          </a:p>
        </p:txBody>
      </p:sp>
    </p:spTree>
    <p:extLst>
      <p:ext uri="{BB962C8B-B14F-4D97-AF65-F5344CB8AC3E}">
        <p14:creationId xmlns:p14="http://schemas.microsoft.com/office/powerpoint/2010/main" val="98807080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D30EAC-C1CE-F981-FF6C-2265905FC147}"/>
              </a:ext>
            </a:extLst>
          </p:cNvPr>
          <p:cNvSpPr>
            <a:spLocks noGrp="1"/>
          </p:cNvSpPr>
          <p:nvPr>
            <p:ph type="title"/>
          </p:nvPr>
        </p:nvSpPr>
        <p:spPr>
          <a:xfrm>
            <a:off x="1072117" y="448842"/>
            <a:ext cx="10515600" cy="761742"/>
          </a:xfrm>
          <a:solidFill>
            <a:schemeClr val="accent1">
              <a:lumMod val="40000"/>
              <a:lumOff val="60000"/>
            </a:schemeClr>
          </a:solidFill>
        </p:spPr>
        <p:txBody>
          <a:bodyPr>
            <a:normAutofit/>
          </a:bodyPr>
          <a:lstStyle/>
          <a:p>
            <a:r>
              <a:rPr lang="en-GB" sz="4000" dirty="0"/>
              <a:t>Model to support  HRM</a:t>
            </a:r>
          </a:p>
        </p:txBody>
      </p:sp>
      <p:sp>
        <p:nvSpPr>
          <p:cNvPr id="4" name="Title 1">
            <a:extLst>
              <a:ext uri="{FF2B5EF4-FFF2-40B4-BE49-F238E27FC236}">
                <a16:creationId xmlns:a16="http://schemas.microsoft.com/office/drawing/2014/main" id="{8514862E-84ED-1222-B87D-E770E9B46979}"/>
              </a:ext>
            </a:extLst>
          </p:cNvPr>
          <p:cNvSpPr txBox="1">
            <a:spLocks/>
          </p:cNvSpPr>
          <p:nvPr/>
        </p:nvSpPr>
        <p:spPr>
          <a:xfrm>
            <a:off x="1193504" y="5884729"/>
            <a:ext cx="10394213" cy="255181"/>
          </a:xfrm>
          <a:prstGeom prst="rect">
            <a:avLst/>
          </a:prstGeom>
          <a:solidFill>
            <a:schemeClr val="accent1">
              <a:lumMod val="75000"/>
            </a:schemeClr>
          </a:solidFill>
        </p:spPr>
        <p:style>
          <a:lnRef idx="0">
            <a:schemeClr val="accent2"/>
          </a:lnRef>
          <a:fillRef idx="3">
            <a:schemeClr val="accent2"/>
          </a:fillRef>
          <a:effectRef idx="3">
            <a:schemeClr val="accent2"/>
          </a:effectRef>
          <a:fontRef idx="minor">
            <a:schemeClr val="lt1"/>
          </a:fontRef>
        </p:style>
        <p:txBody>
          <a:bodyPr vert="horz" lIns="91440" tIns="45720" rIns="91440" bIns="45720" rtlCol="0" anchor="ctr">
            <a:normAutofit fontScale="92500" lnSpcReduction="10000"/>
          </a:bodyPr>
          <a:lstStyle>
            <a:lvl1pPr algn="l" defTabSz="914400" rtl="0" eaLnBrk="1" latinLnBrk="0" hangingPunct="1">
              <a:lnSpc>
                <a:spcPct val="90000"/>
              </a:lnSpc>
              <a:spcBef>
                <a:spcPct val="0"/>
              </a:spcBef>
              <a:buNone/>
              <a:defRPr sz="4400" kern="1200">
                <a:solidFill>
                  <a:schemeClr val="lt1"/>
                </a:solidFill>
                <a:latin typeface="+mn-lt"/>
                <a:ea typeface="+mn-ea"/>
                <a:cs typeface="+mn-cs"/>
              </a:defRPr>
            </a:lvl1pPr>
            <a:lvl2pPr>
              <a:defRPr>
                <a:solidFill>
                  <a:schemeClr val="lt1"/>
                </a:solidFill>
                <a:latin typeface="+mn-lt"/>
                <a:ea typeface="+mn-ea"/>
                <a:cs typeface="+mn-cs"/>
              </a:defRPr>
            </a:lvl2pPr>
            <a:lvl3pPr>
              <a:defRPr>
                <a:solidFill>
                  <a:schemeClr val="lt1"/>
                </a:solidFill>
                <a:latin typeface="+mn-lt"/>
                <a:ea typeface="+mn-ea"/>
                <a:cs typeface="+mn-cs"/>
              </a:defRPr>
            </a:lvl3pPr>
            <a:lvl4pPr>
              <a:defRPr>
                <a:solidFill>
                  <a:schemeClr val="lt1"/>
                </a:solidFill>
                <a:latin typeface="+mn-lt"/>
                <a:ea typeface="+mn-ea"/>
                <a:cs typeface="+mn-cs"/>
              </a:defRPr>
            </a:lvl4pPr>
            <a:lvl5pPr>
              <a:defRPr>
                <a:solidFill>
                  <a:schemeClr val="lt1"/>
                </a:solidFill>
                <a:latin typeface="+mn-lt"/>
                <a:ea typeface="+mn-ea"/>
                <a:cs typeface="+mn-cs"/>
              </a:defRPr>
            </a:lvl5pPr>
            <a:lvl6pPr>
              <a:defRPr>
                <a:solidFill>
                  <a:schemeClr val="lt1"/>
                </a:solidFill>
                <a:latin typeface="+mn-lt"/>
                <a:ea typeface="+mn-ea"/>
                <a:cs typeface="+mn-cs"/>
              </a:defRPr>
            </a:lvl6pPr>
            <a:lvl7pPr>
              <a:defRPr>
                <a:solidFill>
                  <a:schemeClr val="lt1"/>
                </a:solidFill>
                <a:latin typeface="+mn-lt"/>
                <a:ea typeface="+mn-ea"/>
                <a:cs typeface="+mn-cs"/>
              </a:defRPr>
            </a:lvl7pPr>
            <a:lvl8pPr>
              <a:defRPr>
                <a:solidFill>
                  <a:schemeClr val="lt1"/>
                </a:solidFill>
                <a:latin typeface="+mn-lt"/>
                <a:ea typeface="+mn-ea"/>
                <a:cs typeface="+mn-cs"/>
              </a:defRPr>
            </a:lvl8pPr>
            <a:lvl9pPr>
              <a:defRPr>
                <a:solidFill>
                  <a:schemeClr val="lt1"/>
                </a:solidFill>
                <a:latin typeface="+mn-lt"/>
                <a:ea typeface="+mn-ea"/>
                <a:cs typeface="+mn-cs"/>
              </a:defRPr>
            </a:lvl9pPr>
          </a:lstStyle>
          <a:p>
            <a:r>
              <a:rPr lang="en-US" sz="1400" dirty="0">
                <a:solidFill>
                  <a:schemeClr val="bg1"/>
                </a:solidFill>
              </a:rPr>
              <a:t>SOFT and Hard HRM models </a:t>
            </a:r>
            <a:r>
              <a:rPr lang="en-GB" sz="1400" dirty="0" err="1">
                <a:solidFill>
                  <a:schemeClr val="bg1"/>
                </a:solidFill>
                <a:latin typeface="Calibri" panose="020F0502020204030204" pitchFamily="34" charset="0"/>
                <a:ea typeface="Calibri" panose="020F0502020204030204" pitchFamily="34" charset="0"/>
                <a:cs typeface="Times New Roman" panose="02020603050405020304" pitchFamily="18" charset="0"/>
              </a:rPr>
              <a:t>Knies</a:t>
            </a:r>
            <a:r>
              <a:rPr lang="en-GB" sz="1400" dirty="0">
                <a:solidFill>
                  <a:schemeClr val="bg1"/>
                </a:solidFill>
                <a:latin typeface="Calibri" panose="020F0502020204030204" pitchFamily="34" charset="0"/>
                <a:ea typeface="Calibri" panose="020F0502020204030204" pitchFamily="34" charset="0"/>
                <a:cs typeface="Times New Roman" panose="02020603050405020304" pitchFamily="18" charset="0"/>
              </a:rPr>
              <a:t>, E., Borst, R. T., </a:t>
            </a:r>
            <a:r>
              <a:rPr lang="en-GB" sz="1400" dirty="0" err="1">
                <a:solidFill>
                  <a:schemeClr val="bg1"/>
                </a:solidFill>
                <a:latin typeface="Calibri" panose="020F0502020204030204" pitchFamily="34" charset="0"/>
                <a:ea typeface="Calibri" panose="020F0502020204030204" pitchFamily="34" charset="0"/>
                <a:cs typeface="Times New Roman" panose="02020603050405020304" pitchFamily="18" charset="0"/>
              </a:rPr>
              <a:t>Leisink</a:t>
            </a:r>
            <a:r>
              <a:rPr lang="en-GB" sz="1400" dirty="0">
                <a:solidFill>
                  <a:schemeClr val="bg1"/>
                </a:solidFill>
                <a:latin typeface="Calibri" panose="020F0502020204030204" pitchFamily="34" charset="0"/>
                <a:ea typeface="Calibri" panose="020F0502020204030204" pitchFamily="34" charset="0"/>
                <a:cs typeface="Times New Roman" panose="02020603050405020304" pitchFamily="18" charset="0"/>
              </a:rPr>
              <a:t>, P., &amp; Farndale, E. (2022). </a:t>
            </a:r>
            <a:endParaRPr lang="en-GB" sz="1400" dirty="0">
              <a:solidFill>
                <a:schemeClr val="bg1"/>
              </a:solidFill>
            </a:endParaRPr>
          </a:p>
        </p:txBody>
      </p:sp>
      <p:sp>
        <p:nvSpPr>
          <p:cNvPr id="6" name="TextBox 5">
            <a:extLst>
              <a:ext uri="{FF2B5EF4-FFF2-40B4-BE49-F238E27FC236}">
                <a16:creationId xmlns:a16="http://schemas.microsoft.com/office/drawing/2014/main" id="{FCC5AA77-BCEC-62F2-75CD-42FB999670B1}"/>
              </a:ext>
            </a:extLst>
          </p:cNvPr>
          <p:cNvSpPr txBox="1"/>
          <p:nvPr/>
        </p:nvSpPr>
        <p:spPr>
          <a:xfrm>
            <a:off x="1835605" y="1582240"/>
            <a:ext cx="2177717" cy="523220"/>
          </a:xfrm>
          <a:prstGeom prst="rect">
            <a:avLst/>
          </a:prstGeom>
          <a:noFill/>
        </p:spPr>
        <p:txBody>
          <a:bodyPr wrap="square">
            <a:spAutoFit/>
          </a:bodyPr>
          <a:lstStyle/>
          <a:p>
            <a:r>
              <a:rPr lang="en-US" sz="2800" dirty="0"/>
              <a:t>Hard Model</a:t>
            </a:r>
            <a:endParaRPr lang="en-GB" dirty="0"/>
          </a:p>
        </p:txBody>
      </p:sp>
      <p:sp>
        <p:nvSpPr>
          <p:cNvPr id="8" name="TextBox 7">
            <a:extLst>
              <a:ext uri="{FF2B5EF4-FFF2-40B4-BE49-F238E27FC236}">
                <a16:creationId xmlns:a16="http://schemas.microsoft.com/office/drawing/2014/main" id="{A8AEFA5A-7059-E5C0-751A-E7E6F87DCCC3}"/>
              </a:ext>
            </a:extLst>
          </p:cNvPr>
          <p:cNvSpPr txBox="1"/>
          <p:nvPr/>
        </p:nvSpPr>
        <p:spPr>
          <a:xfrm>
            <a:off x="7727281" y="1761483"/>
            <a:ext cx="2177717" cy="523220"/>
          </a:xfrm>
          <a:prstGeom prst="rect">
            <a:avLst/>
          </a:prstGeom>
          <a:noFill/>
        </p:spPr>
        <p:txBody>
          <a:bodyPr wrap="square">
            <a:spAutoFit/>
          </a:bodyPr>
          <a:lstStyle>
            <a:defPPr>
              <a:defRPr lang="en-US"/>
            </a:defPPr>
            <a:lvl1pPr>
              <a:defRPr sz="2800"/>
            </a:lvl1pPr>
          </a:lstStyle>
          <a:p>
            <a:r>
              <a:rPr lang="en-US" dirty="0"/>
              <a:t>Soft Model</a:t>
            </a:r>
            <a:endParaRPr lang="en-GB" dirty="0"/>
          </a:p>
        </p:txBody>
      </p:sp>
      <p:sp>
        <p:nvSpPr>
          <p:cNvPr id="9" name="Content Placeholder 3">
            <a:extLst>
              <a:ext uri="{FF2B5EF4-FFF2-40B4-BE49-F238E27FC236}">
                <a16:creationId xmlns:a16="http://schemas.microsoft.com/office/drawing/2014/main" id="{3874E424-D3E1-6D7B-041F-33D2C6BF9945}"/>
              </a:ext>
            </a:extLst>
          </p:cNvPr>
          <p:cNvSpPr txBox="1">
            <a:spLocks/>
          </p:cNvSpPr>
          <p:nvPr/>
        </p:nvSpPr>
        <p:spPr>
          <a:xfrm>
            <a:off x="1428463" y="2906242"/>
            <a:ext cx="3566160" cy="3502916"/>
          </a:xfrm>
          <a:prstGeom prst="rect">
            <a:avLst/>
          </a:prstGeom>
        </p:spPr>
        <p:txBody>
          <a:bodyPr>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342900" indent="-342900">
              <a:buSzPts val="1000"/>
              <a:buFont typeface="Symbol" panose="05050102010706020507" pitchFamily="18" charset="2"/>
              <a:buChar char=""/>
              <a:tabLst>
                <a:tab pos="457200" algn="l"/>
              </a:tabLst>
            </a:pPr>
            <a:r>
              <a:rPr lang="en-GB" sz="1600" spc="30" dirty="0">
                <a:solidFill>
                  <a:srgbClr val="0A2233"/>
                </a:solidFill>
                <a:latin typeface="Arial" panose="020B0604020202020204" pitchFamily="34" charset="0"/>
                <a:ea typeface="Times New Roman" panose="02020603050405020304" pitchFamily="18" charset="0"/>
              </a:rPr>
              <a:t>The recruitment and retention of employees seem to be based on short-term needs, without a clear business strategy in place. Additionally, the leadership style appears to be more traditional and outdated..</a:t>
            </a:r>
            <a:endParaRPr lang="en-GB" sz="1600" dirty="0">
              <a:latin typeface="Times New Roman" panose="02020603050405020304" pitchFamily="18" charset="0"/>
              <a:ea typeface="Times New Roman" panose="02020603050405020304" pitchFamily="18" charset="0"/>
            </a:endParaRPr>
          </a:p>
          <a:p>
            <a:endParaRPr lang="en-GB" dirty="0"/>
          </a:p>
        </p:txBody>
      </p:sp>
      <p:sp>
        <p:nvSpPr>
          <p:cNvPr id="10" name="Content Placeholder 5">
            <a:extLst>
              <a:ext uri="{FF2B5EF4-FFF2-40B4-BE49-F238E27FC236}">
                <a16:creationId xmlns:a16="http://schemas.microsoft.com/office/drawing/2014/main" id="{995DCE7A-3C24-3D98-2C5E-531D3A011E35}"/>
              </a:ext>
            </a:extLst>
          </p:cNvPr>
          <p:cNvSpPr txBox="1">
            <a:spLocks/>
          </p:cNvSpPr>
          <p:nvPr/>
        </p:nvSpPr>
        <p:spPr>
          <a:xfrm>
            <a:off x="7091539" y="2906242"/>
            <a:ext cx="3566160" cy="2356948"/>
          </a:xfrm>
          <a:prstGeom prst="rect">
            <a:avLst/>
          </a:prstGeom>
        </p:spPr>
        <p:txBody>
          <a:bodyPr>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342900" indent="-342900">
              <a:buSzPts val="1000"/>
              <a:buFont typeface="Symbol" panose="05050102010706020507" pitchFamily="18" charset="2"/>
              <a:buChar char=""/>
              <a:tabLst>
                <a:tab pos="457200" algn="l"/>
              </a:tabLst>
            </a:pPr>
            <a:r>
              <a:rPr lang="en-GB" sz="1600" spc="30" dirty="0">
                <a:solidFill>
                  <a:srgbClr val="0A2233"/>
                </a:solidFill>
                <a:latin typeface="Arial" panose="020B0604020202020204" pitchFamily="34" charset="0"/>
                <a:ea typeface="Times New Roman" panose="02020603050405020304" pitchFamily="18" charset="0"/>
              </a:rPr>
              <a:t>It's important to prioritize long-term planning for both business and its workforce.</a:t>
            </a:r>
            <a:endParaRPr lang="en-GB" sz="1600" dirty="0">
              <a:latin typeface="Times New Roman" panose="02020603050405020304" pitchFamily="18" charset="0"/>
              <a:ea typeface="Times New Roman" panose="02020603050405020304" pitchFamily="18" charset="0"/>
            </a:endParaRPr>
          </a:p>
          <a:p>
            <a:pPr marL="342900" indent="-342900">
              <a:buSzPts val="1000"/>
              <a:buFont typeface="Symbol" panose="05050102010706020507" pitchFamily="18" charset="2"/>
              <a:buChar char=""/>
              <a:tabLst>
                <a:tab pos="457200" algn="l"/>
              </a:tabLst>
            </a:pPr>
            <a:r>
              <a:rPr lang="en-GB" sz="1600" spc="30" dirty="0">
                <a:solidFill>
                  <a:srgbClr val="0A2233"/>
                </a:solidFill>
                <a:latin typeface="Arial" panose="020B0604020202020204" pitchFamily="34" charset="0"/>
                <a:ea typeface="Times New Roman" panose="02020603050405020304" pitchFamily="18" charset="0"/>
              </a:rPr>
              <a:t>A more democratic type of leadership.</a:t>
            </a:r>
            <a:endParaRPr lang="en-GB" sz="1600" dirty="0">
              <a:latin typeface="Times New Roman" panose="02020603050405020304" pitchFamily="18" charset="0"/>
              <a:ea typeface="Times New Roman" panose="02020603050405020304" pitchFamily="18" charset="0"/>
            </a:endParaRPr>
          </a:p>
          <a:p>
            <a:pPr marL="0" indent="0">
              <a:buNone/>
            </a:pPr>
            <a:endParaRPr lang="en-GB" dirty="0"/>
          </a:p>
        </p:txBody>
      </p:sp>
    </p:spTree>
    <p:extLst>
      <p:ext uri="{BB962C8B-B14F-4D97-AF65-F5344CB8AC3E}">
        <p14:creationId xmlns:p14="http://schemas.microsoft.com/office/powerpoint/2010/main" val="204509587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8B5D629-7B62-0938-2A8A-E8986957A895}"/>
              </a:ext>
            </a:extLst>
          </p:cNvPr>
          <p:cNvSpPr>
            <a:spLocks noGrp="1"/>
          </p:cNvSpPr>
          <p:nvPr>
            <p:ph type="title"/>
          </p:nvPr>
        </p:nvSpPr>
        <p:spPr>
          <a:xfrm>
            <a:off x="731874" y="813391"/>
            <a:ext cx="8965020" cy="781604"/>
          </a:xfrm>
          <a:solidFill>
            <a:schemeClr val="accent1">
              <a:lumMod val="40000"/>
              <a:lumOff val="60000"/>
            </a:schemeClr>
          </a:solidFill>
        </p:spPr>
        <p:txBody>
          <a:bodyPr vert="horz" lIns="91440" tIns="45720" rIns="91440" bIns="45720" rtlCol="0" anchor="ctr">
            <a:normAutofit/>
          </a:bodyPr>
          <a:lstStyle/>
          <a:p>
            <a:r>
              <a:rPr lang="en-GB" sz="4000" dirty="0"/>
              <a:t>HRM and Organisational Strategy</a:t>
            </a:r>
          </a:p>
        </p:txBody>
      </p:sp>
      <p:sp>
        <p:nvSpPr>
          <p:cNvPr id="5" name="TextBox 4">
            <a:extLst>
              <a:ext uri="{FF2B5EF4-FFF2-40B4-BE49-F238E27FC236}">
                <a16:creationId xmlns:a16="http://schemas.microsoft.com/office/drawing/2014/main" id="{F73CB6B3-4E42-1FB4-81F3-7208899B606C}"/>
              </a:ext>
            </a:extLst>
          </p:cNvPr>
          <p:cNvSpPr txBox="1"/>
          <p:nvPr/>
        </p:nvSpPr>
        <p:spPr>
          <a:xfrm>
            <a:off x="962247" y="1690577"/>
            <a:ext cx="7680248" cy="4693657"/>
          </a:xfrm>
          <a:prstGeom prst="rect">
            <a:avLst/>
          </a:prstGeom>
          <a:noFill/>
        </p:spPr>
        <p:txBody>
          <a:bodyPr wrap="square">
            <a:spAutoFit/>
          </a:bodyPr>
          <a:lstStyle/>
          <a:p>
            <a:pPr>
              <a:lnSpc>
                <a:spcPct val="107000"/>
              </a:lnSpc>
              <a:spcAft>
                <a:spcPts val="800"/>
              </a:spcAft>
            </a:pPr>
            <a:r>
              <a:rPr lang="en-GB" sz="1400" dirty="0">
                <a:effectLst/>
                <a:latin typeface="Calibri" panose="020F0502020204030204" pitchFamily="34" charset="0"/>
                <a:ea typeface="Calibri" panose="020F0502020204030204" pitchFamily="34" charset="0"/>
                <a:cs typeface="Times New Roman" panose="02020603050405020304" pitchFamily="18" charset="0"/>
              </a:rPr>
              <a:t>From the above discussion, we can say that the following are the main important areas that HR needs to consider to have a better strategy in alignment with organisational strategy. </a:t>
            </a:r>
          </a:p>
          <a:p>
            <a:pPr>
              <a:lnSpc>
                <a:spcPct val="107000"/>
              </a:lnSpc>
              <a:spcAft>
                <a:spcPts val="800"/>
              </a:spcAft>
            </a:pP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buFont typeface="Wingdings" panose="05000000000000000000" pitchFamily="2" charset="2"/>
              <a:buChar char="q"/>
            </a:pPr>
            <a:r>
              <a:rPr lang="en-GB" sz="1400" b="1" dirty="0">
                <a:effectLst/>
                <a:latin typeface="Calibri" panose="020F0502020204030204" pitchFamily="34" charset="0"/>
                <a:ea typeface="Calibri" panose="020F0502020204030204" pitchFamily="34" charset="0"/>
                <a:cs typeface="Times New Roman" panose="02020603050405020304" pitchFamily="18" charset="0"/>
              </a:rPr>
              <a:t>Recruitment &amp; retention</a:t>
            </a:r>
          </a:p>
          <a:p>
            <a:pPr marL="342900" lvl="0" indent="-342900">
              <a:lnSpc>
                <a:spcPct val="107000"/>
              </a:lnSpc>
              <a:buFont typeface="Wingdings" panose="05000000000000000000" pitchFamily="2" charset="2"/>
              <a:buChar char="q"/>
            </a:pPr>
            <a:endParaRPr lang="en-GB" sz="1400" b="1"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buFont typeface="Wingdings" panose="05000000000000000000" pitchFamily="2" charset="2"/>
              <a:buChar char="q"/>
            </a:pPr>
            <a:r>
              <a:rPr lang="en-GB" sz="1400" b="1" dirty="0">
                <a:effectLst/>
                <a:latin typeface="Calibri" panose="020F0502020204030204" pitchFamily="34" charset="0"/>
                <a:ea typeface="Calibri" panose="020F0502020204030204" pitchFamily="34" charset="0"/>
                <a:cs typeface="Times New Roman" panose="02020603050405020304" pitchFamily="18" charset="0"/>
              </a:rPr>
              <a:t>Talent management</a:t>
            </a: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buFont typeface="Wingdings" panose="05000000000000000000" pitchFamily="2" charset="2"/>
              <a:buChar char="q"/>
            </a:pPr>
            <a:endParaRPr lang="en-GB" sz="1400" b="1"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buFont typeface="Wingdings" panose="05000000000000000000" pitchFamily="2" charset="2"/>
              <a:buChar char="q"/>
            </a:pPr>
            <a:r>
              <a:rPr lang="en-GB" sz="1400" b="1" dirty="0">
                <a:effectLst/>
                <a:latin typeface="Calibri" panose="020F0502020204030204" pitchFamily="34" charset="0"/>
                <a:ea typeface="Calibri" panose="020F0502020204030204" pitchFamily="34" charset="0"/>
                <a:cs typeface="Times New Roman" panose="02020603050405020304" pitchFamily="18" charset="0"/>
              </a:rPr>
              <a:t>Reward</a:t>
            </a: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spcAft>
                <a:spcPts val="800"/>
              </a:spcAft>
              <a:buFont typeface="Wingdings" panose="05000000000000000000" pitchFamily="2" charset="2"/>
              <a:buChar char="q"/>
            </a:pPr>
            <a:endParaRPr lang="en-US" sz="1400" b="1"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spcAft>
                <a:spcPts val="800"/>
              </a:spcAft>
              <a:buFont typeface="Wingdings" panose="05000000000000000000" pitchFamily="2" charset="2"/>
              <a:buChar char="q"/>
            </a:pPr>
            <a:r>
              <a:rPr lang="en-US" sz="1400" b="1" dirty="0">
                <a:effectLst/>
                <a:latin typeface="Calibri" panose="020F0502020204030204" pitchFamily="34" charset="0"/>
                <a:ea typeface="Calibri" panose="020F0502020204030204" pitchFamily="34" charset="0"/>
                <a:cs typeface="Times New Roman" panose="02020603050405020304" pitchFamily="18" charset="0"/>
              </a:rPr>
              <a:t>Well-Being</a:t>
            </a:r>
            <a:r>
              <a:rPr lang="en-US" sz="1400" dirty="0">
                <a:effectLst/>
                <a:latin typeface="Calibri" panose="020F0502020204030204" pitchFamily="34" charset="0"/>
                <a:ea typeface="Calibri" panose="020F0502020204030204" pitchFamily="34" charset="0"/>
                <a:cs typeface="Times New Roman" panose="02020603050405020304" pitchFamily="18" charset="0"/>
              </a:rPr>
              <a:t> </a:t>
            </a:r>
          </a:p>
          <a:p>
            <a:pPr lvl="0">
              <a:lnSpc>
                <a:spcPct val="107000"/>
              </a:lnSpc>
              <a:spcAft>
                <a:spcPts val="800"/>
              </a:spcAft>
            </a:pPr>
            <a:endParaRPr lang="en-US" sz="1400" dirty="0">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US" sz="1400" dirty="0">
                <a:effectLst/>
                <a:highlight>
                  <a:srgbClr val="C0C0C0"/>
                </a:highlight>
                <a:latin typeface="Calibri" panose="020F0502020204030204" pitchFamily="34" charset="0"/>
                <a:ea typeface="Calibri" panose="020F0502020204030204" pitchFamily="34" charset="0"/>
                <a:cs typeface="Times New Roman" panose="02020603050405020304" pitchFamily="18" charset="0"/>
              </a:rPr>
              <a:t>Let’s discuss these as per Public and Private sectors in Brief.</a:t>
            </a:r>
            <a:endParaRPr lang="en-GB" sz="1400" dirty="0">
              <a:effectLst/>
              <a:highlight>
                <a:srgbClr val="C0C0C0"/>
              </a:highlight>
              <a:latin typeface="Calibri" panose="020F0502020204030204" pitchFamily="34" charset="0"/>
              <a:ea typeface="Calibri" panose="020F0502020204030204" pitchFamily="34" charset="0"/>
              <a:cs typeface="Times New Roman" panose="02020603050405020304" pitchFamily="18" charset="0"/>
            </a:endParaRPr>
          </a:p>
          <a:p>
            <a:pPr lvl="0">
              <a:lnSpc>
                <a:spcPct val="107000"/>
              </a:lnSpc>
              <a:spcAft>
                <a:spcPts val="800"/>
              </a:spcAft>
            </a:pPr>
            <a:endParaRPr lang="en-US" sz="1400" dirty="0">
              <a:latin typeface="Calibri" panose="020F0502020204030204" pitchFamily="34" charset="0"/>
              <a:ea typeface="Calibri" panose="020F0502020204030204" pitchFamily="34" charset="0"/>
              <a:cs typeface="Times New Roman" panose="02020603050405020304" pitchFamily="18" charset="0"/>
            </a:endParaRPr>
          </a:p>
          <a:p>
            <a:pPr lvl="0">
              <a:lnSpc>
                <a:spcPct val="107000"/>
              </a:lnSpc>
              <a:spcAft>
                <a:spcPts val="800"/>
              </a:spcAft>
            </a:pPr>
            <a:endParaRPr lang="en-US" sz="1400" dirty="0">
              <a:effectLst/>
              <a:latin typeface="Calibri" panose="020F0502020204030204" pitchFamily="34" charset="0"/>
              <a:ea typeface="Calibri" panose="020F0502020204030204" pitchFamily="34" charset="0"/>
              <a:cs typeface="Times New Roman" panose="02020603050405020304" pitchFamily="18" charset="0"/>
            </a:endParaRPr>
          </a:p>
          <a:p>
            <a:pPr lvl="0">
              <a:lnSpc>
                <a:spcPct val="107000"/>
              </a:lnSpc>
              <a:spcAft>
                <a:spcPts val="800"/>
              </a:spcAft>
            </a:pP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US" sz="1400" dirty="0">
                <a:effectLst/>
                <a:latin typeface="Calibri" panose="020F0502020204030204" pitchFamily="34" charset="0"/>
                <a:ea typeface="Calibri" panose="020F0502020204030204" pitchFamily="34" charset="0"/>
                <a:cs typeface="Times New Roman" panose="02020603050405020304" pitchFamily="18" charset="0"/>
              </a:rPr>
              <a:t> </a:t>
            </a: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43955095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ontent Placeholder 5">
            <a:extLst>
              <a:ext uri="{FF2B5EF4-FFF2-40B4-BE49-F238E27FC236}">
                <a16:creationId xmlns:a16="http://schemas.microsoft.com/office/drawing/2014/main" id="{54475CFD-B2DE-8D54-E366-EFB41CF44A0C}"/>
              </a:ext>
            </a:extLst>
          </p:cNvPr>
          <p:cNvSpPr>
            <a:spLocks noGrp="1"/>
          </p:cNvSpPr>
          <p:nvPr>
            <p:ph type="title"/>
          </p:nvPr>
        </p:nvSpPr>
        <p:spPr>
          <a:xfrm>
            <a:off x="349718" y="402320"/>
            <a:ext cx="10203096" cy="647020"/>
          </a:xfrm>
          <a:solidFill>
            <a:schemeClr val="accent1">
              <a:lumMod val="40000"/>
              <a:lumOff val="60000"/>
            </a:schemeClr>
          </a:solidFill>
        </p:spPr>
        <p:txBody>
          <a:bodyPr>
            <a:normAutofit fontScale="90000"/>
          </a:bodyPr>
          <a:lstStyle/>
          <a:p>
            <a:r>
              <a:rPr lang="en-GB" altLang="en-US" sz="4000" dirty="0"/>
              <a:t>How is HRM affected by the organisational strategy  </a:t>
            </a:r>
            <a:endParaRPr lang="en-GB" sz="4000" dirty="0"/>
          </a:p>
        </p:txBody>
      </p:sp>
      <p:sp>
        <p:nvSpPr>
          <p:cNvPr id="6" name="Content Placeholder 1024">
            <a:extLst>
              <a:ext uri="{FF2B5EF4-FFF2-40B4-BE49-F238E27FC236}">
                <a16:creationId xmlns:a16="http://schemas.microsoft.com/office/drawing/2014/main" id="{6CF22BF9-D08A-3595-6F38-57D3774126D5}"/>
              </a:ext>
            </a:extLst>
          </p:cNvPr>
          <p:cNvSpPr txBox="1">
            <a:spLocks/>
          </p:cNvSpPr>
          <p:nvPr/>
        </p:nvSpPr>
        <p:spPr>
          <a:xfrm>
            <a:off x="3326717" y="1727002"/>
            <a:ext cx="3278107" cy="1666583"/>
          </a:xfrm>
          <a:prstGeom prst="rect">
            <a:avLst/>
          </a:prstGeom>
        </p:spPr>
        <p:txBody>
          <a:bodyPr>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US" sz="1600" dirty="0"/>
              <a:t>In the public sector recruitment is dependent on Government policies and Achievement.</a:t>
            </a:r>
            <a:endParaRPr lang="en-GB" sz="1600" dirty="0"/>
          </a:p>
        </p:txBody>
      </p:sp>
      <p:sp>
        <p:nvSpPr>
          <p:cNvPr id="8" name="Rounded Rectangle 14">
            <a:extLst>
              <a:ext uri="{FF2B5EF4-FFF2-40B4-BE49-F238E27FC236}">
                <a16:creationId xmlns:a16="http://schemas.microsoft.com/office/drawing/2014/main" id="{B2D416A4-CFD6-9854-1110-5C74946E084A}"/>
              </a:ext>
            </a:extLst>
          </p:cNvPr>
          <p:cNvSpPr/>
          <p:nvPr/>
        </p:nvSpPr>
        <p:spPr bwMode="auto">
          <a:xfrm>
            <a:off x="979108" y="3810572"/>
            <a:ext cx="1987413" cy="1573934"/>
          </a:xfrm>
          <a:prstGeom prst="roundRect">
            <a:avLst>
              <a:gd name="adj" fmla="val 10000"/>
            </a:avLst>
          </a:prstGeom>
          <a:solidFill>
            <a:schemeClr val="bg1">
              <a:lumMod val="65000"/>
            </a:schemeClr>
          </a:solidFill>
        </p:spPr>
        <p:style>
          <a:lnRef idx="0">
            <a:schemeClr val="accent2"/>
          </a:lnRef>
          <a:fillRef idx="3">
            <a:schemeClr val="accent2"/>
          </a:fillRef>
          <a:effectRef idx="3">
            <a:schemeClr val="accent2"/>
          </a:effectRef>
          <a:fontRef idx="minor">
            <a:schemeClr val="lt1"/>
          </a:fontRef>
        </p:style>
        <p:txBody>
          <a:bodyPr/>
          <a:lstStyle/>
          <a:p>
            <a:endParaRPr lang="en-GB" altLang="en-US" sz="1400" b="1" dirty="0">
              <a:solidFill>
                <a:srgbClr val="FFFFFF"/>
              </a:solidFill>
            </a:endParaRPr>
          </a:p>
          <a:p>
            <a:endParaRPr lang="en-GB" altLang="en-US" sz="1400" b="1" dirty="0">
              <a:solidFill>
                <a:srgbClr val="FFFFFF"/>
              </a:solidFill>
            </a:endParaRPr>
          </a:p>
          <a:p>
            <a:pPr algn="ctr"/>
            <a:r>
              <a:rPr lang="en-GB" altLang="en-US" sz="1725" b="1" dirty="0">
                <a:solidFill>
                  <a:srgbClr val="FFFFFF"/>
                </a:solidFill>
              </a:rPr>
              <a:t>Talent</a:t>
            </a:r>
            <a:r>
              <a:rPr lang="en-GB" altLang="en-US" sz="1400" b="1" dirty="0">
                <a:solidFill>
                  <a:srgbClr val="FFFFFF"/>
                </a:solidFill>
              </a:rPr>
              <a:t> </a:t>
            </a:r>
            <a:r>
              <a:rPr lang="en-GB" altLang="en-US" sz="1725" b="1" dirty="0">
                <a:solidFill>
                  <a:srgbClr val="FFFFFF"/>
                </a:solidFill>
              </a:rPr>
              <a:t>management</a:t>
            </a:r>
          </a:p>
          <a:p>
            <a:endParaRPr lang="en-GB" sz="1350" dirty="0"/>
          </a:p>
        </p:txBody>
      </p:sp>
      <p:sp>
        <p:nvSpPr>
          <p:cNvPr id="13" name="Content Placeholder 1024">
            <a:extLst>
              <a:ext uri="{FF2B5EF4-FFF2-40B4-BE49-F238E27FC236}">
                <a16:creationId xmlns:a16="http://schemas.microsoft.com/office/drawing/2014/main" id="{64233542-3ECA-3678-5F98-7C10BF2487C5}"/>
              </a:ext>
            </a:extLst>
          </p:cNvPr>
          <p:cNvSpPr txBox="1">
            <a:spLocks/>
          </p:cNvSpPr>
          <p:nvPr/>
        </p:nvSpPr>
        <p:spPr>
          <a:xfrm>
            <a:off x="3276292" y="3776366"/>
            <a:ext cx="3278108" cy="1835016"/>
          </a:xfrm>
          <a:prstGeom prst="rect">
            <a:avLst/>
          </a:prstGeom>
        </p:spPr>
        <p:txBody>
          <a:bodyPr vert="horz" lIns="45720" tIns="45720" rIns="45720" bIns="45720" rtlCol="0">
            <a:noAutofit/>
          </a:bodyPr>
          <a:lstStyle>
            <a:lvl1pPr marL="91440" indent="-91440" algn="l" defTabSz="914400" rtl="0" eaLnBrk="1" latinLnBrk="0" hangingPunct="1">
              <a:lnSpc>
                <a:spcPct val="90000"/>
              </a:lnSpc>
              <a:spcBef>
                <a:spcPts val="1200"/>
              </a:spcBef>
              <a:spcAft>
                <a:spcPts val="200"/>
              </a:spcAft>
              <a:buClr>
                <a:schemeClr val="accent1"/>
              </a:buClr>
              <a:buSzPct val="100000"/>
              <a:buFont typeface="Tw Cen MT" panose="020B0602020104020603" pitchFamily="34" charset="0"/>
              <a:buChar char=" "/>
              <a:defRPr sz="2000" kern="1200">
                <a:solidFill>
                  <a:schemeClr val="tx1"/>
                </a:solidFill>
                <a:latin typeface="+mn-lt"/>
                <a:ea typeface="+mn-ea"/>
                <a:cs typeface="+mn-cs"/>
              </a:defRPr>
            </a:lvl1pPr>
            <a:lvl2pPr marL="26517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600" kern="1200">
                <a:solidFill>
                  <a:schemeClr val="tx1"/>
                </a:solidFill>
                <a:latin typeface="+mn-lt"/>
                <a:ea typeface="+mn-ea"/>
                <a:cs typeface="+mn-cs"/>
              </a:defRPr>
            </a:lvl2pPr>
            <a:lvl3pPr marL="44805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200" kern="1200">
                <a:solidFill>
                  <a:schemeClr val="tx1"/>
                </a:solidFill>
                <a:latin typeface="+mn-lt"/>
                <a:ea typeface="+mn-ea"/>
                <a:cs typeface="+mn-cs"/>
              </a:defRPr>
            </a:lvl3pPr>
            <a:lvl4pPr marL="59436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200" kern="1200">
                <a:solidFill>
                  <a:schemeClr val="tx1"/>
                </a:solidFill>
                <a:latin typeface="+mn-lt"/>
                <a:ea typeface="+mn-ea"/>
                <a:cs typeface="+mn-cs"/>
              </a:defRPr>
            </a:lvl4pPr>
            <a:lvl5pPr marL="77724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200" kern="1200">
                <a:solidFill>
                  <a:schemeClr val="tx1"/>
                </a:solidFill>
                <a:latin typeface="+mn-lt"/>
                <a:ea typeface="+mn-ea"/>
                <a:cs typeface="+mn-cs"/>
              </a:defRPr>
            </a:lvl5pPr>
            <a:lvl6pPr marL="91440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200" kern="1200">
                <a:solidFill>
                  <a:schemeClr val="tx1"/>
                </a:solidFill>
                <a:latin typeface="+mn-lt"/>
                <a:ea typeface="+mn-ea"/>
                <a:cs typeface="+mn-cs"/>
              </a:defRPr>
            </a:lvl6pPr>
            <a:lvl7pPr marL="1060704" indent="-137160" algn="l" defTabSz="914400" rtl="0" eaLnBrk="1" latinLnBrk="0" hangingPunct="1">
              <a:lnSpc>
                <a:spcPct val="90000"/>
              </a:lnSpc>
              <a:spcBef>
                <a:spcPts val="200"/>
              </a:spcBef>
              <a:spcAft>
                <a:spcPts val="400"/>
              </a:spcAft>
              <a:buClr>
                <a:schemeClr val="accent1"/>
              </a:buClr>
              <a:buFont typeface="Wingdings 3" pitchFamily="18" charset="2"/>
              <a:buChar char=""/>
              <a:defRPr sz="1200" kern="1200">
                <a:solidFill>
                  <a:schemeClr val="tx1"/>
                </a:solidFill>
                <a:latin typeface="+mn-lt"/>
                <a:ea typeface="+mn-ea"/>
                <a:cs typeface="+mn-cs"/>
              </a:defRPr>
            </a:lvl7pPr>
            <a:lvl8pPr marL="1216152" indent="-137160" algn="l" defTabSz="914400" rtl="0" eaLnBrk="1" latinLnBrk="0" hangingPunct="1">
              <a:lnSpc>
                <a:spcPct val="90000"/>
              </a:lnSpc>
              <a:spcBef>
                <a:spcPts val="200"/>
              </a:spcBef>
              <a:spcAft>
                <a:spcPts val="400"/>
              </a:spcAft>
              <a:buClr>
                <a:schemeClr val="accent1"/>
              </a:buClr>
              <a:buFont typeface="Wingdings 3" pitchFamily="18" charset="2"/>
              <a:buChar char=""/>
              <a:defRPr sz="1200" kern="1200">
                <a:solidFill>
                  <a:schemeClr val="tx1"/>
                </a:solidFill>
                <a:latin typeface="+mn-lt"/>
                <a:ea typeface="+mn-ea"/>
                <a:cs typeface="+mn-cs"/>
              </a:defRPr>
            </a:lvl8pPr>
            <a:lvl9pPr marL="136245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200" kern="1200">
                <a:solidFill>
                  <a:schemeClr val="tx1"/>
                </a:solidFill>
                <a:latin typeface="+mn-lt"/>
                <a:ea typeface="+mn-ea"/>
                <a:cs typeface="+mn-cs"/>
              </a:defRPr>
            </a:lvl9pPr>
          </a:lstStyle>
          <a:p>
            <a:r>
              <a:rPr lang="en-US" sz="1600" dirty="0"/>
              <a:t>This </a:t>
            </a:r>
            <a:r>
              <a:rPr lang="en-GB" sz="1600" dirty="0"/>
              <a:t>depends on service and organisational structure and the needs of the business in the short and long run – mostly influenced</a:t>
            </a:r>
            <a:r>
              <a:rPr lang="en-US" sz="1600" dirty="0"/>
              <a:t> by government policies. But </a:t>
            </a:r>
            <a:r>
              <a:rPr lang="en-GB" sz="1600" dirty="0"/>
              <a:t>it is quite limited to country resources as they might not be</a:t>
            </a:r>
            <a:r>
              <a:rPr lang="en-US" sz="1600" dirty="0"/>
              <a:t> authorized to hire outside the country.</a:t>
            </a:r>
            <a:endParaRPr lang="en-GB" sz="1600" dirty="0"/>
          </a:p>
        </p:txBody>
      </p:sp>
      <p:sp>
        <p:nvSpPr>
          <p:cNvPr id="14" name="Content Placeholder 1024">
            <a:extLst>
              <a:ext uri="{FF2B5EF4-FFF2-40B4-BE49-F238E27FC236}">
                <a16:creationId xmlns:a16="http://schemas.microsoft.com/office/drawing/2014/main" id="{B66A7285-AA75-12D2-87A1-B3FA6B3EC2BA}"/>
              </a:ext>
            </a:extLst>
          </p:cNvPr>
          <p:cNvSpPr txBox="1">
            <a:spLocks/>
          </p:cNvSpPr>
          <p:nvPr/>
        </p:nvSpPr>
        <p:spPr>
          <a:xfrm>
            <a:off x="7514574" y="3776366"/>
            <a:ext cx="3618711" cy="2266246"/>
          </a:xfrm>
          <a:prstGeom prst="rect">
            <a:avLst/>
          </a:prstGeom>
        </p:spPr>
        <p:txBody>
          <a:bodyPr vert="horz" lIns="45720" tIns="45720" rIns="45720" bIns="45720" rtlCol="0">
            <a:noAutofit/>
          </a:bodyPr>
          <a:lstStyle>
            <a:lvl1pPr marL="91440" indent="-91440" algn="l" defTabSz="914400" rtl="0" eaLnBrk="1" latinLnBrk="0" hangingPunct="1">
              <a:lnSpc>
                <a:spcPct val="90000"/>
              </a:lnSpc>
              <a:spcBef>
                <a:spcPts val="1200"/>
              </a:spcBef>
              <a:spcAft>
                <a:spcPts val="200"/>
              </a:spcAft>
              <a:buClr>
                <a:schemeClr val="accent1"/>
              </a:buClr>
              <a:buSzPct val="100000"/>
              <a:buFont typeface="Tw Cen MT" panose="020B0602020104020603" pitchFamily="34" charset="0"/>
              <a:buChar char=" "/>
              <a:defRPr sz="2000" kern="1200">
                <a:solidFill>
                  <a:schemeClr val="tx1"/>
                </a:solidFill>
                <a:latin typeface="+mn-lt"/>
                <a:ea typeface="+mn-ea"/>
                <a:cs typeface="+mn-cs"/>
              </a:defRPr>
            </a:lvl1pPr>
            <a:lvl2pPr marL="26517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600" kern="1200">
                <a:solidFill>
                  <a:schemeClr val="tx1"/>
                </a:solidFill>
                <a:latin typeface="+mn-lt"/>
                <a:ea typeface="+mn-ea"/>
                <a:cs typeface="+mn-cs"/>
              </a:defRPr>
            </a:lvl2pPr>
            <a:lvl3pPr marL="44805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200" kern="1200">
                <a:solidFill>
                  <a:schemeClr val="tx1"/>
                </a:solidFill>
                <a:latin typeface="+mn-lt"/>
                <a:ea typeface="+mn-ea"/>
                <a:cs typeface="+mn-cs"/>
              </a:defRPr>
            </a:lvl3pPr>
            <a:lvl4pPr marL="59436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200" kern="1200">
                <a:solidFill>
                  <a:schemeClr val="tx1"/>
                </a:solidFill>
                <a:latin typeface="+mn-lt"/>
                <a:ea typeface="+mn-ea"/>
                <a:cs typeface="+mn-cs"/>
              </a:defRPr>
            </a:lvl4pPr>
            <a:lvl5pPr marL="77724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200" kern="1200">
                <a:solidFill>
                  <a:schemeClr val="tx1"/>
                </a:solidFill>
                <a:latin typeface="+mn-lt"/>
                <a:ea typeface="+mn-ea"/>
                <a:cs typeface="+mn-cs"/>
              </a:defRPr>
            </a:lvl5pPr>
            <a:lvl6pPr marL="91440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200" kern="1200">
                <a:solidFill>
                  <a:schemeClr val="tx1"/>
                </a:solidFill>
                <a:latin typeface="+mn-lt"/>
                <a:ea typeface="+mn-ea"/>
                <a:cs typeface="+mn-cs"/>
              </a:defRPr>
            </a:lvl6pPr>
            <a:lvl7pPr marL="1060704" indent="-137160" algn="l" defTabSz="914400" rtl="0" eaLnBrk="1" latinLnBrk="0" hangingPunct="1">
              <a:lnSpc>
                <a:spcPct val="90000"/>
              </a:lnSpc>
              <a:spcBef>
                <a:spcPts val="200"/>
              </a:spcBef>
              <a:spcAft>
                <a:spcPts val="400"/>
              </a:spcAft>
              <a:buClr>
                <a:schemeClr val="accent1"/>
              </a:buClr>
              <a:buFont typeface="Wingdings 3" pitchFamily="18" charset="2"/>
              <a:buChar char=""/>
              <a:defRPr sz="1200" kern="1200">
                <a:solidFill>
                  <a:schemeClr val="tx1"/>
                </a:solidFill>
                <a:latin typeface="+mn-lt"/>
                <a:ea typeface="+mn-ea"/>
                <a:cs typeface="+mn-cs"/>
              </a:defRPr>
            </a:lvl7pPr>
            <a:lvl8pPr marL="1216152" indent="-137160" algn="l" defTabSz="914400" rtl="0" eaLnBrk="1" latinLnBrk="0" hangingPunct="1">
              <a:lnSpc>
                <a:spcPct val="90000"/>
              </a:lnSpc>
              <a:spcBef>
                <a:spcPts val="200"/>
              </a:spcBef>
              <a:spcAft>
                <a:spcPts val="400"/>
              </a:spcAft>
              <a:buClr>
                <a:schemeClr val="accent1"/>
              </a:buClr>
              <a:buFont typeface="Wingdings 3" pitchFamily="18" charset="2"/>
              <a:buChar char=""/>
              <a:defRPr sz="1200" kern="1200">
                <a:solidFill>
                  <a:schemeClr val="tx1"/>
                </a:solidFill>
                <a:latin typeface="+mn-lt"/>
                <a:ea typeface="+mn-ea"/>
                <a:cs typeface="+mn-cs"/>
              </a:defRPr>
            </a:lvl8pPr>
            <a:lvl9pPr marL="136245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200" kern="1200">
                <a:solidFill>
                  <a:schemeClr val="tx1"/>
                </a:solidFill>
                <a:latin typeface="+mn-lt"/>
                <a:ea typeface="+mn-ea"/>
                <a:cs typeface="+mn-cs"/>
              </a:defRPr>
            </a:lvl9pPr>
          </a:lstStyle>
          <a:p>
            <a:r>
              <a:rPr lang="en-US" sz="1600" dirty="0"/>
              <a:t>This depended </a:t>
            </a:r>
            <a:r>
              <a:rPr lang="en-GB" sz="1600" dirty="0"/>
              <a:t>on strategic goals and management decisions like the</a:t>
            </a:r>
            <a:r>
              <a:rPr lang="en-US" sz="1600" dirty="0"/>
              <a:t> Harvard style model. Talent management is very important for private </a:t>
            </a:r>
            <a:r>
              <a:rPr lang="en-GB" sz="1600" dirty="0"/>
              <a:t>organisations, especially those with a global presence, but hiring from anywhere is easy</a:t>
            </a:r>
            <a:r>
              <a:rPr lang="en-US" sz="1600" dirty="0"/>
              <a:t>.</a:t>
            </a:r>
            <a:br>
              <a:rPr lang="en-US" sz="1600" dirty="0"/>
            </a:br>
            <a:endParaRPr lang="en-GB" sz="1600" dirty="0"/>
          </a:p>
        </p:txBody>
      </p:sp>
      <p:sp>
        <p:nvSpPr>
          <p:cNvPr id="15" name="TextBox 14">
            <a:extLst>
              <a:ext uri="{FF2B5EF4-FFF2-40B4-BE49-F238E27FC236}">
                <a16:creationId xmlns:a16="http://schemas.microsoft.com/office/drawing/2014/main" id="{22951380-CA68-162C-00CE-FE614EFBF779}"/>
              </a:ext>
            </a:extLst>
          </p:cNvPr>
          <p:cNvSpPr txBox="1"/>
          <p:nvPr/>
        </p:nvSpPr>
        <p:spPr>
          <a:xfrm>
            <a:off x="3616900" y="1205633"/>
            <a:ext cx="2808863" cy="386787"/>
          </a:xfrm>
          <a:prstGeom prst="rect">
            <a:avLst/>
          </a:prstGeom>
          <a:noFill/>
        </p:spPr>
        <p:txBody>
          <a:bodyPr wrap="square">
            <a:spAutoFit/>
          </a:bodyPr>
          <a:lstStyle/>
          <a:p>
            <a:pPr>
              <a:lnSpc>
                <a:spcPct val="107000"/>
              </a:lnSpc>
              <a:spcAft>
                <a:spcPts val="800"/>
              </a:spcAft>
            </a:pPr>
            <a:r>
              <a:rPr lang="en-GB" sz="1800" b="1" dirty="0">
                <a:effectLst/>
                <a:latin typeface="Calibri" panose="020F0502020204030204" pitchFamily="34" charset="0"/>
                <a:ea typeface="Calibri" panose="020F0502020204030204" pitchFamily="34" charset="0"/>
                <a:cs typeface="Times New Roman" panose="02020603050405020304" pitchFamily="18" charset="0"/>
              </a:rPr>
              <a:t>Public </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16" name="TextBox 15">
            <a:extLst>
              <a:ext uri="{FF2B5EF4-FFF2-40B4-BE49-F238E27FC236}">
                <a16:creationId xmlns:a16="http://schemas.microsoft.com/office/drawing/2014/main" id="{C5BAC27C-02D9-C11E-3EE4-5D0730A6B114}"/>
              </a:ext>
            </a:extLst>
          </p:cNvPr>
          <p:cNvSpPr txBox="1"/>
          <p:nvPr/>
        </p:nvSpPr>
        <p:spPr>
          <a:xfrm>
            <a:off x="7622473" y="1199356"/>
            <a:ext cx="2808863" cy="386787"/>
          </a:xfrm>
          <a:prstGeom prst="rect">
            <a:avLst/>
          </a:prstGeom>
          <a:noFill/>
        </p:spPr>
        <p:txBody>
          <a:bodyPr wrap="square">
            <a:spAutoFit/>
          </a:bodyPr>
          <a:lstStyle/>
          <a:p>
            <a:pPr>
              <a:lnSpc>
                <a:spcPct val="107000"/>
              </a:lnSpc>
              <a:spcAft>
                <a:spcPts val="800"/>
              </a:spcAft>
            </a:pPr>
            <a:r>
              <a:rPr lang="en-GB" sz="1800" b="1" dirty="0">
                <a:effectLst/>
                <a:latin typeface="Calibri" panose="020F0502020204030204" pitchFamily="34" charset="0"/>
                <a:ea typeface="Calibri" panose="020F0502020204030204" pitchFamily="34" charset="0"/>
                <a:cs typeface="Times New Roman" panose="02020603050405020304" pitchFamily="18" charset="0"/>
              </a:rPr>
              <a:t>Private </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2" name="Rounded Rectangle 14">
            <a:extLst>
              <a:ext uri="{FF2B5EF4-FFF2-40B4-BE49-F238E27FC236}">
                <a16:creationId xmlns:a16="http://schemas.microsoft.com/office/drawing/2014/main" id="{E1CE80F0-4783-8634-A8CB-E35F04A66AA7}"/>
              </a:ext>
            </a:extLst>
          </p:cNvPr>
          <p:cNvSpPr/>
          <p:nvPr/>
        </p:nvSpPr>
        <p:spPr bwMode="auto">
          <a:xfrm>
            <a:off x="979109" y="1519853"/>
            <a:ext cx="1987413" cy="1573934"/>
          </a:xfrm>
          <a:prstGeom prst="roundRect">
            <a:avLst>
              <a:gd name="adj" fmla="val 10000"/>
            </a:avLst>
          </a:prstGeom>
          <a:solidFill>
            <a:schemeClr val="bg1">
              <a:lumMod val="65000"/>
            </a:schemeClr>
          </a:solidFill>
        </p:spPr>
        <p:style>
          <a:lnRef idx="0">
            <a:schemeClr val="accent2"/>
          </a:lnRef>
          <a:fillRef idx="3">
            <a:schemeClr val="accent2"/>
          </a:fillRef>
          <a:effectRef idx="3">
            <a:schemeClr val="accent2"/>
          </a:effectRef>
          <a:fontRef idx="minor">
            <a:schemeClr val="lt1"/>
          </a:fontRef>
        </p:style>
        <p:txBody>
          <a:bodyPr/>
          <a:lstStyle/>
          <a:p>
            <a:endParaRPr lang="en-GB" altLang="en-US" sz="1400" b="1" dirty="0">
              <a:solidFill>
                <a:srgbClr val="FFFFFF"/>
              </a:solidFill>
            </a:endParaRPr>
          </a:p>
          <a:p>
            <a:endParaRPr lang="en-GB" altLang="en-US" sz="1400" b="1" dirty="0">
              <a:solidFill>
                <a:srgbClr val="FFFFFF"/>
              </a:solidFill>
            </a:endParaRPr>
          </a:p>
          <a:p>
            <a:pPr algn="ctr">
              <a:lnSpc>
                <a:spcPct val="90000"/>
              </a:lnSpc>
              <a:spcAft>
                <a:spcPct val="35000"/>
              </a:spcAft>
            </a:pPr>
            <a:r>
              <a:rPr lang="en-GB" altLang="en-US" sz="1725" b="1" dirty="0">
                <a:solidFill>
                  <a:srgbClr val="FFFFFF"/>
                </a:solidFill>
              </a:rPr>
              <a:t>Recruitment &amp; retention</a:t>
            </a:r>
          </a:p>
          <a:p>
            <a:endParaRPr lang="en-GB" sz="1350" dirty="0"/>
          </a:p>
        </p:txBody>
      </p:sp>
      <p:sp>
        <p:nvSpPr>
          <p:cNvPr id="9" name="TextBox 8">
            <a:extLst>
              <a:ext uri="{FF2B5EF4-FFF2-40B4-BE49-F238E27FC236}">
                <a16:creationId xmlns:a16="http://schemas.microsoft.com/office/drawing/2014/main" id="{22D891C3-312D-24D2-58A2-678B62D30872}"/>
              </a:ext>
            </a:extLst>
          </p:cNvPr>
          <p:cNvSpPr txBox="1"/>
          <p:nvPr/>
        </p:nvSpPr>
        <p:spPr>
          <a:xfrm>
            <a:off x="7514574" y="1688149"/>
            <a:ext cx="3278107" cy="1077218"/>
          </a:xfrm>
          <a:prstGeom prst="rect">
            <a:avLst/>
          </a:prstGeom>
          <a:noFill/>
        </p:spPr>
        <p:txBody>
          <a:bodyPr wrap="square">
            <a:spAutoFit/>
          </a:bodyPr>
          <a:lstStyle/>
          <a:p>
            <a:pPr algn="just"/>
            <a:r>
              <a:rPr lang="en-GB" sz="1600" dirty="0"/>
              <a:t>The recruitment and retention of employees in the private sector is based on company's objectives and priorities.</a:t>
            </a:r>
          </a:p>
        </p:txBody>
      </p:sp>
    </p:spTree>
    <p:extLst>
      <p:ext uri="{BB962C8B-B14F-4D97-AF65-F5344CB8AC3E}">
        <p14:creationId xmlns:p14="http://schemas.microsoft.com/office/powerpoint/2010/main" val="181703965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Slide Number Placeholder 3">
            <a:extLst>
              <a:ext uri="{FF2B5EF4-FFF2-40B4-BE49-F238E27FC236}">
                <a16:creationId xmlns:a16="http://schemas.microsoft.com/office/drawing/2014/main" id="{B052E57E-CA27-F159-9EBF-9145AAC503C5}"/>
              </a:ext>
            </a:extLst>
          </p:cNvPr>
          <p:cNvSpPr txBox="1">
            <a:spLocks/>
          </p:cNvSpPr>
          <p:nvPr/>
        </p:nvSpPr>
        <p:spPr>
          <a:xfrm>
            <a:off x="9117685" y="4288977"/>
            <a:ext cx="384455" cy="144421"/>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475488">
              <a:spcAft>
                <a:spcPts val="600"/>
              </a:spcAft>
            </a:pPr>
            <a:fld id="{1FC39165-93D8-4777-86EC-8D4B08B60850}" type="slidenum">
              <a:rPr lang="en-GB" sz="520" smtClean="0">
                <a:solidFill>
                  <a:schemeClr val="tx1">
                    <a:lumMod val="95000"/>
                    <a:lumOff val="5000"/>
                  </a:schemeClr>
                </a:solidFill>
                <a:latin typeface="+mj-lt"/>
              </a:rPr>
              <a:pPr defTabSz="475488">
                <a:spcAft>
                  <a:spcPts val="600"/>
                </a:spcAft>
              </a:pPr>
              <a:t>12</a:t>
            </a:fld>
            <a:endParaRPr lang="en-GB" dirty="0"/>
          </a:p>
        </p:txBody>
      </p:sp>
      <p:sp>
        <p:nvSpPr>
          <p:cNvPr id="7" name="Rounded Rectangle 15">
            <a:extLst>
              <a:ext uri="{FF2B5EF4-FFF2-40B4-BE49-F238E27FC236}">
                <a16:creationId xmlns:a16="http://schemas.microsoft.com/office/drawing/2014/main" id="{C7035E38-1D2E-41CA-ACF0-E3EA58545AA2}"/>
              </a:ext>
            </a:extLst>
          </p:cNvPr>
          <p:cNvSpPr/>
          <p:nvPr/>
        </p:nvSpPr>
        <p:spPr bwMode="auto">
          <a:xfrm>
            <a:off x="1438630" y="4433398"/>
            <a:ext cx="1567187" cy="1762383"/>
          </a:xfrm>
          <a:prstGeom prst="roundRect">
            <a:avLst>
              <a:gd name="adj" fmla="val 10000"/>
            </a:avLst>
          </a:prstGeom>
          <a:solidFill>
            <a:schemeClr val="bg1">
              <a:lumMod val="65000"/>
            </a:schemeClr>
          </a:solidFill>
        </p:spPr>
        <p:style>
          <a:lnRef idx="0">
            <a:schemeClr val="accent2"/>
          </a:lnRef>
          <a:fillRef idx="3">
            <a:schemeClr val="accent2"/>
          </a:fillRef>
          <a:effectRef idx="3">
            <a:schemeClr val="accent2"/>
          </a:effectRef>
          <a:fontRef idx="minor">
            <a:schemeClr val="lt1"/>
          </a:fontRef>
        </p:style>
        <p:txBody>
          <a:bodyPr/>
          <a:lstStyle/>
          <a:p>
            <a:pPr algn="ctr" defTabSz="475488">
              <a:spcAft>
                <a:spcPts val="600"/>
              </a:spcAft>
            </a:pPr>
            <a:endParaRPr lang="en-GB" b="1" kern="1200" dirty="0">
              <a:solidFill>
                <a:schemeClr val="lt1"/>
              </a:solidFill>
              <a:latin typeface="+mn-lt"/>
              <a:ea typeface="+mn-ea"/>
              <a:cs typeface="+mn-cs"/>
            </a:endParaRPr>
          </a:p>
          <a:p>
            <a:pPr algn="ctr" defTabSz="475488">
              <a:spcAft>
                <a:spcPts val="600"/>
              </a:spcAft>
            </a:pPr>
            <a:endParaRPr lang="en-GB" b="1" kern="1200" dirty="0">
              <a:solidFill>
                <a:schemeClr val="lt1"/>
              </a:solidFill>
              <a:latin typeface="+mn-lt"/>
              <a:ea typeface="+mn-ea"/>
              <a:cs typeface="+mn-cs"/>
            </a:endParaRPr>
          </a:p>
          <a:p>
            <a:pPr algn="ctr" defTabSz="475488">
              <a:spcAft>
                <a:spcPts val="600"/>
              </a:spcAft>
            </a:pPr>
            <a:r>
              <a:rPr lang="en-GB" b="1" kern="1200" dirty="0">
                <a:solidFill>
                  <a:schemeClr val="lt1"/>
                </a:solidFill>
                <a:latin typeface="+mn-lt"/>
                <a:ea typeface="+mn-ea"/>
                <a:cs typeface="+mn-cs"/>
              </a:rPr>
              <a:t>Reward</a:t>
            </a:r>
          </a:p>
          <a:p>
            <a:pPr defTabSz="475488">
              <a:spcAft>
                <a:spcPts val="600"/>
              </a:spcAft>
            </a:pPr>
            <a:endParaRPr lang="en-GB" sz="702" kern="1200" dirty="0">
              <a:solidFill>
                <a:schemeClr val="lt1"/>
              </a:solidFill>
              <a:latin typeface="+mn-lt"/>
              <a:ea typeface="+mn-ea"/>
              <a:cs typeface="+mn-cs"/>
            </a:endParaRPr>
          </a:p>
          <a:p>
            <a:pPr>
              <a:spcAft>
                <a:spcPts val="600"/>
              </a:spcAft>
            </a:pPr>
            <a:endParaRPr lang="en-GB" sz="1350" dirty="0"/>
          </a:p>
        </p:txBody>
      </p:sp>
      <p:sp>
        <p:nvSpPr>
          <p:cNvPr id="8" name="Rounded Rectangle 16">
            <a:extLst>
              <a:ext uri="{FF2B5EF4-FFF2-40B4-BE49-F238E27FC236}">
                <a16:creationId xmlns:a16="http://schemas.microsoft.com/office/drawing/2014/main" id="{7E9CA997-E894-3F1C-74DA-3F69CA7E2929}"/>
              </a:ext>
            </a:extLst>
          </p:cNvPr>
          <p:cNvSpPr/>
          <p:nvPr/>
        </p:nvSpPr>
        <p:spPr bwMode="auto">
          <a:xfrm>
            <a:off x="1438631" y="1943314"/>
            <a:ext cx="1570671" cy="2016034"/>
          </a:xfrm>
          <a:prstGeom prst="roundRect">
            <a:avLst>
              <a:gd name="adj" fmla="val 10000"/>
            </a:avLst>
          </a:prstGeom>
          <a:solidFill>
            <a:schemeClr val="bg1">
              <a:lumMod val="65000"/>
            </a:schemeClr>
          </a:solidFill>
        </p:spPr>
        <p:style>
          <a:lnRef idx="0">
            <a:schemeClr val="accent2"/>
          </a:lnRef>
          <a:fillRef idx="3">
            <a:schemeClr val="accent2"/>
          </a:fillRef>
          <a:effectRef idx="3">
            <a:schemeClr val="accent2"/>
          </a:effectRef>
          <a:fontRef idx="minor">
            <a:schemeClr val="lt1"/>
          </a:fontRef>
        </p:style>
        <p:txBody>
          <a:bodyPr/>
          <a:lstStyle/>
          <a:p>
            <a:r>
              <a:rPr lang="en-US" b="1" dirty="0"/>
              <a:t>Well-</a:t>
            </a:r>
            <a:r>
              <a:rPr lang="en-US" sz="1350" dirty="0"/>
              <a:t> </a:t>
            </a:r>
            <a:r>
              <a:rPr lang="en-US" b="1" dirty="0"/>
              <a:t>Being</a:t>
            </a:r>
            <a:r>
              <a:rPr lang="en-US" sz="1350" dirty="0"/>
              <a:t> </a:t>
            </a:r>
            <a:endParaRPr lang="en-GB" sz="1350" dirty="0"/>
          </a:p>
        </p:txBody>
      </p:sp>
      <p:sp>
        <p:nvSpPr>
          <p:cNvPr id="9" name="Oval 8">
            <a:extLst>
              <a:ext uri="{FF2B5EF4-FFF2-40B4-BE49-F238E27FC236}">
                <a16:creationId xmlns:a16="http://schemas.microsoft.com/office/drawing/2014/main" id="{B4BEBD27-2211-0251-0D3B-2CC886621EEC}"/>
              </a:ext>
            </a:extLst>
          </p:cNvPr>
          <p:cNvSpPr/>
          <p:nvPr/>
        </p:nvSpPr>
        <p:spPr bwMode="auto">
          <a:xfrm>
            <a:off x="1606550" y="2847847"/>
            <a:ext cx="959576" cy="879455"/>
          </a:xfrm>
          <a:prstGeom prst="ellipse">
            <a:avLst/>
          </a:prstGeom>
          <a:blipFill rotWithShape="1">
            <a:blip r:embed="rId2"/>
            <a:stretch>
              <a:fillRect/>
            </a:stretch>
          </a:blipFill>
        </p:spPr>
        <p:style>
          <a:lnRef idx="2">
            <a:schemeClr val="lt1">
              <a:hueOff val="0"/>
              <a:satOff val="0"/>
              <a:lumOff val="0"/>
              <a:alphaOff val="0"/>
            </a:schemeClr>
          </a:lnRef>
          <a:fillRef idx="1">
            <a:scrgbClr r="0" g="0" b="0"/>
          </a:fillRef>
          <a:effectRef idx="0">
            <a:schemeClr val="accent1">
              <a:tint val="50000"/>
              <a:hueOff val="0"/>
              <a:satOff val="0"/>
              <a:lumOff val="0"/>
              <a:alphaOff val="0"/>
            </a:schemeClr>
          </a:effectRef>
          <a:fontRef idx="minor">
            <a:schemeClr val="lt1">
              <a:hueOff val="0"/>
              <a:satOff val="0"/>
              <a:lumOff val="0"/>
              <a:alphaOff val="0"/>
            </a:schemeClr>
          </a:fontRef>
        </p:style>
        <p:txBody>
          <a:bodyPr/>
          <a:lstStyle/>
          <a:p>
            <a:endParaRPr lang="en-GB" sz="1350" dirty="0"/>
          </a:p>
        </p:txBody>
      </p:sp>
      <p:sp>
        <p:nvSpPr>
          <p:cNvPr id="10" name="Content Placeholder 1024">
            <a:extLst>
              <a:ext uri="{FF2B5EF4-FFF2-40B4-BE49-F238E27FC236}">
                <a16:creationId xmlns:a16="http://schemas.microsoft.com/office/drawing/2014/main" id="{74125A30-5B4E-D53B-D1C5-64B9D35655D0}"/>
              </a:ext>
            </a:extLst>
          </p:cNvPr>
          <p:cNvSpPr txBox="1">
            <a:spLocks/>
          </p:cNvSpPr>
          <p:nvPr/>
        </p:nvSpPr>
        <p:spPr>
          <a:xfrm>
            <a:off x="3321968" y="2085590"/>
            <a:ext cx="2774032" cy="1800200"/>
          </a:xfrm>
          <a:prstGeom prst="rect">
            <a:avLst/>
          </a:prstGeom>
        </p:spPr>
        <p:txBody>
          <a:bodyPr>
            <a:normAutofit/>
          </a:bodyPr>
          <a:lstStyle>
            <a:lvl1pPr marL="91440" indent="-91440" algn="l" defTabSz="914400" rtl="0" eaLnBrk="1" latinLnBrk="0" hangingPunct="1">
              <a:lnSpc>
                <a:spcPct val="90000"/>
              </a:lnSpc>
              <a:spcBef>
                <a:spcPts val="1200"/>
              </a:spcBef>
              <a:spcAft>
                <a:spcPts val="200"/>
              </a:spcAft>
              <a:buClr>
                <a:schemeClr val="accent1"/>
              </a:buClr>
              <a:buSzPct val="100000"/>
              <a:buFont typeface="Tw Cen MT" panose="020B0602020104020603" pitchFamily="34" charset="0"/>
              <a:buChar char=" "/>
              <a:defRPr sz="2000" kern="1200">
                <a:solidFill>
                  <a:schemeClr val="tx1"/>
                </a:solidFill>
                <a:latin typeface="+mn-lt"/>
                <a:ea typeface="+mn-ea"/>
                <a:cs typeface="+mn-cs"/>
              </a:defRPr>
            </a:lvl1pPr>
            <a:lvl2pPr marL="26517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600" kern="1200">
                <a:solidFill>
                  <a:schemeClr val="tx1"/>
                </a:solidFill>
                <a:latin typeface="+mn-lt"/>
                <a:ea typeface="+mn-ea"/>
                <a:cs typeface="+mn-cs"/>
              </a:defRPr>
            </a:lvl2pPr>
            <a:lvl3pPr marL="44805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200" kern="1200">
                <a:solidFill>
                  <a:schemeClr val="tx1"/>
                </a:solidFill>
                <a:latin typeface="+mn-lt"/>
                <a:ea typeface="+mn-ea"/>
                <a:cs typeface="+mn-cs"/>
              </a:defRPr>
            </a:lvl3pPr>
            <a:lvl4pPr marL="59436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200" kern="1200">
                <a:solidFill>
                  <a:schemeClr val="tx1"/>
                </a:solidFill>
                <a:latin typeface="+mn-lt"/>
                <a:ea typeface="+mn-ea"/>
                <a:cs typeface="+mn-cs"/>
              </a:defRPr>
            </a:lvl4pPr>
            <a:lvl5pPr marL="77724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200" kern="1200">
                <a:solidFill>
                  <a:schemeClr val="tx1"/>
                </a:solidFill>
                <a:latin typeface="+mn-lt"/>
                <a:ea typeface="+mn-ea"/>
                <a:cs typeface="+mn-cs"/>
              </a:defRPr>
            </a:lvl5pPr>
            <a:lvl6pPr marL="91440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200" kern="1200">
                <a:solidFill>
                  <a:schemeClr val="tx1"/>
                </a:solidFill>
                <a:latin typeface="+mn-lt"/>
                <a:ea typeface="+mn-ea"/>
                <a:cs typeface="+mn-cs"/>
              </a:defRPr>
            </a:lvl6pPr>
            <a:lvl7pPr marL="1060704" indent="-137160" algn="l" defTabSz="914400" rtl="0" eaLnBrk="1" latinLnBrk="0" hangingPunct="1">
              <a:lnSpc>
                <a:spcPct val="90000"/>
              </a:lnSpc>
              <a:spcBef>
                <a:spcPts val="200"/>
              </a:spcBef>
              <a:spcAft>
                <a:spcPts val="400"/>
              </a:spcAft>
              <a:buClr>
                <a:schemeClr val="accent1"/>
              </a:buClr>
              <a:buFont typeface="Wingdings 3" pitchFamily="18" charset="2"/>
              <a:buChar char=""/>
              <a:defRPr sz="1200" kern="1200">
                <a:solidFill>
                  <a:schemeClr val="tx1"/>
                </a:solidFill>
                <a:latin typeface="+mn-lt"/>
                <a:ea typeface="+mn-ea"/>
                <a:cs typeface="+mn-cs"/>
              </a:defRPr>
            </a:lvl7pPr>
            <a:lvl8pPr marL="1216152" indent="-137160" algn="l" defTabSz="914400" rtl="0" eaLnBrk="1" latinLnBrk="0" hangingPunct="1">
              <a:lnSpc>
                <a:spcPct val="90000"/>
              </a:lnSpc>
              <a:spcBef>
                <a:spcPts val="200"/>
              </a:spcBef>
              <a:spcAft>
                <a:spcPts val="400"/>
              </a:spcAft>
              <a:buClr>
                <a:schemeClr val="accent1"/>
              </a:buClr>
              <a:buFont typeface="Wingdings 3" pitchFamily="18" charset="2"/>
              <a:buChar char=""/>
              <a:defRPr sz="1200" kern="1200">
                <a:solidFill>
                  <a:schemeClr val="tx1"/>
                </a:solidFill>
                <a:latin typeface="+mn-lt"/>
                <a:ea typeface="+mn-ea"/>
                <a:cs typeface="+mn-cs"/>
              </a:defRPr>
            </a:lvl8pPr>
            <a:lvl9pPr marL="136245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200" kern="1200">
                <a:solidFill>
                  <a:schemeClr val="tx1"/>
                </a:solidFill>
                <a:latin typeface="+mn-lt"/>
                <a:ea typeface="+mn-ea"/>
                <a:cs typeface="+mn-cs"/>
              </a:defRPr>
            </a:lvl9pPr>
          </a:lstStyle>
          <a:p>
            <a:r>
              <a:rPr lang="en-US" sz="1600" dirty="0"/>
              <a:t>In the public sector wellbeing is the main focus to achieve the strategic goals. </a:t>
            </a:r>
            <a:endParaRPr lang="en-GB" sz="1600" dirty="0"/>
          </a:p>
        </p:txBody>
      </p:sp>
      <p:sp>
        <p:nvSpPr>
          <p:cNvPr id="11" name="Content Placeholder 1027">
            <a:extLst>
              <a:ext uri="{FF2B5EF4-FFF2-40B4-BE49-F238E27FC236}">
                <a16:creationId xmlns:a16="http://schemas.microsoft.com/office/drawing/2014/main" id="{4BAB4A86-D894-634A-FC63-5AD16F2D489F}"/>
              </a:ext>
            </a:extLst>
          </p:cNvPr>
          <p:cNvSpPr txBox="1">
            <a:spLocks/>
          </p:cNvSpPr>
          <p:nvPr/>
        </p:nvSpPr>
        <p:spPr>
          <a:xfrm>
            <a:off x="6778351" y="1943314"/>
            <a:ext cx="4406203" cy="2016034"/>
          </a:xfrm>
          <a:prstGeom prst="rect">
            <a:avLst/>
          </a:prstGeom>
        </p:spPr>
        <p:txBody>
          <a:bodyPr>
            <a:normAutofit/>
          </a:bodyPr>
          <a:lstStyle>
            <a:lvl1pPr marL="91440" indent="-91440" algn="l" defTabSz="914400" rtl="0" eaLnBrk="1" latinLnBrk="0" hangingPunct="1">
              <a:lnSpc>
                <a:spcPct val="90000"/>
              </a:lnSpc>
              <a:spcBef>
                <a:spcPts val="1200"/>
              </a:spcBef>
              <a:spcAft>
                <a:spcPts val="200"/>
              </a:spcAft>
              <a:buClr>
                <a:schemeClr val="accent1"/>
              </a:buClr>
              <a:buSzPct val="100000"/>
              <a:buFont typeface="Tw Cen MT" panose="020B0602020104020603" pitchFamily="34" charset="0"/>
              <a:buChar char=" "/>
              <a:defRPr sz="2000" kern="1200">
                <a:solidFill>
                  <a:schemeClr val="tx1"/>
                </a:solidFill>
                <a:latin typeface="+mn-lt"/>
                <a:ea typeface="+mn-ea"/>
                <a:cs typeface="+mn-cs"/>
              </a:defRPr>
            </a:lvl1pPr>
            <a:lvl2pPr marL="26517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600" kern="1200">
                <a:solidFill>
                  <a:schemeClr val="tx1"/>
                </a:solidFill>
                <a:latin typeface="+mn-lt"/>
                <a:ea typeface="+mn-ea"/>
                <a:cs typeface="+mn-cs"/>
              </a:defRPr>
            </a:lvl2pPr>
            <a:lvl3pPr marL="44805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200" kern="1200">
                <a:solidFill>
                  <a:schemeClr val="tx1"/>
                </a:solidFill>
                <a:latin typeface="+mn-lt"/>
                <a:ea typeface="+mn-ea"/>
                <a:cs typeface="+mn-cs"/>
              </a:defRPr>
            </a:lvl3pPr>
            <a:lvl4pPr marL="59436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200" kern="1200">
                <a:solidFill>
                  <a:schemeClr val="tx1"/>
                </a:solidFill>
                <a:latin typeface="+mn-lt"/>
                <a:ea typeface="+mn-ea"/>
                <a:cs typeface="+mn-cs"/>
              </a:defRPr>
            </a:lvl4pPr>
            <a:lvl5pPr marL="77724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200" kern="1200">
                <a:solidFill>
                  <a:schemeClr val="tx1"/>
                </a:solidFill>
                <a:latin typeface="+mn-lt"/>
                <a:ea typeface="+mn-ea"/>
                <a:cs typeface="+mn-cs"/>
              </a:defRPr>
            </a:lvl5pPr>
            <a:lvl6pPr marL="91440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200" kern="1200">
                <a:solidFill>
                  <a:schemeClr val="tx1"/>
                </a:solidFill>
                <a:latin typeface="+mn-lt"/>
                <a:ea typeface="+mn-ea"/>
                <a:cs typeface="+mn-cs"/>
              </a:defRPr>
            </a:lvl6pPr>
            <a:lvl7pPr marL="1060704" indent="-137160" algn="l" defTabSz="914400" rtl="0" eaLnBrk="1" latinLnBrk="0" hangingPunct="1">
              <a:lnSpc>
                <a:spcPct val="90000"/>
              </a:lnSpc>
              <a:spcBef>
                <a:spcPts val="200"/>
              </a:spcBef>
              <a:spcAft>
                <a:spcPts val="400"/>
              </a:spcAft>
              <a:buClr>
                <a:schemeClr val="accent1"/>
              </a:buClr>
              <a:buFont typeface="Wingdings 3" pitchFamily="18" charset="2"/>
              <a:buChar char=""/>
              <a:defRPr sz="1200" kern="1200">
                <a:solidFill>
                  <a:schemeClr val="tx1"/>
                </a:solidFill>
                <a:latin typeface="+mn-lt"/>
                <a:ea typeface="+mn-ea"/>
                <a:cs typeface="+mn-cs"/>
              </a:defRPr>
            </a:lvl7pPr>
            <a:lvl8pPr marL="1216152" indent="-137160" algn="l" defTabSz="914400" rtl="0" eaLnBrk="1" latinLnBrk="0" hangingPunct="1">
              <a:lnSpc>
                <a:spcPct val="90000"/>
              </a:lnSpc>
              <a:spcBef>
                <a:spcPts val="200"/>
              </a:spcBef>
              <a:spcAft>
                <a:spcPts val="400"/>
              </a:spcAft>
              <a:buClr>
                <a:schemeClr val="accent1"/>
              </a:buClr>
              <a:buFont typeface="Wingdings 3" pitchFamily="18" charset="2"/>
              <a:buChar char=""/>
              <a:defRPr sz="1200" kern="1200">
                <a:solidFill>
                  <a:schemeClr val="tx1"/>
                </a:solidFill>
                <a:latin typeface="+mn-lt"/>
                <a:ea typeface="+mn-ea"/>
                <a:cs typeface="+mn-cs"/>
              </a:defRPr>
            </a:lvl8pPr>
            <a:lvl9pPr marL="136245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200" kern="1200">
                <a:solidFill>
                  <a:schemeClr val="tx1"/>
                </a:solidFill>
                <a:latin typeface="+mn-lt"/>
                <a:ea typeface="+mn-ea"/>
                <a:cs typeface="+mn-cs"/>
              </a:defRPr>
            </a:lvl9pPr>
          </a:lstStyle>
          <a:p>
            <a:r>
              <a:rPr lang="en-GB" sz="1600"/>
              <a:t>The private sector prioritizes employee well-being with a soft model approach to improve company reputation and governance, leading to a better work environment.</a:t>
            </a:r>
            <a:endParaRPr lang="en-GB" sz="1600" dirty="0"/>
          </a:p>
        </p:txBody>
      </p:sp>
      <p:sp>
        <p:nvSpPr>
          <p:cNvPr id="12" name="Content Placeholder 1024">
            <a:extLst>
              <a:ext uri="{FF2B5EF4-FFF2-40B4-BE49-F238E27FC236}">
                <a16:creationId xmlns:a16="http://schemas.microsoft.com/office/drawing/2014/main" id="{1137ABFC-694A-77D7-C899-6FCA5A916029}"/>
              </a:ext>
            </a:extLst>
          </p:cNvPr>
          <p:cNvSpPr txBox="1">
            <a:spLocks/>
          </p:cNvSpPr>
          <p:nvPr/>
        </p:nvSpPr>
        <p:spPr>
          <a:xfrm>
            <a:off x="3321967" y="4479952"/>
            <a:ext cx="2918412" cy="1715829"/>
          </a:xfrm>
          <a:prstGeom prst="rect">
            <a:avLst/>
          </a:prstGeom>
        </p:spPr>
        <p:txBody>
          <a:bodyPr vert="horz" lIns="45720" tIns="45720" rIns="45720" bIns="45720" rtlCol="0">
            <a:noAutofit/>
          </a:bodyPr>
          <a:lstStyle>
            <a:lvl1pPr marL="91440" indent="-91440" algn="l" defTabSz="914400" rtl="0" eaLnBrk="1" latinLnBrk="0" hangingPunct="1">
              <a:lnSpc>
                <a:spcPct val="90000"/>
              </a:lnSpc>
              <a:spcBef>
                <a:spcPts val="1200"/>
              </a:spcBef>
              <a:spcAft>
                <a:spcPts val="200"/>
              </a:spcAft>
              <a:buClr>
                <a:schemeClr val="accent1"/>
              </a:buClr>
              <a:buSzPct val="100000"/>
              <a:buFont typeface="Tw Cen MT" panose="020B0602020104020603" pitchFamily="34" charset="0"/>
              <a:buChar char=" "/>
              <a:defRPr sz="2000" kern="1200">
                <a:solidFill>
                  <a:schemeClr val="tx1"/>
                </a:solidFill>
                <a:latin typeface="+mn-lt"/>
                <a:ea typeface="+mn-ea"/>
                <a:cs typeface="+mn-cs"/>
              </a:defRPr>
            </a:lvl1pPr>
            <a:lvl2pPr marL="26517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600" kern="1200">
                <a:solidFill>
                  <a:schemeClr val="tx1"/>
                </a:solidFill>
                <a:latin typeface="+mn-lt"/>
                <a:ea typeface="+mn-ea"/>
                <a:cs typeface="+mn-cs"/>
              </a:defRPr>
            </a:lvl2pPr>
            <a:lvl3pPr marL="44805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200" kern="1200">
                <a:solidFill>
                  <a:schemeClr val="tx1"/>
                </a:solidFill>
                <a:latin typeface="+mn-lt"/>
                <a:ea typeface="+mn-ea"/>
                <a:cs typeface="+mn-cs"/>
              </a:defRPr>
            </a:lvl3pPr>
            <a:lvl4pPr marL="59436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200" kern="1200">
                <a:solidFill>
                  <a:schemeClr val="tx1"/>
                </a:solidFill>
                <a:latin typeface="+mn-lt"/>
                <a:ea typeface="+mn-ea"/>
                <a:cs typeface="+mn-cs"/>
              </a:defRPr>
            </a:lvl4pPr>
            <a:lvl5pPr marL="77724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200" kern="1200">
                <a:solidFill>
                  <a:schemeClr val="tx1"/>
                </a:solidFill>
                <a:latin typeface="+mn-lt"/>
                <a:ea typeface="+mn-ea"/>
                <a:cs typeface="+mn-cs"/>
              </a:defRPr>
            </a:lvl5pPr>
            <a:lvl6pPr marL="91440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200" kern="1200">
                <a:solidFill>
                  <a:schemeClr val="tx1"/>
                </a:solidFill>
                <a:latin typeface="+mn-lt"/>
                <a:ea typeface="+mn-ea"/>
                <a:cs typeface="+mn-cs"/>
              </a:defRPr>
            </a:lvl6pPr>
            <a:lvl7pPr marL="1060704" indent="-137160" algn="l" defTabSz="914400" rtl="0" eaLnBrk="1" latinLnBrk="0" hangingPunct="1">
              <a:lnSpc>
                <a:spcPct val="90000"/>
              </a:lnSpc>
              <a:spcBef>
                <a:spcPts val="200"/>
              </a:spcBef>
              <a:spcAft>
                <a:spcPts val="400"/>
              </a:spcAft>
              <a:buClr>
                <a:schemeClr val="accent1"/>
              </a:buClr>
              <a:buFont typeface="Wingdings 3" pitchFamily="18" charset="2"/>
              <a:buChar char=""/>
              <a:defRPr sz="1200" kern="1200">
                <a:solidFill>
                  <a:schemeClr val="tx1"/>
                </a:solidFill>
                <a:latin typeface="+mn-lt"/>
                <a:ea typeface="+mn-ea"/>
                <a:cs typeface="+mn-cs"/>
              </a:defRPr>
            </a:lvl7pPr>
            <a:lvl8pPr marL="1216152" indent="-137160" algn="l" defTabSz="914400" rtl="0" eaLnBrk="1" latinLnBrk="0" hangingPunct="1">
              <a:lnSpc>
                <a:spcPct val="90000"/>
              </a:lnSpc>
              <a:spcBef>
                <a:spcPts val="200"/>
              </a:spcBef>
              <a:spcAft>
                <a:spcPts val="400"/>
              </a:spcAft>
              <a:buClr>
                <a:schemeClr val="accent1"/>
              </a:buClr>
              <a:buFont typeface="Wingdings 3" pitchFamily="18" charset="2"/>
              <a:buChar char=""/>
              <a:defRPr sz="1200" kern="1200">
                <a:solidFill>
                  <a:schemeClr val="tx1"/>
                </a:solidFill>
                <a:latin typeface="+mn-lt"/>
                <a:ea typeface="+mn-ea"/>
                <a:cs typeface="+mn-cs"/>
              </a:defRPr>
            </a:lvl8pPr>
            <a:lvl9pPr marL="136245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200" kern="1200">
                <a:solidFill>
                  <a:schemeClr val="tx1"/>
                </a:solidFill>
                <a:latin typeface="+mn-lt"/>
                <a:ea typeface="+mn-ea"/>
                <a:cs typeface="+mn-cs"/>
              </a:defRPr>
            </a:lvl9pPr>
          </a:lstStyle>
          <a:p>
            <a:r>
              <a:rPr lang="en-US" sz="1600" dirty="0"/>
              <a:t>Reward and pay packages are mostly dependent upon the government’s overall packages and sometimes it can affect due to economic situation and political influence</a:t>
            </a:r>
            <a:endParaRPr lang="en-GB" sz="1600" dirty="0"/>
          </a:p>
        </p:txBody>
      </p:sp>
      <p:sp>
        <p:nvSpPr>
          <p:cNvPr id="13" name="Content Placeholder 1024">
            <a:extLst>
              <a:ext uri="{FF2B5EF4-FFF2-40B4-BE49-F238E27FC236}">
                <a16:creationId xmlns:a16="http://schemas.microsoft.com/office/drawing/2014/main" id="{A27B5101-0B51-3C7F-17A4-64CF215D37A3}"/>
              </a:ext>
            </a:extLst>
          </p:cNvPr>
          <p:cNvSpPr txBox="1">
            <a:spLocks/>
          </p:cNvSpPr>
          <p:nvPr/>
        </p:nvSpPr>
        <p:spPr>
          <a:xfrm>
            <a:off x="6778350" y="4433398"/>
            <a:ext cx="4406203" cy="2060237"/>
          </a:xfrm>
          <a:prstGeom prst="rect">
            <a:avLst/>
          </a:prstGeom>
        </p:spPr>
        <p:txBody>
          <a:bodyPr vert="horz" lIns="45720" tIns="45720" rIns="45720" bIns="45720" rtlCol="0">
            <a:noAutofit/>
          </a:bodyPr>
          <a:lstStyle>
            <a:lvl1pPr marL="91440" indent="-91440" algn="l" defTabSz="914400" rtl="0" eaLnBrk="1" latinLnBrk="0" hangingPunct="1">
              <a:lnSpc>
                <a:spcPct val="90000"/>
              </a:lnSpc>
              <a:spcBef>
                <a:spcPts val="1200"/>
              </a:spcBef>
              <a:spcAft>
                <a:spcPts val="200"/>
              </a:spcAft>
              <a:buClr>
                <a:schemeClr val="accent1"/>
              </a:buClr>
              <a:buSzPct val="100000"/>
              <a:buFont typeface="Tw Cen MT" panose="020B0602020104020603" pitchFamily="34" charset="0"/>
              <a:buChar char=" "/>
              <a:defRPr sz="2000" kern="1200">
                <a:solidFill>
                  <a:schemeClr val="tx1"/>
                </a:solidFill>
                <a:latin typeface="+mn-lt"/>
                <a:ea typeface="+mn-ea"/>
                <a:cs typeface="+mn-cs"/>
              </a:defRPr>
            </a:lvl1pPr>
            <a:lvl2pPr marL="26517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600" kern="1200">
                <a:solidFill>
                  <a:schemeClr val="tx1"/>
                </a:solidFill>
                <a:latin typeface="+mn-lt"/>
                <a:ea typeface="+mn-ea"/>
                <a:cs typeface="+mn-cs"/>
              </a:defRPr>
            </a:lvl2pPr>
            <a:lvl3pPr marL="44805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200" kern="1200">
                <a:solidFill>
                  <a:schemeClr val="tx1"/>
                </a:solidFill>
                <a:latin typeface="+mn-lt"/>
                <a:ea typeface="+mn-ea"/>
                <a:cs typeface="+mn-cs"/>
              </a:defRPr>
            </a:lvl3pPr>
            <a:lvl4pPr marL="59436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200" kern="1200">
                <a:solidFill>
                  <a:schemeClr val="tx1"/>
                </a:solidFill>
                <a:latin typeface="+mn-lt"/>
                <a:ea typeface="+mn-ea"/>
                <a:cs typeface="+mn-cs"/>
              </a:defRPr>
            </a:lvl4pPr>
            <a:lvl5pPr marL="77724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200" kern="1200">
                <a:solidFill>
                  <a:schemeClr val="tx1"/>
                </a:solidFill>
                <a:latin typeface="+mn-lt"/>
                <a:ea typeface="+mn-ea"/>
                <a:cs typeface="+mn-cs"/>
              </a:defRPr>
            </a:lvl5pPr>
            <a:lvl6pPr marL="91440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200" kern="1200">
                <a:solidFill>
                  <a:schemeClr val="tx1"/>
                </a:solidFill>
                <a:latin typeface="+mn-lt"/>
                <a:ea typeface="+mn-ea"/>
                <a:cs typeface="+mn-cs"/>
              </a:defRPr>
            </a:lvl6pPr>
            <a:lvl7pPr marL="1060704" indent="-137160" algn="l" defTabSz="914400" rtl="0" eaLnBrk="1" latinLnBrk="0" hangingPunct="1">
              <a:lnSpc>
                <a:spcPct val="90000"/>
              </a:lnSpc>
              <a:spcBef>
                <a:spcPts val="200"/>
              </a:spcBef>
              <a:spcAft>
                <a:spcPts val="400"/>
              </a:spcAft>
              <a:buClr>
                <a:schemeClr val="accent1"/>
              </a:buClr>
              <a:buFont typeface="Wingdings 3" pitchFamily="18" charset="2"/>
              <a:buChar char=""/>
              <a:defRPr sz="1200" kern="1200">
                <a:solidFill>
                  <a:schemeClr val="tx1"/>
                </a:solidFill>
                <a:latin typeface="+mn-lt"/>
                <a:ea typeface="+mn-ea"/>
                <a:cs typeface="+mn-cs"/>
              </a:defRPr>
            </a:lvl7pPr>
            <a:lvl8pPr marL="1216152" indent="-137160" algn="l" defTabSz="914400" rtl="0" eaLnBrk="1" latinLnBrk="0" hangingPunct="1">
              <a:lnSpc>
                <a:spcPct val="90000"/>
              </a:lnSpc>
              <a:spcBef>
                <a:spcPts val="200"/>
              </a:spcBef>
              <a:spcAft>
                <a:spcPts val="400"/>
              </a:spcAft>
              <a:buClr>
                <a:schemeClr val="accent1"/>
              </a:buClr>
              <a:buFont typeface="Wingdings 3" pitchFamily="18" charset="2"/>
              <a:buChar char=""/>
              <a:defRPr sz="1200" kern="1200">
                <a:solidFill>
                  <a:schemeClr val="tx1"/>
                </a:solidFill>
                <a:latin typeface="+mn-lt"/>
                <a:ea typeface="+mn-ea"/>
                <a:cs typeface="+mn-cs"/>
              </a:defRPr>
            </a:lvl8pPr>
            <a:lvl9pPr marL="136245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200" kern="1200">
                <a:solidFill>
                  <a:schemeClr val="tx1"/>
                </a:solidFill>
                <a:latin typeface="+mn-lt"/>
                <a:ea typeface="+mn-ea"/>
                <a:cs typeface="+mn-cs"/>
              </a:defRPr>
            </a:lvl9pPr>
          </a:lstStyle>
          <a:p>
            <a:r>
              <a:rPr lang="en-GB" sz="1600"/>
              <a:t>Companies' rewards for staff retention are influenced by performance and market competition, and can be impacted by external factors.</a:t>
            </a:r>
            <a:endParaRPr lang="en-GB" sz="1600" dirty="0"/>
          </a:p>
        </p:txBody>
      </p:sp>
      <p:sp>
        <p:nvSpPr>
          <p:cNvPr id="14" name="Title 1">
            <a:extLst>
              <a:ext uri="{FF2B5EF4-FFF2-40B4-BE49-F238E27FC236}">
                <a16:creationId xmlns:a16="http://schemas.microsoft.com/office/drawing/2014/main" id="{84F5E56E-CCAB-38C7-BFB3-E411A0164F9F}"/>
              </a:ext>
            </a:extLst>
          </p:cNvPr>
          <p:cNvSpPr txBox="1">
            <a:spLocks/>
          </p:cNvSpPr>
          <p:nvPr/>
        </p:nvSpPr>
        <p:spPr>
          <a:xfrm>
            <a:off x="678402" y="496209"/>
            <a:ext cx="10937668" cy="706956"/>
          </a:xfrm>
          <a:prstGeom prst="rect">
            <a:avLst/>
          </a:prstGeom>
          <a:solidFill>
            <a:schemeClr val="accent1">
              <a:lumMod val="40000"/>
              <a:lumOff val="60000"/>
            </a:schemeClr>
          </a:solidFill>
        </p:spPr>
        <p:txBody>
          <a:bodyPr vert="horz" lIns="91440" tIns="45720" rIns="91440" bIns="45720" rtlCol="0" anchor="ctr">
            <a:noAutofit/>
          </a:bodyPr>
          <a:lstStyle>
            <a:lvl1pPr>
              <a:lnSpc>
                <a:spcPct val="90000"/>
              </a:lnSpc>
              <a:spcBef>
                <a:spcPct val="0"/>
              </a:spcBef>
              <a:buNone/>
              <a:defRPr sz="3200" b="1">
                <a:solidFill>
                  <a:prstClr val="white"/>
                </a:solidFill>
                <a:latin typeface="Arial (Headings)"/>
                <a:ea typeface="+mj-ea"/>
                <a:cs typeface="+mj-cs"/>
              </a:defRPr>
            </a:lvl1pPr>
            <a:lvl2pPr>
              <a:defRPr>
                <a:solidFill>
                  <a:schemeClr val="lt1"/>
                </a:solidFill>
                <a:latin typeface="+mn-lt"/>
                <a:ea typeface="+mn-ea"/>
                <a:cs typeface="+mn-cs"/>
              </a:defRPr>
            </a:lvl2pPr>
            <a:lvl3pPr>
              <a:defRPr>
                <a:solidFill>
                  <a:schemeClr val="lt1"/>
                </a:solidFill>
                <a:latin typeface="+mn-lt"/>
                <a:ea typeface="+mn-ea"/>
                <a:cs typeface="+mn-cs"/>
              </a:defRPr>
            </a:lvl3pPr>
            <a:lvl4pPr>
              <a:defRPr>
                <a:solidFill>
                  <a:schemeClr val="lt1"/>
                </a:solidFill>
                <a:latin typeface="+mn-lt"/>
                <a:ea typeface="+mn-ea"/>
                <a:cs typeface="+mn-cs"/>
              </a:defRPr>
            </a:lvl4pPr>
            <a:lvl5pPr>
              <a:defRPr>
                <a:solidFill>
                  <a:schemeClr val="lt1"/>
                </a:solidFill>
                <a:latin typeface="+mn-lt"/>
                <a:ea typeface="+mn-ea"/>
                <a:cs typeface="+mn-cs"/>
              </a:defRPr>
            </a:lvl5pPr>
            <a:lvl6pPr>
              <a:defRPr>
                <a:solidFill>
                  <a:schemeClr val="lt1"/>
                </a:solidFill>
                <a:latin typeface="+mn-lt"/>
                <a:ea typeface="+mn-ea"/>
                <a:cs typeface="+mn-cs"/>
              </a:defRPr>
            </a:lvl6pPr>
            <a:lvl7pPr>
              <a:defRPr>
                <a:solidFill>
                  <a:schemeClr val="lt1"/>
                </a:solidFill>
                <a:latin typeface="+mn-lt"/>
                <a:ea typeface="+mn-ea"/>
                <a:cs typeface="+mn-cs"/>
              </a:defRPr>
            </a:lvl7pPr>
            <a:lvl8pPr>
              <a:defRPr>
                <a:solidFill>
                  <a:schemeClr val="lt1"/>
                </a:solidFill>
                <a:latin typeface="+mn-lt"/>
                <a:ea typeface="+mn-ea"/>
                <a:cs typeface="+mn-cs"/>
              </a:defRPr>
            </a:lvl8pPr>
            <a:lvl9pPr>
              <a:defRPr>
                <a:solidFill>
                  <a:schemeClr val="lt1"/>
                </a:solidFill>
                <a:latin typeface="+mn-lt"/>
                <a:ea typeface="+mn-ea"/>
                <a:cs typeface="+mn-cs"/>
              </a:defRPr>
            </a:lvl9pPr>
          </a:lstStyle>
          <a:p>
            <a:r>
              <a:rPr lang="en-GB" altLang="en-US" sz="4000" b="0" dirty="0">
                <a:solidFill>
                  <a:schemeClr val="tx1"/>
                </a:solidFill>
                <a:latin typeface="+mj-lt"/>
              </a:rPr>
              <a:t>How HRM is affected by the organisational strategy</a:t>
            </a:r>
          </a:p>
        </p:txBody>
      </p:sp>
      <p:sp>
        <p:nvSpPr>
          <p:cNvPr id="16" name="TextBox 15">
            <a:extLst>
              <a:ext uri="{FF2B5EF4-FFF2-40B4-BE49-F238E27FC236}">
                <a16:creationId xmlns:a16="http://schemas.microsoft.com/office/drawing/2014/main" id="{A8D2F97A-DD99-14FC-E6F0-18C3E0B9DED8}"/>
              </a:ext>
            </a:extLst>
          </p:cNvPr>
          <p:cNvSpPr txBox="1"/>
          <p:nvPr/>
        </p:nvSpPr>
        <p:spPr>
          <a:xfrm>
            <a:off x="3626318" y="1510757"/>
            <a:ext cx="2614061" cy="386787"/>
          </a:xfrm>
          <a:prstGeom prst="rect">
            <a:avLst/>
          </a:prstGeom>
          <a:noFill/>
        </p:spPr>
        <p:txBody>
          <a:bodyPr wrap="square">
            <a:spAutoFit/>
          </a:bodyPr>
          <a:lstStyle/>
          <a:p>
            <a:pPr>
              <a:lnSpc>
                <a:spcPct val="107000"/>
              </a:lnSpc>
              <a:spcAft>
                <a:spcPts val="800"/>
              </a:spcAft>
            </a:pPr>
            <a:r>
              <a:rPr lang="en-GB" sz="1800" b="1" dirty="0">
                <a:effectLst/>
                <a:latin typeface="Calibri" panose="020F0502020204030204" pitchFamily="34" charset="0"/>
                <a:ea typeface="Calibri" panose="020F0502020204030204" pitchFamily="34" charset="0"/>
                <a:cs typeface="Times New Roman" panose="02020603050405020304" pitchFamily="18" charset="0"/>
              </a:rPr>
              <a:t>Public </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17" name="TextBox 16">
            <a:extLst>
              <a:ext uri="{FF2B5EF4-FFF2-40B4-BE49-F238E27FC236}">
                <a16:creationId xmlns:a16="http://schemas.microsoft.com/office/drawing/2014/main" id="{92DD2F2D-90CD-BF1A-AE5C-2D226229E42F}"/>
              </a:ext>
            </a:extLst>
          </p:cNvPr>
          <p:cNvSpPr txBox="1"/>
          <p:nvPr/>
        </p:nvSpPr>
        <p:spPr>
          <a:xfrm>
            <a:off x="6888079" y="1505408"/>
            <a:ext cx="2614061" cy="386787"/>
          </a:xfrm>
          <a:prstGeom prst="rect">
            <a:avLst/>
          </a:prstGeom>
          <a:noFill/>
        </p:spPr>
        <p:txBody>
          <a:bodyPr wrap="square">
            <a:spAutoFit/>
          </a:bodyPr>
          <a:lstStyle/>
          <a:p>
            <a:pPr>
              <a:lnSpc>
                <a:spcPct val="107000"/>
              </a:lnSpc>
              <a:spcAft>
                <a:spcPts val="800"/>
              </a:spcAft>
            </a:pPr>
            <a:r>
              <a:rPr lang="en-GB" sz="1800" b="1" dirty="0">
                <a:effectLst/>
                <a:latin typeface="Calibri" panose="020F0502020204030204" pitchFamily="34" charset="0"/>
                <a:ea typeface="Calibri" panose="020F0502020204030204" pitchFamily="34" charset="0"/>
                <a:cs typeface="Times New Roman" panose="02020603050405020304" pitchFamily="18" charset="0"/>
              </a:rPr>
              <a:t>Private </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142796587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8C21D1-D427-DF8B-3DD7-820F5917C4D0}"/>
              </a:ext>
            </a:extLst>
          </p:cNvPr>
          <p:cNvSpPr>
            <a:spLocks noGrp="1"/>
          </p:cNvSpPr>
          <p:nvPr>
            <p:ph type="title"/>
          </p:nvPr>
        </p:nvSpPr>
        <p:spPr>
          <a:xfrm>
            <a:off x="604285" y="444341"/>
            <a:ext cx="10515600" cy="664778"/>
          </a:xfrm>
          <a:solidFill>
            <a:schemeClr val="accent1">
              <a:lumMod val="40000"/>
              <a:lumOff val="60000"/>
            </a:schemeClr>
          </a:solidFill>
        </p:spPr>
        <p:txBody>
          <a:bodyPr vert="horz" lIns="91440" tIns="45720" rIns="91440" bIns="45720" rtlCol="0" anchor="ctr">
            <a:normAutofit/>
          </a:bodyPr>
          <a:lstStyle/>
          <a:p>
            <a:r>
              <a:rPr lang="en-GB" sz="3200" b="1" dirty="0">
                <a:latin typeface="Arial (Headings)"/>
              </a:rPr>
              <a:t>Conclusion</a:t>
            </a:r>
          </a:p>
        </p:txBody>
      </p:sp>
      <p:sp>
        <p:nvSpPr>
          <p:cNvPr id="3" name="Content Placeholder 2">
            <a:extLst>
              <a:ext uri="{FF2B5EF4-FFF2-40B4-BE49-F238E27FC236}">
                <a16:creationId xmlns:a16="http://schemas.microsoft.com/office/drawing/2014/main" id="{45AE62FD-71C5-C866-8005-D73E5CF3DD3D}"/>
              </a:ext>
            </a:extLst>
          </p:cNvPr>
          <p:cNvSpPr>
            <a:spLocks noGrp="1"/>
          </p:cNvSpPr>
          <p:nvPr>
            <p:ph idx="1"/>
          </p:nvPr>
        </p:nvSpPr>
        <p:spPr>
          <a:xfrm>
            <a:off x="838200" y="1825625"/>
            <a:ext cx="9711088" cy="4351338"/>
          </a:xfrm>
        </p:spPr>
        <p:txBody>
          <a:bodyPr>
            <a:normAutofit/>
          </a:bodyPr>
          <a:lstStyle/>
          <a:p>
            <a:pPr marL="0" indent="0" algn="just">
              <a:buNone/>
            </a:pPr>
            <a:r>
              <a:rPr lang="en-GB" sz="2000" dirty="0"/>
              <a:t>Through training and development programs, the public sector can cooperate with and manage local demand for services or learn from their expertise in its own right. Johnson and Co., 2022; </a:t>
            </a:r>
          </a:p>
          <a:p>
            <a:pPr marL="0" indent="0" algn="just">
              <a:buNone/>
            </a:pPr>
            <a:endParaRPr lang="en-GB" sz="2000" dirty="0"/>
          </a:p>
          <a:p>
            <a:pPr marL="0" indent="0" algn="just">
              <a:buNone/>
            </a:pPr>
            <a:r>
              <a:rPr lang="en-GB" sz="2000" dirty="0"/>
              <a:t>In the private sector, it is dependent upon the resources available within an organisation that decides whether they can be outsourced or internally managed.</a:t>
            </a:r>
          </a:p>
          <a:p>
            <a:pPr marL="0" indent="0" algn="just">
              <a:buNone/>
            </a:pPr>
            <a:endParaRPr lang="en-GB" sz="2000" dirty="0"/>
          </a:p>
          <a:p>
            <a:pPr marL="0" indent="0" algn="just">
              <a:buNone/>
            </a:pPr>
            <a:r>
              <a:rPr lang="en-GB" sz="2000" dirty="0"/>
              <a:t>For both sectors to succeed, it's crucial to have an HR strategy that aligns with the overall organisational strategy. Without this alignment, it's difficult to achieve the desired organisational goals and impossible to attain employee satisfaction.</a:t>
            </a:r>
          </a:p>
          <a:p>
            <a:pPr marL="0" indent="0" algn="just">
              <a:buNone/>
            </a:pPr>
            <a:endParaRPr lang="en-GB" sz="2000" dirty="0"/>
          </a:p>
        </p:txBody>
      </p:sp>
    </p:spTree>
    <p:extLst>
      <p:ext uri="{BB962C8B-B14F-4D97-AF65-F5344CB8AC3E}">
        <p14:creationId xmlns:p14="http://schemas.microsoft.com/office/powerpoint/2010/main" val="282034504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ontent Placeholder 2">
            <a:extLst>
              <a:ext uri="{FF2B5EF4-FFF2-40B4-BE49-F238E27FC236}">
                <a16:creationId xmlns:a16="http://schemas.microsoft.com/office/drawing/2014/main" id="{59F18E37-F399-2CCA-55D5-5E297A76CC95}"/>
              </a:ext>
            </a:extLst>
          </p:cNvPr>
          <p:cNvSpPr>
            <a:spLocks noGrp="1"/>
          </p:cNvSpPr>
          <p:nvPr>
            <p:ph idx="1"/>
          </p:nvPr>
        </p:nvSpPr>
        <p:spPr>
          <a:xfrm>
            <a:off x="240632" y="838200"/>
            <a:ext cx="11104701" cy="5903168"/>
          </a:xfrm>
        </p:spPr>
        <p:txBody>
          <a:bodyPr numCol="2">
            <a:normAutofit/>
          </a:bodyPr>
          <a:lstStyle/>
          <a:p>
            <a:pPr eaLnBrk="0" fontAlgn="base" hangingPunct="0">
              <a:lnSpc>
                <a:spcPct val="90000"/>
              </a:lnSpc>
              <a:spcBef>
                <a:spcPct val="0"/>
              </a:spcBef>
              <a:spcAft>
                <a:spcPct val="75000"/>
              </a:spcAft>
              <a:buFont typeface="Wingdings" panose="05000000000000000000" pitchFamily="2" charset="2"/>
              <a:buChar char="Ø"/>
            </a:pPr>
            <a:r>
              <a:rPr lang="en-GB" sz="1400" u="sng" dirty="0" err="1">
                <a:latin typeface="Calibri" panose="020F0502020204030204" pitchFamily="34" charset="0"/>
                <a:cs typeface="Calibri" panose="020F0502020204030204" pitchFamily="34" charset="0"/>
              </a:rPr>
              <a:t>Knies</a:t>
            </a:r>
            <a:r>
              <a:rPr lang="en-GB" sz="1400" u="sng" dirty="0">
                <a:latin typeface="Calibri" panose="020F0502020204030204" pitchFamily="34" charset="0"/>
                <a:cs typeface="Calibri" panose="020F0502020204030204" pitchFamily="34" charset="0"/>
              </a:rPr>
              <a:t>, E., Borst, R. T., </a:t>
            </a:r>
            <a:r>
              <a:rPr lang="en-GB" sz="1400" u="sng" dirty="0" err="1">
                <a:latin typeface="Calibri" panose="020F0502020204030204" pitchFamily="34" charset="0"/>
                <a:cs typeface="Calibri" panose="020F0502020204030204" pitchFamily="34" charset="0"/>
              </a:rPr>
              <a:t>Leisink</a:t>
            </a:r>
            <a:r>
              <a:rPr lang="en-GB" sz="1400" u="sng" dirty="0">
                <a:latin typeface="Calibri" panose="020F0502020204030204" pitchFamily="34" charset="0"/>
                <a:cs typeface="Calibri" panose="020F0502020204030204" pitchFamily="34" charset="0"/>
              </a:rPr>
              <a:t>, P., &amp; Farndale, E. (2022). The distinctiveness of public sector HRM: A four-wave trend analysis. Human Resource Management Journal, 32(4), 799-825. </a:t>
            </a:r>
            <a:r>
              <a:rPr lang="en-GB" sz="1400" u="sng" dirty="0">
                <a:latin typeface="Calibri" panose="020F0502020204030204" pitchFamily="34" charset="0"/>
                <a:cs typeface="Calibri" panose="020F0502020204030204" pitchFamily="34" charset="0"/>
                <a:hlinkClick r:id="rId2">
                  <a:extLst>
                    <a:ext uri="{A12FA001-AC4F-418D-AE19-62706E023703}">
                      <ahyp:hlinkClr xmlns:ahyp="http://schemas.microsoft.com/office/drawing/2018/hyperlinkcolor" val="tx"/>
                    </a:ext>
                  </a:extLst>
                </a:hlinkClick>
              </a:rPr>
              <a:t>https://doi.org/10.1111/1748-8583.12440</a:t>
            </a:r>
            <a:endParaRPr lang="en-GB" sz="1400" u="sng" dirty="0">
              <a:latin typeface="Calibri" panose="020F0502020204030204" pitchFamily="34" charset="0"/>
              <a:cs typeface="Calibri" panose="020F0502020204030204" pitchFamily="34" charset="0"/>
            </a:endParaRPr>
          </a:p>
          <a:p>
            <a:pPr eaLnBrk="0" fontAlgn="base" hangingPunct="0">
              <a:lnSpc>
                <a:spcPct val="90000"/>
              </a:lnSpc>
              <a:spcBef>
                <a:spcPct val="0"/>
              </a:spcBef>
              <a:spcAft>
                <a:spcPct val="75000"/>
              </a:spcAft>
              <a:buFont typeface="Wingdings" panose="05000000000000000000" pitchFamily="2" charset="2"/>
              <a:buChar char="Ø"/>
            </a:pPr>
            <a:r>
              <a:rPr lang="en-GB" sz="1400" u="sng" dirty="0">
                <a:latin typeface="Calibri" panose="020F0502020204030204" pitchFamily="34" charset="0"/>
                <a:cs typeface="Calibri" panose="020F0502020204030204" pitchFamily="34" charset="0"/>
              </a:rPr>
              <a:t>Truss, C., Gratton, L., Hope-Hailey, V., McGovern, P., &amp; Stiles, P. (1997). Soft and Hard Models of Human Resource Management: A Reappraisal. Journal of Management Studies, 34(1), 53-73. </a:t>
            </a:r>
            <a:r>
              <a:rPr lang="en-GB" sz="1400" u="sng" dirty="0">
                <a:latin typeface="Calibri" panose="020F0502020204030204" pitchFamily="34" charset="0"/>
                <a:cs typeface="Calibri" panose="020F0502020204030204" pitchFamily="34" charset="0"/>
                <a:hlinkClick r:id="rId3">
                  <a:extLst>
                    <a:ext uri="{A12FA001-AC4F-418D-AE19-62706E023703}">
                      <ahyp:hlinkClr xmlns:ahyp="http://schemas.microsoft.com/office/drawing/2018/hyperlinkcolor" val="tx"/>
                    </a:ext>
                  </a:extLst>
                </a:hlinkClick>
              </a:rPr>
              <a:t>https://doi.org/10.1111/1467-6486.00042</a:t>
            </a:r>
            <a:endParaRPr lang="en-GB" sz="1400" u="sng" dirty="0">
              <a:latin typeface="Calibri" panose="020F0502020204030204" pitchFamily="34" charset="0"/>
              <a:cs typeface="Calibri" panose="020F0502020204030204" pitchFamily="34" charset="0"/>
            </a:endParaRPr>
          </a:p>
          <a:p>
            <a:pPr eaLnBrk="0" fontAlgn="base" hangingPunct="0">
              <a:spcBef>
                <a:spcPct val="0"/>
              </a:spcBef>
              <a:spcAft>
                <a:spcPct val="75000"/>
              </a:spcAft>
              <a:buFont typeface="Wingdings" panose="05000000000000000000" pitchFamily="2" charset="2"/>
              <a:buChar char="Ø"/>
            </a:pPr>
            <a:r>
              <a:rPr lang="en-GB" sz="1400" u="sng" dirty="0">
                <a:latin typeface="Calibri" panose="020F0502020204030204" pitchFamily="34" charset="0"/>
                <a:cs typeface="Calibri" panose="020F0502020204030204" pitchFamily="34" charset="0"/>
              </a:rPr>
              <a:t>Raquel Sanz-Valle, Ramon </a:t>
            </a:r>
            <a:r>
              <a:rPr lang="en-GB" sz="1400" u="sng" dirty="0" err="1">
                <a:latin typeface="Calibri" panose="020F0502020204030204" pitchFamily="34" charset="0"/>
                <a:cs typeface="Calibri" panose="020F0502020204030204" pitchFamily="34" charset="0"/>
              </a:rPr>
              <a:t>Sabater</a:t>
            </a:r>
            <a:r>
              <a:rPr lang="en-GB" sz="1400" u="sng" dirty="0">
                <a:latin typeface="Calibri" panose="020F0502020204030204" pitchFamily="34" charset="0"/>
                <a:cs typeface="Calibri" panose="020F0502020204030204" pitchFamily="34" charset="0"/>
              </a:rPr>
              <a:t>-Sanchez &amp; Antonio Aragon-Sanchez (1999) Human resource management and business strategy links: an empirical study, The International Journal of Human Resource Management, 10:4, 655-671, DOI: </a:t>
            </a:r>
            <a:r>
              <a:rPr lang="en-GB" sz="1400" u="sng" dirty="0">
                <a:latin typeface="Calibri" panose="020F0502020204030204" pitchFamily="34" charset="0"/>
                <a:cs typeface="Calibri" panose="020F0502020204030204" pitchFamily="34" charset="0"/>
                <a:hlinkClick r:id="rId4">
                  <a:extLst>
                    <a:ext uri="{A12FA001-AC4F-418D-AE19-62706E023703}">
                      <ahyp:hlinkClr xmlns:ahyp="http://schemas.microsoft.com/office/drawing/2018/hyperlinkcolor" val="tx"/>
                    </a:ext>
                  </a:extLst>
                </a:hlinkClick>
              </a:rPr>
              <a:t>10.1080/095851999340323</a:t>
            </a:r>
            <a:endParaRPr lang="en-GB" sz="1400" u="sng" dirty="0">
              <a:latin typeface="Calibri" panose="020F0502020204030204" pitchFamily="34" charset="0"/>
              <a:cs typeface="Calibri" panose="020F0502020204030204" pitchFamily="34" charset="0"/>
            </a:endParaRPr>
          </a:p>
          <a:p>
            <a:pPr eaLnBrk="0" fontAlgn="base" hangingPunct="0">
              <a:lnSpc>
                <a:spcPct val="90000"/>
              </a:lnSpc>
              <a:spcBef>
                <a:spcPct val="0"/>
              </a:spcBef>
              <a:spcAft>
                <a:spcPct val="75000"/>
              </a:spcAft>
              <a:buFont typeface="Wingdings" panose="05000000000000000000" pitchFamily="2" charset="2"/>
              <a:buChar char="Ø"/>
            </a:pPr>
            <a:r>
              <a:rPr lang="en-GB" sz="1400" u="sng" dirty="0">
                <a:latin typeface="Calibri" panose="020F0502020204030204" pitchFamily="34" charset="0"/>
                <a:cs typeface="Calibri" panose="020F0502020204030204" pitchFamily="34" charset="0"/>
                <a:hlinkClick r:id="rId5">
                  <a:extLst>
                    <a:ext uri="{A12FA001-AC4F-418D-AE19-62706E023703}">
                      <ahyp:hlinkClr xmlns:ahyp="http://schemas.microsoft.com/office/drawing/2018/hyperlinkcolor" val="tx"/>
                    </a:ext>
                  </a:extLst>
                </a:hlinkClick>
              </a:rPr>
              <a:t>https://www.about.sainsburys.co.uk/~/media/Files/S/Sainsburys/CRS%20Policies%20and%20Reports/Gender%20%20Ethnicity%20Pay%20Gap%20Report%202022.</a:t>
            </a:r>
            <a:r>
              <a:rPr lang="en-GB" sz="1400" u="sng" dirty="0">
                <a:latin typeface="Calibri" panose="020F0502020204030204" pitchFamily="34" charset="0"/>
                <a:cs typeface="Calibri" panose="020F0502020204030204" pitchFamily="34" charset="0"/>
              </a:rPr>
              <a:t> </a:t>
            </a:r>
          </a:p>
          <a:p>
            <a:pPr eaLnBrk="0" fontAlgn="base" hangingPunct="0">
              <a:lnSpc>
                <a:spcPct val="90000"/>
              </a:lnSpc>
              <a:spcBef>
                <a:spcPct val="0"/>
              </a:spcBef>
              <a:spcAft>
                <a:spcPct val="75000"/>
              </a:spcAft>
              <a:buFont typeface="Wingdings" panose="05000000000000000000" pitchFamily="2" charset="2"/>
              <a:buChar char="Ø"/>
            </a:pPr>
            <a:r>
              <a:rPr lang="en-GB" sz="1400" u="sng" dirty="0">
                <a:latin typeface="Calibri" panose="020F0502020204030204" pitchFamily="34" charset="0"/>
                <a:cs typeface="Calibri" panose="020F0502020204030204" pitchFamily="34" charset="0"/>
                <a:hlinkClick r:id="rId6">
                  <a:extLst>
                    <a:ext uri="{A12FA001-AC4F-418D-AE19-62706E023703}">
                      <ahyp:hlinkClr xmlns:ahyp="http://schemas.microsoft.com/office/drawing/2018/hyperlinkcolor" val="tx"/>
                    </a:ext>
                  </a:extLst>
                </a:hlinkClick>
              </a:rPr>
              <a:t>https://books.google.co.uk/books?hl=en&amp;lr=&amp;id=z239tBfhu_cC&amp;oi=fnd&amp;pg=PR11&amp;dq=explaining+how+human+resource+management+can+support+overall+strategy&amp;ots=L5oXv_RiXm&amp;sig=DetvUWq6B6tPwexwUJRv7p7SWKc#v=onepage&amp;q&amp;f=false</a:t>
            </a:r>
            <a:r>
              <a:rPr lang="en-GB" sz="1400" u="sng" dirty="0">
                <a:latin typeface="Calibri" panose="020F0502020204030204" pitchFamily="34" charset="0"/>
                <a:cs typeface="Calibri" panose="020F0502020204030204" pitchFamily="34" charset="0"/>
                <a:hlinkClick r:id="rId7">
                  <a:extLst>
                    <a:ext uri="{A12FA001-AC4F-418D-AE19-62706E023703}">
                      <ahyp:hlinkClr xmlns:ahyp="http://schemas.microsoft.com/office/drawing/2018/hyperlinkcolor" val="tx"/>
                    </a:ext>
                  </a:extLst>
                </a:hlinkClick>
              </a:rPr>
              <a:t>https://www.gov.uk/government/publications/global-hr-design</a:t>
            </a:r>
            <a:r>
              <a:rPr lang="en-GB" sz="1400" u="sng" dirty="0">
                <a:latin typeface="Calibri" panose="020F0502020204030204" pitchFamily="34" charset="0"/>
                <a:cs typeface="Calibri" panose="020F0502020204030204" pitchFamily="34" charset="0"/>
              </a:rPr>
              <a:t> </a:t>
            </a:r>
            <a:r>
              <a:rPr lang="en-US" sz="1400" u="sng" dirty="0">
                <a:latin typeface="Calibri" panose="020F0502020204030204" pitchFamily="34" charset="0"/>
                <a:cs typeface="Calibri" panose="020F0502020204030204" pitchFamily="34" charset="0"/>
              </a:rPr>
              <a:t>John Wiley &amp; Sons Ltd (2022). Retrieved June 2023. Publication: Human Resource</a:t>
            </a:r>
          </a:p>
          <a:p>
            <a:pPr eaLnBrk="0" fontAlgn="base" hangingPunct="0">
              <a:lnSpc>
                <a:spcPct val="90000"/>
              </a:lnSpc>
              <a:spcBef>
                <a:spcPct val="0"/>
              </a:spcBef>
              <a:spcAft>
                <a:spcPct val="75000"/>
              </a:spcAft>
              <a:buFont typeface="Wingdings" panose="05000000000000000000" pitchFamily="2" charset="2"/>
              <a:buChar char="Ø"/>
            </a:pPr>
            <a:r>
              <a:rPr lang="fr-FR" sz="1400" u="sng" dirty="0">
                <a:latin typeface="Calibri" panose="020F0502020204030204" pitchFamily="34" charset="0"/>
                <a:cs typeface="Calibri" panose="020F0502020204030204" pitchFamily="34" charset="0"/>
              </a:rPr>
              <a:t>Management Journal. </a:t>
            </a:r>
            <a:r>
              <a:rPr lang="fr-FR" sz="1400" u="sng" dirty="0">
                <a:latin typeface="Calibri" panose="020F0502020204030204" pitchFamily="34" charset="0"/>
                <a:cs typeface="Calibri" panose="020F0502020204030204" pitchFamily="34" charset="0"/>
                <a:hlinkClick r:id="rId8">
                  <a:extLst>
                    <a:ext uri="{A12FA001-AC4F-418D-AE19-62706E023703}">
                      <ahyp:hlinkClr xmlns:ahyp="http://schemas.microsoft.com/office/drawing/2018/hyperlinkcolor" val="tx"/>
                    </a:ext>
                  </a:extLst>
                </a:hlinkClick>
              </a:rPr>
              <a:t>https://onlinelibrary.wiley.com/toc/17488583/2022/32/4</a:t>
            </a:r>
            <a:endParaRPr lang="fr-FR" sz="1400" u="sng" dirty="0">
              <a:latin typeface="Calibri" panose="020F0502020204030204" pitchFamily="34" charset="0"/>
              <a:cs typeface="Calibri" panose="020F0502020204030204" pitchFamily="34" charset="0"/>
            </a:endParaRPr>
          </a:p>
          <a:p>
            <a:pPr eaLnBrk="0" fontAlgn="base" hangingPunct="0">
              <a:spcBef>
                <a:spcPct val="0"/>
              </a:spcBef>
              <a:spcAft>
                <a:spcPct val="75000"/>
              </a:spcAft>
              <a:buFont typeface="Wingdings" panose="05000000000000000000" pitchFamily="2" charset="2"/>
              <a:buChar char="Ø"/>
            </a:pPr>
            <a:r>
              <a:rPr lang="en-GB" sz="1400" u="sng" dirty="0">
                <a:latin typeface="Calibri" panose="020F0502020204030204" pitchFamily="34" charset="0"/>
                <a:cs typeface="Calibri" panose="020F0502020204030204" pitchFamily="34" charset="0"/>
              </a:rPr>
              <a:t>https://www.gov.uk/government/publications/global-hr-design</a:t>
            </a:r>
          </a:p>
          <a:p>
            <a:pPr eaLnBrk="0" fontAlgn="base" hangingPunct="0">
              <a:lnSpc>
                <a:spcPct val="90000"/>
              </a:lnSpc>
              <a:spcBef>
                <a:spcPct val="0"/>
              </a:spcBef>
              <a:spcAft>
                <a:spcPct val="75000"/>
              </a:spcAft>
              <a:buFont typeface="Wingdings" panose="05000000000000000000" pitchFamily="2" charset="2"/>
              <a:buChar char="Ø"/>
            </a:pPr>
            <a:r>
              <a:rPr lang="en-US" sz="1400" u="sng" dirty="0">
                <a:latin typeface="Calibri" panose="020F0502020204030204" pitchFamily="34" charset="0"/>
                <a:cs typeface="Calibri" panose="020F0502020204030204" pitchFamily="34" charset="0"/>
              </a:rPr>
              <a:t>John Wiley &amp; Sons Ltd.(2022). doi:10.1111/1748-8583.1244 (2022). The Authors. Human</a:t>
            </a:r>
          </a:p>
          <a:p>
            <a:pPr eaLnBrk="0" fontAlgn="base" hangingPunct="0">
              <a:lnSpc>
                <a:spcPct val="90000"/>
              </a:lnSpc>
              <a:spcBef>
                <a:spcPct val="0"/>
              </a:spcBef>
              <a:spcAft>
                <a:spcPct val="75000"/>
              </a:spcAft>
              <a:buFont typeface="Wingdings" panose="05000000000000000000" pitchFamily="2" charset="2"/>
              <a:buChar char="Ø"/>
            </a:pPr>
            <a:r>
              <a:rPr lang="en-GB" sz="1400" u="sng" dirty="0">
                <a:latin typeface="Calibri" panose="020F0502020204030204" pitchFamily="34" charset="0"/>
                <a:cs typeface="Calibri" panose="020F0502020204030204" pitchFamily="34" charset="0"/>
              </a:rPr>
              <a:t>Resource Management Journal. Retrieved June 2023.</a:t>
            </a:r>
            <a:r>
              <a:rPr lang="en-US" sz="1400" u="sng" dirty="0">
                <a:latin typeface="Calibri" panose="020F0502020204030204" pitchFamily="34" charset="0"/>
                <a:cs typeface="Calibri" panose="020F0502020204030204" pitchFamily="34" charset="0"/>
              </a:rPr>
              <a:t>Roberts, P. S., &amp; Schmid, J. (2022). Government-led innovation acceleration: Case studies of US federal government innovation and technology acceleration organizations. Review of Policy Research, 39(3), 353-378. https://doi.org/10.1111/ropr.12474</a:t>
            </a:r>
          </a:p>
          <a:p>
            <a:pPr eaLnBrk="0" fontAlgn="base" hangingPunct="0">
              <a:lnSpc>
                <a:spcPct val="90000"/>
              </a:lnSpc>
              <a:spcBef>
                <a:spcPct val="0"/>
              </a:spcBef>
              <a:spcAft>
                <a:spcPct val="75000"/>
              </a:spcAft>
              <a:buFont typeface="Wingdings" panose="05000000000000000000" pitchFamily="2" charset="2"/>
              <a:buChar char="Ø"/>
            </a:pPr>
            <a:r>
              <a:rPr lang="en-US" sz="1400" u="sng" dirty="0">
                <a:latin typeface="Calibri" panose="020F0502020204030204" pitchFamily="34" charset="0"/>
                <a:cs typeface="Calibri" panose="020F0502020204030204" pitchFamily="34" charset="0"/>
              </a:rPr>
              <a:t>Schulz, J., (2013). The impact of role conflict, role ambiguity, and organizational climate on the</a:t>
            </a:r>
          </a:p>
          <a:p>
            <a:pPr eaLnBrk="0" fontAlgn="base" hangingPunct="0">
              <a:lnSpc>
                <a:spcPct val="90000"/>
              </a:lnSpc>
              <a:spcBef>
                <a:spcPct val="0"/>
              </a:spcBef>
              <a:spcAft>
                <a:spcPct val="75000"/>
              </a:spcAft>
              <a:buFont typeface="Wingdings" panose="05000000000000000000" pitchFamily="2" charset="2"/>
              <a:buChar char="Ø"/>
            </a:pPr>
            <a:r>
              <a:rPr lang="en-US" sz="1400" u="sng" dirty="0">
                <a:latin typeface="Calibri" panose="020F0502020204030204" pitchFamily="34" charset="0"/>
                <a:cs typeface="Calibri" panose="020F0502020204030204" pitchFamily="34" charset="0"/>
              </a:rPr>
              <a:t>Titi Amayah, A., (2013). Determinants of knowledge sharing in a public sector organization. Retrieved June 2023, Journal of knowledge management, 17(3), 454-471.</a:t>
            </a:r>
            <a:endParaRPr lang="en-GB" sz="1400" u="sng" dirty="0">
              <a:latin typeface="Calibri" panose="020F0502020204030204" pitchFamily="34" charset="0"/>
              <a:cs typeface="Calibri" panose="020F0502020204030204" pitchFamily="34" charset="0"/>
            </a:endParaRPr>
          </a:p>
          <a:p>
            <a:pPr eaLnBrk="0" fontAlgn="base" hangingPunct="0">
              <a:spcBef>
                <a:spcPct val="0"/>
              </a:spcBef>
              <a:spcAft>
                <a:spcPct val="75000"/>
              </a:spcAft>
              <a:buFont typeface="Wingdings" panose="05000000000000000000" pitchFamily="2" charset="2"/>
              <a:buChar char="Ø"/>
            </a:pPr>
            <a:r>
              <a:rPr lang="en-GB" sz="1400" u="sng" dirty="0">
                <a:latin typeface="Calibri" panose="020F0502020204030204" pitchFamily="34" charset="0"/>
                <a:cs typeface="Calibri" panose="020F0502020204030204" pitchFamily="34" charset="0"/>
              </a:rPr>
              <a:t>https://www.gov.uk/government/organisations/department-for-transport/about</a:t>
            </a:r>
          </a:p>
        </p:txBody>
      </p:sp>
      <p:sp>
        <p:nvSpPr>
          <p:cNvPr id="6" name="TextBox 5">
            <a:extLst>
              <a:ext uri="{FF2B5EF4-FFF2-40B4-BE49-F238E27FC236}">
                <a16:creationId xmlns:a16="http://schemas.microsoft.com/office/drawing/2014/main" id="{BA420722-85D8-8873-12D3-D67E7835E646}"/>
              </a:ext>
            </a:extLst>
          </p:cNvPr>
          <p:cNvSpPr txBox="1"/>
          <p:nvPr/>
        </p:nvSpPr>
        <p:spPr>
          <a:xfrm>
            <a:off x="240632" y="107619"/>
            <a:ext cx="10597412" cy="535531"/>
          </a:xfrm>
          <a:prstGeom prst="rect">
            <a:avLst/>
          </a:prstGeom>
          <a:solidFill>
            <a:schemeClr val="accent1">
              <a:lumMod val="40000"/>
              <a:lumOff val="60000"/>
            </a:schemeClr>
          </a:solidFill>
        </p:spPr>
        <p:txBody>
          <a:bodyPr vert="horz" lIns="91440" tIns="45720" rIns="91440" bIns="45720" rtlCol="0" anchor="ctr">
            <a:normAutofit/>
          </a:bodyPr>
          <a:lstStyle>
            <a:lvl1pPr>
              <a:lnSpc>
                <a:spcPct val="90000"/>
              </a:lnSpc>
              <a:spcBef>
                <a:spcPct val="0"/>
              </a:spcBef>
              <a:buNone/>
              <a:defRPr sz="3200" b="1">
                <a:solidFill>
                  <a:prstClr val="white"/>
                </a:solidFill>
                <a:latin typeface="Arial (Headings)"/>
                <a:ea typeface="+mj-ea"/>
                <a:cs typeface="+mj-cs"/>
              </a:defRPr>
            </a:lvl1pPr>
          </a:lstStyle>
          <a:p>
            <a:r>
              <a:rPr lang="en-GB" dirty="0">
                <a:solidFill>
                  <a:schemeClr val="tx1"/>
                </a:solidFill>
              </a:rPr>
              <a:t>References</a:t>
            </a:r>
            <a:endParaRPr lang="en-GB" dirty="0"/>
          </a:p>
        </p:txBody>
      </p:sp>
    </p:spTree>
    <p:extLst>
      <p:ext uri="{BB962C8B-B14F-4D97-AF65-F5344CB8AC3E}">
        <p14:creationId xmlns:p14="http://schemas.microsoft.com/office/powerpoint/2010/main" val="3102535041"/>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TotalTime>2370</TotalTime>
  <Words>1418</Words>
  <Application>Microsoft Office PowerPoint</Application>
  <PresentationFormat>Widescreen</PresentationFormat>
  <Paragraphs>125</Paragraphs>
  <Slides>14</Slides>
  <Notes>0</Notes>
  <HiddenSlides>0</HiddenSlides>
  <MMClips>0</MMClips>
  <ScaleCrop>false</ScaleCrop>
  <HeadingPairs>
    <vt:vector size="6" baseType="variant">
      <vt:variant>
        <vt:lpstr>Fonts Used</vt:lpstr>
      </vt:variant>
      <vt:variant>
        <vt:i4>9</vt:i4>
      </vt:variant>
      <vt:variant>
        <vt:lpstr>Theme</vt:lpstr>
      </vt:variant>
      <vt:variant>
        <vt:i4>1</vt:i4>
      </vt:variant>
      <vt:variant>
        <vt:lpstr>Slide Titles</vt:lpstr>
      </vt:variant>
      <vt:variant>
        <vt:i4>14</vt:i4>
      </vt:variant>
    </vt:vector>
  </HeadingPairs>
  <TitlesOfParts>
    <vt:vector size="24" baseType="lpstr">
      <vt:lpstr>Adelle Web</vt:lpstr>
      <vt:lpstr>Arial</vt:lpstr>
      <vt:lpstr>Arial (Headings)</vt:lpstr>
      <vt:lpstr>Calibri</vt:lpstr>
      <vt:lpstr>Calibri Light</vt:lpstr>
      <vt:lpstr>Symbol</vt:lpstr>
      <vt:lpstr>Times New Roman</vt:lpstr>
      <vt:lpstr>Tw Cen MT</vt:lpstr>
      <vt:lpstr>Wingdings</vt:lpstr>
      <vt:lpstr>Office Theme</vt:lpstr>
      <vt:lpstr>Human resource management</vt:lpstr>
      <vt:lpstr>PowerPoint Presentation</vt:lpstr>
      <vt:lpstr>Private Sector Organisation</vt:lpstr>
      <vt:lpstr>The Global Human Resources Design, which focuses on the UK Government, sets a standard for user centered human resources management services in the public sector and is designed by civil service HR.</vt:lpstr>
      <vt:lpstr>Sainsbury’s HRM Focus</vt:lpstr>
      <vt:lpstr>PowerPoint Presentation</vt:lpstr>
      <vt:lpstr>How HR supports organisation strategy</vt:lpstr>
      <vt:lpstr>Model to support  HRM</vt:lpstr>
      <vt:lpstr>Model to support  HRM</vt:lpstr>
      <vt:lpstr>HRM and Organisational Strategy</vt:lpstr>
      <vt:lpstr>How is HRM affected by the organisational strategy  </vt:lpstr>
      <vt:lpstr>PowerPoint Presentation</vt:lpstr>
      <vt:lpstr>Conclusion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Human resource management</dc:title>
  <dc:creator>Nazish</dc:creator>
  <cp:lastModifiedBy>Nazish</cp:lastModifiedBy>
  <cp:revision>36</cp:revision>
  <dcterms:created xsi:type="dcterms:W3CDTF">2023-07-04T07:37:54Z</dcterms:created>
  <dcterms:modified xsi:type="dcterms:W3CDTF">2023-07-09T20:40:01Z</dcterms:modified>
</cp:coreProperties>
</file>