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7" r:id="rId1"/>
  </p:sldMasterIdLst>
  <p:notesMasterIdLst>
    <p:notesMasterId r:id="rId13"/>
  </p:notesMasterIdLst>
  <p:sldIdLst>
    <p:sldId id="267" r:id="rId2"/>
    <p:sldId id="263" r:id="rId3"/>
    <p:sldId id="265" r:id="rId4"/>
    <p:sldId id="257" r:id="rId5"/>
    <p:sldId id="264" r:id="rId6"/>
    <p:sldId id="261" r:id="rId7"/>
    <p:sldId id="259" r:id="rId8"/>
    <p:sldId id="260" r:id="rId9"/>
    <p:sldId id="262" r:id="rId10"/>
    <p:sldId id="258" r:id="rId11"/>
    <p:sldId id="266" r:id="rId12"/>
  </p:sldIdLst>
  <p:sldSz cx="12192000" cy="6858000"/>
  <p:notesSz cx="6886575" cy="100171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DB3298-BDC8-4E34-A48E-BE90286C9D58}" v="1767" dt="2023-01-12T21:40:09.897"/>
    <p1510:client id="{82F6C0DA-B2A5-D861-BD7F-B4F053644E75}" v="1" dt="2023-01-12T22:27:20.272"/>
    <p1510:client id="{8D97D9FD-F74A-4582-86C3-1E7630BC6034}" v="4168" dt="2023-01-12T13:38:43.359"/>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80" autoAdjust="0"/>
    <p:restoredTop sz="94660"/>
  </p:normalViewPr>
  <p:slideViewPr>
    <p:cSldViewPr snapToGrid="0">
      <p:cViewPr varScale="1">
        <p:scale>
          <a:sx n="118" d="100"/>
          <a:sy n="118" d="100"/>
        </p:scale>
        <p:origin x="73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Lyden (1700632)" userId="2a3079f6-7f7a-4f49-bec3-6539c31ed427" providerId="ADAL" clId="{8D97D9FD-F74A-4582-86C3-1E7630BC6034}"/>
    <pc:docChg chg="undo custSel addSld modSld sldOrd modNotesMaster">
      <pc:chgData name="Ben Lyden (1700632)" userId="2a3079f6-7f7a-4f49-bec3-6539c31ed427" providerId="ADAL" clId="{8D97D9FD-F74A-4582-86C3-1E7630BC6034}" dt="2023-01-12T22:38:11.090" v="4475"/>
      <pc:docMkLst>
        <pc:docMk/>
      </pc:docMkLst>
      <pc:sldChg chg="modSp mod ord">
        <pc:chgData name="Ben Lyden (1700632)" userId="2a3079f6-7f7a-4f49-bec3-6539c31ed427" providerId="ADAL" clId="{8D97D9FD-F74A-4582-86C3-1E7630BC6034}" dt="2023-01-12T11:39:09.809" v="3178" actId="33524"/>
        <pc:sldMkLst>
          <pc:docMk/>
          <pc:sldMk cId="0" sldId="258"/>
        </pc:sldMkLst>
        <pc:spChg chg="mod">
          <ac:chgData name="Ben Lyden (1700632)" userId="2a3079f6-7f7a-4f49-bec3-6539c31ed427" providerId="ADAL" clId="{8D97D9FD-F74A-4582-86C3-1E7630BC6034}" dt="2023-01-12T11:39:09.809" v="3178" actId="33524"/>
          <ac:spMkLst>
            <pc:docMk/>
            <pc:sldMk cId="0" sldId="258"/>
            <ac:spMk id="101" creationId="{00000000-0000-0000-0000-000000000000}"/>
          </ac:spMkLst>
        </pc:spChg>
      </pc:sldChg>
      <pc:sldChg chg="modSp mod">
        <pc:chgData name="Ben Lyden (1700632)" userId="2a3079f6-7f7a-4f49-bec3-6539c31ed427" providerId="ADAL" clId="{8D97D9FD-F74A-4582-86C3-1E7630BC6034}" dt="2023-01-11T15:04:57.618" v="1148" actId="20577"/>
        <pc:sldMkLst>
          <pc:docMk/>
          <pc:sldMk cId="0" sldId="259"/>
        </pc:sldMkLst>
        <pc:spChg chg="mod">
          <ac:chgData name="Ben Lyden (1700632)" userId="2a3079f6-7f7a-4f49-bec3-6539c31ed427" providerId="ADAL" clId="{8D97D9FD-F74A-4582-86C3-1E7630BC6034}" dt="2023-01-11T15:04:57.618" v="1148" actId="20577"/>
          <ac:spMkLst>
            <pc:docMk/>
            <pc:sldMk cId="0" sldId="259"/>
            <ac:spMk id="104" creationId="{00000000-0000-0000-0000-000000000000}"/>
          </ac:spMkLst>
        </pc:spChg>
      </pc:sldChg>
      <pc:sldChg chg="modSp mod">
        <pc:chgData name="Ben Lyden (1700632)" userId="2a3079f6-7f7a-4f49-bec3-6539c31ed427" providerId="ADAL" clId="{8D97D9FD-F74A-4582-86C3-1E7630BC6034}" dt="2023-01-11T15:12:37.449" v="1290" actId="27636"/>
        <pc:sldMkLst>
          <pc:docMk/>
          <pc:sldMk cId="0" sldId="260"/>
        </pc:sldMkLst>
        <pc:spChg chg="mod">
          <ac:chgData name="Ben Lyden (1700632)" userId="2a3079f6-7f7a-4f49-bec3-6539c31ed427" providerId="ADAL" clId="{8D97D9FD-F74A-4582-86C3-1E7630BC6034}" dt="2023-01-11T15:12:37.449" v="1290" actId="27636"/>
          <ac:spMkLst>
            <pc:docMk/>
            <pc:sldMk cId="0" sldId="260"/>
            <ac:spMk id="107" creationId="{00000000-0000-0000-0000-000000000000}"/>
          </ac:spMkLst>
        </pc:spChg>
      </pc:sldChg>
      <pc:sldChg chg="modSp mod ord">
        <pc:chgData name="Ben Lyden (1700632)" userId="2a3079f6-7f7a-4f49-bec3-6539c31ed427" providerId="ADAL" clId="{8D97D9FD-F74A-4582-86C3-1E7630BC6034}" dt="2023-01-12T11:38:20.438" v="3175" actId="20577"/>
        <pc:sldMkLst>
          <pc:docMk/>
          <pc:sldMk cId="0" sldId="261"/>
        </pc:sldMkLst>
        <pc:graphicFrameChg chg="mod modGraphic">
          <ac:chgData name="Ben Lyden (1700632)" userId="2a3079f6-7f7a-4f49-bec3-6539c31ed427" providerId="ADAL" clId="{8D97D9FD-F74A-4582-86C3-1E7630BC6034}" dt="2023-01-12T11:38:20.438" v="3175" actId="20577"/>
          <ac:graphicFrameMkLst>
            <pc:docMk/>
            <pc:sldMk cId="0" sldId="261"/>
            <ac:graphicFrameMk id="109" creationId="{00000000-0000-0000-0000-000000000000}"/>
          </ac:graphicFrameMkLst>
        </pc:graphicFrameChg>
      </pc:sldChg>
      <pc:sldChg chg="ord">
        <pc:chgData name="Ben Lyden (1700632)" userId="2a3079f6-7f7a-4f49-bec3-6539c31ed427" providerId="ADAL" clId="{8D97D9FD-F74A-4582-86C3-1E7630BC6034}" dt="2023-01-12T22:38:11.090" v="4475"/>
        <pc:sldMkLst>
          <pc:docMk/>
          <pc:sldMk cId="0" sldId="262"/>
        </pc:sldMkLst>
      </pc:sldChg>
      <pc:sldChg chg="modSp mod">
        <pc:chgData name="Ben Lyden (1700632)" userId="2a3079f6-7f7a-4f49-bec3-6539c31ed427" providerId="ADAL" clId="{8D97D9FD-F74A-4582-86C3-1E7630BC6034}" dt="2023-01-12T21:55:58.352" v="4469" actId="20577"/>
        <pc:sldMkLst>
          <pc:docMk/>
          <pc:sldMk cId="791687223" sldId="263"/>
        </pc:sldMkLst>
        <pc:spChg chg="mod">
          <ac:chgData name="Ben Lyden (1700632)" userId="2a3079f6-7f7a-4f49-bec3-6539c31ed427" providerId="ADAL" clId="{8D97D9FD-F74A-4582-86C3-1E7630BC6034}" dt="2023-01-12T21:55:58.352" v="4469" actId="20577"/>
          <ac:spMkLst>
            <pc:docMk/>
            <pc:sldMk cId="791687223" sldId="263"/>
            <ac:spMk id="10" creationId="{AFAB488B-11A8-4E43-EDB1-03B3B758470F}"/>
          </ac:spMkLst>
        </pc:spChg>
      </pc:sldChg>
      <pc:sldChg chg="addSp modSp new mod">
        <pc:chgData name="Ben Lyden (1700632)" userId="2a3079f6-7f7a-4f49-bec3-6539c31ed427" providerId="ADAL" clId="{8D97D9FD-F74A-4582-86C3-1E7630BC6034}" dt="2023-01-12T13:38:43.359" v="4468" actId="1076"/>
        <pc:sldMkLst>
          <pc:docMk/>
          <pc:sldMk cId="1573736801" sldId="265"/>
        </pc:sldMkLst>
        <pc:spChg chg="mod">
          <ac:chgData name="Ben Lyden (1700632)" userId="2a3079f6-7f7a-4f49-bec3-6539c31ed427" providerId="ADAL" clId="{8D97D9FD-F74A-4582-86C3-1E7630BC6034}" dt="2023-01-12T13:37:34.862" v="4458" actId="255"/>
          <ac:spMkLst>
            <pc:docMk/>
            <pc:sldMk cId="1573736801" sldId="265"/>
            <ac:spMk id="2" creationId="{DB65DC5C-352E-E369-9452-4CEA249596D2}"/>
          </ac:spMkLst>
        </pc:spChg>
        <pc:spChg chg="mod">
          <ac:chgData name="Ben Lyden (1700632)" userId="2a3079f6-7f7a-4f49-bec3-6539c31ed427" providerId="ADAL" clId="{8D97D9FD-F74A-4582-86C3-1E7630BC6034}" dt="2023-01-12T13:38:43.359" v="4468" actId="1076"/>
          <ac:spMkLst>
            <pc:docMk/>
            <pc:sldMk cId="1573736801" sldId="265"/>
            <ac:spMk id="3" creationId="{DE4ACA9D-EB54-6D07-B674-23D79EDDEC82}"/>
          </ac:spMkLst>
        </pc:spChg>
        <pc:spChg chg="add mod">
          <ac:chgData name="Ben Lyden (1700632)" userId="2a3079f6-7f7a-4f49-bec3-6539c31ed427" providerId="ADAL" clId="{8D97D9FD-F74A-4582-86C3-1E7630BC6034}" dt="2023-01-12T13:38:30.601" v="4465"/>
          <ac:spMkLst>
            <pc:docMk/>
            <pc:sldMk cId="1573736801" sldId="265"/>
            <ac:spMk id="4" creationId="{4F372F7F-E5B9-4338-6177-BEAD3220BE27}"/>
          </ac:spMkLst>
        </pc:spChg>
      </pc:sldChg>
    </pc:docChg>
  </pc:docChgLst>
  <pc:docChgLst>
    <pc:chgData name="Ben Lyden (1700632)" userId="2a3079f6-7f7a-4f49-bec3-6539c31ed427" providerId="ADAL" clId="{4FDB3298-BDC8-4E34-A48E-BE90286C9D58}"/>
    <pc:docChg chg="undo redo custSel addSld delSld modSld sldOrd">
      <pc:chgData name="Ben Lyden (1700632)" userId="2a3079f6-7f7a-4f49-bec3-6539c31ed427" providerId="ADAL" clId="{4FDB3298-BDC8-4E34-A48E-BE90286C9D58}" dt="2023-01-12T21:40:09.897" v="1792" actId="20577"/>
      <pc:docMkLst>
        <pc:docMk/>
      </pc:docMkLst>
      <pc:sldChg chg="addSp delSp modSp del mod modNotesTx">
        <pc:chgData name="Ben Lyden (1700632)" userId="2a3079f6-7f7a-4f49-bec3-6539c31ed427" providerId="ADAL" clId="{4FDB3298-BDC8-4E34-A48E-BE90286C9D58}" dt="2023-01-11T15:37:40.648" v="235" actId="2696"/>
        <pc:sldMkLst>
          <pc:docMk/>
          <pc:sldMk cId="0" sldId="256"/>
        </pc:sldMkLst>
        <pc:spChg chg="add del mod">
          <ac:chgData name="Ben Lyden (1700632)" userId="2a3079f6-7f7a-4f49-bec3-6539c31ed427" providerId="ADAL" clId="{4FDB3298-BDC8-4E34-A48E-BE90286C9D58}" dt="2023-01-11T14:53:38.568" v="155" actId="478"/>
          <ac:spMkLst>
            <pc:docMk/>
            <pc:sldMk cId="0" sldId="256"/>
            <ac:spMk id="2" creationId="{295813B0-23E6-CE1B-278C-C0B0E4670ADE}"/>
          </ac:spMkLst>
        </pc:spChg>
        <pc:spChg chg="add del mod">
          <ac:chgData name="Ben Lyden (1700632)" userId="2a3079f6-7f7a-4f49-bec3-6539c31ed427" providerId="ADAL" clId="{4FDB3298-BDC8-4E34-A48E-BE90286C9D58}" dt="2023-01-11T14:53:43.748" v="157" actId="478"/>
          <ac:spMkLst>
            <pc:docMk/>
            <pc:sldMk cId="0" sldId="256"/>
            <ac:spMk id="3" creationId="{6872F6FF-D8D3-4415-44D2-DD3CABD231D8}"/>
          </ac:spMkLst>
        </pc:spChg>
        <pc:spChg chg="mod">
          <ac:chgData name="Ben Lyden (1700632)" userId="2a3079f6-7f7a-4f49-bec3-6539c31ed427" providerId="ADAL" clId="{4FDB3298-BDC8-4E34-A48E-BE90286C9D58}" dt="2023-01-11T14:50:46.393" v="87" actId="20577"/>
          <ac:spMkLst>
            <pc:docMk/>
            <pc:sldMk cId="0" sldId="256"/>
            <ac:spMk id="94" creationId="{00000000-0000-0000-0000-000000000000}"/>
          </ac:spMkLst>
        </pc:spChg>
        <pc:spChg chg="mod">
          <ac:chgData name="Ben Lyden (1700632)" userId="2a3079f6-7f7a-4f49-bec3-6539c31ed427" providerId="ADAL" clId="{4FDB3298-BDC8-4E34-A48E-BE90286C9D58}" dt="2023-01-11T13:59:27.613" v="12" actId="27636"/>
          <ac:spMkLst>
            <pc:docMk/>
            <pc:sldMk cId="0" sldId="256"/>
            <ac:spMk id="95" creationId="{00000000-0000-0000-0000-000000000000}"/>
          </ac:spMkLst>
        </pc:spChg>
      </pc:sldChg>
      <pc:sldChg chg="modSp mod">
        <pc:chgData name="Ben Lyden (1700632)" userId="2a3079f6-7f7a-4f49-bec3-6539c31ed427" providerId="ADAL" clId="{4FDB3298-BDC8-4E34-A48E-BE90286C9D58}" dt="2023-01-12T20:30:56.099" v="1139" actId="27636"/>
        <pc:sldMkLst>
          <pc:docMk/>
          <pc:sldMk cId="0" sldId="257"/>
        </pc:sldMkLst>
        <pc:spChg chg="mod">
          <ac:chgData name="Ben Lyden (1700632)" userId="2a3079f6-7f7a-4f49-bec3-6539c31ed427" providerId="ADAL" clId="{4FDB3298-BDC8-4E34-A48E-BE90286C9D58}" dt="2023-01-12T20:30:56.099" v="1139" actId="27636"/>
          <ac:spMkLst>
            <pc:docMk/>
            <pc:sldMk cId="0" sldId="257"/>
            <ac:spMk id="98" creationId="{00000000-0000-0000-0000-000000000000}"/>
          </ac:spMkLst>
        </pc:spChg>
      </pc:sldChg>
      <pc:sldChg chg="modSp mod">
        <pc:chgData name="Ben Lyden (1700632)" userId="2a3079f6-7f7a-4f49-bec3-6539c31ed427" providerId="ADAL" clId="{4FDB3298-BDC8-4E34-A48E-BE90286C9D58}" dt="2023-01-12T20:32:33.036" v="1151" actId="2711"/>
        <pc:sldMkLst>
          <pc:docMk/>
          <pc:sldMk cId="0" sldId="258"/>
        </pc:sldMkLst>
        <pc:spChg chg="mod">
          <ac:chgData name="Ben Lyden (1700632)" userId="2a3079f6-7f7a-4f49-bec3-6539c31ed427" providerId="ADAL" clId="{4FDB3298-BDC8-4E34-A48E-BE90286C9D58}" dt="2023-01-12T20:32:33.036" v="1151" actId="2711"/>
          <ac:spMkLst>
            <pc:docMk/>
            <pc:sldMk cId="0" sldId="258"/>
            <ac:spMk id="100" creationId="{00000000-0000-0000-0000-000000000000}"/>
          </ac:spMkLst>
        </pc:spChg>
        <pc:spChg chg="mod">
          <ac:chgData name="Ben Lyden (1700632)" userId="2a3079f6-7f7a-4f49-bec3-6539c31ed427" providerId="ADAL" clId="{4FDB3298-BDC8-4E34-A48E-BE90286C9D58}" dt="2023-01-12T20:32:22.771" v="1150" actId="1076"/>
          <ac:spMkLst>
            <pc:docMk/>
            <pc:sldMk cId="0" sldId="258"/>
            <ac:spMk id="101" creationId="{00000000-0000-0000-0000-000000000000}"/>
          </ac:spMkLst>
        </pc:spChg>
      </pc:sldChg>
      <pc:sldChg chg="addSp modSp mod">
        <pc:chgData name="Ben Lyden (1700632)" userId="2a3079f6-7f7a-4f49-bec3-6539c31ed427" providerId="ADAL" clId="{4FDB3298-BDC8-4E34-A48E-BE90286C9D58}" dt="2023-01-12T21:36:15.582" v="1594" actId="20577"/>
        <pc:sldMkLst>
          <pc:docMk/>
          <pc:sldMk cId="0" sldId="259"/>
        </pc:sldMkLst>
        <pc:spChg chg="add mod">
          <ac:chgData name="Ben Lyden (1700632)" userId="2a3079f6-7f7a-4f49-bec3-6539c31ed427" providerId="ADAL" clId="{4FDB3298-BDC8-4E34-A48E-BE90286C9D58}" dt="2023-01-12T21:36:15.582" v="1594" actId="20577"/>
          <ac:spMkLst>
            <pc:docMk/>
            <pc:sldMk cId="0" sldId="259"/>
            <ac:spMk id="4" creationId="{AD08DD64-A65A-AA3E-1E83-73457044A298}"/>
          </ac:spMkLst>
        </pc:spChg>
        <pc:spChg chg="mod">
          <ac:chgData name="Ben Lyden (1700632)" userId="2a3079f6-7f7a-4f49-bec3-6539c31ed427" providerId="ADAL" clId="{4FDB3298-BDC8-4E34-A48E-BE90286C9D58}" dt="2023-01-11T14:42:38.338" v="31"/>
          <ac:spMkLst>
            <pc:docMk/>
            <pc:sldMk cId="0" sldId="259"/>
            <ac:spMk id="103" creationId="{00000000-0000-0000-0000-000000000000}"/>
          </ac:spMkLst>
        </pc:spChg>
        <pc:spChg chg="mod">
          <ac:chgData name="Ben Lyden (1700632)" userId="2a3079f6-7f7a-4f49-bec3-6539c31ed427" providerId="ADAL" clId="{4FDB3298-BDC8-4E34-A48E-BE90286C9D58}" dt="2023-01-12T20:33:26.759" v="1155" actId="20577"/>
          <ac:spMkLst>
            <pc:docMk/>
            <pc:sldMk cId="0" sldId="259"/>
            <ac:spMk id="104" creationId="{00000000-0000-0000-0000-000000000000}"/>
          </ac:spMkLst>
        </pc:spChg>
        <pc:picChg chg="add mod">
          <ac:chgData name="Ben Lyden (1700632)" userId="2a3079f6-7f7a-4f49-bec3-6539c31ed427" providerId="ADAL" clId="{4FDB3298-BDC8-4E34-A48E-BE90286C9D58}" dt="2023-01-12T21:34:37.499" v="1449" actId="1035"/>
          <ac:picMkLst>
            <pc:docMk/>
            <pc:sldMk cId="0" sldId="259"/>
            <ac:picMk id="3" creationId="{B90FC391-D72C-FDFE-8AD2-551E68A1E248}"/>
          </ac:picMkLst>
        </pc:picChg>
      </pc:sldChg>
      <pc:sldChg chg="modSp mod">
        <pc:chgData name="Ben Lyden (1700632)" userId="2a3079f6-7f7a-4f49-bec3-6539c31ed427" providerId="ADAL" clId="{4FDB3298-BDC8-4E34-A48E-BE90286C9D58}" dt="2023-01-12T20:31:58.446" v="1146" actId="2711"/>
        <pc:sldMkLst>
          <pc:docMk/>
          <pc:sldMk cId="0" sldId="260"/>
        </pc:sldMkLst>
        <pc:spChg chg="mod">
          <ac:chgData name="Ben Lyden (1700632)" userId="2a3079f6-7f7a-4f49-bec3-6539c31ed427" providerId="ADAL" clId="{4FDB3298-BDC8-4E34-A48E-BE90286C9D58}" dt="2023-01-12T20:31:58.446" v="1146" actId="2711"/>
          <ac:spMkLst>
            <pc:docMk/>
            <pc:sldMk cId="0" sldId="260"/>
            <ac:spMk id="106" creationId="{00000000-0000-0000-0000-000000000000}"/>
          </ac:spMkLst>
        </pc:spChg>
        <pc:spChg chg="mod">
          <ac:chgData name="Ben Lyden (1700632)" userId="2a3079f6-7f7a-4f49-bec3-6539c31ed427" providerId="ADAL" clId="{4FDB3298-BDC8-4E34-A48E-BE90286C9D58}" dt="2023-01-12T20:31:45.593" v="1145" actId="20577"/>
          <ac:spMkLst>
            <pc:docMk/>
            <pc:sldMk cId="0" sldId="260"/>
            <ac:spMk id="107" creationId="{00000000-0000-0000-0000-000000000000}"/>
          </ac:spMkLst>
        </pc:spChg>
      </pc:sldChg>
      <pc:sldChg chg="modSp mod modTransition">
        <pc:chgData name="Ben Lyden (1700632)" userId="2a3079f6-7f7a-4f49-bec3-6539c31ed427" providerId="ADAL" clId="{4FDB3298-BDC8-4E34-A48E-BE90286C9D58}" dt="2023-01-11T14:42:57.449" v="34" actId="1076"/>
        <pc:sldMkLst>
          <pc:docMk/>
          <pc:sldMk cId="0" sldId="261"/>
        </pc:sldMkLst>
        <pc:graphicFrameChg chg="mod modGraphic">
          <ac:chgData name="Ben Lyden (1700632)" userId="2a3079f6-7f7a-4f49-bec3-6539c31ed427" providerId="ADAL" clId="{4FDB3298-BDC8-4E34-A48E-BE90286C9D58}" dt="2023-01-11T14:42:57.449" v="34" actId="1076"/>
          <ac:graphicFrameMkLst>
            <pc:docMk/>
            <pc:sldMk cId="0" sldId="261"/>
            <ac:graphicFrameMk id="109" creationId="{00000000-0000-0000-0000-000000000000}"/>
          </ac:graphicFrameMkLst>
        </pc:graphicFrameChg>
      </pc:sldChg>
      <pc:sldChg chg="modSp mod modTransition">
        <pc:chgData name="Ben Lyden (1700632)" userId="2a3079f6-7f7a-4f49-bec3-6539c31ed427" providerId="ADAL" clId="{4FDB3298-BDC8-4E34-A48E-BE90286C9D58}" dt="2023-01-11T14:43:03.841" v="35" actId="1076"/>
        <pc:sldMkLst>
          <pc:docMk/>
          <pc:sldMk cId="0" sldId="262"/>
        </pc:sldMkLst>
        <pc:graphicFrameChg chg="mod modGraphic">
          <ac:chgData name="Ben Lyden (1700632)" userId="2a3079f6-7f7a-4f49-bec3-6539c31ed427" providerId="ADAL" clId="{4FDB3298-BDC8-4E34-A48E-BE90286C9D58}" dt="2023-01-11T14:43:03.841" v="35" actId="1076"/>
          <ac:graphicFrameMkLst>
            <pc:docMk/>
            <pc:sldMk cId="0" sldId="262"/>
            <ac:graphicFrameMk id="111" creationId="{00000000-0000-0000-0000-000000000000}"/>
          </ac:graphicFrameMkLst>
        </pc:graphicFrameChg>
      </pc:sldChg>
      <pc:sldChg chg="addSp delSp modSp new mod ord modNotesTx">
        <pc:chgData name="Ben Lyden (1700632)" userId="2a3079f6-7f7a-4f49-bec3-6539c31ed427" providerId="ADAL" clId="{4FDB3298-BDC8-4E34-A48E-BE90286C9D58}" dt="2023-01-12T21:39:11.100" v="1656" actId="20577"/>
        <pc:sldMkLst>
          <pc:docMk/>
          <pc:sldMk cId="791687223" sldId="263"/>
        </pc:sldMkLst>
        <pc:spChg chg="mod">
          <ac:chgData name="Ben Lyden (1700632)" userId="2a3079f6-7f7a-4f49-bec3-6539c31ed427" providerId="ADAL" clId="{4FDB3298-BDC8-4E34-A48E-BE90286C9D58}" dt="2023-01-11T15:40:45.803" v="296" actId="113"/>
          <ac:spMkLst>
            <pc:docMk/>
            <pc:sldMk cId="791687223" sldId="263"/>
            <ac:spMk id="2" creationId="{C1380F65-39AA-FB82-2889-185F9F9D70FC}"/>
          </ac:spMkLst>
        </pc:spChg>
        <pc:spChg chg="del">
          <ac:chgData name="Ben Lyden (1700632)" userId="2a3079f6-7f7a-4f49-bec3-6539c31ed427" providerId="ADAL" clId="{4FDB3298-BDC8-4E34-A48E-BE90286C9D58}" dt="2023-01-11T14:53:13.917" v="152" actId="478"/>
          <ac:spMkLst>
            <pc:docMk/>
            <pc:sldMk cId="791687223" sldId="263"/>
            <ac:spMk id="3" creationId="{A47483C2-9A5A-DAB1-0C51-E3794306D0F0}"/>
          </ac:spMkLst>
        </pc:spChg>
        <pc:spChg chg="add mod">
          <ac:chgData name="Ben Lyden (1700632)" userId="2a3079f6-7f7a-4f49-bec3-6539c31ed427" providerId="ADAL" clId="{4FDB3298-BDC8-4E34-A48E-BE90286C9D58}" dt="2023-01-12T21:37:56.433" v="1597" actId="14100"/>
          <ac:spMkLst>
            <pc:docMk/>
            <pc:sldMk cId="791687223" sldId="263"/>
            <ac:spMk id="4" creationId="{DB4F149A-1EF5-EB23-2A70-D419A9FEDB31}"/>
          </ac:spMkLst>
        </pc:spChg>
        <pc:spChg chg="add mod">
          <ac:chgData name="Ben Lyden (1700632)" userId="2a3079f6-7f7a-4f49-bec3-6539c31ed427" providerId="ADAL" clId="{4FDB3298-BDC8-4E34-A48E-BE90286C9D58}" dt="2023-01-12T21:38:15.714" v="1622" actId="20577"/>
          <ac:spMkLst>
            <pc:docMk/>
            <pc:sldMk cId="791687223" sldId="263"/>
            <ac:spMk id="5" creationId="{9E08DE04-C6A5-0360-252E-77BA467F9E53}"/>
          </ac:spMkLst>
        </pc:spChg>
        <pc:spChg chg="add mod">
          <ac:chgData name="Ben Lyden (1700632)" userId="2a3079f6-7f7a-4f49-bec3-6539c31ed427" providerId="ADAL" clId="{4FDB3298-BDC8-4E34-A48E-BE90286C9D58}" dt="2023-01-12T13:23:07.578" v="650" actId="1076"/>
          <ac:spMkLst>
            <pc:docMk/>
            <pc:sldMk cId="791687223" sldId="263"/>
            <ac:spMk id="6" creationId="{08689896-58C2-BCDA-31E3-6556FC324454}"/>
          </ac:spMkLst>
        </pc:spChg>
        <pc:spChg chg="add mod">
          <ac:chgData name="Ben Lyden (1700632)" userId="2a3079f6-7f7a-4f49-bec3-6539c31ed427" providerId="ADAL" clId="{4FDB3298-BDC8-4E34-A48E-BE90286C9D58}" dt="2023-01-12T21:39:11.100" v="1656" actId="20577"/>
          <ac:spMkLst>
            <pc:docMk/>
            <pc:sldMk cId="791687223" sldId="263"/>
            <ac:spMk id="7" creationId="{057F59FE-AC9C-12ED-74A1-094B55D587D0}"/>
          </ac:spMkLst>
        </pc:spChg>
        <pc:spChg chg="add mod">
          <ac:chgData name="Ben Lyden (1700632)" userId="2a3079f6-7f7a-4f49-bec3-6539c31ed427" providerId="ADAL" clId="{4FDB3298-BDC8-4E34-A48E-BE90286C9D58}" dt="2023-01-12T13:29:54.378" v="790" actId="1076"/>
          <ac:spMkLst>
            <pc:docMk/>
            <pc:sldMk cId="791687223" sldId="263"/>
            <ac:spMk id="10" creationId="{AFAB488B-11A8-4E43-EDB1-03B3B758470F}"/>
          </ac:spMkLst>
        </pc:spChg>
        <pc:picChg chg="add del mod">
          <ac:chgData name="Ben Lyden (1700632)" userId="2a3079f6-7f7a-4f49-bec3-6539c31ed427" providerId="ADAL" clId="{4FDB3298-BDC8-4E34-A48E-BE90286C9D58}" dt="2023-01-11T15:50:05.123" v="317" actId="478"/>
          <ac:picMkLst>
            <pc:docMk/>
            <pc:sldMk cId="791687223" sldId="263"/>
            <ac:picMk id="8" creationId="{9C5D3C6A-1886-4E94-41E0-EE89556A30CD}"/>
          </ac:picMkLst>
        </pc:picChg>
        <pc:picChg chg="add mod">
          <ac:chgData name="Ben Lyden (1700632)" userId="2a3079f6-7f7a-4f49-bec3-6539c31ed427" providerId="ADAL" clId="{4FDB3298-BDC8-4E34-A48E-BE90286C9D58}" dt="2023-01-12T13:29:54.378" v="790" actId="1076"/>
          <ac:picMkLst>
            <pc:docMk/>
            <pc:sldMk cId="791687223" sldId="263"/>
            <ac:picMk id="9" creationId="{C54102DB-364E-8C19-8451-BA00EFF1BABE}"/>
          </ac:picMkLst>
        </pc:picChg>
      </pc:sldChg>
      <pc:sldChg chg="addSp delSp modSp new mod ord modNotesTx">
        <pc:chgData name="Ben Lyden (1700632)" userId="2a3079f6-7f7a-4f49-bec3-6539c31ed427" providerId="ADAL" clId="{4FDB3298-BDC8-4E34-A48E-BE90286C9D58}" dt="2023-01-12T21:35:31.528" v="1515" actId="20577"/>
        <pc:sldMkLst>
          <pc:docMk/>
          <pc:sldMk cId="1860061150" sldId="264"/>
        </pc:sldMkLst>
        <pc:spChg chg="mod">
          <ac:chgData name="Ben Lyden (1700632)" userId="2a3079f6-7f7a-4f49-bec3-6539c31ed427" providerId="ADAL" clId="{4FDB3298-BDC8-4E34-A48E-BE90286C9D58}" dt="2023-01-11T15:41:12.008" v="300" actId="14100"/>
          <ac:spMkLst>
            <pc:docMk/>
            <pc:sldMk cId="1860061150" sldId="264"/>
            <ac:spMk id="2" creationId="{02500C38-3FA1-7EDD-CCEB-E4797E50B519}"/>
          </ac:spMkLst>
        </pc:spChg>
        <pc:spChg chg="mod">
          <ac:chgData name="Ben Lyden (1700632)" userId="2a3079f6-7f7a-4f49-bec3-6539c31ed427" providerId="ADAL" clId="{4FDB3298-BDC8-4E34-A48E-BE90286C9D58}" dt="2023-01-12T13:36:56.528" v="891" actId="20577"/>
          <ac:spMkLst>
            <pc:docMk/>
            <pc:sldMk cId="1860061150" sldId="264"/>
            <ac:spMk id="3" creationId="{91B398A7-434B-D3F2-2586-28BFE86812BA}"/>
          </ac:spMkLst>
        </pc:spChg>
        <pc:spChg chg="add mod">
          <ac:chgData name="Ben Lyden (1700632)" userId="2a3079f6-7f7a-4f49-bec3-6539c31ed427" providerId="ADAL" clId="{4FDB3298-BDC8-4E34-A48E-BE90286C9D58}" dt="2023-01-12T20:59:20.262" v="1194" actId="1076"/>
          <ac:spMkLst>
            <pc:docMk/>
            <pc:sldMk cId="1860061150" sldId="264"/>
            <ac:spMk id="8" creationId="{9BE7395D-E759-AA45-1852-A4B48D854513}"/>
          </ac:spMkLst>
        </pc:spChg>
        <pc:spChg chg="add mod">
          <ac:chgData name="Ben Lyden (1700632)" userId="2a3079f6-7f7a-4f49-bec3-6539c31ed427" providerId="ADAL" clId="{4FDB3298-BDC8-4E34-A48E-BE90286C9D58}" dt="2023-01-12T20:49:46.766" v="1156" actId="1076"/>
          <ac:spMkLst>
            <pc:docMk/>
            <pc:sldMk cId="1860061150" sldId="264"/>
            <ac:spMk id="9" creationId="{6AA45AEE-BBE8-B023-594E-86BD8BFFF6FD}"/>
          </ac:spMkLst>
        </pc:spChg>
        <pc:spChg chg="add del mod">
          <ac:chgData name="Ben Lyden (1700632)" userId="2a3079f6-7f7a-4f49-bec3-6539c31ed427" providerId="ADAL" clId="{4FDB3298-BDC8-4E34-A48E-BE90286C9D58}" dt="2023-01-12T13:38:50.518" v="896"/>
          <ac:spMkLst>
            <pc:docMk/>
            <pc:sldMk cId="1860061150" sldId="264"/>
            <ac:spMk id="10" creationId="{B958F507-D62B-D5F5-EEA6-985A4893EA1A}"/>
          </ac:spMkLst>
        </pc:spChg>
        <pc:spChg chg="add del mod">
          <ac:chgData name="Ben Lyden (1700632)" userId="2a3079f6-7f7a-4f49-bec3-6539c31ed427" providerId="ADAL" clId="{4FDB3298-BDC8-4E34-A48E-BE90286C9D58}" dt="2023-01-12T13:39:15.500" v="898"/>
          <ac:spMkLst>
            <pc:docMk/>
            <pc:sldMk cId="1860061150" sldId="264"/>
            <ac:spMk id="11" creationId="{43EA488E-2A5A-C46E-0E35-8BF4019D9279}"/>
          </ac:spMkLst>
        </pc:spChg>
        <pc:spChg chg="add mod">
          <ac:chgData name="Ben Lyden (1700632)" userId="2a3079f6-7f7a-4f49-bec3-6539c31ed427" providerId="ADAL" clId="{4FDB3298-BDC8-4E34-A48E-BE90286C9D58}" dt="2023-01-12T20:59:24.383" v="1195" actId="1076"/>
          <ac:spMkLst>
            <pc:docMk/>
            <pc:sldMk cId="1860061150" sldId="264"/>
            <ac:spMk id="12" creationId="{40C25F58-B058-2404-4A2E-347FCA65C718}"/>
          </ac:spMkLst>
        </pc:spChg>
        <pc:spChg chg="add mod">
          <ac:chgData name="Ben Lyden (1700632)" userId="2a3079f6-7f7a-4f49-bec3-6539c31ed427" providerId="ADAL" clId="{4FDB3298-BDC8-4E34-A48E-BE90286C9D58}" dt="2023-01-12T21:34:22.504" v="1447" actId="1076"/>
          <ac:spMkLst>
            <pc:docMk/>
            <pc:sldMk cId="1860061150" sldId="264"/>
            <ac:spMk id="13" creationId="{911D1CF8-2571-309B-821A-5D95EC4A5A2B}"/>
          </ac:spMkLst>
        </pc:spChg>
        <pc:spChg chg="add mod">
          <ac:chgData name="Ben Lyden (1700632)" userId="2a3079f6-7f7a-4f49-bec3-6539c31ed427" providerId="ADAL" clId="{4FDB3298-BDC8-4E34-A48E-BE90286C9D58}" dt="2023-01-12T21:35:31.528" v="1515" actId="20577"/>
          <ac:spMkLst>
            <pc:docMk/>
            <pc:sldMk cId="1860061150" sldId="264"/>
            <ac:spMk id="14" creationId="{33F2F099-7680-A2F2-1DDA-AC4A26B87703}"/>
          </ac:spMkLst>
        </pc:spChg>
        <pc:picChg chg="add mod">
          <ac:chgData name="Ben Lyden (1700632)" userId="2a3079f6-7f7a-4f49-bec3-6539c31ed427" providerId="ADAL" clId="{4FDB3298-BDC8-4E34-A48E-BE90286C9D58}" dt="2023-01-12T21:34:50.995" v="1450" actId="1076"/>
          <ac:picMkLst>
            <pc:docMk/>
            <pc:sldMk cId="1860061150" sldId="264"/>
            <ac:picMk id="4" creationId="{6CB0034F-4E95-7585-F64B-F84AED23FF46}"/>
          </ac:picMkLst>
        </pc:picChg>
        <pc:picChg chg="add del mod">
          <ac:chgData name="Ben Lyden (1700632)" userId="2a3079f6-7f7a-4f49-bec3-6539c31ed427" providerId="ADAL" clId="{4FDB3298-BDC8-4E34-A48E-BE90286C9D58}" dt="2023-01-11T15:45:01.226" v="313" actId="478"/>
          <ac:picMkLst>
            <pc:docMk/>
            <pc:sldMk cId="1860061150" sldId="264"/>
            <ac:picMk id="5" creationId="{535B9184-8E7A-38DB-A851-7C4A5038E11D}"/>
          </ac:picMkLst>
        </pc:picChg>
        <pc:picChg chg="add mod">
          <ac:chgData name="Ben Lyden (1700632)" userId="2a3079f6-7f7a-4f49-bec3-6539c31ed427" providerId="ADAL" clId="{4FDB3298-BDC8-4E34-A48E-BE90286C9D58}" dt="2023-01-12T21:30:38.001" v="1391" actId="962"/>
          <ac:picMkLst>
            <pc:docMk/>
            <pc:sldMk cId="1860061150" sldId="264"/>
            <ac:picMk id="7" creationId="{DDF2EABA-57E5-8077-BDEB-14F8664820A6}"/>
          </ac:picMkLst>
        </pc:picChg>
      </pc:sldChg>
      <pc:sldChg chg="modSp mod">
        <pc:chgData name="Ben Lyden (1700632)" userId="2a3079f6-7f7a-4f49-bec3-6539c31ed427" providerId="ADAL" clId="{4FDB3298-BDC8-4E34-A48E-BE90286C9D58}" dt="2023-01-12T20:30:37.499" v="1137" actId="2711"/>
        <pc:sldMkLst>
          <pc:docMk/>
          <pc:sldMk cId="1573736801" sldId="265"/>
        </pc:sldMkLst>
        <pc:spChg chg="mod">
          <ac:chgData name="Ben Lyden (1700632)" userId="2a3079f6-7f7a-4f49-bec3-6539c31ed427" providerId="ADAL" clId="{4FDB3298-BDC8-4E34-A48E-BE90286C9D58}" dt="2023-01-12T20:30:17.573" v="1135" actId="2711"/>
          <ac:spMkLst>
            <pc:docMk/>
            <pc:sldMk cId="1573736801" sldId="265"/>
            <ac:spMk id="2" creationId="{DB65DC5C-352E-E369-9452-4CEA249596D2}"/>
          </ac:spMkLst>
        </pc:spChg>
        <pc:spChg chg="mod">
          <ac:chgData name="Ben Lyden (1700632)" userId="2a3079f6-7f7a-4f49-bec3-6539c31ed427" providerId="ADAL" clId="{4FDB3298-BDC8-4E34-A48E-BE90286C9D58}" dt="2023-01-12T20:30:26.699" v="1136" actId="2711"/>
          <ac:spMkLst>
            <pc:docMk/>
            <pc:sldMk cId="1573736801" sldId="265"/>
            <ac:spMk id="3" creationId="{DE4ACA9D-EB54-6D07-B674-23D79EDDEC82}"/>
          </ac:spMkLst>
        </pc:spChg>
        <pc:spChg chg="mod">
          <ac:chgData name="Ben Lyden (1700632)" userId="2a3079f6-7f7a-4f49-bec3-6539c31ed427" providerId="ADAL" clId="{4FDB3298-BDC8-4E34-A48E-BE90286C9D58}" dt="2023-01-12T20:30:37.499" v="1137" actId="2711"/>
          <ac:spMkLst>
            <pc:docMk/>
            <pc:sldMk cId="1573736801" sldId="265"/>
            <ac:spMk id="4" creationId="{4F372F7F-E5B9-4338-6177-BEAD3220BE27}"/>
          </ac:spMkLst>
        </pc:spChg>
      </pc:sldChg>
      <pc:sldChg chg="addSp delSp modSp new mod">
        <pc:chgData name="Ben Lyden (1700632)" userId="2a3079f6-7f7a-4f49-bec3-6539c31ed427" providerId="ADAL" clId="{4FDB3298-BDC8-4E34-A48E-BE90286C9D58}" dt="2023-01-12T21:40:09.897" v="1792" actId="20577"/>
        <pc:sldMkLst>
          <pc:docMk/>
          <pc:sldMk cId="1471723044" sldId="266"/>
        </pc:sldMkLst>
        <pc:spChg chg="mod">
          <ac:chgData name="Ben Lyden (1700632)" userId="2a3079f6-7f7a-4f49-bec3-6539c31ed427" providerId="ADAL" clId="{4FDB3298-BDC8-4E34-A48E-BE90286C9D58}" dt="2023-01-12T13:17:36.849" v="578" actId="1076"/>
          <ac:spMkLst>
            <pc:docMk/>
            <pc:sldMk cId="1471723044" sldId="266"/>
            <ac:spMk id="2" creationId="{99405570-61A2-8E04-FCD4-40D695BBEF97}"/>
          </ac:spMkLst>
        </pc:spChg>
        <pc:spChg chg="del">
          <ac:chgData name="Ben Lyden (1700632)" userId="2a3079f6-7f7a-4f49-bec3-6539c31ed427" providerId="ADAL" clId="{4FDB3298-BDC8-4E34-A48E-BE90286C9D58}" dt="2023-01-12T13:17:12.729" v="564" actId="478"/>
          <ac:spMkLst>
            <pc:docMk/>
            <pc:sldMk cId="1471723044" sldId="266"/>
            <ac:spMk id="3" creationId="{D1B37BBE-DD3F-87FD-EA67-762721259FFB}"/>
          </ac:spMkLst>
        </pc:spChg>
        <pc:spChg chg="add mod">
          <ac:chgData name="Ben Lyden (1700632)" userId="2a3079f6-7f7a-4f49-bec3-6539c31ed427" providerId="ADAL" clId="{4FDB3298-BDC8-4E34-A48E-BE90286C9D58}" dt="2023-01-12T21:40:09.897" v="1792" actId="20577"/>
          <ac:spMkLst>
            <pc:docMk/>
            <pc:sldMk cId="1471723044" sldId="266"/>
            <ac:spMk id="4" creationId="{1ED9B0FF-4AAB-AAAA-6B98-9255254DAB29}"/>
          </ac:spMkLst>
        </pc:spChg>
      </pc:sldChg>
      <pc:sldChg chg="addSp delSp modSp new mod ord modClrScheme chgLayout">
        <pc:chgData name="Ben Lyden (1700632)" userId="2a3079f6-7f7a-4f49-bec3-6539c31ed427" providerId="ADAL" clId="{4FDB3298-BDC8-4E34-A48E-BE90286C9D58}" dt="2023-01-12T13:22:05.672" v="649" actId="1076"/>
        <pc:sldMkLst>
          <pc:docMk/>
          <pc:sldMk cId="2985531688" sldId="267"/>
        </pc:sldMkLst>
        <pc:spChg chg="del mod ord">
          <ac:chgData name="Ben Lyden (1700632)" userId="2a3079f6-7f7a-4f49-bec3-6539c31ed427" providerId="ADAL" clId="{4FDB3298-BDC8-4E34-A48E-BE90286C9D58}" dt="2023-01-12T13:18:10.810" v="583" actId="700"/>
          <ac:spMkLst>
            <pc:docMk/>
            <pc:sldMk cId="2985531688" sldId="267"/>
            <ac:spMk id="2" creationId="{44C22262-AE6F-7D81-828B-47C38E744A91}"/>
          </ac:spMkLst>
        </pc:spChg>
        <pc:spChg chg="del">
          <ac:chgData name="Ben Lyden (1700632)" userId="2a3079f6-7f7a-4f49-bec3-6539c31ed427" providerId="ADAL" clId="{4FDB3298-BDC8-4E34-A48E-BE90286C9D58}" dt="2023-01-12T13:17:55.856" v="582" actId="478"/>
          <ac:spMkLst>
            <pc:docMk/>
            <pc:sldMk cId="2985531688" sldId="267"/>
            <ac:spMk id="3" creationId="{A1A36E4A-A63E-54C4-EA41-6B13A9D9056A}"/>
          </ac:spMkLst>
        </pc:spChg>
        <pc:spChg chg="add mod ord">
          <ac:chgData name="Ben Lyden (1700632)" userId="2a3079f6-7f7a-4f49-bec3-6539c31ed427" providerId="ADAL" clId="{4FDB3298-BDC8-4E34-A48E-BE90286C9D58}" dt="2023-01-12T13:22:05.672" v="649" actId="1076"/>
          <ac:spMkLst>
            <pc:docMk/>
            <pc:sldMk cId="2985531688" sldId="267"/>
            <ac:spMk id="4" creationId="{A420FACD-ADFA-C3E8-F968-7440F679ADE9}"/>
          </ac:spMkLst>
        </pc:spChg>
        <pc:spChg chg="add mod ord">
          <ac:chgData name="Ben Lyden (1700632)" userId="2a3079f6-7f7a-4f49-bec3-6539c31ed427" providerId="ADAL" clId="{4FDB3298-BDC8-4E34-A48E-BE90286C9D58}" dt="2023-01-12T13:18:51.219" v="595" actId="20577"/>
          <ac:spMkLst>
            <pc:docMk/>
            <pc:sldMk cId="2985531688" sldId="267"/>
            <ac:spMk id="5" creationId="{9ECEC555-3A52-1672-83A6-B7A325E427DC}"/>
          </ac:spMkLst>
        </pc:spChg>
      </pc:sldChg>
      <pc:sldChg chg="modSp add mod">
        <pc:chgData name="Ben Lyden (1700632)" userId="2a3079f6-7f7a-4f49-bec3-6539c31ed427" providerId="ADAL" clId="{4FDB3298-BDC8-4E34-A48E-BE90286C9D58}" dt="2023-01-12T21:39:57.199" v="1791" actId="20577"/>
        <pc:sldMkLst>
          <pc:docMk/>
          <pc:sldMk cId="2815926765" sldId="268"/>
        </pc:sldMkLst>
        <pc:spChg chg="mod">
          <ac:chgData name="Ben Lyden (1700632)" userId="2a3079f6-7f7a-4f49-bec3-6539c31ed427" providerId="ADAL" clId="{4FDB3298-BDC8-4E34-A48E-BE90286C9D58}" dt="2023-01-12T21:39:57.199" v="1791" actId="20577"/>
          <ac:spMkLst>
            <pc:docMk/>
            <pc:sldMk cId="2815926765" sldId="268"/>
            <ac:spMk id="4" creationId="{1ED9B0FF-4AAB-AAAA-6B98-9255254DAB29}"/>
          </ac:spMkLst>
        </pc:spChg>
      </pc:sldChg>
    </pc:docChg>
  </pc:docChgLst>
  <pc:docChgLst>
    <pc:chgData name="Ben Lyden (1700632)" userId="S::1700632@student.uwtsd.ac.uk::2a3079f6-7f7a-4f49-bec3-6539c31ed427" providerId="AD" clId="Web-{82F6C0DA-B2A5-D861-BD7F-B4F053644E75}"/>
    <pc:docChg chg="sldOrd">
      <pc:chgData name="Ben Lyden (1700632)" userId="S::1700632@student.uwtsd.ac.uk::2a3079f6-7f7a-4f49-bec3-6539c31ed427" providerId="AD" clId="Web-{82F6C0DA-B2A5-D861-BD7F-B4F053644E75}" dt="2023-01-12T22:27:20.272" v="0"/>
      <pc:docMkLst>
        <pc:docMk/>
      </pc:docMkLst>
      <pc:sldChg chg="ord">
        <pc:chgData name="Ben Lyden (1700632)" userId="S::1700632@student.uwtsd.ac.uk::2a3079f6-7f7a-4f49-bec3-6539c31ed427" providerId="AD" clId="Web-{82F6C0DA-B2A5-D861-BD7F-B4F053644E75}" dt="2023-01-12T22:27:20.272" v="0"/>
        <pc:sldMkLst>
          <pc:docMk/>
          <pc:sldMk cId="0" sldId="2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1" name="Shape 91"/>
          <p:cNvSpPr>
            <a:spLocks noGrp="1" noRot="1" noChangeAspect="1"/>
          </p:cNvSpPr>
          <p:nvPr>
            <p:ph type="sldImg"/>
          </p:nvPr>
        </p:nvSpPr>
        <p:spPr>
          <a:xfrm>
            <a:off x="104775" y="750888"/>
            <a:ext cx="6677025" cy="3756025"/>
          </a:xfrm>
          <a:prstGeom prst="rect">
            <a:avLst/>
          </a:prstGeom>
        </p:spPr>
        <p:txBody>
          <a:bodyPr lIns="96588" tIns="48294" rIns="96588" bIns="48294"/>
          <a:lstStyle/>
          <a:p>
            <a:endParaRPr/>
          </a:p>
        </p:txBody>
      </p:sp>
      <p:sp>
        <p:nvSpPr>
          <p:cNvPr id="92" name="Shape 92"/>
          <p:cNvSpPr>
            <a:spLocks noGrp="1"/>
          </p:cNvSpPr>
          <p:nvPr>
            <p:ph type="body" sz="quarter" idx="1"/>
          </p:nvPr>
        </p:nvSpPr>
        <p:spPr>
          <a:xfrm>
            <a:off x="918210" y="4758135"/>
            <a:ext cx="5050155" cy="4507706"/>
          </a:xfrm>
          <a:prstGeom prst="rect">
            <a:avLst/>
          </a:prstGeom>
        </p:spPr>
        <p:txBody>
          <a:bodyPr lIns="96588" tIns="48294" rIns="96588" bIns="48294"/>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278892" eaLnBrk="1" fontAlgn="auto" latinLnBrk="0" hangingPunct="1">
              <a:lnSpc>
                <a:spcPct val="100000"/>
              </a:lnSpc>
              <a:spcBef>
                <a:spcPts val="0"/>
              </a:spcBef>
              <a:spcAft>
                <a:spcPts val="0"/>
              </a:spcAft>
              <a:buClrTx/>
              <a:buSzTx/>
              <a:buFontTx/>
              <a:buNone/>
              <a:tabLst/>
              <a:defRPr sz="1220" b="1">
                <a:latin typeface="+mn-lt"/>
                <a:ea typeface="+mn-ea"/>
                <a:cs typeface="+mn-cs"/>
                <a:sym typeface="Helvetica"/>
              </a:defRPr>
            </a:pPr>
            <a:r>
              <a:rPr lang="en-GB" b="0" dirty="0"/>
              <a:t>The curriculum has four purposes, to encourage each child to develop</a:t>
            </a:r>
          </a:p>
          <a:p>
            <a:pPr marL="0" indent="0" defTabSz="278892">
              <a:lnSpc>
                <a:spcPct val="100000"/>
              </a:lnSpc>
              <a:spcBef>
                <a:spcPts val="0"/>
              </a:spcBef>
              <a:buSzTx/>
              <a:buFontTx/>
              <a:buNone/>
              <a:defRPr sz="1220" b="1">
                <a:latin typeface="+mn-lt"/>
                <a:ea typeface="+mn-ea"/>
                <a:cs typeface="+mn-cs"/>
                <a:sym typeface="Helvetica"/>
              </a:defRPr>
            </a:pPr>
            <a:endParaRPr lang="en-GB" b="0" dirty="0"/>
          </a:p>
          <a:p>
            <a:pPr marL="0" indent="0" defTabSz="278892">
              <a:lnSpc>
                <a:spcPct val="100000"/>
              </a:lnSpc>
              <a:spcBef>
                <a:spcPts val="0"/>
              </a:spcBef>
              <a:buSzTx/>
              <a:buFontTx/>
              <a:buNone/>
              <a:defRPr sz="1220" b="1">
                <a:latin typeface="+mn-lt"/>
                <a:ea typeface="+mn-ea"/>
                <a:cs typeface="+mn-cs"/>
                <a:sym typeface="Helvetica"/>
              </a:defRPr>
            </a:pPr>
            <a:r>
              <a:rPr lang="en-GB" b="0" dirty="0"/>
              <a:t>Teaching and Learning happen in six areas of learning and experience</a:t>
            </a:r>
          </a:p>
          <a:p>
            <a:pPr marL="0" indent="0" defTabSz="278892">
              <a:lnSpc>
                <a:spcPct val="100000"/>
              </a:lnSpc>
              <a:spcBef>
                <a:spcPts val="0"/>
              </a:spcBef>
              <a:buSzTx/>
              <a:buFontTx/>
              <a:buNone/>
              <a:defRPr sz="1220" b="1">
                <a:latin typeface="+mn-lt"/>
                <a:ea typeface="+mn-ea"/>
                <a:cs typeface="+mn-cs"/>
                <a:sym typeface="Helvetica"/>
              </a:defRPr>
            </a:pPr>
            <a:endParaRPr lang="en-GB" b="0" dirty="0"/>
          </a:p>
          <a:p>
            <a:pPr marL="0" indent="0" defTabSz="278892">
              <a:lnSpc>
                <a:spcPct val="100000"/>
              </a:lnSpc>
              <a:spcBef>
                <a:spcPts val="0"/>
              </a:spcBef>
              <a:buSzTx/>
              <a:buFontTx/>
              <a:buNone/>
              <a:defRPr sz="1220" b="1">
                <a:latin typeface="+mn-lt"/>
                <a:ea typeface="+mn-ea"/>
                <a:cs typeface="+mn-cs"/>
                <a:sym typeface="Helvetica"/>
              </a:defRPr>
            </a:pPr>
            <a:r>
              <a:rPr lang="en-GB" b="0" dirty="0"/>
              <a:t>Within each of these areas are Statements of What Matters and Descriptions of Learning which give more detail of what is expected.</a:t>
            </a:r>
            <a:br>
              <a:rPr lang="en-GB" b="0" dirty="0"/>
            </a:br>
            <a:r>
              <a:rPr lang="en-GB" b="0" dirty="0"/>
              <a:t>There are also a number of cross curricular skills: Literacy, Numeracy &amp; Digital Competence </a:t>
            </a:r>
          </a:p>
          <a:p>
            <a:pPr marL="0" indent="0" defTabSz="278892">
              <a:lnSpc>
                <a:spcPct val="100000"/>
              </a:lnSpc>
              <a:spcBef>
                <a:spcPts val="0"/>
              </a:spcBef>
              <a:buSzTx/>
              <a:buFontTx/>
              <a:buNone/>
              <a:defRPr sz="1220" b="1">
                <a:latin typeface="+mn-lt"/>
                <a:ea typeface="+mn-ea"/>
                <a:cs typeface="+mn-cs"/>
                <a:sym typeface="Helvetica"/>
              </a:defRPr>
            </a:pPr>
            <a:br>
              <a:rPr lang="en-GB" b="0" dirty="0"/>
            </a:br>
            <a:r>
              <a:rPr lang="en-GB" b="0" dirty="0"/>
              <a:t>The new curriculum for Wales has removed levels, replacing them with Progression Steps. </a:t>
            </a:r>
            <a:br>
              <a:rPr lang="en-GB" b="0" dirty="0"/>
            </a:br>
            <a:r>
              <a:rPr lang="en-GB" b="0" dirty="0"/>
              <a:t>There are 5 Steps covering typical development from 3 to 16. </a:t>
            </a:r>
          </a:p>
          <a:p>
            <a:pPr marL="0" indent="0" defTabSz="278892">
              <a:lnSpc>
                <a:spcPct val="100000"/>
              </a:lnSpc>
              <a:spcBef>
                <a:spcPts val="0"/>
              </a:spcBef>
              <a:buSzTx/>
              <a:buFontTx/>
              <a:buNone/>
              <a:defRPr sz="1220" b="1">
                <a:latin typeface="+mn-lt"/>
                <a:ea typeface="+mn-ea"/>
                <a:cs typeface="+mn-cs"/>
                <a:sym typeface="Helvetica"/>
              </a:defRPr>
            </a:pPr>
            <a:r>
              <a:rPr lang="en-GB" b="0" dirty="0"/>
              <a:t>Step 1 comprises Nursery and Reception. Step 2 corresponds to </a:t>
            </a:r>
            <a:r>
              <a:rPr lang="en-GB" b="0" dirty="0" err="1"/>
              <a:t>Yrs</a:t>
            </a:r>
            <a:r>
              <a:rPr lang="en-GB" b="0" dirty="0"/>
              <a:t> 1 to 4. Step 3 is </a:t>
            </a:r>
            <a:r>
              <a:rPr lang="en-GB" b="0" dirty="0" err="1"/>
              <a:t>Yrs</a:t>
            </a:r>
            <a:r>
              <a:rPr lang="en-GB" b="0" dirty="0"/>
              <a:t> 5 and 6. Step 4 is </a:t>
            </a:r>
            <a:r>
              <a:rPr lang="en-GB" b="0" dirty="0" err="1"/>
              <a:t>Yrs</a:t>
            </a:r>
            <a:r>
              <a:rPr lang="en-GB" b="0" dirty="0"/>
              <a:t> 7 to 9 and Step 5 is </a:t>
            </a:r>
            <a:r>
              <a:rPr lang="en-GB" b="0" dirty="0" err="1"/>
              <a:t>Yrs</a:t>
            </a:r>
            <a:r>
              <a:rPr lang="en-GB" b="0" dirty="0"/>
              <a:t> 10 and 11. </a:t>
            </a:r>
            <a:br>
              <a:rPr lang="en-GB" b="0" dirty="0"/>
            </a:br>
            <a:endParaRPr lang="en-GB" b="0" dirty="0"/>
          </a:p>
          <a:p>
            <a:pPr marL="0" indent="0" defTabSz="278892">
              <a:lnSpc>
                <a:spcPct val="100000"/>
              </a:lnSpc>
              <a:spcBef>
                <a:spcPts val="0"/>
              </a:spcBef>
              <a:buSzTx/>
              <a:buFontTx/>
              <a:buNone/>
              <a:defRPr sz="1220" b="1">
                <a:latin typeface="+mn-lt"/>
                <a:ea typeface="+mn-ea"/>
                <a:cs typeface="+mn-cs"/>
                <a:sym typeface="Helvetica"/>
              </a:defRPr>
            </a:pPr>
            <a:endParaRPr lang="en-GB" b="0" dirty="0"/>
          </a:p>
          <a:p>
            <a:pPr marL="0" indent="0" defTabSz="278892">
              <a:lnSpc>
                <a:spcPct val="100000"/>
              </a:lnSpc>
              <a:spcBef>
                <a:spcPts val="0"/>
              </a:spcBef>
              <a:buSzTx/>
              <a:buFontTx/>
              <a:buNone/>
              <a:defRPr sz="1220" b="1">
                <a:latin typeface="+mn-lt"/>
                <a:ea typeface="+mn-ea"/>
                <a:cs typeface="+mn-cs"/>
                <a:sym typeface="Helvetica"/>
              </a:defRPr>
            </a:pPr>
            <a:r>
              <a:rPr lang="en-GB" b="0" dirty="0"/>
              <a:t>The Curriculum for Wales identifies success criteria to help learners achieve the descriptions for learning for each of the five Progression Steps.</a:t>
            </a:r>
            <a:endParaRPr lang="en-GB" dirty="0"/>
          </a:p>
        </p:txBody>
      </p:sp>
    </p:spTree>
    <p:extLst>
      <p:ext uri="{BB962C8B-B14F-4D97-AF65-F5344CB8AC3E}">
        <p14:creationId xmlns:p14="http://schemas.microsoft.com/office/powerpoint/2010/main" val="270319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Experiential learning is main learning model but challenge by choice and managed risk should be discussed </a:t>
            </a:r>
          </a:p>
        </p:txBody>
      </p:sp>
    </p:spTree>
    <p:extLst>
      <p:ext uri="{BB962C8B-B14F-4D97-AF65-F5344CB8AC3E}">
        <p14:creationId xmlns:p14="http://schemas.microsoft.com/office/powerpoint/2010/main" val="317444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183978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8A87A34-81AB-432B-8DAE-1953F412C126}"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4171982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4114401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smtClean="0"/>
              <a:pPr/>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665741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smtClean="0"/>
              <a:pPr/>
              <a:t>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125584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8A87A34-81AB-432B-8DAE-1953F412C126}" type="datetimeFigureOut">
              <a:rPr lang="en-US" smtClean="0"/>
              <a:t>1/12/2023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850606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8A87A34-81AB-432B-8DAE-1953F412C126}" type="datetimeFigureOut">
              <a:rPr lang="en-US" smtClean="0"/>
              <a:t>1/12/2023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696910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8A87A34-81AB-432B-8DAE-1953F412C126}" type="datetimeFigureOut">
              <a:rPr lang="en-US" smtClean="0"/>
              <a:pPr/>
              <a:t>1/12/2023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86940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106566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655639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926310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86850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034817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t>1/12/2023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065961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t>1/12/2023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639914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7825908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pPr/>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4166967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1_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35460303"/>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8A87A34-81AB-432B-8DAE-1953F412C126}" type="datetimeFigureOut">
              <a:rPr lang="en-US" smtClean="0"/>
              <a:pPr/>
              <a:t>1/12/2023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6CB4B4D-7CA3-9044-876B-883B54F8677D}" type="slidenum">
              <a:rPr lang="en-GB" smtClean="0"/>
              <a:t>‹#›</a:t>
            </a:fld>
            <a:endParaRPr lang="en-GB"/>
          </a:p>
        </p:txBody>
      </p:sp>
    </p:spTree>
    <p:extLst>
      <p:ext uri="{BB962C8B-B14F-4D97-AF65-F5344CB8AC3E}">
        <p14:creationId xmlns:p14="http://schemas.microsoft.com/office/powerpoint/2010/main" val="1303235568"/>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hyperlink" Target="https://www.bsquared.co.uk/wp-content/uploads/2021/08/B-Squared-Curriculum-for-Wales-Assessment-Overview.pdf"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420FACD-ADFA-C3E8-F968-7440F679ADE9}"/>
              </a:ext>
            </a:extLst>
          </p:cNvPr>
          <p:cNvSpPr>
            <a:spLocks noGrp="1"/>
          </p:cNvSpPr>
          <p:nvPr>
            <p:ph type="title"/>
          </p:nvPr>
        </p:nvSpPr>
        <p:spPr>
          <a:xfrm>
            <a:off x="1154954" y="2376378"/>
            <a:ext cx="8825660" cy="1348380"/>
          </a:xfrm>
        </p:spPr>
        <p:txBody>
          <a:bodyPr/>
          <a:lstStyle/>
          <a:p>
            <a:r>
              <a:rPr lang="en-GB"/>
              <a:t>BMOE6002: Adventurous Activity Unit of work</a:t>
            </a:r>
          </a:p>
        </p:txBody>
      </p:sp>
      <p:sp>
        <p:nvSpPr>
          <p:cNvPr id="5" name="Text Placeholder 4">
            <a:extLst>
              <a:ext uri="{FF2B5EF4-FFF2-40B4-BE49-F238E27FC236}">
                <a16:creationId xmlns:a16="http://schemas.microsoft.com/office/drawing/2014/main" id="{9ECEC555-3A52-1672-83A6-B7A325E427DC}"/>
              </a:ext>
            </a:extLst>
          </p:cNvPr>
          <p:cNvSpPr>
            <a:spLocks noGrp="1"/>
          </p:cNvSpPr>
          <p:nvPr>
            <p:ph type="body" idx="1"/>
          </p:nvPr>
        </p:nvSpPr>
        <p:spPr/>
        <p:txBody>
          <a:bodyPr/>
          <a:lstStyle/>
          <a:p>
            <a:r>
              <a:rPr lang="en-GB"/>
              <a:t>By Ben Lyden</a:t>
            </a:r>
          </a:p>
        </p:txBody>
      </p:sp>
    </p:spTree>
    <p:extLst>
      <p:ext uri="{BB962C8B-B14F-4D97-AF65-F5344CB8AC3E}">
        <p14:creationId xmlns:p14="http://schemas.microsoft.com/office/powerpoint/2010/main" val="2985531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80F65-39AA-FB82-2889-185F9F9D70FC}"/>
              </a:ext>
            </a:extLst>
          </p:cNvPr>
          <p:cNvSpPr>
            <a:spLocks noGrp="1"/>
          </p:cNvSpPr>
          <p:nvPr>
            <p:ph type="title"/>
          </p:nvPr>
        </p:nvSpPr>
        <p:spPr>
          <a:xfrm>
            <a:off x="646111" y="452718"/>
            <a:ext cx="9404723" cy="932737"/>
          </a:xfrm>
        </p:spPr>
        <p:txBody>
          <a:bodyPr/>
          <a:lstStyle/>
          <a:p>
            <a:r>
              <a:rPr lang="en-GB" sz="3000" b="1">
                <a:latin typeface="Carlito"/>
              </a:rPr>
              <a:t>Aims and Objectives of the Unit</a:t>
            </a:r>
          </a:p>
        </p:txBody>
      </p:sp>
      <p:sp>
        <p:nvSpPr>
          <p:cNvPr id="4" name="Oval 3">
            <a:extLst>
              <a:ext uri="{FF2B5EF4-FFF2-40B4-BE49-F238E27FC236}">
                <a16:creationId xmlns:a16="http://schemas.microsoft.com/office/drawing/2014/main" id="{DB4F149A-1EF5-EB23-2A70-D419A9FEDB31}"/>
              </a:ext>
            </a:extLst>
          </p:cNvPr>
          <p:cNvSpPr/>
          <p:nvPr/>
        </p:nvSpPr>
        <p:spPr>
          <a:xfrm>
            <a:off x="0" y="1459073"/>
            <a:ext cx="3911873" cy="2145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E08DE04-C6A5-0360-252E-77BA467F9E53}"/>
              </a:ext>
            </a:extLst>
          </p:cNvPr>
          <p:cNvSpPr txBox="1"/>
          <p:nvPr/>
        </p:nvSpPr>
        <p:spPr>
          <a:xfrm>
            <a:off x="508717" y="1804566"/>
            <a:ext cx="3731172" cy="1594283"/>
          </a:xfrm>
          <a:prstGeom prst="rect">
            <a:avLst/>
          </a:prstGeom>
          <a:noFill/>
        </p:spPr>
        <p:txBody>
          <a:bodyPr wrap="square" rtlCol="0">
            <a:spAutoFit/>
          </a:bodyPr>
          <a:lstStyle/>
          <a:p>
            <a:pPr marL="0" indent="0" defTabSz="278892">
              <a:lnSpc>
                <a:spcPct val="100000"/>
              </a:lnSpc>
              <a:spcBef>
                <a:spcPts val="0"/>
              </a:spcBef>
              <a:buSzTx/>
              <a:buFontTx/>
              <a:buNone/>
              <a:defRPr sz="1220">
                <a:latin typeface="+mn-lt"/>
                <a:ea typeface="+mn-ea"/>
                <a:cs typeface="+mn-cs"/>
                <a:sym typeface="Helvetica"/>
              </a:defRPr>
            </a:pPr>
            <a:r>
              <a:rPr lang="en-GB">
                <a:latin typeface="Carlito"/>
              </a:rPr>
              <a:t>The four purposes:</a:t>
            </a:r>
          </a:p>
          <a:p>
            <a:pPr marL="0" indent="0" defTabSz="278892">
              <a:lnSpc>
                <a:spcPct val="100000"/>
              </a:lnSpc>
              <a:spcBef>
                <a:spcPts val="0"/>
              </a:spcBef>
              <a:buSzTx/>
              <a:buFontTx/>
              <a:buNone/>
              <a:defRPr sz="1220">
                <a:latin typeface="+mn-lt"/>
                <a:ea typeface="+mn-ea"/>
                <a:cs typeface="+mn-cs"/>
                <a:sym typeface="Helvetica"/>
              </a:defRPr>
            </a:pPr>
            <a:endParaRPr lang="en-GB" b="1">
              <a:solidFill>
                <a:srgbClr val="1F1F1F"/>
              </a:solidFill>
              <a:latin typeface="Carlito"/>
            </a:endParaRPr>
          </a:p>
          <a:p>
            <a:pPr marL="285750" indent="-285750" defTabSz="278892">
              <a:lnSpc>
                <a:spcPct val="100000"/>
              </a:lnSpc>
              <a:spcBef>
                <a:spcPts val="0"/>
              </a:spcBef>
              <a:buFont typeface="Arial" panose="020B0604020202020204" pitchFamily="34" charset="0"/>
              <a:buChar char="•"/>
              <a:defRPr sz="1220" b="1">
                <a:latin typeface="+mn-lt"/>
                <a:ea typeface="+mn-ea"/>
                <a:cs typeface="+mn-cs"/>
                <a:sym typeface="Helvetica"/>
              </a:defRPr>
            </a:pPr>
            <a:r>
              <a:rPr lang="en-GB">
                <a:latin typeface="Carlito"/>
              </a:rPr>
              <a:t>Creativity and innovation</a:t>
            </a:r>
            <a:endParaRPr lang="en-GB">
              <a:solidFill>
                <a:srgbClr val="1F1F1F"/>
              </a:solidFill>
              <a:latin typeface="Carlito"/>
            </a:endParaRPr>
          </a:p>
          <a:p>
            <a:pPr marL="285750" indent="-285750" defTabSz="278892">
              <a:lnSpc>
                <a:spcPct val="100000"/>
              </a:lnSpc>
              <a:spcBef>
                <a:spcPts val="0"/>
              </a:spcBef>
              <a:buFont typeface="Arial" panose="020B0604020202020204" pitchFamily="34" charset="0"/>
              <a:buChar char="•"/>
              <a:defRPr sz="1220" b="1">
                <a:latin typeface="+mn-lt"/>
                <a:ea typeface="+mn-ea"/>
                <a:cs typeface="+mn-cs"/>
                <a:sym typeface="Helvetica"/>
              </a:defRPr>
            </a:pPr>
            <a:r>
              <a:rPr lang="en-GB">
                <a:latin typeface="Carlito"/>
              </a:rPr>
              <a:t>Critical thinking and problem-solving</a:t>
            </a:r>
            <a:endParaRPr lang="en-GB">
              <a:solidFill>
                <a:srgbClr val="1F1F1F"/>
              </a:solidFill>
              <a:latin typeface="Carlito"/>
            </a:endParaRPr>
          </a:p>
          <a:p>
            <a:pPr marL="285750" indent="-285750" defTabSz="278892">
              <a:lnSpc>
                <a:spcPct val="100000"/>
              </a:lnSpc>
              <a:spcBef>
                <a:spcPts val="0"/>
              </a:spcBef>
              <a:buFont typeface="Arial" panose="020B0604020202020204" pitchFamily="34" charset="0"/>
              <a:buChar char="•"/>
              <a:defRPr sz="1220" b="1">
                <a:latin typeface="+mn-lt"/>
                <a:ea typeface="+mn-ea"/>
                <a:cs typeface="+mn-cs"/>
                <a:sym typeface="Helvetica"/>
              </a:defRPr>
            </a:pPr>
            <a:r>
              <a:rPr lang="en-GB">
                <a:latin typeface="Carlito"/>
              </a:rPr>
              <a:t>Personal effectiveness</a:t>
            </a:r>
            <a:endParaRPr lang="en-GB">
              <a:solidFill>
                <a:srgbClr val="1F1F1F"/>
              </a:solidFill>
              <a:latin typeface="Carlito"/>
            </a:endParaRPr>
          </a:p>
          <a:p>
            <a:pPr marL="285750" indent="-285750" defTabSz="278892">
              <a:lnSpc>
                <a:spcPct val="100000"/>
              </a:lnSpc>
              <a:spcBef>
                <a:spcPts val="0"/>
              </a:spcBef>
              <a:buFont typeface="Arial" panose="020B0604020202020204" pitchFamily="34" charset="0"/>
              <a:buChar char="•"/>
              <a:defRPr sz="1220" b="1">
                <a:latin typeface="+mn-lt"/>
                <a:ea typeface="+mn-ea"/>
                <a:cs typeface="+mn-cs"/>
                <a:sym typeface="Helvetica"/>
              </a:defRPr>
            </a:pPr>
            <a:r>
              <a:rPr lang="en-GB">
                <a:latin typeface="Carlito"/>
              </a:rPr>
              <a:t>Planning and organising</a:t>
            </a:r>
            <a:br>
              <a:rPr lang="en-GB"/>
            </a:br>
            <a:endParaRPr lang="en-GB"/>
          </a:p>
          <a:p>
            <a:pPr defTabSz="278892">
              <a:lnSpc>
                <a:spcPct val="100000"/>
              </a:lnSpc>
              <a:spcBef>
                <a:spcPts val="0"/>
              </a:spcBef>
              <a:defRPr sz="1220" b="1">
                <a:latin typeface="+mn-lt"/>
                <a:ea typeface="+mn-ea"/>
                <a:cs typeface="+mn-cs"/>
                <a:sym typeface="Helvetica"/>
              </a:defRPr>
            </a:pPr>
            <a:r>
              <a:rPr lang="en-GB"/>
              <a:t>    (B Squared, 2021)</a:t>
            </a:r>
          </a:p>
        </p:txBody>
      </p:sp>
      <p:sp>
        <p:nvSpPr>
          <p:cNvPr id="6" name="Oval 5">
            <a:extLst>
              <a:ext uri="{FF2B5EF4-FFF2-40B4-BE49-F238E27FC236}">
                <a16:creationId xmlns:a16="http://schemas.microsoft.com/office/drawing/2014/main" id="{08689896-58C2-BCDA-31E3-6556FC324454}"/>
              </a:ext>
            </a:extLst>
          </p:cNvPr>
          <p:cNvSpPr/>
          <p:nvPr/>
        </p:nvSpPr>
        <p:spPr>
          <a:xfrm>
            <a:off x="6961932" y="1653491"/>
            <a:ext cx="4596827" cy="25208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057F59FE-AC9C-12ED-74A1-094B55D587D0}"/>
              </a:ext>
            </a:extLst>
          </p:cNvPr>
          <p:cNvSpPr txBox="1"/>
          <p:nvPr/>
        </p:nvSpPr>
        <p:spPr>
          <a:xfrm>
            <a:off x="7604512" y="2115307"/>
            <a:ext cx="3426372" cy="1969770"/>
          </a:xfrm>
          <a:prstGeom prst="rect">
            <a:avLst/>
          </a:prstGeom>
          <a:noFill/>
        </p:spPr>
        <p:txBody>
          <a:bodyPr wrap="square" rtlCol="0">
            <a:spAutoFit/>
          </a:bodyPr>
          <a:lstStyle/>
          <a:p>
            <a:pPr defTabSz="278892">
              <a:lnSpc>
                <a:spcPct val="100000"/>
              </a:lnSpc>
              <a:spcBef>
                <a:spcPts val="0"/>
              </a:spcBef>
              <a:defRPr sz="1220" b="1">
                <a:latin typeface="+mn-lt"/>
                <a:ea typeface="+mn-ea"/>
                <a:cs typeface="+mn-cs"/>
                <a:sym typeface="Helvetica"/>
              </a:defRPr>
            </a:pPr>
            <a:r>
              <a:rPr lang="en-GB" b="0">
                <a:latin typeface="Carlito"/>
              </a:rPr>
              <a:t>Teaching and Learning will happen in six AoLE:</a:t>
            </a:r>
            <a:br>
              <a:rPr lang="en-GB" b="0">
                <a:latin typeface="Carlito"/>
              </a:rPr>
            </a:br>
            <a:endParaRPr lang="en-GB" b="0">
              <a:latin typeface="Carlito"/>
            </a:endParaRPr>
          </a:p>
          <a:p>
            <a:pPr marL="285750" indent="-285750" defTabSz="278892">
              <a:lnSpc>
                <a:spcPct val="100000"/>
              </a:lnSpc>
              <a:spcBef>
                <a:spcPts val="0"/>
              </a:spcBef>
              <a:buFont typeface="Arial" panose="020B0604020202020204" pitchFamily="34" charset="0"/>
              <a:buChar char="•"/>
              <a:defRPr sz="1220" b="1">
                <a:latin typeface="+mn-lt"/>
                <a:ea typeface="+mn-ea"/>
                <a:cs typeface="+mn-cs"/>
                <a:sym typeface="Helvetica"/>
              </a:defRPr>
            </a:pPr>
            <a:r>
              <a:rPr lang="en-GB">
                <a:latin typeface="Carlito"/>
              </a:rPr>
              <a:t>Expressive arts</a:t>
            </a:r>
          </a:p>
          <a:p>
            <a:pPr marL="285750" indent="-285750" defTabSz="278892">
              <a:lnSpc>
                <a:spcPct val="100000"/>
              </a:lnSpc>
              <a:spcBef>
                <a:spcPts val="0"/>
              </a:spcBef>
              <a:buFont typeface="Arial" panose="020B0604020202020204" pitchFamily="34" charset="0"/>
              <a:buChar char="•"/>
              <a:defRPr sz="1220" b="1">
                <a:latin typeface="+mn-lt"/>
                <a:ea typeface="+mn-ea"/>
                <a:cs typeface="+mn-cs"/>
                <a:sym typeface="Helvetica"/>
              </a:defRPr>
            </a:pPr>
            <a:r>
              <a:rPr lang="en-GB">
                <a:latin typeface="Carlito"/>
              </a:rPr>
              <a:t>Health and well-being</a:t>
            </a:r>
          </a:p>
          <a:p>
            <a:pPr marL="285750" indent="-285750" defTabSz="278892">
              <a:lnSpc>
                <a:spcPct val="100000"/>
              </a:lnSpc>
              <a:spcBef>
                <a:spcPts val="0"/>
              </a:spcBef>
              <a:buFont typeface="Arial" panose="020B0604020202020204" pitchFamily="34" charset="0"/>
              <a:buChar char="•"/>
              <a:defRPr sz="1220" b="1">
                <a:latin typeface="+mn-lt"/>
                <a:ea typeface="+mn-ea"/>
                <a:cs typeface="+mn-cs"/>
                <a:sym typeface="Helvetica"/>
              </a:defRPr>
            </a:pPr>
            <a:r>
              <a:rPr lang="en-GB">
                <a:latin typeface="Carlito"/>
              </a:rPr>
              <a:t>Humanities </a:t>
            </a:r>
          </a:p>
          <a:p>
            <a:pPr marL="285750" indent="-285750" defTabSz="278892">
              <a:lnSpc>
                <a:spcPct val="100000"/>
              </a:lnSpc>
              <a:spcBef>
                <a:spcPts val="0"/>
              </a:spcBef>
              <a:buFont typeface="Arial" panose="020B0604020202020204" pitchFamily="34" charset="0"/>
              <a:buChar char="•"/>
              <a:defRPr sz="1220" b="1">
                <a:latin typeface="+mn-lt"/>
                <a:ea typeface="+mn-ea"/>
                <a:cs typeface="+mn-cs"/>
                <a:sym typeface="Helvetica"/>
              </a:defRPr>
            </a:pPr>
            <a:r>
              <a:rPr lang="en-GB">
                <a:latin typeface="Carlito"/>
              </a:rPr>
              <a:t>Languages, literacy &amp; communication</a:t>
            </a:r>
          </a:p>
          <a:p>
            <a:pPr marL="285750" indent="-285750" defTabSz="278892">
              <a:lnSpc>
                <a:spcPct val="100000"/>
              </a:lnSpc>
              <a:spcBef>
                <a:spcPts val="0"/>
              </a:spcBef>
              <a:buFont typeface="Arial" panose="020B0604020202020204" pitchFamily="34" charset="0"/>
              <a:buChar char="•"/>
              <a:defRPr sz="1220" b="1">
                <a:latin typeface="+mn-lt"/>
                <a:ea typeface="+mn-ea"/>
                <a:cs typeface="+mn-cs"/>
                <a:sym typeface="Helvetica"/>
              </a:defRPr>
            </a:pPr>
            <a:r>
              <a:rPr lang="en-GB">
                <a:latin typeface="Carlito"/>
              </a:rPr>
              <a:t>Mathematics &amp; numeracy </a:t>
            </a:r>
          </a:p>
          <a:p>
            <a:pPr marL="285750" indent="-285750" defTabSz="278892">
              <a:lnSpc>
                <a:spcPct val="100000"/>
              </a:lnSpc>
              <a:spcBef>
                <a:spcPts val="0"/>
              </a:spcBef>
              <a:buFont typeface="Arial" panose="020B0604020202020204" pitchFamily="34" charset="0"/>
              <a:buChar char="•"/>
              <a:defRPr sz="1220" b="1">
                <a:latin typeface="+mn-lt"/>
                <a:ea typeface="+mn-ea"/>
                <a:cs typeface="+mn-cs"/>
                <a:sym typeface="Helvetica"/>
              </a:defRPr>
            </a:pPr>
            <a:r>
              <a:rPr lang="en-GB">
                <a:latin typeface="Carlito"/>
              </a:rPr>
              <a:t>Science &amp; technology </a:t>
            </a:r>
            <a:br>
              <a:rPr lang="en-GB">
                <a:latin typeface="Carlito"/>
              </a:rPr>
            </a:br>
            <a:endParaRPr lang="en-GB">
              <a:latin typeface="Carlito"/>
            </a:endParaRPr>
          </a:p>
          <a:p>
            <a:pPr defTabSz="278892">
              <a:lnSpc>
                <a:spcPct val="100000"/>
              </a:lnSpc>
              <a:spcBef>
                <a:spcPts val="0"/>
              </a:spcBef>
              <a:defRPr sz="1220" b="1">
                <a:latin typeface="+mn-lt"/>
                <a:ea typeface="+mn-ea"/>
                <a:cs typeface="+mn-cs"/>
                <a:sym typeface="Helvetica"/>
              </a:defRPr>
            </a:pPr>
            <a:r>
              <a:rPr lang="en-GB">
                <a:latin typeface="Carlito"/>
              </a:rPr>
              <a:t>                  (HWB, 2020)</a:t>
            </a:r>
          </a:p>
        </p:txBody>
      </p:sp>
      <p:pic>
        <p:nvPicPr>
          <p:cNvPr id="9" name="Picture 8">
            <a:extLst>
              <a:ext uri="{FF2B5EF4-FFF2-40B4-BE49-F238E27FC236}">
                <a16:creationId xmlns:a16="http://schemas.microsoft.com/office/drawing/2014/main" id="{C54102DB-364E-8C19-8451-BA00EFF1BABE}"/>
              </a:ext>
            </a:extLst>
          </p:cNvPr>
          <p:cNvPicPr>
            <a:picLocks noChangeAspect="1"/>
          </p:cNvPicPr>
          <p:nvPr/>
        </p:nvPicPr>
        <p:blipFill>
          <a:blip r:embed="rId3"/>
          <a:stretch>
            <a:fillRect/>
          </a:stretch>
        </p:blipFill>
        <p:spPr>
          <a:xfrm>
            <a:off x="1936381" y="3604294"/>
            <a:ext cx="5140257" cy="2839297"/>
          </a:xfrm>
          <a:prstGeom prst="rect">
            <a:avLst/>
          </a:prstGeom>
        </p:spPr>
      </p:pic>
      <p:sp>
        <p:nvSpPr>
          <p:cNvPr id="10" name="TextBox 9">
            <a:extLst>
              <a:ext uri="{FF2B5EF4-FFF2-40B4-BE49-F238E27FC236}">
                <a16:creationId xmlns:a16="http://schemas.microsoft.com/office/drawing/2014/main" id="{AFAB488B-11A8-4E43-EDB1-03B3B758470F}"/>
              </a:ext>
            </a:extLst>
          </p:cNvPr>
          <p:cNvSpPr txBox="1"/>
          <p:nvPr/>
        </p:nvSpPr>
        <p:spPr>
          <a:xfrm>
            <a:off x="2557637" y="4251424"/>
            <a:ext cx="4295553" cy="1545038"/>
          </a:xfrm>
          <a:prstGeom prst="rect">
            <a:avLst/>
          </a:prstGeom>
          <a:noFill/>
        </p:spPr>
        <p:txBody>
          <a:bodyPr wrap="square" rtlCol="0">
            <a:spAutoFit/>
          </a:bodyPr>
          <a:lstStyle/>
          <a:p>
            <a:r>
              <a:rPr lang="en-GB" sz="1220" dirty="0">
                <a:latin typeface="Carlito"/>
              </a:rPr>
              <a:t>Developing physical literacy </a:t>
            </a:r>
            <a:r>
              <a:rPr lang="en-GB" sz="1220">
                <a:latin typeface="Carlito"/>
              </a:rPr>
              <a:t>will also </a:t>
            </a:r>
            <a:r>
              <a:rPr lang="en-GB" sz="1220" dirty="0">
                <a:latin typeface="Carlito"/>
              </a:rPr>
              <a:t>be a focus of the unit.</a:t>
            </a:r>
          </a:p>
          <a:p>
            <a:endParaRPr lang="en-GB" sz="1220" dirty="0">
              <a:latin typeface="Carlito"/>
            </a:endParaRPr>
          </a:p>
          <a:p>
            <a:r>
              <a:rPr lang="en-GB" sz="1400" b="1" dirty="0">
                <a:latin typeface="Carlito"/>
              </a:rPr>
              <a:t>The term ‘physical literacy’ describes the motivation, confidence, physical competence, knowledge and understanding that individuals develop in order to maintain physical activity at an appropriate level throughout their life. (Whitehead, 2010)</a:t>
            </a:r>
            <a:endParaRPr lang="en-GB" sz="1220" b="1" dirty="0">
              <a:latin typeface="Carlito"/>
            </a:endParaRPr>
          </a:p>
        </p:txBody>
      </p:sp>
    </p:spTree>
    <p:extLst>
      <p:ext uri="{BB962C8B-B14F-4D97-AF65-F5344CB8AC3E}">
        <p14:creationId xmlns:p14="http://schemas.microsoft.com/office/powerpoint/2010/main" val="791687223"/>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5DC5C-352E-E369-9452-4CEA249596D2}"/>
              </a:ext>
            </a:extLst>
          </p:cNvPr>
          <p:cNvSpPr>
            <a:spLocks noGrp="1"/>
          </p:cNvSpPr>
          <p:nvPr>
            <p:ph type="title"/>
          </p:nvPr>
        </p:nvSpPr>
        <p:spPr/>
        <p:txBody>
          <a:bodyPr/>
          <a:lstStyle/>
          <a:p>
            <a:r>
              <a:rPr lang="en-GB" sz="3200">
                <a:latin typeface="Carlito"/>
              </a:rPr>
              <a:t>The Existing Physical Education Curriculum</a:t>
            </a:r>
          </a:p>
        </p:txBody>
      </p:sp>
      <p:sp>
        <p:nvSpPr>
          <p:cNvPr id="3" name="Text Placeholder 2">
            <a:extLst>
              <a:ext uri="{FF2B5EF4-FFF2-40B4-BE49-F238E27FC236}">
                <a16:creationId xmlns:a16="http://schemas.microsoft.com/office/drawing/2014/main" id="{DE4ACA9D-EB54-6D07-B674-23D79EDDEC82}"/>
              </a:ext>
            </a:extLst>
          </p:cNvPr>
          <p:cNvSpPr>
            <a:spLocks noGrp="1"/>
          </p:cNvSpPr>
          <p:nvPr>
            <p:ph type="body" idx="1"/>
          </p:nvPr>
        </p:nvSpPr>
        <p:spPr>
          <a:xfrm>
            <a:off x="646111" y="1328830"/>
            <a:ext cx="10983181" cy="3899663"/>
          </a:xfrm>
        </p:spPr>
        <p:txBody>
          <a:bodyPr>
            <a:normAutofit fontScale="85000" lnSpcReduction="20000"/>
          </a:bodyPr>
          <a:lstStyle/>
          <a:p>
            <a:pPr marL="0" indent="0">
              <a:buNone/>
            </a:pPr>
            <a:r>
              <a:rPr lang="en-GB">
                <a:latin typeface="Carlito"/>
              </a:rPr>
              <a:t>The existing PE curriculum seeks to:</a:t>
            </a:r>
          </a:p>
          <a:p>
            <a:r>
              <a:rPr lang="en-GB">
                <a:latin typeface="Carlito"/>
              </a:rPr>
              <a:t>Develop thinking … by encouraging learners to review and plan for improvement, for example.</a:t>
            </a:r>
          </a:p>
          <a:p>
            <a:r>
              <a:rPr lang="en-GB">
                <a:latin typeface="Carlito"/>
              </a:rPr>
              <a:t>Develop communication … by introducing appropriate terminology and encouraging debate, for example </a:t>
            </a:r>
          </a:p>
          <a:p>
            <a:r>
              <a:rPr lang="en-GB">
                <a:latin typeface="Carlito"/>
              </a:rPr>
              <a:t>Develop ICT … by analysis of data or recording of performance, for example</a:t>
            </a:r>
          </a:p>
          <a:p>
            <a:r>
              <a:rPr lang="en-GB">
                <a:latin typeface="Carlito"/>
              </a:rPr>
              <a:t>Develop number … by using mathematical information to record and measure times , for example.</a:t>
            </a:r>
          </a:p>
          <a:p>
            <a:pPr marL="0" indent="0">
              <a:buNone/>
            </a:pPr>
            <a:endParaRPr lang="en-GB">
              <a:latin typeface="Carlito"/>
            </a:endParaRPr>
          </a:p>
          <a:p>
            <a:pPr marL="0" indent="0">
              <a:buNone/>
            </a:pPr>
            <a:r>
              <a:rPr lang="en-GB">
                <a:latin typeface="Carlito"/>
              </a:rPr>
              <a:t>At KS3, the existing curriculum should give students opportunities to</a:t>
            </a:r>
          </a:p>
          <a:p>
            <a:r>
              <a:rPr lang="en-GB">
                <a:latin typeface="Carlito"/>
              </a:rPr>
              <a:t>Enhance health, fitness and well-being</a:t>
            </a:r>
          </a:p>
          <a:p>
            <a:r>
              <a:rPr lang="en-GB">
                <a:latin typeface="Carlito"/>
              </a:rPr>
              <a:t>Promote Creativity through movement</a:t>
            </a:r>
          </a:p>
          <a:p>
            <a:r>
              <a:rPr lang="en-GB">
                <a:latin typeface="Carlito"/>
              </a:rPr>
              <a:t>Experience Adventurous activities</a:t>
            </a:r>
          </a:p>
          <a:p>
            <a:r>
              <a:rPr lang="en-GB">
                <a:latin typeface="Carlito"/>
              </a:rPr>
              <a:t>Partake in competitive activities</a:t>
            </a:r>
          </a:p>
          <a:p>
            <a:endParaRPr lang="en-GB" dirty="0"/>
          </a:p>
          <a:p>
            <a:endParaRPr lang="en-GB" dirty="0"/>
          </a:p>
        </p:txBody>
      </p:sp>
      <p:sp>
        <p:nvSpPr>
          <p:cNvPr id="4" name="TextBox 3">
            <a:extLst>
              <a:ext uri="{FF2B5EF4-FFF2-40B4-BE49-F238E27FC236}">
                <a16:creationId xmlns:a16="http://schemas.microsoft.com/office/drawing/2014/main" id="{4F372F7F-E5B9-4338-6177-BEAD3220BE27}"/>
              </a:ext>
            </a:extLst>
          </p:cNvPr>
          <p:cNvSpPr txBox="1"/>
          <p:nvPr/>
        </p:nvSpPr>
        <p:spPr>
          <a:xfrm>
            <a:off x="832338" y="5533292"/>
            <a:ext cx="10796954" cy="923330"/>
          </a:xfrm>
          <a:prstGeom prst="rect">
            <a:avLst/>
          </a:prstGeom>
          <a:noFill/>
        </p:spPr>
        <p:txBody>
          <a:bodyPr wrap="square" rtlCol="0">
            <a:spAutoFit/>
          </a:bodyPr>
          <a:lstStyle/>
          <a:p>
            <a:r>
              <a:rPr lang="en-GB" sz="1800" b="1">
                <a:latin typeface="Carlito"/>
              </a:rPr>
              <a:t>The scheme of work suggested here would be suitable both under the new and existing curriculums and uses a model based approach which provides teachers with a familiar and usable approach for the new adventure-based scheme.</a:t>
            </a:r>
          </a:p>
        </p:txBody>
      </p:sp>
    </p:spTree>
    <p:extLst>
      <p:ext uri="{BB962C8B-B14F-4D97-AF65-F5344CB8AC3E}">
        <p14:creationId xmlns:p14="http://schemas.microsoft.com/office/powerpoint/2010/main" val="1573736801"/>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Area of Learning and Experience"/>
          <p:cNvSpPr txBox="1">
            <a:spLocks noGrp="1"/>
          </p:cNvSpPr>
          <p:nvPr>
            <p:ph type="title"/>
          </p:nvPr>
        </p:nvSpPr>
        <p:spPr>
          <a:xfrm>
            <a:off x="838200" y="365125"/>
            <a:ext cx="10515600" cy="549832"/>
          </a:xfrm>
          <a:prstGeom prst="rect">
            <a:avLst/>
          </a:prstGeom>
        </p:spPr>
        <p:txBody>
          <a:bodyPr/>
          <a:lstStyle>
            <a:lvl1pPr>
              <a:defRPr sz="3000" b="1">
                <a:latin typeface="Carlito"/>
                <a:ea typeface="Carlito"/>
                <a:cs typeface="Carlito"/>
                <a:sym typeface="Carlito"/>
              </a:defRPr>
            </a:lvl1pPr>
          </a:lstStyle>
          <a:p>
            <a:r>
              <a:t>Area of Learning and Experience</a:t>
            </a:r>
          </a:p>
        </p:txBody>
      </p:sp>
      <p:sp>
        <p:nvSpPr>
          <p:cNvPr id="98" name="Health and Well-being…"/>
          <p:cNvSpPr txBox="1">
            <a:spLocks noGrp="1"/>
          </p:cNvSpPr>
          <p:nvPr>
            <p:ph type="body" idx="1"/>
          </p:nvPr>
        </p:nvSpPr>
        <p:spPr>
          <a:xfrm>
            <a:off x="838200" y="1099423"/>
            <a:ext cx="10650697" cy="5128340"/>
          </a:xfrm>
          <a:prstGeom prst="rect">
            <a:avLst/>
          </a:prstGeom>
        </p:spPr>
        <p:txBody>
          <a:bodyPr>
            <a:normAutofit lnSpcReduction="10000"/>
          </a:bodyPr>
          <a:lstStyle/>
          <a:p>
            <a:pPr marL="0" indent="0" defTabSz="397763">
              <a:lnSpc>
                <a:spcPct val="100000"/>
              </a:lnSpc>
              <a:spcBef>
                <a:spcPts val="0"/>
              </a:spcBef>
              <a:buSzTx/>
              <a:buFontTx/>
              <a:buNone/>
              <a:defRPr sz="1740" b="1">
                <a:latin typeface="+mn-lt"/>
                <a:ea typeface="+mn-ea"/>
                <a:cs typeface="+mn-cs"/>
                <a:sym typeface="Helvetica"/>
              </a:defRPr>
            </a:pPr>
            <a:r>
              <a:rPr lang="en-GB">
                <a:latin typeface="Carlito"/>
              </a:rPr>
              <a:t>Health and Well-being</a:t>
            </a:r>
          </a:p>
          <a:p>
            <a:pPr marL="0" indent="0" defTabSz="397763">
              <a:lnSpc>
                <a:spcPct val="100000"/>
              </a:lnSpc>
              <a:spcBef>
                <a:spcPts val="0"/>
              </a:spcBef>
              <a:buSzTx/>
              <a:buFontTx/>
              <a:buNone/>
              <a:defRPr sz="1740" b="1">
                <a:latin typeface="+mn-lt"/>
                <a:ea typeface="+mn-ea"/>
                <a:cs typeface="+mn-cs"/>
                <a:sym typeface="Helvetica"/>
              </a:defRPr>
            </a:pPr>
            <a:endParaRPr lang="en-GB">
              <a:latin typeface="Carlito"/>
            </a:endParaRPr>
          </a:p>
          <a:p>
            <a:pPr marL="0" indent="0" defTabSz="397763">
              <a:lnSpc>
                <a:spcPct val="100000"/>
              </a:lnSpc>
              <a:spcBef>
                <a:spcPts val="0"/>
              </a:spcBef>
              <a:buSzTx/>
              <a:buFontTx/>
              <a:buNone/>
              <a:defRPr sz="1740">
                <a:latin typeface="+mn-lt"/>
                <a:ea typeface="+mn-ea"/>
                <a:cs typeface="+mn-cs"/>
                <a:sym typeface="Helvetica"/>
              </a:defRPr>
            </a:pPr>
            <a:r>
              <a:rPr lang="en-GB">
                <a:latin typeface="Carlito"/>
              </a:rPr>
              <a:t>The Health and Well-being Area of Learning and Experience (Area) provides a holistic structure for understanding health and well-being. It is concerned with developing the capacity of learners to navigate life's opportunities and challenges. The fundamental components of this Area are physical health and development, mental health, and emotional and social well-being. It will support learners to understand and appreciate how the different components of health and well-being are interconnected, and it recognises that good health and well-being are important to enable successful learning.</a:t>
            </a:r>
          </a:p>
          <a:p>
            <a:pPr marL="0" indent="0" defTabSz="397763">
              <a:lnSpc>
                <a:spcPct val="100000"/>
              </a:lnSpc>
              <a:spcBef>
                <a:spcPts val="0"/>
              </a:spcBef>
              <a:buSzTx/>
              <a:buFontTx/>
              <a:buNone/>
              <a:defRPr sz="1740">
                <a:latin typeface="+mn-lt"/>
                <a:ea typeface="+mn-ea"/>
                <a:cs typeface="+mn-cs"/>
                <a:sym typeface="Helvetica"/>
              </a:defRPr>
            </a:pPr>
            <a:endParaRPr lang="en-GB">
              <a:latin typeface="Carlito"/>
            </a:endParaRPr>
          </a:p>
          <a:p>
            <a:pPr marL="0" indent="0" defTabSz="397763">
              <a:lnSpc>
                <a:spcPct val="100000"/>
              </a:lnSpc>
              <a:spcBef>
                <a:spcPts val="0"/>
              </a:spcBef>
              <a:buSzTx/>
              <a:buFontTx/>
              <a:buNone/>
              <a:defRPr sz="1740" b="1">
                <a:latin typeface="+mn-lt"/>
                <a:ea typeface="+mn-ea"/>
                <a:cs typeface="+mn-cs"/>
                <a:sym typeface="Helvetica"/>
              </a:defRPr>
            </a:pPr>
            <a:r>
              <a:rPr lang="en-GB">
                <a:latin typeface="Carlito"/>
              </a:rPr>
              <a:t>Descriptions of learning</a:t>
            </a:r>
          </a:p>
          <a:p>
            <a:pPr marL="0" indent="0" defTabSz="397763">
              <a:lnSpc>
                <a:spcPct val="100000"/>
              </a:lnSpc>
              <a:spcBef>
                <a:spcPts val="0"/>
              </a:spcBef>
              <a:buSzTx/>
              <a:buFontTx/>
              <a:buNone/>
              <a:defRPr sz="1740" b="1">
                <a:latin typeface="+mn-lt"/>
                <a:ea typeface="+mn-ea"/>
                <a:cs typeface="+mn-cs"/>
                <a:sym typeface="Helvetica"/>
              </a:defRPr>
            </a:pPr>
            <a:endParaRPr lang="en-GB">
              <a:latin typeface="Carlito"/>
            </a:endParaRPr>
          </a:p>
          <a:p>
            <a:pPr marL="0" indent="0" defTabSz="397763">
              <a:lnSpc>
                <a:spcPct val="100000"/>
              </a:lnSpc>
              <a:spcBef>
                <a:spcPts val="0"/>
              </a:spcBef>
              <a:buSzTx/>
              <a:buFontTx/>
              <a:buNone/>
              <a:defRPr sz="1740">
                <a:latin typeface="+mn-lt"/>
                <a:ea typeface="+mn-ea"/>
                <a:cs typeface="+mn-cs"/>
                <a:sym typeface="Helvetica"/>
              </a:defRPr>
            </a:pPr>
            <a:r>
              <a:rPr lang="en-GB">
                <a:latin typeface="Carlito"/>
              </a:rPr>
              <a:t>Descriptions of learning provide guidance on how learners should progress within each statement </a:t>
            </a:r>
          </a:p>
          <a:p>
            <a:pPr marL="0" indent="0" defTabSz="397763">
              <a:lnSpc>
                <a:spcPct val="100000"/>
              </a:lnSpc>
              <a:spcBef>
                <a:spcPts val="0"/>
              </a:spcBef>
              <a:buSzTx/>
              <a:buFontTx/>
              <a:buNone/>
              <a:defRPr sz="1740">
                <a:latin typeface="+mn-lt"/>
                <a:ea typeface="+mn-ea"/>
                <a:cs typeface="+mn-cs"/>
                <a:sym typeface="Helvetica"/>
              </a:defRPr>
            </a:pPr>
            <a:r>
              <a:rPr lang="en-GB">
                <a:latin typeface="Carlito"/>
              </a:rPr>
              <a:t>of what matters as they journey through the continuum of learning. </a:t>
            </a:r>
          </a:p>
          <a:p>
            <a:pPr marL="0" indent="0" defTabSz="397763">
              <a:lnSpc>
                <a:spcPct val="100000"/>
              </a:lnSpc>
              <a:spcBef>
                <a:spcPts val="0"/>
              </a:spcBef>
              <a:buSzTx/>
              <a:buFontTx/>
              <a:buNone/>
              <a:defRPr sz="1740">
                <a:latin typeface="+mn-lt"/>
                <a:ea typeface="+mn-ea"/>
                <a:cs typeface="+mn-cs"/>
                <a:sym typeface="Helvetica"/>
              </a:defRPr>
            </a:pPr>
            <a:endParaRPr lang="en-GB">
              <a:latin typeface="Carlito"/>
            </a:endParaRPr>
          </a:p>
          <a:p>
            <a:pPr marL="107396" indent="-107396" defTabSz="397763">
              <a:lnSpc>
                <a:spcPct val="100000"/>
              </a:lnSpc>
              <a:spcBef>
                <a:spcPts val="0"/>
              </a:spcBef>
              <a:defRPr sz="1740">
                <a:latin typeface="+mn-lt"/>
                <a:ea typeface="+mn-ea"/>
                <a:cs typeface="+mn-cs"/>
                <a:sym typeface="Helvetica"/>
              </a:defRPr>
            </a:pPr>
            <a:r>
              <a:rPr lang="en-GB">
                <a:latin typeface="Carlito"/>
              </a:rPr>
              <a:t>Developing physical health and wealth-being has lifelong benefits</a:t>
            </a:r>
          </a:p>
          <a:p>
            <a:pPr marL="107396" indent="-107396" defTabSz="397763">
              <a:lnSpc>
                <a:spcPct val="100000"/>
              </a:lnSpc>
              <a:spcBef>
                <a:spcPts val="0"/>
              </a:spcBef>
              <a:defRPr sz="1740">
                <a:latin typeface="+mn-lt"/>
                <a:ea typeface="+mn-ea"/>
                <a:cs typeface="+mn-cs"/>
                <a:sym typeface="Helvetica"/>
              </a:defRPr>
            </a:pPr>
            <a:r>
              <a:rPr lang="en-GB">
                <a:latin typeface="Carlito"/>
              </a:rPr>
              <a:t>How we process and respond to our experiences affects our mental health and emotional well-being</a:t>
            </a:r>
          </a:p>
          <a:p>
            <a:pPr marL="107396" indent="-107396" defTabSz="397763">
              <a:lnSpc>
                <a:spcPct val="100000"/>
              </a:lnSpc>
              <a:spcBef>
                <a:spcPts val="0"/>
              </a:spcBef>
              <a:defRPr sz="1740">
                <a:latin typeface="+mn-lt"/>
                <a:ea typeface="+mn-ea"/>
                <a:cs typeface="+mn-cs"/>
                <a:sym typeface="Helvetica"/>
              </a:defRPr>
            </a:pPr>
            <a:r>
              <a:rPr lang="en-GB">
                <a:latin typeface="Carlito"/>
              </a:rPr>
              <a:t>Our decision-making impacts on the quality of our lives and the lives of others.</a:t>
            </a:r>
          </a:p>
          <a:p>
            <a:pPr marL="107396" indent="-107396" defTabSz="397763">
              <a:lnSpc>
                <a:spcPct val="100000"/>
              </a:lnSpc>
              <a:spcBef>
                <a:spcPts val="0"/>
              </a:spcBef>
              <a:defRPr sz="1740">
                <a:latin typeface="+mn-lt"/>
                <a:ea typeface="+mn-ea"/>
                <a:cs typeface="+mn-cs"/>
                <a:sym typeface="Helvetica"/>
              </a:defRPr>
            </a:pPr>
            <a:r>
              <a:rPr lang="en-GB">
                <a:latin typeface="Carlito"/>
              </a:rPr>
              <a:t>How we engage with social influences shapes who we are and affects our health and well-being. </a:t>
            </a:r>
          </a:p>
          <a:p>
            <a:pPr marL="107396" indent="-107396" defTabSz="397763">
              <a:lnSpc>
                <a:spcPct val="100000"/>
              </a:lnSpc>
              <a:spcBef>
                <a:spcPts val="0"/>
              </a:spcBef>
              <a:defRPr sz="1740">
                <a:latin typeface="+mn-lt"/>
                <a:ea typeface="+mn-ea"/>
                <a:cs typeface="+mn-cs"/>
                <a:sym typeface="Helvetica"/>
              </a:defRPr>
            </a:pPr>
            <a:r>
              <a:rPr lang="en-GB">
                <a:latin typeface="Carlito"/>
              </a:rPr>
              <a:t>Healthy relationships are fundamental to our well-being.  </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00C38-3FA1-7EDD-CCEB-E4797E50B519}"/>
              </a:ext>
            </a:extLst>
          </p:cNvPr>
          <p:cNvSpPr>
            <a:spLocks noGrp="1"/>
          </p:cNvSpPr>
          <p:nvPr>
            <p:ph type="title"/>
          </p:nvPr>
        </p:nvSpPr>
        <p:spPr>
          <a:xfrm>
            <a:off x="646111" y="452718"/>
            <a:ext cx="9404723" cy="683355"/>
          </a:xfrm>
        </p:spPr>
        <p:txBody>
          <a:bodyPr/>
          <a:lstStyle/>
          <a:p>
            <a:r>
              <a:rPr lang="en-GB" sz="3000" b="1">
                <a:latin typeface="Carlito"/>
              </a:rPr>
              <a:t>The Unit</a:t>
            </a:r>
          </a:p>
        </p:txBody>
      </p:sp>
      <p:sp>
        <p:nvSpPr>
          <p:cNvPr id="3" name="Text Placeholder 2">
            <a:extLst>
              <a:ext uri="{FF2B5EF4-FFF2-40B4-BE49-F238E27FC236}">
                <a16:creationId xmlns:a16="http://schemas.microsoft.com/office/drawing/2014/main" id="{91B398A7-434B-D3F2-2586-28BFE86812BA}"/>
              </a:ext>
            </a:extLst>
          </p:cNvPr>
          <p:cNvSpPr>
            <a:spLocks noGrp="1"/>
          </p:cNvSpPr>
          <p:nvPr>
            <p:ph type="body" idx="1"/>
          </p:nvPr>
        </p:nvSpPr>
        <p:spPr>
          <a:xfrm>
            <a:off x="233725" y="1136074"/>
            <a:ext cx="10143330" cy="969173"/>
          </a:xfrm>
        </p:spPr>
        <p:txBody>
          <a:bodyPr>
            <a:normAutofit fontScale="85000" lnSpcReduction="20000"/>
          </a:bodyPr>
          <a:lstStyle/>
          <a:p>
            <a:pPr>
              <a:buFont typeface="Arial" panose="020B0604020202020204" pitchFamily="34" charset="0"/>
              <a:buChar char="•"/>
            </a:pPr>
            <a:r>
              <a:rPr lang="en-GB">
                <a:latin typeface="Carlito"/>
              </a:rPr>
              <a:t>Unit based around MTB</a:t>
            </a:r>
          </a:p>
          <a:p>
            <a:pPr>
              <a:buFont typeface="Arial" panose="020B0604020202020204" pitchFamily="34" charset="0"/>
              <a:buChar char="•"/>
            </a:pPr>
            <a:r>
              <a:rPr lang="en-GB">
                <a:latin typeface="Carlito"/>
              </a:rPr>
              <a:t>Models based programme</a:t>
            </a:r>
          </a:p>
          <a:p>
            <a:pPr>
              <a:buFont typeface="Arial" panose="020B0604020202020204" pitchFamily="34" charset="0"/>
              <a:buChar char="•"/>
            </a:pPr>
            <a:r>
              <a:rPr lang="en-GB">
                <a:latin typeface="Carlito"/>
              </a:rPr>
              <a:t>Uses Experiential Learning as foundation model</a:t>
            </a:r>
          </a:p>
          <a:p>
            <a:pPr>
              <a:buFont typeface="Arial" panose="020B0604020202020204" pitchFamily="34" charset="0"/>
              <a:buChar char="•"/>
            </a:pPr>
            <a:endParaRPr lang="en-GB"/>
          </a:p>
          <a:p>
            <a:pPr marL="0" indent="0">
              <a:buNone/>
            </a:pPr>
            <a:endParaRPr lang="en-GB"/>
          </a:p>
          <a:p>
            <a:pPr>
              <a:buFont typeface="Arial" panose="020B0604020202020204" pitchFamily="34" charset="0"/>
              <a:buChar char="•"/>
            </a:pPr>
            <a:endParaRPr lang="en-GB"/>
          </a:p>
          <a:p>
            <a:pPr marL="0" indent="0">
              <a:buNone/>
            </a:pPr>
            <a:endParaRPr lang="en-GB"/>
          </a:p>
        </p:txBody>
      </p:sp>
      <p:pic>
        <p:nvPicPr>
          <p:cNvPr id="4" name="Picture 3">
            <a:extLst>
              <a:ext uri="{FF2B5EF4-FFF2-40B4-BE49-F238E27FC236}">
                <a16:creationId xmlns:a16="http://schemas.microsoft.com/office/drawing/2014/main" id="{6CB0034F-4E95-7585-F64B-F84AED23FF46}"/>
              </a:ext>
            </a:extLst>
          </p:cNvPr>
          <p:cNvPicPr>
            <a:picLocks noChangeAspect="1"/>
          </p:cNvPicPr>
          <p:nvPr/>
        </p:nvPicPr>
        <p:blipFill>
          <a:blip r:embed="rId3"/>
          <a:stretch>
            <a:fillRect/>
          </a:stretch>
        </p:blipFill>
        <p:spPr>
          <a:xfrm>
            <a:off x="7748822" y="3602146"/>
            <a:ext cx="4232008" cy="2803136"/>
          </a:xfrm>
          <a:prstGeom prst="rect">
            <a:avLst/>
          </a:prstGeom>
        </p:spPr>
      </p:pic>
      <p:pic>
        <p:nvPicPr>
          <p:cNvPr id="7" name="Picture 6" descr="Figure 1: Kolb Experiential Learning Model">
            <a:extLst>
              <a:ext uri="{FF2B5EF4-FFF2-40B4-BE49-F238E27FC236}">
                <a16:creationId xmlns:a16="http://schemas.microsoft.com/office/drawing/2014/main" id="{DDF2EABA-57E5-8077-BDEB-14F8664820A6}"/>
              </a:ext>
              <a:ext uri="{C183D7F6-B498-43B3-948B-1728B52AA6E4}">
                <adec:decorative xmlns:adec="http://schemas.microsoft.com/office/drawing/2017/decorative" val="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47060" y="402594"/>
            <a:ext cx="3533770" cy="2755317"/>
          </a:xfrm>
          <a:prstGeom prst="rect">
            <a:avLst/>
          </a:prstGeom>
        </p:spPr>
      </p:pic>
      <p:sp>
        <p:nvSpPr>
          <p:cNvPr id="8" name="TextBox 7">
            <a:extLst>
              <a:ext uri="{FF2B5EF4-FFF2-40B4-BE49-F238E27FC236}">
                <a16:creationId xmlns:a16="http://schemas.microsoft.com/office/drawing/2014/main" id="{9BE7395D-E759-AA45-1852-A4B48D854513}"/>
              </a:ext>
            </a:extLst>
          </p:cNvPr>
          <p:cNvSpPr txBox="1"/>
          <p:nvPr/>
        </p:nvSpPr>
        <p:spPr>
          <a:xfrm>
            <a:off x="113529" y="5204953"/>
            <a:ext cx="6031136" cy="1200329"/>
          </a:xfrm>
          <a:prstGeom prst="rect">
            <a:avLst/>
          </a:prstGeom>
          <a:noFill/>
        </p:spPr>
        <p:txBody>
          <a:bodyPr wrap="square" rtlCol="0">
            <a:spAutoFit/>
          </a:bodyPr>
          <a:lstStyle/>
          <a:p>
            <a:r>
              <a:rPr lang="en-GB">
                <a:latin typeface="Carlito"/>
              </a:rPr>
              <a:t>“A models-based approach presents the best opportunity to re-align adventurous activities with its core learning and to realise its full potential as an important aspect of the physical education curriculum.” (Williams and Wainwright, 2019)</a:t>
            </a:r>
          </a:p>
        </p:txBody>
      </p:sp>
      <p:sp>
        <p:nvSpPr>
          <p:cNvPr id="9" name="TextBox 8">
            <a:extLst>
              <a:ext uri="{FF2B5EF4-FFF2-40B4-BE49-F238E27FC236}">
                <a16:creationId xmlns:a16="http://schemas.microsoft.com/office/drawing/2014/main" id="{6AA45AEE-BBE8-B023-594E-86BD8BFFF6FD}"/>
              </a:ext>
            </a:extLst>
          </p:cNvPr>
          <p:cNvSpPr txBox="1"/>
          <p:nvPr/>
        </p:nvSpPr>
        <p:spPr>
          <a:xfrm>
            <a:off x="109675" y="2505670"/>
            <a:ext cx="6031136" cy="923330"/>
          </a:xfrm>
          <a:prstGeom prst="rect">
            <a:avLst/>
          </a:prstGeom>
          <a:noFill/>
        </p:spPr>
        <p:txBody>
          <a:bodyPr wrap="square" rtlCol="0">
            <a:spAutoFit/>
          </a:bodyPr>
          <a:lstStyle/>
          <a:p>
            <a:r>
              <a:rPr lang="en-GB">
                <a:latin typeface="Carlito"/>
              </a:rPr>
              <a:t>“Adventure Based Learning experiences provide students with challenges, support, and the opportunity to build </a:t>
            </a:r>
          </a:p>
          <a:p>
            <a:r>
              <a:rPr lang="en-GB">
                <a:latin typeface="Carlito"/>
              </a:rPr>
              <a:t>trust, solve problems, and cooperate.” (Dyson, 2014)</a:t>
            </a:r>
          </a:p>
        </p:txBody>
      </p:sp>
      <p:sp>
        <p:nvSpPr>
          <p:cNvPr id="12" name="TextBox 11">
            <a:extLst>
              <a:ext uri="{FF2B5EF4-FFF2-40B4-BE49-F238E27FC236}">
                <a16:creationId xmlns:a16="http://schemas.microsoft.com/office/drawing/2014/main" id="{40C25F58-B058-2404-4A2E-347FCA65C718}"/>
              </a:ext>
            </a:extLst>
          </p:cNvPr>
          <p:cNvSpPr txBox="1"/>
          <p:nvPr/>
        </p:nvSpPr>
        <p:spPr>
          <a:xfrm>
            <a:off x="109675" y="3716812"/>
            <a:ext cx="6204039" cy="1200329"/>
          </a:xfrm>
          <a:prstGeom prst="rect">
            <a:avLst/>
          </a:prstGeom>
          <a:noFill/>
        </p:spPr>
        <p:txBody>
          <a:bodyPr wrap="square" rtlCol="0">
            <a:spAutoFit/>
          </a:bodyPr>
          <a:lstStyle/>
          <a:p>
            <a:r>
              <a:rPr lang="en-GB">
                <a:latin typeface="Carlito"/>
              </a:rPr>
              <a:t>“Participants reported many positive mental health benefits directly linked to their participation in mountain biking, including an improved mood, a decrease in stress and worry, and increased self-esteem.” (Roberts et al., 2018)</a:t>
            </a:r>
          </a:p>
        </p:txBody>
      </p:sp>
      <p:sp>
        <p:nvSpPr>
          <p:cNvPr id="13" name="TextBox 12">
            <a:extLst>
              <a:ext uri="{FF2B5EF4-FFF2-40B4-BE49-F238E27FC236}">
                <a16:creationId xmlns:a16="http://schemas.microsoft.com/office/drawing/2014/main" id="{911D1CF8-2571-309B-821A-5D95EC4A5A2B}"/>
              </a:ext>
            </a:extLst>
          </p:cNvPr>
          <p:cNvSpPr txBox="1"/>
          <p:nvPr/>
        </p:nvSpPr>
        <p:spPr>
          <a:xfrm>
            <a:off x="8416772" y="3132236"/>
            <a:ext cx="3533770" cy="261610"/>
          </a:xfrm>
          <a:prstGeom prst="rect">
            <a:avLst/>
          </a:prstGeom>
          <a:noFill/>
        </p:spPr>
        <p:txBody>
          <a:bodyPr wrap="square" rtlCol="0">
            <a:spAutoFit/>
          </a:bodyPr>
          <a:lstStyle/>
          <a:p>
            <a:r>
              <a:rPr lang="en-GB" sz="1100">
                <a:latin typeface="Carlito"/>
              </a:rPr>
              <a:t>Figure 1: Kolb Experiential Learning model</a:t>
            </a:r>
          </a:p>
        </p:txBody>
      </p:sp>
      <p:sp>
        <p:nvSpPr>
          <p:cNvPr id="14" name="TextBox 13">
            <a:extLst>
              <a:ext uri="{FF2B5EF4-FFF2-40B4-BE49-F238E27FC236}">
                <a16:creationId xmlns:a16="http://schemas.microsoft.com/office/drawing/2014/main" id="{33F2F099-7680-A2F2-1DDA-AC4A26B87703}"/>
              </a:ext>
            </a:extLst>
          </p:cNvPr>
          <p:cNvSpPr txBox="1"/>
          <p:nvPr/>
        </p:nvSpPr>
        <p:spPr>
          <a:xfrm>
            <a:off x="7748822" y="6430961"/>
            <a:ext cx="3533770" cy="261610"/>
          </a:xfrm>
          <a:prstGeom prst="rect">
            <a:avLst/>
          </a:prstGeom>
          <a:noFill/>
        </p:spPr>
        <p:txBody>
          <a:bodyPr wrap="square" rtlCol="0">
            <a:spAutoFit/>
          </a:bodyPr>
          <a:lstStyle/>
          <a:p>
            <a:r>
              <a:rPr lang="en-GB" sz="1100">
                <a:latin typeface="Carlito"/>
              </a:rPr>
              <a:t>Figure 2: Diagram of School grounds</a:t>
            </a:r>
          </a:p>
        </p:txBody>
      </p:sp>
    </p:spTree>
    <p:extLst>
      <p:ext uri="{BB962C8B-B14F-4D97-AF65-F5344CB8AC3E}">
        <p14:creationId xmlns:p14="http://schemas.microsoft.com/office/powerpoint/2010/main" val="1860061150"/>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9" name="Table 3"/>
          <p:cNvGraphicFramePr/>
          <p:nvPr>
            <p:extLst>
              <p:ext uri="{D42A27DB-BD31-4B8C-83A1-F6EECF244321}">
                <p14:modId xmlns:p14="http://schemas.microsoft.com/office/powerpoint/2010/main" val="3966549442"/>
              </p:ext>
            </p:extLst>
          </p:nvPr>
        </p:nvGraphicFramePr>
        <p:xfrm>
          <a:off x="107893" y="80109"/>
          <a:ext cx="11976213" cy="6602280"/>
        </p:xfrm>
        <a:graphic>
          <a:graphicData uri="http://schemas.openxmlformats.org/drawingml/2006/table">
            <a:tbl>
              <a:tblPr firstRow="1" bandRow="1">
                <a:tableStyleId>{4C3C2611-4C71-4FC5-86AE-919BDF0F9419}</a:tableStyleId>
              </a:tblPr>
              <a:tblGrid>
                <a:gridCol w="495464">
                  <a:extLst>
                    <a:ext uri="{9D8B030D-6E8A-4147-A177-3AD203B41FA5}">
                      <a16:colId xmlns:a16="http://schemas.microsoft.com/office/drawing/2014/main" val="20000"/>
                    </a:ext>
                  </a:extLst>
                </a:gridCol>
                <a:gridCol w="9154397">
                  <a:extLst>
                    <a:ext uri="{9D8B030D-6E8A-4147-A177-3AD203B41FA5}">
                      <a16:colId xmlns:a16="http://schemas.microsoft.com/office/drawing/2014/main" val="20001"/>
                    </a:ext>
                  </a:extLst>
                </a:gridCol>
                <a:gridCol w="2326352">
                  <a:extLst>
                    <a:ext uri="{9D8B030D-6E8A-4147-A177-3AD203B41FA5}">
                      <a16:colId xmlns:a16="http://schemas.microsoft.com/office/drawing/2014/main" val="20002"/>
                    </a:ext>
                  </a:extLst>
                </a:gridCol>
              </a:tblGrid>
              <a:tr h="343687">
                <a:tc>
                  <a:txBody>
                    <a:bodyPr/>
                    <a:lstStyle/>
                    <a:p>
                      <a:pPr algn="l">
                        <a:defRPr sz="1800" b="0">
                          <a:solidFill>
                            <a:srgbClr val="000000"/>
                          </a:solidFill>
                        </a:defRPr>
                      </a:pPr>
                      <a:r>
                        <a:rPr sz="1300" b="1">
                          <a:solidFill>
                            <a:srgbClr val="FFFFFF"/>
                          </a:solidFill>
                        </a:rPr>
                        <a:t>Wk</a:t>
                      </a:r>
                    </a:p>
                  </a:txBody>
                  <a:tcPr marL="48106" marR="48106" marT="48106" marB="48106" horzOverflow="overflow"/>
                </a:tc>
                <a:tc>
                  <a:txBody>
                    <a:bodyPr/>
                    <a:lstStyle/>
                    <a:p>
                      <a:pPr algn="l">
                        <a:defRPr sz="1800" b="0">
                          <a:solidFill>
                            <a:srgbClr val="000000"/>
                          </a:solidFill>
                        </a:defRPr>
                      </a:pPr>
                      <a:r>
                        <a:rPr sz="1300" b="1">
                          <a:solidFill>
                            <a:srgbClr val="FFFFFF"/>
                          </a:solidFill>
                        </a:rPr>
                        <a:t>Mountain Bike Track</a:t>
                      </a:r>
                    </a:p>
                  </a:txBody>
                  <a:tcPr marL="48106" marR="48106" marT="48106" marB="48106" horzOverflow="overflow"/>
                </a:tc>
                <a:tc>
                  <a:txBody>
                    <a:bodyPr/>
                    <a:lstStyle/>
                    <a:p>
                      <a:pPr algn="l">
                        <a:defRPr sz="1800"/>
                      </a:pPr>
                      <a:r>
                        <a:rPr lang="en-GB" sz="1300"/>
                        <a:t>Experiential Learning Model</a:t>
                      </a:r>
                      <a:endParaRPr sz="1300"/>
                    </a:p>
                  </a:txBody>
                  <a:tcPr marL="48106" marR="48106" marT="48106" marB="48106" horzOverflow="overflow"/>
                </a:tc>
                <a:extLst>
                  <a:ext uri="{0D108BD9-81ED-4DB2-BD59-A6C34878D82A}">
                    <a16:rowId xmlns:a16="http://schemas.microsoft.com/office/drawing/2014/main" val="10000"/>
                  </a:ext>
                </a:extLst>
              </a:tr>
              <a:tr h="887604">
                <a:tc>
                  <a:txBody>
                    <a:bodyPr/>
                    <a:lstStyle/>
                    <a:p>
                      <a:pPr algn="l">
                        <a:defRPr sz="1800"/>
                      </a:pPr>
                      <a:r>
                        <a:rPr sz="1300"/>
                        <a:t>1</a:t>
                      </a:r>
                    </a:p>
                  </a:txBody>
                  <a:tcPr marL="48106" marR="48106" marT="48106" marB="48106" horzOverflow="overflow"/>
                </a:tc>
                <a:tc>
                  <a:txBody>
                    <a:bodyPr/>
                    <a:lstStyle/>
                    <a:p>
                      <a:pPr algn="l">
                        <a:defRPr sz="1800"/>
                      </a:pPr>
                      <a:r>
                        <a:rPr sz="900"/>
                        <a:t>Introduce Bike Track to students.
Walk students around the track and explain what the track will help them achieve physically, mentally, socially and environmentally
Introduce Bikes to be used, explain safety issues.
Students take turns to cycle circuits of field (not track). Teacher assesses competence and capability.
When students not riding , complete other tasks:  How to set a Bike Up to Ride/ Safety Issues when Biking/ Do’s and Don’ts of Off Road Riding</a:t>
                      </a:r>
                    </a:p>
                  </a:txBody>
                  <a:tcPr marL="48106" marR="48106" marT="48106" marB="48106" horzOverflow="overflow"/>
                </a:tc>
                <a:tc>
                  <a:txBody>
                    <a:bodyPr/>
                    <a:lstStyle/>
                    <a:p>
                      <a:pPr algn="l">
                        <a:defRPr sz="1800"/>
                      </a:pPr>
                      <a:r>
                        <a:rPr lang="en-GB" sz="900"/>
                        <a:t>Students reflect on experience and performance and set targets for next lesson.</a:t>
                      </a:r>
                    </a:p>
                  </a:txBody>
                  <a:tcPr marL="48106" marR="48106" marT="48106" marB="48106" horzOverflow="overflow"/>
                </a:tc>
                <a:extLst>
                  <a:ext uri="{0D108BD9-81ED-4DB2-BD59-A6C34878D82A}">
                    <a16:rowId xmlns:a16="http://schemas.microsoft.com/office/drawing/2014/main" val="10001"/>
                  </a:ext>
                </a:extLst>
              </a:tr>
              <a:tr h="622705">
                <a:tc>
                  <a:txBody>
                    <a:bodyPr/>
                    <a:lstStyle/>
                    <a:p>
                      <a:pPr algn="l">
                        <a:defRPr sz="1800"/>
                      </a:pPr>
                      <a:r>
                        <a:rPr sz="1300"/>
                        <a:t>2</a:t>
                      </a:r>
                    </a:p>
                  </a:txBody>
                  <a:tcPr marL="48106" marR="48106" marT="48106" marB="48106" horzOverflow="overflow"/>
                </a:tc>
                <a:tc>
                  <a:txBody>
                    <a:bodyPr/>
                    <a:lstStyle/>
                    <a:p>
                      <a:pPr algn="l">
                        <a:defRPr sz="1800"/>
                      </a:pPr>
                      <a:r>
                        <a:rPr sz="900"/>
                        <a:t>Assign students to groups based on competence. Aim for range of skills. Most capable with least and middle capabilities in each group.
Each group takes it in turns to ride around the track…not at full speed simply to familiarise.
Each group establishes a best baseline time for each group member.
(* Will need to consider what groups do when not using track, explore skill development using cones etc.)</a:t>
                      </a:r>
                    </a:p>
                  </a:txBody>
                  <a:tcPr marL="48106" marR="48106" marT="48106" marB="48106" horzOverflow="overflow"/>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sz="1800"/>
                      </a:pPr>
                      <a:r>
                        <a:rPr lang="en-GB" sz="900"/>
                        <a:t>Students reflect on experience and performance individually and as group and set targets for next lesson.</a:t>
                      </a:r>
                    </a:p>
                    <a:p>
                      <a:pPr algn="l">
                        <a:defRPr sz="1800"/>
                      </a:pPr>
                      <a:endParaRPr sz="900"/>
                    </a:p>
                  </a:txBody>
                  <a:tcPr marL="48106" marR="48106" marT="48106" marB="48106" horzOverflow="overflow"/>
                </a:tc>
                <a:extLst>
                  <a:ext uri="{0D108BD9-81ED-4DB2-BD59-A6C34878D82A}">
                    <a16:rowId xmlns:a16="http://schemas.microsoft.com/office/drawing/2014/main" val="10002"/>
                  </a:ext>
                </a:extLst>
              </a:tr>
              <a:tr h="1284951">
                <a:tc>
                  <a:txBody>
                    <a:bodyPr/>
                    <a:lstStyle/>
                    <a:p>
                      <a:pPr algn="l">
                        <a:defRPr sz="1800"/>
                      </a:pPr>
                      <a:r>
                        <a:rPr sz="1300"/>
                        <a:t>3</a:t>
                      </a:r>
                    </a:p>
                  </a:txBody>
                  <a:tcPr marL="48106" marR="48106" marT="48106" marB="48106" horzOverflow="overflow"/>
                </a:tc>
                <a:tc>
                  <a:txBody>
                    <a:bodyPr/>
                    <a:lstStyle/>
                    <a:p>
                      <a:pPr algn="l">
                        <a:defRPr sz="1800"/>
                      </a:pPr>
                      <a:r>
                        <a:rPr sz="900"/>
                        <a:t>Discuss with students the objectives of the module.
Every student to show some progression…improve baseline time or execution
Every group to show progression in average time for group.
Every group produce a presentation on Mountain Biking, its value and how to be better at it!
Prize for most inclusive and supportive group.
Groups split up to discuss what they can do to improve times: What can they improve? What are the limitations?  Complete a group strategy to improve (as homework if necessary)
All groups practice circuit.
(*Will need to consider what groups do when not using track: exercises to develop balance and strength and skill development using cones etc.)</a:t>
                      </a:r>
                    </a:p>
                  </a:txBody>
                  <a:tcPr marL="48106" marR="48106" marT="48106" marB="48106" horzOverflow="overflow"/>
                </a:tc>
                <a:tc>
                  <a:txBody>
                    <a:bodyPr/>
                    <a:lstStyle/>
                    <a:p>
                      <a:pPr algn="l">
                        <a:defRPr sz="1800"/>
                      </a:pPr>
                      <a:r>
                        <a:rPr lang="en-GB" sz="900"/>
                        <a:t>Students put plans into action to achieve targets.</a:t>
                      </a:r>
                    </a:p>
                    <a:p>
                      <a:pPr algn="l">
                        <a:defRPr sz="1800"/>
                      </a:pPr>
                      <a:r>
                        <a:rPr lang="en-GB" sz="900"/>
                        <a:t>Undertake further review and re-evaluation and amend strategies if needed.</a:t>
                      </a:r>
                      <a:endParaRPr sz="900"/>
                    </a:p>
                  </a:txBody>
                  <a:tcPr marL="48106" marR="48106" marT="48106" marB="48106" horzOverflow="overflow"/>
                </a:tc>
                <a:extLst>
                  <a:ext uri="{0D108BD9-81ED-4DB2-BD59-A6C34878D82A}">
                    <a16:rowId xmlns:a16="http://schemas.microsoft.com/office/drawing/2014/main" val="10003"/>
                  </a:ext>
                </a:extLst>
              </a:tr>
              <a:tr h="755154">
                <a:tc>
                  <a:txBody>
                    <a:bodyPr/>
                    <a:lstStyle/>
                    <a:p>
                      <a:pPr algn="l">
                        <a:defRPr sz="1800"/>
                      </a:pPr>
                      <a:r>
                        <a:rPr sz="1300"/>
                        <a:t>4</a:t>
                      </a:r>
                    </a:p>
                  </a:txBody>
                  <a:tcPr marL="48106" marR="48106" marT="48106" marB="48106" horzOverflow="overflow"/>
                </a:tc>
                <a:tc>
                  <a:txBody>
                    <a:bodyPr/>
                    <a:lstStyle/>
                    <a:p>
                      <a:pPr algn="l">
                        <a:defRPr sz="1800"/>
                      </a:pPr>
                      <a:r>
                        <a:rPr sz="900"/>
                        <a:t>Groups try to put their theories into practice to see if that they can improve their times.
When not using track other groups rotate around other activities. Balance Training. Strength Training.
Teacher leads Stats Analysis: students try to work out whether maximising the performance of one group member or all group members will achieve greatest returns. 
Students model using ICT to find out how they can most effectively raise the group average.</a:t>
                      </a:r>
                    </a:p>
                  </a:txBody>
                  <a:tcPr marL="48106" marR="48106" marT="48106" marB="48106" horzOverflow="overflow"/>
                </a:tc>
                <a:tc>
                  <a:txBody>
                    <a:bodyPr/>
                    <a:lstStyle/>
                    <a:p>
                      <a:pPr algn="l">
                        <a:defRPr sz="1800"/>
                      </a:pPr>
                      <a:r>
                        <a:rPr lang="en-GB" sz="900"/>
                        <a:t>Students put plans into action to achieve targets.</a:t>
                      </a:r>
                    </a:p>
                    <a:p>
                      <a:pPr algn="l">
                        <a:defRPr sz="1800"/>
                      </a:pPr>
                      <a:r>
                        <a:rPr lang="en-GB" sz="900"/>
                        <a:t>Undertake further review and re-evaluation and amend strategies if needed.</a:t>
                      </a:r>
                    </a:p>
                  </a:txBody>
                  <a:tcPr marL="48106" marR="48106" marT="48106" marB="48106" horzOverflow="overflow"/>
                </a:tc>
                <a:extLst>
                  <a:ext uri="{0D108BD9-81ED-4DB2-BD59-A6C34878D82A}">
                    <a16:rowId xmlns:a16="http://schemas.microsoft.com/office/drawing/2014/main" val="10004"/>
                  </a:ext>
                </a:extLst>
              </a:tr>
              <a:tr h="755154">
                <a:tc>
                  <a:txBody>
                    <a:bodyPr/>
                    <a:lstStyle/>
                    <a:p>
                      <a:pPr algn="l">
                        <a:defRPr sz="1800"/>
                      </a:pPr>
                      <a:r>
                        <a:rPr sz="1300"/>
                        <a:t>5</a:t>
                      </a:r>
                    </a:p>
                  </a:txBody>
                  <a:tcPr marL="48106" marR="48106" marT="48106" marB="48106" horzOverflow="overflow"/>
                </a:tc>
                <a:tc>
                  <a:txBody>
                    <a:bodyPr/>
                    <a:lstStyle/>
                    <a:p>
                      <a:pPr algn="l">
                        <a:defRPr sz="1800"/>
                      </a:pPr>
                      <a:r>
                        <a:rPr sz="900"/>
                        <a:t>All groups take turns to run timed circuits, compare with initial times, calculate percentage improvement for individuals and group.
Groups review performances and try to analyse where further improvements may lie.
Teacher led discussion on enhancing performance: Use of resource: is the bike set up optimised, Tactics: is the course layout being optimised
Students review performance individually and with group to see whether they can improve their performance.</a:t>
                      </a:r>
                    </a:p>
                  </a:txBody>
                  <a:tcPr marL="48106" marR="48106" marT="48106" marB="48106" horzOverflow="overflow"/>
                </a:tc>
                <a:tc>
                  <a:txBody>
                    <a:bodyPr/>
                    <a:lstStyle/>
                    <a:p>
                      <a:pPr algn="l">
                        <a:defRPr sz="1800"/>
                      </a:pPr>
                      <a:r>
                        <a:rPr lang="en-GB" sz="900"/>
                        <a:t>Students discuss inputs from whole class and teacher. Do plans and strategies need  to be developed?</a:t>
                      </a:r>
                      <a:endParaRPr sz="900"/>
                    </a:p>
                  </a:txBody>
                  <a:tcPr marL="48106" marR="48106" marT="48106" marB="48106" horzOverflow="overflow"/>
                </a:tc>
                <a:extLst>
                  <a:ext uri="{0D108BD9-81ED-4DB2-BD59-A6C34878D82A}">
                    <a16:rowId xmlns:a16="http://schemas.microsoft.com/office/drawing/2014/main" val="10005"/>
                  </a:ext>
                </a:extLst>
              </a:tr>
              <a:tr h="1020053">
                <a:tc>
                  <a:txBody>
                    <a:bodyPr/>
                    <a:lstStyle/>
                    <a:p>
                      <a:pPr algn="l">
                        <a:defRPr sz="1800"/>
                      </a:pPr>
                      <a:r>
                        <a:rPr sz="1300"/>
                        <a:t>6</a:t>
                      </a:r>
                    </a:p>
                  </a:txBody>
                  <a:tcPr marL="48106" marR="48106" marT="48106" marB="48106" horzOverflow="overflow"/>
                </a:tc>
                <a:tc>
                  <a:txBody>
                    <a:bodyPr/>
                    <a:lstStyle/>
                    <a:p>
                      <a:pPr algn="l">
                        <a:defRPr sz="1800"/>
                      </a:pPr>
                      <a:r>
                        <a:rPr sz="900"/>
                        <a:t>Select two volunteers of similar skill level and do timed runs.
Whole group discussion of performances:
How experienced are partcipants? How fit are they? Are they very brave/daredevils?  Are they male or female? Did they do the same time? Are they taller/shorter? Are there limits on how good we can be at something in comparison to someone else? Why was one better or worse than the other? Can we adopt some of there attributes?
Groups take turns to run further timed circuits and compare with earlier times..have they improved at all?
When not using track other groups rotate around other activities. Balance Training. Strength Training.</a:t>
                      </a:r>
                    </a:p>
                  </a:txBody>
                  <a:tcPr marL="48106" marR="48106" marT="48106" marB="48106" horzOverflow="overflow"/>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sz="1800"/>
                      </a:pPr>
                      <a:r>
                        <a:rPr lang="en-GB" sz="900"/>
                        <a:t>Students discuss inputs from whole class and teacher. Do plans and strategies need  to be developed?</a:t>
                      </a:r>
                    </a:p>
                  </a:txBody>
                  <a:tcPr marL="48106" marR="48106" marT="48106" marB="48106" horzOverflow="overflow"/>
                </a:tc>
                <a:extLst>
                  <a:ext uri="{0D108BD9-81ED-4DB2-BD59-A6C34878D82A}">
                    <a16:rowId xmlns:a16="http://schemas.microsoft.com/office/drawing/2014/main" val="10006"/>
                  </a:ext>
                </a:extLst>
              </a:tr>
              <a:tr h="801987">
                <a:tc>
                  <a:txBody>
                    <a:bodyPr/>
                    <a:lstStyle/>
                    <a:p>
                      <a:pPr algn="l">
                        <a:defRPr sz="1800"/>
                      </a:pPr>
                      <a:r>
                        <a:rPr sz="1300"/>
                        <a:t>7 &amp; 8</a:t>
                      </a:r>
                    </a:p>
                  </a:txBody>
                  <a:tcPr marL="48106" marR="48106" marT="48106" marB="48106" horzOverflow="overflow"/>
                </a:tc>
                <a:tc>
                  <a:txBody>
                    <a:bodyPr/>
                    <a:lstStyle/>
                    <a:p>
                      <a:pPr algn="l">
                        <a:defRPr sz="1800"/>
                      </a:pPr>
                      <a:r>
                        <a:rPr sz="900"/>
                        <a:t>Time runs under teacher guidance one group at a time.
When not doing their runs groups complete presentations detailing:  Mountain Biking, its value and how to be better at it!
Review module: 
What worked well? What could we improve?  Results: which group had the most improved average, what was their strategy? Award prize for most inclusive/supportive group.</a:t>
                      </a:r>
                    </a:p>
                  </a:txBody>
                  <a:tcPr marL="48106" marR="48106" marT="48106" marB="48106" horzOverflow="overflow"/>
                </a:tc>
                <a:tc>
                  <a:txBody>
                    <a:bodyPr/>
                    <a:lstStyle/>
                    <a:p>
                      <a:pPr algn="l">
                        <a:defRPr sz="1800"/>
                      </a:pPr>
                      <a:r>
                        <a:rPr lang="en-GB" sz="900"/>
                        <a:t>Students review performance of self and group in light of other groups feedback.</a:t>
                      </a:r>
                    </a:p>
                    <a:p>
                      <a:pPr algn="l">
                        <a:defRPr sz="1800"/>
                      </a:pPr>
                      <a:r>
                        <a:rPr lang="en-GB" sz="900"/>
                        <a:t>What can I/we learn?</a:t>
                      </a:r>
                    </a:p>
                    <a:p>
                      <a:pPr algn="l">
                        <a:defRPr sz="1800"/>
                      </a:pPr>
                      <a:endParaRPr lang="en-GB" sz="900"/>
                    </a:p>
                  </a:txBody>
                  <a:tcPr marL="48106" marR="48106" marT="48106" marB="48106" horzOverflow="overflow"/>
                </a:tc>
                <a:extLst>
                  <a:ext uri="{0D108BD9-81ED-4DB2-BD59-A6C34878D82A}">
                    <a16:rowId xmlns:a16="http://schemas.microsoft.com/office/drawing/2014/main" val="10007"/>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Bike Track Year 7 :  Aims"/>
          <p:cNvSpPr txBox="1">
            <a:spLocks noGrp="1"/>
          </p:cNvSpPr>
          <p:nvPr>
            <p:ph type="title"/>
          </p:nvPr>
        </p:nvSpPr>
        <p:spPr>
          <a:prstGeom prst="rect">
            <a:avLst/>
          </a:prstGeom>
        </p:spPr>
        <p:txBody>
          <a:bodyPr/>
          <a:lstStyle/>
          <a:p>
            <a:r>
              <a:t>Bike Track Year 7 :  Aims</a:t>
            </a:r>
          </a:p>
        </p:txBody>
      </p:sp>
      <p:sp>
        <p:nvSpPr>
          <p:cNvPr id="104" name="An introductory module aiming to introduce the bike track to new students…"/>
          <p:cNvSpPr txBox="1">
            <a:spLocks noGrp="1"/>
          </p:cNvSpPr>
          <p:nvPr>
            <p:ph type="body" idx="1"/>
          </p:nvPr>
        </p:nvSpPr>
        <p:spPr>
          <a:xfrm>
            <a:off x="45666" y="1543050"/>
            <a:ext cx="8458200" cy="4351338"/>
          </a:xfrm>
          <a:prstGeom prst="rect">
            <a:avLst/>
          </a:prstGeom>
        </p:spPr>
        <p:txBody>
          <a:bodyPr>
            <a:normAutofit fontScale="92500" lnSpcReduction="20000"/>
          </a:bodyPr>
          <a:lstStyle/>
          <a:p>
            <a:pPr marL="203454" indent="-203454" defTabSz="813816">
              <a:spcBef>
                <a:spcPts val="800"/>
              </a:spcBef>
              <a:defRPr sz="1779"/>
            </a:pPr>
            <a:r>
              <a:rPr>
                <a:latin typeface="Carlito"/>
              </a:rPr>
              <a:t>An introductory module aiming to introduce the </a:t>
            </a:r>
            <a:r>
              <a:rPr lang="en-GB">
                <a:latin typeface="Carlito"/>
              </a:rPr>
              <a:t>green/blue </a:t>
            </a:r>
            <a:r>
              <a:rPr>
                <a:latin typeface="Carlito"/>
              </a:rPr>
              <a:t>bike track to new students</a:t>
            </a:r>
          </a:p>
          <a:p>
            <a:pPr marL="203454" indent="-203454" defTabSz="813816">
              <a:spcBef>
                <a:spcPts val="800"/>
              </a:spcBef>
              <a:defRPr sz="1779"/>
            </a:pPr>
            <a:r>
              <a:rPr>
                <a:latin typeface="Carlito"/>
              </a:rPr>
              <a:t>The</a:t>
            </a:r>
            <a:r>
              <a:rPr lang="en-GB">
                <a:latin typeface="Carlito"/>
              </a:rPr>
              <a:t> </a:t>
            </a:r>
            <a:r>
              <a:rPr>
                <a:latin typeface="Carlito"/>
              </a:rPr>
              <a:t>module revolves around students developing their skill</a:t>
            </a:r>
            <a:r>
              <a:rPr lang="en-GB">
                <a:latin typeface="Carlito"/>
              </a:rPr>
              <a:t>s </a:t>
            </a:r>
            <a:r>
              <a:rPr>
                <a:latin typeface="Carlito"/>
              </a:rPr>
              <a:t>on the track from their own personal starting points</a:t>
            </a:r>
            <a:r>
              <a:rPr lang="en-GB">
                <a:latin typeface="Carlito"/>
              </a:rPr>
              <a:t> e.g. total novices might aim to complete a circuit of the green track, more experienced riders might aim to complete multiple circuits of the blue tack with improved time and skill.</a:t>
            </a:r>
          </a:p>
          <a:p>
            <a:pPr marL="203454" indent="-203454" defTabSz="813816">
              <a:spcBef>
                <a:spcPts val="800"/>
              </a:spcBef>
              <a:defRPr sz="1779"/>
            </a:pPr>
            <a:r>
              <a:rPr lang="en-GB">
                <a:latin typeface="Carlito"/>
              </a:rPr>
              <a:t>Use of the bike track will aim to provide full body workouts, improve strength, stamina, and balance.</a:t>
            </a:r>
          </a:p>
          <a:p>
            <a:pPr marL="203454" indent="-203454" defTabSz="813816">
              <a:spcBef>
                <a:spcPts val="800"/>
              </a:spcBef>
              <a:defRPr sz="1779"/>
            </a:pPr>
            <a:r>
              <a:rPr lang="en-GB">
                <a:latin typeface="Carlito"/>
              </a:rPr>
              <a:t>Students will be introduced to best practice and encouraged to cycle safely and intelligently to build health and fitness and stay safe and well.</a:t>
            </a:r>
          </a:p>
          <a:p>
            <a:pPr marL="203454" indent="-203454" defTabSz="813816">
              <a:spcBef>
                <a:spcPts val="800"/>
              </a:spcBef>
              <a:defRPr sz="1779"/>
            </a:pPr>
            <a:r>
              <a:rPr lang="en-GB">
                <a:latin typeface="Carlito"/>
              </a:rPr>
              <a:t>Cycling is a sport that may be engaged in at a wide range of fitness levels and ages and in a wide range of situations (off-road, racing, touring, recreational etc). Focus on the bike track aims to encourage/establish a life-long fitness opportunity </a:t>
            </a:r>
          </a:p>
          <a:p>
            <a:pPr marL="203454" indent="-203454" defTabSz="813816">
              <a:spcBef>
                <a:spcPts val="800"/>
              </a:spcBef>
              <a:defRPr sz="1779"/>
            </a:pPr>
            <a:r>
              <a:rPr lang="en-GB">
                <a:latin typeface="Carlito"/>
              </a:rPr>
              <a:t>In working together in groups, s</a:t>
            </a:r>
            <a:r>
              <a:rPr err="1">
                <a:latin typeface="Carlito"/>
              </a:rPr>
              <a:t>tudents</a:t>
            </a:r>
            <a:r>
              <a:rPr>
                <a:latin typeface="Carlito"/>
              </a:rPr>
              <a:t> will begin to </a:t>
            </a:r>
            <a:r>
              <a:rPr err="1">
                <a:latin typeface="Carlito"/>
              </a:rPr>
              <a:t>analyse</a:t>
            </a:r>
            <a:r>
              <a:rPr>
                <a:latin typeface="Carlito"/>
              </a:rPr>
              <a:t> </a:t>
            </a:r>
            <a:r>
              <a:rPr lang="en-GB">
                <a:latin typeface="Carlito"/>
              </a:rPr>
              <a:t>and understand one another’s performance and to understand that </a:t>
            </a:r>
            <a:r>
              <a:rPr>
                <a:latin typeface="Carlito"/>
              </a:rPr>
              <a:t>some people are better than others at varying tasks. They will begin to consider factors like accessibility, physique, power, stamina etc. and begin to develop strategies for </a:t>
            </a:r>
            <a:r>
              <a:rPr err="1">
                <a:latin typeface="Carlito"/>
              </a:rPr>
              <a:t>maximising</a:t>
            </a:r>
            <a:r>
              <a:rPr>
                <a:latin typeface="Carlito"/>
              </a:rPr>
              <a:t> </a:t>
            </a:r>
            <a:r>
              <a:rPr lang="en-GB">
                <a:latin typeface="Carlito"/>
              </a:rPr>
              <a:t>personal </a:t>
            </a:r>
            <a:r>
              <a:rPr>
                <a:latin typeface="Carlito"/>
              </a:rPr>
              <a:t>performance using tactics and information.</a:t>
            </a:r>
            <a:r>
              <a:rPr lang="en-GB">
                <a:latin typeface="Carlito"/>
              </a:rPr>
              <a:t> </a:t>
            </a:r>
            <a:endParaRPr>
              <a:latin typeface="Carlito"/>
            </a:endParaRPr>
          </a:p>
          <a:p>
            <a:pPr marL="203454" indent="-203454" defTabSz="813816">
              <a:spcBef>
                <a:spcPts val="800"/>
              </a:spcBef>
              <a:defRPr sz="1779"/>
            </a:pPr>
            <a:r>
              <a:rPr>
                <a:latin typeface="Carlito"/>
              </a:rPr>
              <a:t>Students will be encouraged to explore the positive reinforcement achieved by working collectively to achieve a goal rather than simply focusing on personal performance.  </a:t>
            </a:r>
          </a:p>
        </p:txBody>
      </p:sp>
      <p:pic>
        <p:nvPicPr>
          <p:cNvPr id="3" name="Picture 2" descr="Table&#10;&#10;Description automatically generated">
            <a:extLst>
              <a:ext uri="{FF2B5EF4-FFF2-40B4-BE49-F238E27FC236}">
                <a16:creationId xmlns:a16="http://schemas.microsoft.com/office/drawing/2014/main" id="{B90FC391-D72C-FDFE-8AD2-551E68A1E2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7419" y="1521278"/>
            <a:ext cx="3186515" cy="2838450"/>
          </a:xfrm>
          <a:prstGeom prst="rect">
            <a:avLst/>
          </a:prstGeom>
        </p:spPr>
      </p:pic>
      <p:sp>
        <p:nvSpPr>
          <p:cNvPr id="4" name="TextBox 3">
            <a:extLst>
              <a:ext uri="{FF2B5EF4-FFF2-40B4-BE49-F238E27FC236}">
                <a16:creationId xmlns:a16="http://schemas.microsoft.com/office/drawing/2014/main" id="{AD08DD64-A65A-AA3E-1E83-73457044A298}"/>
              </a:ext>
            </a:extLst>
          </p:cNvPr>
          <p:cNvSpPr txBox="1"/>
          <p:nvPr/>
        </p:nvSpPr>
        <p:spPr>
          <a:xfrm>
            <a:off x="8807419" y="4359728"/>
            <a:ext cx="3533770" cy="261610"/>
          </a:xfrm>
          <a:prstGeom prst="rect">
            <a:avLst/>
          </a:prstGeom>
          <a:noFill/>
        </p:spPr>
        <p:txBody>
          <a:bodyPr wrap="square" rtlCol="0">
            <a:spAutoFit/>
          </a:bodyPr>
          <a:lstStyle/>
          <a:p>
            <a:r>
              <a:rPr lang="en-GB" sz="1100">
                <a:latin typeface="Carlito"/>
              </a:rPr>
              <a:t>Figure 3: Mountain Biking trail grades </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Bike Track Year 7:  Objectives"/>
          <p:cNvSpPr txBox="1">
            <a:spLocks noGrp="1"/>
          </p:cNvSpPr>
          <p:nvPr>
            <p:ph type="title"/>
          </p:nvPr>
        </p:nvSpPr>
        <p:spPr>
          <a:prstGeom prst="rect">
            <a:avLst/>
          </a:prstGeom>
        </p:spPr>
        <p:txBody>
          <a:bodyPr/>
          <a:lstStyle/>
          <a:p>
            <a:r>
              <a:rPr>
                <a:latin typeface="Carlito"/>
              </a:rPr>
              <a:t>Bike Track Year 7:  Objectives</a:t>
            </a:r>
          </a:p>
        </p:txBody>
      </p:sp>
      <p:sp>
        <p:nvSpPr>
          <p:cNvPr id="107" name="By the end of this module all students will…"/>
          <p:cNvSpPr txBox="1">
            <a:spLocks noGrp="1"/>
          </p:cNvSpPr>
          <p:nvPr>
            <p:ph type="body" idx="1"/>
          </p:nvPr>
        </p:nvSpPr>
        <p:spPr>
          <a:xfrm>
            <a:off x="445062" y="1351370"/>
            <a:ext cx="11547334" cy="5365019"/>
          </a:xfrm>
          <a:prstGeom prst="rect">
            <a:avLst/>
          </a:prstGeom>
        </p:spPr>
        <p:txBody>
          <a:bodyPr>
            <a:normAutofit/>
          </a:bodyPr>
          <a:lstStyle/>
          <a:p>
            <a:pPr marL="0" indent="0" defTabSz="877823">
              <a:spcBef>
                <a:spcPts val="900"/>
              </a:spcBef>
              <a:buNone/>
              <a:defRPr sz="2688"/>
            </a:pPr>
            <a:r>
              <a:rPr>
                <a:latin typeface="Carlito"/>
              </a:rPr>
              <a:t>By the end of this module all students will </a:t>
            </a:r>
            <a:endParaRPr lang="en-GB">
              <a:latin typeface="Carlito"/>
            </a:endParaRPr>
          </a:p>
          <a:p>
            <a:pPr marL="0" indent="0" defTabSz="877823">
              <a:spcBef>
                <a:spcPts val="900"/>
              </a:spcBef>
              <a:buNone/>
              <a:defRPr sz="2688"/>
            </a:pPr>
            <a:endParaRPr lang="en-GB">
              <a:latin typeface="Carlito"/>
            </a:endParaRPr>
          </a:p>
          <a:p>
            <a:pPr marL="219455" indent="-219455" defTabSz="877823">
              <a:spcBef>
                <a:spcPts val="900"/>
              </a:spcBef>
              <a:defRPr sz="2688"/>
            </a:pPr>
            <a:r>
              <a:rPr lang="en-GB" sz="2400">
                <a:latin typeface="Carlito"/>
              </a:rPr>
              <a:t>Be able to explain the benefits of cycling (health, well being, environmental)</a:t>
            </a:r>
          </a:p>
          <a:p>
            <a:pPr marL="219455" indent="-219455" defTabSz="877823">
              <a:spcBef>
                <a:spcPts val="900"/>
              </a:spcBef>
              <a:defRPr sz="2688"/>
            </a:pPr>
            <a:r>
              <a:rPr lang="en-GB" sz="2400">
                <a:latin typeface="Carlito"/>
              </a:rPr>
              <a:t>Be able to explain the key points in setting up a bike to ride safely and efficiently</a:t>
            </a:r>
          </a:p>
          <a:p>
            <a:pPr marL="219455" indent="-219455" defTabSz="877823">
              <a:spcBef>
                <a:spcPts val="900"/>
              </a:spcBef>
              <a:defRPr sz="2688"/>
            </a:pPr>
            <a:r>
              <a:rPr lang="en-GB" sz="2400">
                <a:latin typeface="Carlito"/>
              </a:rPr>
              <a:t>Have clear ideas about the tactics that they might employ to improve personal performance</a:t>
            </a:r>
          </a:p>
          <a:p>
            <a:pPr marL="219455" indent="-219455" defTabSz="877823">
              <a:spcBef>
                <a:spcPts val="900"/>
              </a:spcBef>
              <a:defRPr sz="2688"/>
            </a:pPr>
            <a:r>
              <a:rPr lang="en-GB" sz="2400">
                <a:latin typeface="Carlito"/>
              </a:rPr>
              <a:t>Have improved their performance on the introductory track</a:t>
            </a:r>
          </a:p>
          <a:p>
            <a:pPr marL="219455" indent="-219455" defTabSz="877823">
              <a:spcBef>
                <a:spcPts val="900"/>
              </a:spcBef>
              <a:defRPr sz="2688"/>
            </a:pPr>
            <a:r>
              <a:rPr lang="en-GB" sz="2400">
                <a:latin typeface="Carlito"/>
              </a:rPr>
              <a:t>Have clear ideas about the ways that team performance can be enhanced</a:t>
            </a:r>
          </a:p>
          <a:p>
            <a:pPr marL="219455" indent="-219455" defTabSz="877823">
              <a:spcBef>
                <a:spcPts val="900"/>
              </a:spcBef>
              <a:defRPr sz="2688"/>
            </a:pPr>
            <a:r>
              <a:rPr lang="en-GB" sz="2400">
                <a:latin typeface="Carlito"/>
              </a:rPr>
              <a:t>Be able to explain why success is not simply about being fastest</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1" name="Table 1"/>
          <p:cNvGraphicFramePr/>
          <p:nvPr>
            <p:extLst>
              <p:ext uri="{D42A27DB-BD31-4B8C-83A1-F6EECF244321}">
                <p14:modId xmlns:p14="http://schemas.microsoft.com/office/powerpoint/2010/main" val="4041645655"/>
              </p:ext>
            </p:extLst>
          </p:nvPr>
        </p:nvGraphicFramePr>
        <p:xfrm>
          <a:off x="0" y="387485"/>
          <a:ext cx="12192000" cy="6083030"/>
        </p:xfrm>
        <a:graphic>
          <a:graphicData uri="http://schemas.openxmlformats.org/drawingml/2006/table">
            <a:tbl>
              <a:tblPr firstRow="1" bandRow="1">
                <a:tableStyleId>{4C3C2611-4C71-4FC5-86AE-919BDF0F9419}</a:tableStyleId>
              </a:tblPr>
              <a:tblGrid>
                <a:gridCol w="399119">
                  <a:extLst>
                    <a:ext uri="{9D8B030D-6E8A-4147-A177-3AD203B41FA5}">
                      <a16:colId xmlns:a16="http://schemas.microsoft.com/office/drawing/2014/main" val="20000"/>
                    </a:ext>
                  </a:extLst>
                </a:gridCol>
                <a:gridCol w="3236877">
                  <a:extLst>
                    <a:ext uri="{9D8B030D-6E8A-4147-A177-3AD203B41FA5}">
                      <a16:colId xmlns:a16="http://schemas.microsoft.com/office/drawing/2014/main" val="20001"/>
                    </a:ext>
                  </a:extLst>
                </a:gridCol>
                <a:gridCol w="1558455">
                  <a:extLst>
                    <a:ext uri="{9D8B030D-6E8A-4147-A177-3AD203B41FA5}">
                      <a16:colId xmlns:a16="http://schemas.microsoft.com/office/drawing/2014/main" val="20002"/>
                    </a:ext>
                  </a:extLst>
                </a:gridCol>
                <a:gridCol w="750156">
                  <a:extLst>
                    <a:ext uri="{9D8B030D-6E8A-4147-A177-3AD203B41FA5}">
                      <a16:colId xmlns:a16="http://schemas.microsoft.com/office/drawing/2014/main" val="20003"/>
                    </a:ext>
                  </a:extLst>
                </a:gridCol>
                <a:gridCol w="1222300">
                  <a:extLst>
                    <a:ext uri="{9D8B030D-6E8A-4147-A177-3AD203B41FA5}">
                      <a16:colId xmlns:a16="http://schemas.microsoft.com/office/drawing/2014/main" val="20004"/>
                    </a:ext>
                  </a:extLst>
                </a:gridCol>
                <a:gridCol w="1198937">
                  <a:extLst>
                    <a:ext uri="{9D8B030D-6E8A-4147-A177-3AD203B41FA5}">
                      <a16:colId xmlns:a16="http://schemas.microsoft.com/office/drawing/2014/main" val="20005"/>
                    </a:ext>
                  </a:extLst>
                </a:gridCol>
                <a:gridCol w="3826156">
                  <a:extLst>
                    <a:ext uri="{9D8B030D-6E8A-4147-A177-3AD203B41FA5}">
                      <a16:colId xmlns:a16="http://schemas.microsoft.com/office/drawing/2014/main" val="20006"/>
                    </a:ext>
                  </a:extLst>
                </a:gridCol>
              </a:tblGrid>
              <a:tr h="322289">
                <a:tc>
                  <a:txBody>
                    <a:bodyPr/>
                    <a:lstStyle/>
                    <a:p>
                      <a:pPr algn="l">
                        <a:defRPr sz="1800" b="0">
                          <a:solidFill>
                            <a:srgbClr val="000000"/>
                          </a:solidFill>
                        </a:defRPr>
                      </a:pPr>
                      <a:r>
                        <a:rPr sz="900" b="1">
                          <a:solidFill>
                            <a:srgbClr val="FFFFFF"/>
                          </a:solidFill>
                        </a:rPr>
                        <a:t>Week </a:t>
                      </a:r>
                    </a:p>
                  </a:txBody>
                  <a:tcPr marL="0" marR="0" marT="0" marB="0" horzOverflow="overflow"/>
                </a:tc>
                <a:tc>
                  <a:txBody>
                    <a:bodyPr/>
                    <a:lstStyle/>
                    <a:p>
                      <a:pPr algn="l">
                        <a:defRPr sz="1800" b="0">
                          <a:solidFill>
                            <a:srgbClr val="000000"/>
                          </a:solidFill>
                        </a:defRPr>
                      </a:pPr>
                      <a:r>
                        <a:rPr sz="900" b="1">
                          <a:solidFill>
                            <a:srgbClr val="FFFFFF"/>
                          </a:solidFill>
                        </a:rPr>
                        <a:t>Resources</a:t>
                      </a:r>
                    </a:p>
                  </a:txBody>
                  <a:tcPr marL="0" marR="0" marT="0" marB="0" horzOverflow="overflow"/>
                </a:tc>
                <a:tc>
                  <a:txBody>
                    <a:bodyPr/>
                    <a:lstStyle/>
                    <a:p>
                      <a:pPr algn="l">
                        <a:defRPr sz="1800" b="0">
                          <a:solidFill>
                            <a:srgbClr val="000000"/>
                          </a:solidFill>
                        </a:defRPr>
                      </a:pPr>
                      <a:r>
                        <a:rPr sz="900" b="1">
                          <a:solidFill>
                            <a:srgbClr val="FFFFFF"/>
                          </a:solidFill>
                        </a:rPr>
                        <a:t>Statements of What Matters</a:t>
                      </a:r>
                    </a:p>
                  </a:txBody>
                  <a:tcPr marL="0" marR="0" marT="0" marB="0" horzOverflow="overflow"/>
                </a:tc>
                <a:tc>
                  <a:txBody>
                    <a:bodyPr/>
                    <a:lstStyle/>
                    <a:p>
                      <a:pPr algn="l">
                        <a:defRPr sz="1800" b="0">
                          <a:solidFill>
                            <a:srgbClr val="000000"/>
                          </a:solidFill>
                        </a:defRPr>
                      </a:pPr>
                      <a:r>
                        <a:rPr sz="900" b="1">
                          <a:solidFill>
                            <a:srgbClr val="FFFFFF"/>
                          </a:solidFill>
                        </a:rPr>
                        <a:t>Progression</a:t>
                      </a:r>
                    </a:p>
                  </a:txBody>
                  <a:tcPr marL="0" marR="0" marT="0" marB="0" horzOverflow="overflow"/>
                </a:tc>
                <a:tc>
                  <a:txBody>
                    <a:bodyPr/>
                    <a:lstStyle/>
                    <a:p>
                      <a:pPr algn="l">
                        <a:defRPr sz="1800" b="0">
                          <a:solidFill>
                            <a:srgbClr val="000000"/>
                          </a:solidFill>
                        </a:defRPr>
                      </a:pPr>
                      <a:r>
                        <a:rPr sz="900" b="1">
                          <a:solidFill>
                            <a:srgbClr val="FFFFFF"/>
                          </a:solidFill>
                        </a:rPr>
                        <a:t>Cross Curricular Skills         </a:t>
                      </a:r>
                    </a:p>
                  </a:txBody>
                  <a:tcPr marL="0" marR="0" marT="0" marB="0" horzOverflow="overflow"/>
                </a:tc>
                <a:tc>
                  <a:txBody>
                    <a:bodyPr/>
                    <a:lstStyle/>
                    <a:p>
                      <a:pPr algn="l">
                        <a:defRPr sz="1800" b="0">
                          <a:solidFill>
                            <a:srgbClr val="000000"/>
                          </a:solidFill>
                        </a:defRPr>
                      </a:pPr>
                      <a:r>
                        <a:rPr sz="900" b="1">
                          <a:solidFill>
                            <a:srgbClr val="FFFFFF"/>
                          </a:solidFill>
                        </a:rPr>
                        <a:t>Cross Cutting Schemes
</a:t>
                      </a:r>
                    </a:p>
                  </a:txBody>
                  <a:tcPr marL="0" marR="0" marT="0" marB="0" horzOverflow="overflow"/>
                </a:tc>
                <a:tc>
                  <a:txBody>
                    <a:bodyPr/>
                    <a:lstStyle/>
                    <a:p>
                      <a:pPr algn="l">
                        <a:defRPr sz="1800" b="0">
                          <a:solidFill>
                            <a:srgbClr val="000000"/>
                          </a:solidFill>
                        </a:defRPr>
                      </a:pPr>
                      <a:r>
                        <a:rPr sz="900" b="1">
                          <a:solidFill>
                            <a:srgbClr val="FFFFFF"/>
                          </a:solidFill>
                        </a:rPr>
                        <a:t>Notes
</a:t>
                      </a:r>
                    </a:p>
                  </a:txBody>
                  <a:tcPr marL="0" marR="0" marT="0" marB="0" horzOverflow="overflow"/>
                </a:tc>
                <a:extLst>
                  <a:ext uri="{0D108BD9-81ED-4DB2-BD59-A6C34878D82A}">
                    <a16:rowId xmlns:a16="http://schemas.microsoft.com/office/drawing/2014/main" val="10000"/>
                  </a:ext>
                </a:extLst>
              </a:tr>
              <a:tr h="805723">
                <a:tc>
                  <a:txBody>
                    <a:bodyPr/>
                    <a:lstStyle/>
                    <a:p>
                      <a:pPr algn="l">
                        <a:defRPr sz="1800"/>
                      </a:pPr>
                      <a:r>
                        <a:rPr sz="900"/>
                        <a:t>1</a:t>
                      </a:r>
                    </a:p>
                  </a:txBody>
                  <a:tcPr marL="0" marR="0" marT="0" marB="0" horzOverflow="overflow"/>
                </a:tc>
                <a:tc>
                  <a:txBody>
                    <a:bodyPr/>
                    <a:lstStyle/>
                    <a:p>
                      <a:pPr algn="l">
                        <a:defRPr sz="900"/>
                      </a:pPr>
                      <a:r>
                        <a:t>Bikes, Bike Track,  Helmets, Elbow Pads, Knee Pads</a:t>
                      </a:r>
                    </a:p>
                    <a:p>
                      <a:pPr algn="l">
                        <a:defRPr sz="900"/>
                      </a:pPr>
                      <a:r>
                        <a:t>Stopwatch, Register to record times</a:t>
                      </a:r>
                    </a:p>
                    <a:p>
                      <a:pPr algn="l">
                        <a:defRPr sz="900"/>
                      </a:pPr>
                      <a:r>
                        <a:t>How to set a Bike Up to Ride/ Safety Issues when Biking/ Do’s and Don’ts of Off Road Riding  Video/Written resource</a:t>
                      </a:r>
                    </a:p>
                  </a:txBody>
                  <a:tcPr marL="0" marR="0" marT="0" marB="0" horzOverflow="overflow"/>
                </a:tc>
                <a:tc>
                  <a:txBody>
                    <a:bodyPr/>
                    <a:lstStyle/>
                    <a:p>
                      <a:pPr algn="l">
                        <a:defRPr sz="1800"/>
                      </a:pPr>
                      <a:r>
                        <a:rPr sz="900"/>
                        <a:t>2.2.1
2.2.3
2.2.4</a:t>
                      </a:r>
                    </a:p>
                  </a:txBody>
                  <a:tcPr marL="0" marR="0" marT="0" marB="0" horzOverflow="overflow"/>
                </a:tc>
                <a:tc>
                  <a:txBody>
                    <a:bodyPr/>
                    <a:lstStyle/>
                    <a:p>
                      <a:pPr algn="l">
                        <a:defRPr sz="1800"/>
                      </a:pPr>
                      <a:r>
                        <a:rPr sz="900"/>
                        <a:t>3.3.2.
3.3.3.
3.3.4
3.3.5.
3.3.6</a:t>
                      </a:r>
                    </a:p>
                  </a:txBody>
                  <a:tcPr marL="0" marR="0" marT="0" marB="0" horzOverflow="overflow"/>
                </a:tc>
                <a:tc>
                  <a:txBody>
                    <a:bodyPr/>
                    <a:lstStyle/>
                    <a:p>
                      <a:pPr algn="l">
                        <a:defRPr sz="900"/>
                      </a:pPr>
                      <a:endParaRPr/>
                    </a:p>
                  </a:txBody>
                  <a:tcPr marL="0" marR="0" marT="0" marB="0" horzOverflow="overflow"/>
                </a:tc>
                <a:tc>
                  <a:txBody>
                    <a:bodyPr/>
                    <a:lstStyle/>
                    <a:p>
                      <a:pPr algn="l">
                        <a:defRPr sz="900"/>
                      </a:pPr>
                      <a:endParaRPr/>
                    </a:p>
                  </a:txBody>
                  <a:tcPr marL="0" marR="0" marT="0" marB="0" horzOverflow="overflow"/>
                </a:tc>
                <a:tc>
                  <a:txBody>
                    <a:bodyPr/>
                    <a:lstStyle/>
                    <a:p>
                      <a:pPr algn="l">
                        <a:defRPr sz="900"/>
                      </a:pPr>
                      <a:endParaRPr/>
                    </a:p>
                  </a:txBody>
                  <a:tcPr marL="0" marR="0" marT="0" marB="0" horzOverflow="overflow"/>
                </a:tc>
                <a:extLst>
                  <a:ext uri="{0D108BD9-81ED-4DB2-BD59-A6C34878D82A}">
                    <a16:rowId xmlns:a16="http://schemas.microsoft.com/office/drawing/2014/main" val="10001"/>
                  </a:ext>
                </a:extLst>
              </a:tr>
              <a:tr h="802738">
                <a:tc>
                  <a:txBody>
                    <a:bodyPr/>
                    <a:lstStyle/>
                    <a:p>
                      <a:pPr algn="l">
                        <a:defRPr sz="1800"/>
                      </a:pPr>
                      <a:r>
                        <a:rPr sz="900"/>
                        <a:t>2</a:t>
                      </a:r>
                    </a:p>
                  </a:txBody>
                  <a:tcPr marL="0" marR="0" marT="0" marB="0" horzOverflow="overflow"/>
                </a:tc>
                <a:tc>
                  <a:txBody>
                    <a:bodyPr/>
                    <a:lstStyle/>
                    <a:p>
                      <a:pPr algn="l">
                        <a:defRPr sz="900"/>
                      </a:pPr>
                      <a:r>
                        <a:t>Bikes, Bike Track,  Helmets, Elbow Pads, Knee Pads</a:t>
                      </a:r>
                    </a:p>
                    <a:p>
                      <a:pPr algn="l">
                        <a:defRPr sz="900"/>
                      </a:pPr>
                      <a:r>
                        <a:t>Stopwatch, Register to record times per group</a:t>
                      </a:r>
                    </a:p>
                    <a:p>
                      <a:pPr algn="l">
                        <a:defRPr sz="900"/>
                      </a:pPr>
                      <a:r>
                        <a:t>Cones to set out skill courses</a:t>
                      </a:r>
                    </a:p>
                  </a:txBody>
                  <a:tcPr marL="0" marR="0" marT="0" marB="0" horzOverflow="overflow"/>
                </a:tc>
                <a:tc>
                  <a:txBody>
                    <a:bodyPr/>
                    <a:lstStyle/>
                    <a:p>
                      <a:pPr algn="l">
                        <a:defRPr sz="1800"/>
                      </a:pPr>
                      <a:r>
                        <a:rPr sz="900"/>
                        <a:t>2.2.1
2.2.3
2.2.4</a:t>
                      </a:r>
                    </a:p>
                  </a:txBody>
                  <a:tcPr marL="0" marR="0" marT="0" marB="0" horzOverflow="overflow"/>
                </a:tc>
                <a:tc>
                  <a:txBody>
                    <a:bodyPr/>
                    <a:lstStyle/>
                    <a:p>
                      <a:pPr algn="l">
                        <a:defRPr sz="1800"/>
                      </a:pPr>
                      <a:r>
                        <a:rPr sz="900"/>
                        <a:t>Ditto</a:t>
                      </a:r>
                    </a:p>
                  </a:txBody>
                  <a:tcPr marL="0" marR="0" marT="0" marB="0" horzOverflow="overflow"/>
                </a:tc>
                <a:tc>
                  <a:txBody>
                    <a:bodyPr/>
                    <a:lstStyle/>
                    <a:p>
                      <a:pPr algn="l">
                        <a:defRPr sz="900"/>
                      </a:pPr>
                      <a:endParaRPr/>
                    </a:p>
                  </a:txBody>
                  <a:tcPr marL="0" marR="0" marT="0" marB="0" horzOverflow="overflow"/>
                </a:tc>
                <a:tc>
                  <a:txBody>
                    <a:bodyPr/>
                    <a:lstStyle/>
                    <a:p>
                      <a:pPr algn="l">
                        <a:defRPr sz="900"/>
                      </a:pPr>
                      <a:endParaRPr/>
                    </a:p>
                  </a:txBody>
                  <a:tcPr marL="0" marR="0" marT="0" marB="0" horzOverflow="overflow"/>
                </a:tc>
                <a:tc>
                  <a:txBody>
                    <a:bodyPr/>
                    <a:lstStyle/>
                    <a:p>
                      <a:pPr algn="l">
                        <a:defRPr sz="900"/>
                      </a:pPr>
                      <a:endParaRPr/>
                    </a:p>
                  </a:txBody>
                  <a:tcPr marL="0" marR="0" marT="0" marB="0" horzOverflow="overflow"/>
                </a:tc>
                <a:extLst>
                  <a:ext uri="{0D108BD9-81ED-4DB2-BD59-A6C34878D82A}">
                    <a16:rowId xmlns:a16="http://schemas.microsoft.com/office/drawing/2014/main" val="10002"/>
                  </a:ext>
                </a:extLst>
              </a:tr>
              <a:tr h="805723">
                <a:tc>
                  <a:txBody>
                    <a:bodyPr/>
                    <a:lstStyle/>
                    <a:p>
                      <a:pPr algn="l">
                        <a:defRPr sz="1800"/>
                      </a:pPr>
                      <a:r>
                        <a:rPr sz="900"/>
                        <a:t>3</a:t>
                      </a:r>
                    </a:p>
                  </a:txBody>
                  <a:tcPr marL="0" marR="0" marT="0" marB="0" horzOverflow="overflow"/>
                </a:tc>
                <a:tc>
                  <a:txBody>
                    <a:bodyPr/>
                    <a:lstStyle/>
                    <a:p>
                      <a:pPr algn="l">
                        <a:defRPr sz="900"/>
                      </a:pPr>
                      <a:r>
                        <a:t>Bikes, Bike Track,  Helmets, Elbow Pads, Knee Pads</a:t>
                      </a:r>
                    </a:p>
                    <a:p>
                      <a:pPr algn="l">
                        <a:defRPr sz="900"/>
                      </a:pPr>
                      <a:r>
                        <a:t>Stopwatch, Register to record times per group</a:t>
                      </a:r>
                    </a:p>
                    <a:p>
                      <a:pPr algn="l">
                        <a:defRPr sz="900"/>
                      </a:pPr>
                      <a:r>
                        <a:t>Balance Exercise cards</a:t>
                      </a:r>
                    </a:p>
                    <a:p>
                      <a:pPr algn="l">
                        <a:defRPr sz="900"/>
                      </a:pPr>
                      <a:r>
                        <a:t>Strength Exercise cards</a:t>
                      </a:r>
                    </a:p>
                    <a:p>
                      <a:pPr algn="l">
                        <a:defRPr sz="900"/>
                      </a:pPr>
                      <a:r>
                        <a:t>Discussion cards: Developing a Strategy to Improve</a:t>
                      </a:r>
                    </a:p>
                  </a:txBody>
                  <a:tcPr marL="0" marR="0" marT="0" marB="0" horzOverflow="overflow"/>
                </a:tc>
                <a:tc>
                  <a:txBody>
                    <a:bodyPr/>
                    <a:lstStyle/>
                    <a:p>
                      <a:pPr algn="l">
                        <a:defRPr sz="1800"/>
                      </a:pPr>
                      <a:r>
                        <a:rPr sz="900"/>
                        <a:t>2.2.1        2.5.1
2.2.3
2.2.4
2.2.2
2.2.5</a:t>
                      </a:r>
                    </a:p>
                  </a:txBody>
                  <a:tcPr marL="0" marR="0" marT="0" marB="0" horzOverflow="overflow"/>
                </a:tc>
                <a:tc>
                  <a:txBody>
                    <a:bodyPr/>
                    <a:lstStyle/>
                    <a:p>
                      <a:pPr algn="l">
                        <a:defRPr sz="1800"/>
                      </a:pPr>
                      <a:r>
                        <a:rPr sz="900"/>
                        <a:t>Ditto</a:t>
                      </a:r>
                    </a:p>
                  </a:txBody>
                  <a:tcPr marL="0" marR="0" marT="0" marB="0" horzOverflow="overflow"/>
                </a:tc>
                <a:tc>
                  <a:txBody>
                    <a:bodyPr/>
                    <a:lstStyle/>
                    <a:p>
                      <a:pPr algn="l">
                        <a:defRPr sz="1800"/>
                      </a:pPr>
                      <a:r>
                        <a:rPr sz="900"/>
                        <a:t>Numeracy
Literacy</a:t>
                      </a:r>
                    </a:p>
                  </a:txBody>
                  <a:tcPr marL="0" marR="0" marT="0" marB="0" horzOverflow="overflow"/>
                </a:tc>
                <a:tc>
                  <a:txBody>
                    <a:bodyPr/>
                    <a:lstStyle/>
                    <a:p>
                      <a:pPr algn="l">
                        <a:defRPr sz="900"/>
                      </a:pPr>
                      <a:endParaRPr/>
                    </a:p>
                  </a:txBody>
                  <a:tcPr marL="0" marR="0" marT="0" marB="0" horzOverflow="overflow"/>
                </a:tc>
                <a:tc>
                  <a:txBody>
                    <a:bodyPr/>
                    <a:lstStyle/>
                    <a:p>
                      <a:pPr algn="l">
                        <a:defRPr sz="900"/>
                      </a:pPr>
                      <a:endParaRPr/>
                    </a:p>
                  </a:txBody>
                  <a:tcPr marL="0" marR="0" marT="0" marB="0" horzOverflow="overflow"/>
                </a:tc>
                <a:extLst>
                  <a:ext uri="{0D108BD9-81ED-4DB2-BD59-A6C34878D82A}">
                    <a16:rowId xmlns:a16="http://schemas.microsoft.com/office/drawing/2014/main" val="10003"/>
                  </a:ext>
                </a:extLst>
              </a:tr>
              <a:tr h="805723">
                <a:tc>
                  <a:txBody>
                    <a:bodyPr/>
                    <a:lstStyle/>
                    <a:p>
                      <a:pPr algn="l">
                        <a:defRPr sz="1800"/>
                      </a:pPr>
                      <a:r>
                        <a:rPr sz="900"/>
                        <a:t>4</a:t>
                      </a:r>
                    </a:p>
                  </a:txBody>
                  <a:tcPr marL="0" marR="0" marT="0" marB="0" horzOverflow="overflow"/>
                </a:tc>
                <a:tc>
                  <a:txBody>
                    <a:bodyPr/>
                    <a:lstStyle/>
                    <a:p>
                      <a:pPr algn="l">
                        <a:defRPr sz="900"/>
                      </a:pPr>
                      <a:r>
                        <a:t>Bikes, Bike Track,  Helmets, Elbow Pads, Knee Pads</a:t>
                      </a:r>
                    </a:p>
                    <a:p>
                      <a:pPr algn="l">
                        <a:defRPr sz="900"/>
                      </a:pPr>
                      <a:r>
                        <a:t>Stopwatch, Register to record times per group</a:t>
                      </a:r>
                    </a:p>
                    <a:p>
                      <a:pPr algn="l">
                        <a:defRPr sz="900"/>
                      </a:pPr>
                      <a:r>
                        <a:t>Balance Exercise cards</a:t>
                      </a:r>
                    </a:p>
                    <a:p>
                      <a:pPr algn="l">
                        <a:defRPr sz="900"/>
                      </a:pPr>
                      <a:r>
                        <a:t>Strength Exercise cards</a:t>
                      </a:r>
                    </a:p>
                    <a:p>
                      <a:pPr algn="l">
                        <a:defRPr sz="900"/>
                      </a:pPr>
                      <a:r>
                        <a:t>Analysing Statistics cards/calculators or iPads to model stats</a:t>
                      </a:r>
                    </a:p>
                  </a:txBody>
                  <a:tcPr marL="0" marR="0" marT="0" marB="0" horzOverflow="overflow"/>
                </a:tc>
                <a:tc>
                  <a:txBody>
                    <a:bodyPr/>
                    <a:lstStyle/>
                    <a:p>
                      <a:pPr algn="l">
                        <a:defRPr sz="1800"/>
                      </a:pPr>
                      <a:r>
                        <a:rPr sz="900"/>
                        <a:t>2.2.1.        2.5.4.
2.2.3.        2.5.1.
2.2.4
2.2.2
2.2.5</a:t>
                      </a:r>
                    </a:p>
                  </a:txBody>
                  <a:tcPr marL="0" marR="0" marT="0" marB="0" horzOverflow="overflow"/>
                </a:tc>
                <a:tc>
                  <a:txBody>
                    <a:bodyPr/>
                    <a:lstStyle/>
                    <a:p>
                      <a:pPr algn="l">
                        <a:defRPr sz="1800"/>
                      </a:pPr>
                      <a:r>
                        <a:rPr sz="900"/>
                        <a:t>Ditto</a:t>
                      </a:r>
                    </a:p>
                  </a:txBody>
                  <a:tcPr marL="0" marR="0" marT="0" marB="0" horzOverflow="overflow"/>
                </a:tc>
                <a:tc>
                  <a:txBody>
                    <a:bodyPr/>
                    <a:lstStyle/>
                    <a:p>
                      <a:pPr algn="l">
                        <a:defRPr sz="1800"/>
                      </a:pPr>
                      <a:r>
                        <a:rPr sz="900"/>
                        <a:t>Numeracy
Literacy
Digital Competance</a:t>
                      </a:r>
                    </a:p>
                  </a:txBody>
                  <a:tcPr marL="0" marR="0" marT="0" marB="0" horzOverflow="overflow"/>
                </a:tc>
                <a:tc>
                  <a:txBody>
                    <a:bodyPr/>
                    <a:lstStyle/>
                    <a:p>
                      <a:pPr algn="l">
                        <a:defRPr sz="900"/>
                      </a:pPr>
                      <a:endParaRPr/>
                    </a:p>
                  </a:txBody>
                  <a:tcPr marL="0" marR="0" marT="0" marB="0" horzOverflow="overflow"/>
                </a:tc>
                <a:tc>
                  <a:txBody>
                    <a:bodyPr/>
                    <a:lstStyle/>
                    <a:p>
                      <a:pPr algn="l">
                        <a:defRPr sz="900"/>
                      </a:pPr>
                      <a:endParaRPr/>
                    </a:p>
                  </a:txBody>
                  <a:tcPr marL="0" marR="0" marT="0" marB="0" horzOverflow="overflow"/>
                </a:tc>
                <a:extLst>
                  <a:ext uri="{0D108BD9-81ED-4DB2-BD59-A6C34878D82A}">
                    <a16:rowId xmlns:a16="http://schemas.microsoft.com/office/drawing/2014/main" val="10004"/>
                  </a:ext>
                </a:extLst>
              </a:tr>
              <a:tr h="805723">
                <a:tc>
                  <a:txBody>
                    <a:bodyPr/>
                    <a:lstStyle/>
                    <a:p>
                      <a:pPr algn="l">
                        <a:defRPr sz="1800"/>
                      </a:pPr>
                      <a:r>
                        <a:rPr sz="900"/>
                        <a:t>5</a:t>
                      </a:r>
                    </a:p>
                  </a:txBody>
                  <a:tcPr marL="0" marR="0" marT="0" marB="0" horzOverflow="overflow"/>
                </a:tc>
                <a:tc>
                  <a:txBody>
                    <a:bodyPr/>
                    <a:lstStyle/>
                    <a:p>
                      <a:pPr algn="l">
                        <a:defRPr sz="900"/>
                      </a:pPr>
                      <a:r>
                        <a:t>Bikes, Bike Track,  Helmets, Elbow Pads, Knee Pads</a:t>
                      </a:r>
                    </a:p>
                    <a:p>
                      <a:pPr algn="l">
                        <a:defRPr sz="900"/>
                      </a:pPr>
                      <a:r>
                        <a:t>Stopwatch, Register to record times per group</a:t>
                      </a:r>
                    </a:p>
                    <a:p>
                      <a:pPr algn="l">
                        <a:defRPr sz="900"/>
                      </a:pPr>
                      <a:r>
                        <a:t>Discussion cards: Maximising Performance</a:t>
                      </a:r>
                    </a:p>
                  </a:txBody>
                  <a:tcPr marL="0" marR="0" marT="0" marB="0" horzOverflow="overflow"/>
                </a:tc>
                <a:tc>
                  <a:txBody>
                    <a:bodyPr/>
                    <a:lstStyle/>
                    <a:p>
                      <a:pPr algn="l">
                        <a:defRPr sz="1800"/>
                      </a:pPr>
                      <a:r>
                        <a:rPr sz="900"/>
                        <a:t>2.2.1.        2.5.4.
2.2.3.        2.5.1.
2.2.4
2.2.2
2.2.5</a:t>
                      </a:r>
                    </a:p>
                  </a:txBody>
                  <a:tcPr marL="0" marR="0" marT="0" marB="0" horzOverflow="overflow"/>
                </a:tc>
                <a:tc>
                  <a:txBody>
                    <a:bodyPr/>
                    <a:lstStyle/>
                    <a:p>
                      <a:pPr algn="l">
                        <a:defRPr sz="1800"/>
                      </a:pPr>
                      <a:r>
                        <a:rPr sz="900"/>
                        <a:t>Ditto</a:t>
                      </a:r>
                    </a:p>
                  </a:txBody>
                  <a:tcPr marL="0" marR="0" marT="0" marB="0" horzOverflow="overflow"/>
                </a:tc>
                <a:tc>
                  <a:txBody>
                    <a:bodyPr/>
                    <a:lstStyle/>
                    <a:p>
                      <a:pPr algn="l">
                        <a:defRPr sz="1800"/>
                      </a:pPr>
                      <a:r>
                        <a:rPr sz="900"/>
                        <a:t>Numeracy 
Literacy</a:t>
                      </a:r>
                    </a:p>
                  </a:txBody>
                  <a:tcPr marL="0" marR="0" marT="0" marB="0" horzOverflow="overflow"/>
                </a:tc>
                <a:tc>
                  <a:txBody>
                    <a:bodyPr/>
                    <a:lstStyle/>
                    <a:p>
                      <a:pPr algn="l">
                        <a:defRPr sz="900"/>
                      </a:pPr>
                      <a:endParaRPr/>
                    </a:p>
                  </a:txBody>
                  <a:tcPr marL="0" marR="0" marT="0" marB="0" horzOverflow="overflow"/>
                </a:tc>
                <a:tc>
                  <a:txBody>
                    <a:bodyPr/>
                    <a:lstStyle/>
                    <a:p>
                      <a:pPr algn="l">
                        <a:defRPr sz="900"/>
                      </a:pPr>
                      <a:endParaRPr/>
                    </a:p>
                  </a:txBody>
                  <a:tcPr marL="0" marR="0" marT="0" marB="0" horzOverflow="overflow"/>
                </a:tc>
                <a:extLst>
                  <a:ext uri="{0D108BD9-81ED-4DB2-BD59-A6C34878D82A}">
                    <a16:rowId xmlns:a16="http://schemas.microsoft.com/office/drawing/2014/main" val="10005"/>
                  </a:ext>
                </a:extLst>
              </a:tr>
              <a:tr h="805723">
                <a:tc>
                  <a:txBody>
                    <a:bodyPr/>
                    <a:lstStyle/>
                    <a:p>
                      <a:pPr algn="l">
                        <a:defRPr sz="1800"/>
                      </a:pPr>
                      <a:r>
                        <a:rPr sz="900"/>
                        <a:t>6</a:t>
                      </a:r>
                    </a:p>
                  </a:txBody>
                  <a:tcPr marL="0" marR="0" marT="0" marB="0" horzOverflow="overflow"/>
                </a:tc>
                <a:tc>
                  <a:txBody>
                    <a:bodyPr/>
                    <a:lstStyle/>
                    <a:p>
                      <a:pPr algn="l">
                        <a:defRPr sz="900"/>
                      </a:pPr>
                      <a:r>
                        <a:t>Bikes, Bike Track,  Helmets, Elbow Pads, Knee Pads</a:t>
                      </a:r>
                    </a:p>
                    <a:p>
                      <a:pPr algn="l">
                        <a:defRPr sz="900"/>
                      </a:pPr>
                      <a:r>
                        <a:t>Stopwatch, Register to record times per group</a:t>
                      </a:r>
                    </a:p>
                    <a:p>
                      <a:pPr algn="l">
                        <a:defRPr sz="900"/>
                      </a:pPr>
                      <a:r>
                        <a:t>Balance Exercise cards</a:t>
                      </a:r>
                    </a:p>
                    <a:p>
                      <a:pPr algn="l">
                        <a:defRPr sz="900"/>
                      </a:pPr>
                      <a:r>
                        <a:t>Strength Exercise cards</a:t>
                      </a:r>
                    </a:p>
                    <a:p>
                      <a:pPr algn="l">
                        <a:defRPr sz="900"/>
                      </a:pPr>
                      <a:r>
                        <a:t>Discussion Cards: Analysing Performance can we all be the same?</a:t>
                      </a:r>
                    </a:p>
                  </a:txBody>
                  <a:tcPr marL="0" marR="0" marT="0" marB="0" horzOverflow="overflow"/>
                </a:tc>
                <a:tc>
                  <a:txBody>
                    <a:bodyPr/>
                    <a:lstStyle/>
                    <a:p>
                      <a:pPr algn="l">
                        <a:defRPr sz="1800"/>
                      </a:pPr>
                      <a:r>
                        <a:rPr sz="900"/>
                        <a:t>2.2.1                             2.6.1
2.2.3
2.2.4
2.2.2
2.2.5</a:t>
                      </a:r>
                    </a:p>
                  </a:txBody>
                  <a:tcPr marL="0" marR="0" marT="0" marB="0" horzOverflow="overflow"/>
                </a:tc>
                <a:tc>
                  <a:txBody>
                    <a:bodyPr/>
                    <a:lstStyle/>
                    <a:p>
                      <a:pPr algn="l">
                        <a:defRPr sz="1800"/>
                      </a:pPr>
                      <a:r>
                        <a:rPr sz="900"/>
                        <a:t>Ditto</a:t>
                      </a:r>
                    </a:p>
                  </a:txBody>
                  <a:tcPr marL="0" marR="0" marT="0" marB="0" horzOverflow="overflow"/>
                </a:tc>
                <a:tc>
                  <a:txBody>
                    <a:bodyPr/>
                    <a:lstStyle/>
                    <a:p>
                      <a:pPr algn="l">
                        <a:defRPr sz="1800"/>
                      </a:pPr>
                      <a:r>
                        <a:rPr sz="900"/>
                        <a:t>Numeracy                          
Literacy</a:t>
                      </a:r>
                    </a:p>
                  </a:txBody>
                  <a:tcPr marL="0" marR="0" marT="0" marB="0" horzOverflow="overflow"/>
                </a:tc>
                <a:tc>
                  <a:txBody>
                    <a:bodyPr/>
                    <a:lstStyle/>
                    <a:p>
                      <a:pPr algn="l">
                        <a:defRPr sz="1800"/>
                      </a:pPr>
                      <a:r>
                        <a:rPr sz="900"/>
                        <a:t>Diversity</a:t>
                      </a:r>
                    </a:p>
                  </a:txBody>
                  <a:tcPr marL="0" marR="0" marT="0" marB="0" horzOverflow="overflow"/>
                </a:tc>
                <a:tc>
                  <a:txBody>
                    <a:bodyPr/>
                    <a:lstStyle/>
                    <a:p>
                      <a:pPr algn="l">
                        <a:defRPr sz="900"/>
                      </a:pPr>
                      <a:endParaRPr/>
                    </a:p>
                  </a:txBody>
                  <a:tcPr marL="0" marR="0" marT="0" marB="0" horzOverflow="overflow"/>
                </a:tc>
                <a:extLst>
                  <a:ext uri="{0D108BD9-81ED-4DB2-BD59-A6C34878D82A}">
                    <a16:rowId xmlns:a16="http://schemas.microsoft.com/office/drawing/2014/main" val="10006"/>
                  </a:ext>
                </a:extLst>
              </a:tr>
              <a:tr h="805723">
                <a:tc>
                  <a:txBody>
                    <a:bodyPr/>
                    <a:lstStyle/>
                    <a:p>
                      <a:pPr algn="l">
                        <a:defRPr sz="1800"/>
                      </a:pPr>
                      <a:r>
                        <a:rPr sz="900"/>
                        <a:t>7 &amp; 8</a:t>
                      </a:r>
                    </a:p>
                  </a:txBody>
                  <a:tcPr marL="0" marR="0" marT="0" marB="0" horzOverflow="overflow"/>
                </a:tc>
                <a:tc>
                  <a:txBody>
                    <a:bodyPr/>
                    <a:lstStyle/>
                    <a:p>
                      <a:pPr algn="l">
                        <a:defRPr sz="1800"/>
                      </a:pPr>
                      <a:r>
                        <a:rPr sz="900"/>
                        <a:t>Bikes, Bike Track,  Helmets, Elbow Pads, Knee Pads
Stopwatch, Register to record times
Review Cards:
Results</a:t>
                      </a:r>
                    </a:p>
                  </a:txBody>
                  <a:tcPr marL="0" marR="0" marT="0" marB="0" horzOverflow="overflow"/>
                </a:tc>
                <a:tc>
                  <a:txBody>
                    <a:bodyPr/>
                    <a:lstStyle/>
                    <a:p>
                      <a:pPr algn="l">
                        <a:defRPr sz="1800"/>
                      </a:pPr>
                      <a:r>
                        <a:rPr sz="900"/>
                        <a:t>2.2.1
2.2.3
2.2.4
2.2.2
2.2.5</a:t>
                      </a:r>
                    </a:p>
                  </a:txBody>
                  <a:tcPr marL="0" marR="0" marT="0" marB="0" horzOverflow="overflow"/>
                </a:tc>
                <a:tc>
                  <a:txBody>
                    <a:bodyPr/>
                    <a:lstStyle/>
                    <a:p>
                      <a:pPr algn="l">
                        <a:defRPr sz="1800"/>
                      </a:pPr>
                      <a:r>
                        <a:rPr sz="900"/>
                        <a:t>Ditto
</a:t>
                      </a:r>
                    </a:p>
                  </a:txBody>
                  <a:tcPr marL="0" marR="0" marT="0" marB="0" horzOverflow="overflow"/>
                </a:tc>
                <a:tc>
                  <a:txBody>
                    <a:bodyPr/>
                    <a:lstStyle/>
                    <a:p>
                      <a:pPr algn="l">
                        <a:defRPr sz="1800"/>
                      </a:pPr>
                      <a:r>
                        <a:rPr sz="900"/>
                        <a:t>Literacy
Numeracy
Digital Competance
</a:t>
                      </a:r>
                    </a:p>
                  </a:txBody>
                  <a:tcPr marL="0" marR="0" marT="0" marB="0" horzOverflow="overflow"/>
                </a:tc>
                <a:tc>
                  <a:txBody>
                    <a:bodyPr/>
                    <a:lstStyle/>
                    <a:p>
                      <a:pPr algn="l">
                        <a:defRPr sz="900"/>
                      </a:pPr>
                      <a:endParaRPr/>
                    </a:p>
                  </a:txBody>
                  <a:tcPr marL="0" marR="0" marT="0" marB="0" horzOverflow="overflow"/>
                </a:tc>
                <a:tc>
                  <a:txBody>
                    <a:bodyPr/>
                    <a:lstStyle/>
                    <a:p>
                      <a:pPr algn="l">
                        <a:defRPr sz="900"/>
                      </a:pPr>
                      <a:endParaRPr/>
                    </a:p>
                  </a:txBody>
                  <a:tcPr marL="0" marR="0" marT="0" marB="0" horzOverflow="overflow"/>
                </a:tc>
                <a:extLst>
                  <a:ext uri="{0D108BD9-81ED-4DB2-BD59-A6C34878D82A}">
                    <a16:rowId xmlns:a16="http://schemas.microsoft.com/office/drawing/2014/main" val="10007"/>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Principles of progression"/>
          <p:cNvSpPr txBox="1">
            <a:spLocks noGrp="1"/>
          </p:cNvSpPr>
          <p:nvPr>
            <p:ph type="title"/>
          </p:nvPr>
        </p:nvSpPr>
        <p:spPr>
          <a:xfrm>
            <a:off x="354724" y="428187"/>
            <a:ext cx="10515600" cy="495420"/>
          </a:xfrm>
          <a:prstGeom prst="rect">
            <a:avLst/>
          </a:prstGeom>
        </p:spPr>
        <p:txBody>
          <a:bodyPr>
            <a:normAutofit fontScale="90000"/>
          </a:bodyPr>
          <a:lstStyle>
            <a:lvl1pPr defTabSz="425195">
              <a:lnSpc>
                <a:spcPct val="100000"/>
              </a:lnSpc>
              <a:defRPr sz="2790" b="1">
                <a:latin typeface="+mn-lt"/>
                <a:ea typeface="+mn-ea"/>
                <a:cs typeface="+mn-cs"/>
                <a:sym typeface="Helvetica"/>
              </a:defRPr>
            </a:lvl1pPr>
          </a:lstStyle>
          <a:p>
            <a:r>
              <a:rPr lang="en-GB">
                <a:latin typeface="Carlito"/>
              </a:rPr>
              <a:t>Principles of progression</a:t>
            </a:r>
          </a:p>
        </p:txBody>
      </p:sp>
      <p:sp>
        <p:nvSpPr>
          <p:cNvPr id="101" name="Progression within the Health and Well-being Area must enable learners to revisit and deepen learning in concepts within the statements of what matters across a wide range of topics and aspects of health and well-being. Learners’ contexts, their personal"/>
          <p:cNvSpPr txBox="1">
            <a:spLocks noGrp="1"/>
          </p:cNvSpPr>
          <p:nvPr>
            <p:ph type="body" idx="1"/>
          </p:nvPr>
        </p:nvSpPr>
        <p:spPr>
          <a:xfrm>
            <a:off x="354724" y="1211779"/>
            <a:ext cx="11322082" cy="5218034"/>
          </a:xfrm>
          <a:prstGeom prst="rect">
            <a:avLst/>
          </a:prstGeom>
        </p:spPr>
        <p:txBody>
          <a:bodyPr>
            <a:normAutofit fontScale="92500" lnSpcReduction="10000"/>
          </a:bodyPr>
          <a:lstStyle/>
          <a:p>
            <a:pPr marL="0" indent="0" defTabSz="411479">
              <a:lnSpc>
                <a:spcPct val="100000"/>
              </a:lnSpc>
              <a:spcBef>
                <a:spcPts val="0"/>
              </a:spcBef>
              <a:buSzTx/>
              <a:buFontTx/>
              <a:buNone/>
              <a:defRPr sz="1619">
                <a:latin typeface="+mn-lt"/>
                <a:ea typeface="+mn-ea"/>
                <a:cs typeface="+mn-cs"/>
                <a:sym typeface="Helvetica"/>
              </a:defRPr>
            </a:pPr>
            <a:r>
              <a:rPr lang="en-GB" sz="1800">
                <a:latin typeface="Carlito"/>
              </a:rPr>
              <a:t>Progression within the Health and Well-being Area must enable learners to revisit and deepen learning in concepts within the statements of what matters across a wide range of topics and aspects of health and well-being. Learners’ contexts, their personal concerns, interests and circumstances will all have an impact on what enables them to progress and the pace at which they progress. This is particularly relevant in the context of feelings and emotions.</a:t>
            </a:r>
          </a:p>
          <a:p>
            <a:pPr marL="0" indent="0" defTabSz="411479">
              <a:lnSpc>
                <a:spcPct val="100000"/>
              </a:lnSpc>
              <a:spcBef>
                <a:spcPts val="0"/>
              </a:spcBef>
              <a:buSzTx/>
              <a:buFontTx/>
              <a:buNone/>
              <a:defRPr sz="1619">
                <a:latin typeface="+mn-lt"/>
                <a:ea typeface="+mn-ea"/>
                <a:cs typeface="+mn-cs"/>
                <a:sym typeface="Helvetica"/>
              </a:defRPr>
            </a:pPr>
            <a:endParaRPr lang="en-GB" sz="1800" b="1">
              <a:solidFill>
                <a:srgbClr val="1F1F1F"/>
              </a:solidFill>
              <a:latin typeface="Carlito"/>
            </a:endParaRPr>
          </a:p>
          <a:p>
            <a:pPr marL="171450" indent="-171450" defTabSz="411479">
              <a:lnSpc>
                <a:spcPct val="100000"/>
              </a:lnSpc>
              <a:spcBef>
                <a:spcPts val="0"/>
              </a:spcBef>
              <a:defRPr sz="1619">
                <a:latin typeface="+mn-lt"/>
                <a:ea typeface="+mn-ea"/>
                <a:cs typeface="+mn-cs"/>
                <a:sym typeface="Helvetica"/>
              </a:defRPr>
            </a:pPr>
            <a:r>
              <a:rPr lang="en-GB" sz="1800">
                <a:latin typeface="Carlito"/>
              </a:rPr>
              <a:t>Increasing effectiveness as a learner</a:t>
            </a:r>
          </a:p>
          <a:p>
            <a:pPr marL="171450" indent="-171450" defTabSz="411479">
              <a:lnSpc>
                <a:spcPct val="100000"/>
              </a:lnSpc>
              <a:spcBef>
                <a:spcPts val="0"/>
              </a:spcBef>
              <a:defRPr sz="1619">
                <a:latin typeface="+mn-lt"/>
                <a:ea typeface="+mn-ea"/>
                <a:cs typeface="+mn-cs"/>
                <a:sym typeface="Helvetica"/>
              </a:defRPr>
            </a:pPr>
            <a:r>
              <a:rPr lang="en-GB" sz="1800">
                <a:latin typeface="Carlito"/>
              </a:rPr>
              <a:t>Increasing breadth and depth of knowledge</a:t>
            </a:r>
          </a:p>
          <a:p>
            <a:pPr marL="171450" indent="-171450" defTabSz="411479">
              <a:lnSpc>
                <a:spcPct val="100000"/>
              </a:lnSpc>
              <a:spcBef>
                <a:spcPts val="0"/>
              </a:spcBef>
              <a:defRPr sz="1619">
                <a:latin typeface="+mn-lt"/>
                <a:ea typeface="+mn-ea"/>
                <a:cs typeface="+mn-cs"/>
                <a:sym typeface="Helvetica"/>
              </a:defRPr>
            </a:pPr>
            <a:r>
              <a:rPr lang="en-GB" sz="1800">
                <a:latin typeface="Carlito"/>
              </a:rPr>
              <a:t>Deepening understanding of the ideas and disciplines within Areas</a:t>
            </a:r>
          </a:p>
          <a:p>
            <a:pPr marL="171450" indent="-171450" defTabSz="411479">
              <a:lnSpc>
                <a:spcPct val="100000"/>
              </a:lnSpc>
              <a:spcBef>
                <a:spcPts val="0"/>
              </a:spcBef>
              <a:defRPr sz="1619">
                <a:latin typeface="+mn-lt"/>
                <a:ea typeface="+mn-ea"/>
                <a:cs typeface="+mn-cs"/>
                <a:sym typeface="Helvetica"/>
              </a:defRPr>
            </a:pPr>
            <a:r>
              <a:rPr lang="en-GB" sz="1800">
                <a:latin typeface="Carlito"/>
              </a:rPr>
              <a:t>Refinement and growing sophistication in the use and application of skills</a:t>
            </a:r>
          </a:p>
          <a:p>
            <a:pPr marL="171450" indent="-171450" defTabSz="411479">
              <a:lnSpc>
                <a:spcPct val="100000"/>
              </a:lnSpc>
              <a:spcBef>
                <a:spcPts val="0"/>
              </a:spcBef>
              <a:defRPr sz="1619">
                <a:latin typeface="+mn-lt"/>
                <a:ea typeface="+mn-ea"/>
                <a:cs typeface="+mn-cs"/>
                <a:sym typeface="Helvetica"/>
              </a:defRPr>
            </a:pPr>
            <a:r>
              <a:rPr lang="en-GB" sz="1800">
                <a:latin typeface="Carlito"/>
              </a:rPr>
              <a:t>Making connections and transferring learning into new contexts.</a:t>
            </a:r>
          </a:p>
          <a:p>
            <a:pPr marL="171450" indent="-171450" defTabSz="411479">
              <a:lnSpc>
                <a:spcPct val="100000"/>
              </a:lnSpc>
              <a:spcBef>
                <a:spcPts val="0"/>
              </a:spcBef>
              <a:defRPr sz="1619">
                <a:latin typeface="+mn-lt"/>
                <a:ea typeface="+mn-ea"/>
                <a:cs typeface="+mn-cs"/>
                <a:sym typeface="Helvetica"/>
              </a:defRPr>
            </a:pPr>
            <a:endParaRPr lang="en-GB" sz="1800">
              <a:latin typeface="Carlito"/>
            </a:endParaRPr>
          </a:p>
          <a:p>
            <a:pPr marL="0" indent="0" defTabSz="411479">
              <a:lnSpc>
                <a:spcPct val="100000"/>
              </a:lnSpc>
              <a:spcBef>
                <a:spcPts val="0"/>
              </a:spcBef>
              <a:buNone/>
              <a:defRPr sz="1619">
                <a:latin typeface="+mn-lt"/>
                <a:ea typeface="+mn-ea"/>
                <a:cs typeface="+mn-cs"/>
                <a:sym typeface="Helvetica"/>
              </a:defRPr>
            </a:pPr>
            <a:r>
              <a:rPr lang="en-GB" sz="1800">
                <a:latin typeface="Carlito"/>
              </a:rPr>
              <a:t>PROGRESSION INTO YEARS 8 AND 9</a:t>
            </a:r>
          </a:p>
          <a:p>
            <a:pPr marL="0" indent="0" defTabSz="411479">
              <a:lnSpc>
                <a:spcPct val="100000"/>
              </a:lnSpc>
              <a:spcBef>
                <a:spcPts val="0"/>
              </a:spcBef>
              <a:buNone/>
              <a:defRPr sz="1619">
                <a:latin typeface="+mn-lt"/>
                <a:ea typeface="+mn-ea"/>
                <a:cs typeface="+mn-cs"/>
                <a:sym typeface="Helvetica"/>
              </a:defRPr>
            </a:pPr>
            <a:endParaRPr lang="en-GB" sz="1800">
              <a:latin typeface="Carlito"/>
            </a:endParaRPr>
          </a:p>
          <a:p>
            <a:pPr marL="0" indent="0" defTabSz="411479">
              <a:lnSpc>
                <a:spcPct val="100000"/>
              </a:lnSpc>
              <a:spcBef>
                <a:spcPts val="0"/>
              </a:spcBef>
              <a:buNone/>
              <a:defRPr sz="1619">
                <a:latin typeface="+mn-lt"/>
                <a:ea typeface="+mn-ea"/>
                <a:cs typeface="+mn-cs"/>
                <a:sym typeface="Helvetica"/>
              </a:defRPr>
            </a:pPr>
            <a:r>
              <a:rPr lang="en-GB" sz="1800">
                <a:latin typeface="Carlito"/>
              </a:rPr>
              <a:t>To progress further students will</a:t>
            </a:r>
          </a:p>
          <a:p>
            <a:pPr marL="0" indent="0" defTabSz="411479">
              <a:lnSpc>
                <a:spcPct val="100000"/>
              </a:lnSpc>
              <a:spcBef>
                <a:spcPts val="0"/>
              </a:spcBef>
              <a:buNone/>
              <a:defRPr sz="1619">
                <a:latin typeface="+mn-lt"/>
                <a:ea typeface="+mn-ea"/>
                <a:cs typeface="+mn-cs"/>
                <a:sym typeface="Helvetica"/>
              </a:defRPr>
            </a:pPr>
            <a:endParaRPr lang="en-GB" sz="1800">
              <a:latin typeface="Carlito"/>
            </a:endParaRPr>
          </a:p>
          <a:p>
            <a:pPr defTabSz="411479">
              <a:spcBef>
                <a:spcPts val="0"/>
              </a:spcBef>
              <a:defRPr sz="1619">
                <a:latin typeface="+mn-lt"/>
                <a:ea typeface="+mn-ea"/>
                <a:cs typeface="+mn-cs"/>
                <a:sym typeface="Helvetica"/>
              </a:defRPr>
            </a:pPr>
            <a:r>
              <a:rPr lang="en-GB" sz="1800">
                <a:latin typeface="Carlito"/>
              </a:rPr>
              <a:t>Maximise performance at current track level</a:t>
            </a:r>
          </a:p>
          <a:p>
            <a:pPr defTabSz="411479">
              <a:spcBef>
                <a:spcPts val="0"/>
              </a:spcBef>
              <a:defRPr sz="1619">
                <a:latin typeface="+mn-lt"/>
                <a:ea typeface="+mn-ea"/>
                <a:cs typeface="+mn-cs"/>
                <a:sym typeface="Helvetica"/>
              </a:defRPr>
            </a:pPr>
            <a:r>
              <a:rPr lang="en-GB" sz="1800">
                <a:latin typeface="Carlito"/>
              </a:rPr>
              <a:t>Move on to and maximise performance on more demanding circuits.</a:t>
            </a:r>
          </a:p>
          <a:p>
            <a:pPr defTabSz="411479">
              <a:spcBef>
                <a:spcPts val="0"/>
              </a:spcBef>
              <a:defRPr sz="1619">
                <a:latin typeface="+mn-lt"/>
                <a:ea typeface="+mn-ea"/>
                <a:cs typeface="+mn-cs"/>
                <a:sym typeface="Helvetica"/>
              </a:defRPr>
            </a:pPr>
            <a:r>
              <a:rPr lang="en-GB" sz="1800">
                <a:latin typeface="Carlito"/>
              </a:rPr>
              <a:t>Improve execution regarding skill and/or speed</a:t>
            </a:r>
          </a:p>
          <a:p>
            <a:pPr defTabSz="411479">
              <a:spcBef>
                <a:spcPts val="0"/>
              </a:spcBef>
              <a:defRPr sz="1619">
                <a:latin typeface="+mn-lt"/>
                <a:ea typeface="+mn-ea"/>
                <a:cs typeface="+mn-cs"/>
                <a:sym typeface="Helvetica"/>
              </a:defRPr>
            </a:pPr>
            <a:r>
              <a:rPr lang="en-GB" sz="1800">
                <a:latin typeface="Carlito"/>
              </a:rPr>
              <a:t>Develop advanced skills  (e.g., by mastering balance skills/turns on test trails set up using cones etc.)</a:t>
            </a:r>
          </a:p>
          <a:p>
            <a:pPr defTabSz="411479">
              <a:spcBef>
                <a:spcPts val="0"/>
              </a:spcBef>
              <a:defRPr sz="1619">
                <a:latin typeface="+mn-lt"/>
                <a:ea typeface="+mn-ea"/>
                <a:cs typeface="+mn-cs"/>
                <a:sym typeface="Helvetica"/>
              </a:defRPr>
            </a:pPr>
            <a:r>
              <a:rPr lang="en-GB" sz="1800">
                <a:latin typeface="Carlito"/>
              </a:rPr>
              <a:t>Assume a mentor role</a:t>
            </a:r>
          </a:p>
          <a:p>
            <a:pPr defTabSz="411479">
              <a:spcBef>
                <a:spcPts val="0"/>
              </a:spcBef>
              <a:defRPr sz="1619">
                <a:latin typeface="+mn-lt"/>
                <a:ea typeface="+mn-ea"/>
                <a:cs typeface="+mn-cs"/>
                <a:sym typeface="Helvetica"/>
              </a:defRPr>
            </a:pPr>
            <a:r>
              <a:rPr lang="en-GB" sz="1800">
                <a:latin typeface="Carlito"/>
              </a:rPr>
              <a:t>Apply skills in a more challenging “real world” setting e.g., </a:t>
            </a:r>
            <a:r>
              <a:rPr lang="en-GB" sz="1800" err="1">
                <a:latin typeface="Carlito"/>
              </a:rPr>
              <a:t>Afan</a:t>
            </a:r>
            <a:r>
              <a:rPr lang="en-GB" sz="1800">
                <a:latin typeface="Carlito"/>
              </a:rPr>
              <a:t> Trail</a:t>
            </a:r>
          </a:p>
          <a:p>
            <a:pPr defTabSz="411479">
              <a:spcBef>
                <a:spcPts val="0"/>
              </a:spcBef>
              <a:defRPr sz="1619">
                <a:latin typeface="+mn-lt"/>
                <a:ea typeface="+mn-ea"/>
                <a:cs typeface="+mn-cs"/>
                <a:sym typeface="Helvetica"/>
              </a:defRPr>
            </a:pPr>
            <a:endParaRPr lang="en-GB" dirty="0"/>
          </a:p>
          <a:p>
            <a:pPr marL="171450" indent="-171450" defTabSz="411479">
              <a:lnSpc>
                <a:spcPct val="100000"/>
              </a:lnSpc>
              <a:spcBef>
                <a:spcPts val="0"/>
              </a:spcBef>
              <a:defRPr sz="1619">
                <a:latin typeface="+mn-lt"/>
                <a:ea typeface="+mn-ea"/>
                <a:cs typeface="+mn-cs"/>
                <a:sym typeface="Helvetica"/>
              </a:defRPr>
            </a:pPr>
            <a:endParaRPr lang="en-GB" dirty="0"/>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5570-61A2-8E04-FCD4-40D695BBEF97}"/>
              </a:ext>
            </a:extLst>
          </p:cNvPr>
          <p:cNvSpPr>
            <a:spLocks noGrp="1"/>
          </p:cNvSpPr>
          <p:nvPr>
            <p:ph type="title"/>
          </p:nvPr>
        </p:nvSpPr>
        <p:spPr>
          <a:xfrm>
            <a:off x="167647" y="165638"/>
            <a:ext cx="2883898" cy="727496"/>
          </a:xfrm>
        </p:spPr>
        <p:txBody>
          <a:bodyPr/>
          <a:lstStyle/>
          <a:p>
            <a:r>
              <a:rPr lang="en-GB">
                <a:latin typeface="Carlito"/>
              </a:rPr>
              <a:t>References:</a:t>
            </a:r>
          </a:p>
        </p:txBody>
      </p:sp>
      <p:sp>
        <p:nvSpPr>
          <p:cNvPr id="4" name="TextBox 3">
            <a:extLst>
              <a:ext uri="{FF2B5EF4-FFF2-40B4-BE49-F238E27FC236}">
                <a16:creationId xmlns:a16="http://schemas.microsoft.com/office/drawing/2014/main" id="{1ED9B0FF-4AAB-AAAA-6B98-9255254DAB29}"/>
              </a:ext>
            </a:extLst>
          </p:cNvPr>
          <p:cNvSpPr txBox="1"/>
          <p:nvPr/>
        </p:nvSpPr>
        <p:spPr>
          <a:xfrm>
            <a:off x="167647" y="736685"/>
            <a:ext cx="11793981" cy="6401753"/>
          </a:xfrm>
          <a:prstGeom prst="rect">
            <a:avLst/>
          </a:prstGeom>
          <a:noFill/>
        </p:spPr>
        <p:txBody>
          <a:bodyPr wrap="square" rtlCol="0">
            <a:spAutoFit/>
          </a:bodyPr>
          <a:lstStyle/>
          <a:p>
            <a:pPr fontAlgn="base">
              <a:lnSpc>
                <a:spcPct val="200000"/>
              </a:lnSpc>
              <a:spcAft>
                <a:spcPts val="800"/>
              </a:spcAft>
            </a:pPr>
            <a:endParaRPr lang="en-GB" sz="1200" dirty="0">
              <a:effectLst/>
              <a:latin typeface="Carlito"/>
              <a:ea typeface="Calibri" panose="020F0502020204030204" pitchFamily="34" charset="0"/>
              <a:cs typeface="Times New Roman" panose="02020603050405020304" pitchFamily="18" charset="0"/>
            </a:endParaRPr>
          </a:p>
          <a:p>
            <a:pPr marL="171450" indent="-171450" fontAlgn="base">
              <a:lnSpc>
                <a:spcPct val="200000"/>
              </a:lnSpc>
              <a:spcAft>
                <a:spcPts val="800"/>
              </a:spcAft>
              <a:buFont typeface="Arial" panose="020B0604020202020204" pitchFamily="34" charset="0"/>
              <a:buChar char="•"/>
            </a:pPr>
            <a:r>
              <a:rPr lang="en-GB" sz="1200" dirty="0">
                <a:latin typeface="Carlito"/>
                <a:ea typeface="Calibri" panose="020F0502020204030204" pitchFamily="34" charset="0"/>
                <a:cs typeface="Times New Roman" panose="02020603050405020304" pitchFamily="18" charset="0"/>
              </a:rPr>
              <a:t>B Squared (2021) </a:t>
            </a:r>
            <a:r>
              <a:rPr lang="en-GB" sz="1200" i="1" dirty="0">
                <a:latin typeface="Carlito"/>
                <a:ea typeface="Calibri" panose="020F0502020204030204" pitchFamily="34" charset="0"/>
                <a:cs typeface="Times New Roman" panose="02020603050405020304" pitchFamily="18" charset="0"/>
              </a:rPr>
              <a:t>Curriculum for Wales 2022 B Squared Assessment Overview. </a:t>
            </a:r>
            <a:r>
              <a:rPr lang="en-GB" sz="1200" dirty="0">
                <a:latin typeface="Carlito"/>
                <a:ea typeface="Calibri" panose="020F0502020204030204" pitchFamily="34" charset="0"/>
                <a:cs typeface="Times New Roman" panose="02020603050405020304" pitchFamily="18" charset="0"/>
              </a:rPr>
              <a:t>Available at: </a:t>
            </a:r>
            <a:r>
              <a:rPr lang="en-GB" sz="1200" dirty="0">
                <a:latin typeface="Carlito"/>
                <a:ea typeface="Calibri" panose="020F0502020204030204" pitchFamily="34" charset="0"/>
                <a:cs typeface="Times New Roman" panose="02020603050405020304" pitchFamily="18" charset="0"/>
                <a:hlinkClick r:id="rId2"/>
              </a:rPr>
              <a:t>https://www.bsquared.co.uk/wp-content/uploads/2021/08/B-Squared-Curriculum-for-Wales-Assessment-Overview.pdf</a:t>
            </a:r>
            <a:r>
              <a:rPr lang="en-GB" sz="1200" dirty="0">
                <a:latin typeface="Carlito"/>
                <a:ea typeface="Calibri" panose="020F0502020204030204" pitchFamily="34" charset="0"/>
                <a:cs typeface="Times New Roman" panose="02020603050405020304" pitchFamily="18" charset="0"/>
              </a:rPr>
              <a:t> (Accessed: 1 January 2023)</a:t>
            </a:r>
            <a:endParaRPr lang="en-GB" sz="1200" dirty="0">
              <a:effectLst/>
              <a:latin typeface="Carlito"/>
              <a:ea typeface="Calibri" panose="020F0502020204030204" pitchFamily="34" charset="0"/>
              <a:cs typeface="Times New Roman" panose="02020603050405020304" pitchFamily="18" charset="0"/>
            </a:endParaRPr>
          </a:p>
          <a:p>
            <a:pPr marL="171450" indent="-171450" fontAlgn="base">
              <a:lnSpc>
                <a:spcPct val="200000"/>
              </a:lnSpc>
              <a:spcAft>
                <a:spcPts val="800"/>
              </a:spcAft>
              <a:buFont typeface="Arial" panose="020B0604020202020204" pitchFamily="34" charset="0"/>
              <a:buChar char="•"/>
            </a:pPr>
            <a:r>
              <a:rPr lang="en-GB" sz="1200" dirty="0" err="1">
                <a:effectLst/>
                <a:latin typeface="Carlito"/>
                <a:ea typeface="Calibri" panose="020F0502020204030204" pitchFamily="34" charset="0"/>
                <a:cs typeface="Times New Roman" panose="02020603050405020304" pitchFamily="18" charset="0"/>
              </a:rPr>
              <a:t>hwb.gov.wales</a:t>
            </a:r>
            <a:r>
              <a:rPr lang="en-GB" sz="1200" dirty="0">
                <a:effectLst/>
                <a:latin typeface="Carlito"/>
                <a:ea typeface="Calibri" panose="020F0502020204030204" pitchFamily="34" charset="0"/>
                <a:cs typeface="Times New Roman" panose="02020603050405020304" pitchFamily="18" charset="0"/>
              </a:rPr>
              <a:t>. (2020). </a:t>
            </a:r>
            <a:r>
              <a:rPr lang="en-GB" sz="1200" i="1" dirty="0">
                <a:effectLst/>
                <a:latin typeface="Carlito"/>
                <a:ea typeface="Calibri" panose="020F0502020204030204" pitchFamily="34" charset="0"/>
                <a:cs typeface="Times New Roman" panose="02020603050405020304" pitchFamily="18" charset="0"/>
              </a:rPr>
              <a:t>Curriculum for Wales - Hwb</a:t>
            </a:r>
            <a:r>
              <a:rPr lang="en-GB" sz="1200" dirty="0">
                <a:effectLst/>
                <a:latin typeface="Carlito"/>
                <a:ea typeface="Calibri" panose="020F0502020204030204" pitchFamily="34" charset="0"/>
                <a:cs typeface="Times New Roman" panose="02020603050405020304" pitchFamily="18" charset="0"/>
              </a:rPr>
              <a:t>. [online] Available at: https://hwb.gov.wales/curriculum-for-wales/?_ga=2.56568175.592018681.1670847930-1665307624.1670847930 (Accessed: 1 December 2022).</a:t>
            </a:r>
          </a:p>
          <a:p>
            <a:pPr marL="171450" indent="-171450" fontAlgn="base">
              <a:lnSpc>
                <a:spcPct val="200000"/>
              </a:lnSpc>
              <a:spcAft>
                <a:spcPts val="800"/>
              </a:spcAft>
              <a:buFont typeface="Arial" panose="020B0604020202020204" pitchFamily="34" charset="0"/>
              <a:buChar char="•"/>
            </a:pPr>
            <a:r>
              <a:rPr lang="en-GB" sz="1200" dirty="0">
                <a:latin typeface="Carlito"/>
                <a:ea typeface="Calibri" panose="020F0502020204030204" pitchFamily="34" charset="0"/>
                <a:cs typeface="Times New Roman" panose="02020603050405020304" pitchFamily="18" charset="0"/>
              </a:rPr>
              <a:t>Dyson, B. (2014) ‘Adventure Education in your Physical Education Program’, in Lund, J. &amp;Tannehill, D. (3</a:t>
            </a:r>
            <a:r>
              <a:rPr lang="en-GB" sz="1200" baseline="30000" dirty="0">
                <a:latin typeface="Carlito"/>
                <a:ea typeface="Calibri" panose="020F0502020204030204" pitchFamily="34" charset="0"/>
                <a:cs typeface="Times New Roman" panose="02020603050405020304" pitchFamily="18" charset="0"/>
              </a:rPr>
              <a:t>rd</a:t>
            </a:r>
            <a:r>
              <a:rPr lang="en-GB" sz="1200" dirty="0">
                <a:latin typeface="Carlito"/>
                <a:ea typeface="Calibri" panose="020F0502020204030204" pitchFamily="34" charset="0"/>
                <a:cs typeface="Times New Roman" panose="02020603050405020304" pitchFamily="18" charset="0"/>
              </a:rPr>
              <a:t> ed.) </a:t>
            </a:r>
            <a:r>
              <a:rPr lang="en-GB" sz="1200" i="1" dirty="0">
                <a:latin typeface="Carlito"/>
              </a:rPr>
              <a:t>In Standards-Based Physical Education Curriculum Development. </a:t>
            </a:r>
            <a:r>
              <a:rPr lang="en-GB" sz="1200" dirty="0" err="1">
                <a:latin typeface="Carlito"/>
              </a:rPr>
              <a:t>ProtoView</a:t>
            </a:r>
            <a:r>
              <a:rPr lang="en-GB" sz="1200" dirty="0">
                <a:latin typeface="Carlito"/>
              </a:rPr>
              <a:t>. Beaverton: Ringgold, Inc.</a:t>
            </a:r>
          </a:p>
          <a:p>
            <a:pPr marL="171450" indent="-171450" fontAlgn="base">
              <a:lnSpc>
                <a:spcPct val="200000"/>
              </a:lnSpc>
              <a:spcAft>
                <a:spcPts val="800"/>
              </a:spcAft>
              <a:buFont typeface="Arial" panose="020B0604020202020204" pitchFamily="34" charset="0"/>
              <a:buChar char="•"/>
            </a:pPr>
            <a:r>
              <a:rPr lang="en-GB" sz="1200" dirty="0">
                <a:effectLst/>
                <a:latin typeface="Carlito"/>
                <a:ea typeface="Calibri" panose="020F0502020204030204" pitchFamily="34" charset="0"/>
                <a:cs typeface="Times New Roman" panose="02020603050405020304" pitchFamily="18" charset="0"/>
              </a:rPr>
              <a:t>Kolb, D.A. (1939) </a:t>
            </a:r>
            <a:r>
              <a:rPr lang="en-GB" sz="1200" i="1" dirty="0">
                <a:effectLst/>
                <a:latin typeface="Carlito"/>
                <a:ea typeface="Calibri" panose="020F0502020204030204" pitchFamily="34" charset="0"/>
                <a:cs typeface="Times New Roman" panose="02020603050405020304" pitchFamily="18" charset="0"/>
              </a:rPr>
              <a:t>Experiential Learning: Experience As the Source of Learning and Development,</a:t>
            </a:r>
            <a:r>
              <a:rPr lang="en-GB" sz="1200" dirty="0">
                <a:effectLst/>
                <a:latin typeface="Carlito"/>
                <a:ea typeface="Calibri" panose="020F0502020204030204" pitchFamily="34" charset="0"/>
                <a:cs typeface="Times New Roman" panose="02020603050405020304" pitchFamily="18" charset="0"/>
              </a:rPr>
              <a:t> (Second edition.). Pearson Education.</a:t>
            </a:r>
          </a:p>
          <a:p>
            <a:pPr marL="171450" indent="-171450" fontAlgn="base">
              <a:lnSpc>
                <a:spcPct val="200000"/>
              </a:lnSpc>
              <a:spcAft>
                <a:spcPts val="800"/>
              </a:spcAft>
              <a:buFont typeface="Arial" panose="020B0604020202020204" pitchFamily="34" charset="0"/>
              <a:buChar char="•"/>
            </a:pPr>
            <a:r>
              <a:rPr lang="en-GB" sz="1200" dirty="0">
                <a:effectLst/>
                <a:latin typeface="Carlito"/>
                <a:ea typeface="Calibri" panose="020F0502020204030204" pitchFamily="34" charset="0"/>
                <a:cs typeface="Times New Roman" panose="02020603050405020304" pitchFamily="18" charset="0"/>
              </a:rPr>
              <a:t>Roberts, L., Jones, G. and Brooks, R. (2018) ‘Why Do You Ride?: A Characterization of Mountain Bikers, Their Engagement Methods, and Perceived Links to Mental Health and Well-Being’, </a:t>
            </a:r>
            <a:r>
              <a:rPr lang="en-GB" sz="1200" i="1" dirty="0">
                <a:effectLst/>
                <a:latin typeface="Carlito"/>
                <a:ea typeface="Calibri" panose="020F0502020204030204" pitchFamily="34" charset="0"/>
                <a:cs typeface="Times New Roman" panose="02020603050405020304" pitchFamily="18" charset="0"/>
              </a:rPr>
              <a:t>Frontiers in psychology</a:t>
            </a:r>
            <a:r>
              <a:rPr lang="en-GB" sz="1200" dirty="0">
                <a:effectLst/>
                <a:latin typeface="Carlito"/>
                <a:ea typeface="Calibri" panose="020F0502020204030204" pitchFamily="34" charset="0"/>
                <a:cs typeface="Times New Roman" panose="02020603050405020304" pitchFamily="18" charset="0"/>
              </a:rPr>
              <a:t>, 9, pp. 1642–1642. Available at: https://doi.org/10.3389/fpsyg.2018.01642.</a:t>
            </a:r>
          </a:p>
          <a:p>
            <a:pPr marL="171450" indent="-171450" fontAlgn="base">
              <a:lnSpc>
                <a:spcPct val="200000"/>
              </a:lnSpc>
              <a:spcAft>
                <a:spcPts val="800"/>
              </a:spcAft>
              <a:buFont typeface="Arial" panose="020B0604020202020204" pitchFamily="34" charset="0"/>
              <a:buChar char="•"/>
            </a:pPr>
            <a:r>
              <a:rPr lang="en-GB" sz="1200" dirty="0">
                <a:effectLst/>
                <a:latin typeface="Carlito"/>
                <a:ea typeface="Calibri" panose="020F0502020204030204" pitchFamily="34" charset="0"/>
                <a:cs typeface="Times New Roman" panose="02020603050405020304" pitchFamily="18" charset="0"/>
              </a:rPr>
              <a:t>Whitehead, M. (2010) Physical literacy : throughout the </a:t>
            </a:r>
            <a:r>
              <a:rPr lang="en-GB" sz="1200" dirty="0" err="1">
                <a:effectLst/>
                <a:latin typeface="Carlito"/>
                <a:ea typeface="Calibri" panose="020F0502020204030204" pitchFamily="34" charset="0"/>
                <a:cs typeface="Times New Roman" panose="02020603050405020304" pitchFamily="18" charset="0"/>
              </a:rPr>
              <a:t>lifecourse</a:t>
            </a:r>
            <a:r>
              <a:rPr lang="en-GB" sz="1200" dirty="0">
                <a:effectLst/>
                <a:latin typeface="Carlito"/>
                <a:ea typeface="Calibri" panose="020F0502020204030204" pitchFamily="34" charset="0"/>
                <a:cs typeface="Times New Roman" panose="02020603050405020304" pitchFamily="18" charset="0"/>
              </a:rPr>
              <a:t>. 1st ed. London: Routledge.</a:t>
            </a:r>
          </a:p>
          <a:p>
            <a:pPr marL="171450" indent="-171450" fontAlgn="base">
              <a:lnSpc>
                <a:spcPct val="200000"/>
              </a:lnSpc>
              <a:spcAft>
                <a:spcPts val="800"/>
              </a:spcAft>
              <a:buFont typeface="Arial" panose="020B0604020202020204" pitchFamily="34" charset="0"/>
              <a:buChar char="•"/>
            </a:pPr>
            <a:r>
              <a:rPr lang="en-GB" sz="1200" dirty="0">
                <a:effectLst/>
                <a:latin typeface="Carlito"/>
                <a:ea typeface="Calibri" panose="020F0502020204030204" pitchFamily="34" charset="0"/>
                <a:cs typeface="Times New Roman" panose="02020603050405020304" pitchFamily="18" charset="0"/>
              </a:rPr>
              <a:t>Williams, A. and Wainwright, N. (2019) </a:t>
            </a:r>
            <a:r>
              <a:rPr lang="en-GB" sz="1200" dirty="0" err="1">
                <a:effectLst/>
                <a:latin typeface="Carlito"/>
                <a:ea typeface="Calibri" panose="020F0502020204030204" pitchFamily="34" charset="0"/>
                <a:cs typeface="Times New Roman" panose="02020603050405020304" pitchFamily="18" charset="0"/>
              </a:rPr>
              <a:t>‘Re</a:t>
            </a:r>
            <a:r>
              <a:rPr lang="en-GB" sz="1200" dirty="0">
                <a:effectLst/>
                <a:latin typeface="Carlito"/>
                <a:ea typeface="Calibri" panose="020F0502020204030204" pitchFamily="34" charset="0"/>
                <a:cs typeface="Times New Roman" panose="02020603050405020304" pitchFamily="18" charset="0"/>
              </a:rPr>
              <a:t>-thinking adventurous activities in physical education: models-based approaches’, Journal of adventure education and outdoor learning, 20(3), pp. 217–229. Available at: https://doi.org/10.1080/14729679.2019.1634599.</a:t>
            </a:r>
          </a:p>
          <a:p>
            <a:pPr fontAlgn="base">
              <a:lnSpc>
                <a:spcPct val="200000"/>
              </a:lnSpc>
              <a:spcAft>
                <a:spcPts val="800"/>
              </a:spcAft>
            </a:pPr>
            <a:endParaRPr lang="en-GB" sz="1000" dirty="0">
              <a:effectLst/>
              <a:latin typeface="Carlito"/>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71723044"/>
      </p:ext>
    </p:extLst>
  </p:cSld>
  <p:clrMapOvr>
    <a:masterClrMapping/>
  </p:clrMapOvr>
  <p:transition spd="med"/>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emplate>Ion</Template>
  <TotalTime>11</TotalTime>
  <Words>2788</Words>
  <Application>Microsoft Office PowerPoint</Application>
  <PresentationFormat>Widescreen</PresentationFormat>
  <Paragraphs>203</Paragraphs>
  <Slides>11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Carlito</vt:lpstr>
      <vt:lpstr>Century Gothic</vt:lpstr>
      <vt:lpstr>Helvetica</vt:lpstr>
      <vt:lpstr>Wingdings 3</vt:lpstr>
      <vt:lpstr>Ion</vt:lpstr>
      <vt:lpstr>BMOE6002: Adventurous Activity Unit of work</vt:lpstr>
      <vt:lpstr>Aims and Objectives of the Unit</vt:lpstr>
      <vt:lpstr>The Existing Physical Education Curriculum</vt:lpstr>
      <vt:lpstr>Area of Learning and Experience</vt:lpstr>
      <vt:lpstr>The Unit</vt:lpstr>
      <vt:lpstr>PowerPoint Presentation</vt:lpstr>
      <vt:lpstr>Bike Track Year 7 :  Aims</vt:lpstr>
      <vt:lpstr>Bike Track Year 7:  Objectives</vt:lpstr>
      <vt:lpstr>PowerPoint Presentation</vt:lpstr>
      <vt:lpstr>Principles of progression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BMOE6002: Adventurous Activity Unit of work</dc:title>
  <cp:lastModifiedBy>Ben Lyden (1700632)</cp:lastModifiedBy>
  <cp:revision>2</cp:revision>
  <cp:lastPrinted>2023-01-12T22:34:13Z</cp:lastPrinted>
  <dcterms:modified xsi:type="dcterms:W3CDTF">2023-01-12T22:50:18Z</dcterms:modified>
</cp:coreProperties>
</file>