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3" r:id="rId1"/>
  </p:sldMasterIdLst>
  <p:notesMasterIdLst>
    <p:notesMasterId r:id="rId13"/>
  </p:notesMasterIdLst>
  <p:sldIdLst>
    <p:sldId id="258" r:id="rId2"/>
    <p:sldId id="269" r:id="rId3"/>
    <p:sldId id="261" r:id="rId4"/>
    <p:sldId id="266" r:id="rId5"/>
    <p:sldId id="271" r:id="rId6"/>
    <p:sldId id="267" r:id="rId7"/>
    <p:sldId id="272" r:id="rId8"/>
    <p:sldId id="270" r:id="rId9"/>
    <p:sldId id="264" r:id="rId10"/>
    <p:sldId id="273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>
      <p:cViewPr>
        <p:scale>
          <a:sx n="100" d="100"/>
          <a:sy n="100" d="100"/>
        </p:scale>
        <p:origin x="76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77140F-1A46-4685-B415-3550BDB6DF9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CEA76-5053-4521-B372-08CAA28ADA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931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8253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71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355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3323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0610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905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424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0515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19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787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1616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50101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892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37315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0176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4126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1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5416A09-3526-40AE-8273-A56789DB6E4A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5D088A8-0827-48B9-9421-1309481681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4118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  <p:sldLayoutId id="2147483885" r:id="rId12"/>
    <p:sldLayoutId id="2147483886" r:id="rId13"/>
    <p:sldLayoutId id="2147483887" r:id="rId14"/>
    <p:sldLayoutId id="2147483888" r:id="rId15"/>
    <p:sldLayoutId id="2147483889" r:id="rId16"/>
    <p:sldLayoutId id="214748389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039905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fehack.org/articles/lifestyle/22-killer-personal-development-resources.html" TargetMode="External"/><Relationship Id="rId7" Type="http://schemas.openxmlformats.org/officeDocument/2006/relationships/hyperlink" Target="https://www.selfawareness.org.uk/news/understanding-the-johari-window-model" TargetMode="External"/><Relationship Id="rId2" Type="http://schemas.openxmlformats.org/officeDocument/2006/relationships/hyperlink" Target="https://www.bacp.co.uk/careers/careers-in-counselling/training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the-philosophy.com/socrates-know-yourself" TargetMode="External"/><Relationship Id="rId5" Type="http://schemas.openxmlformats.org/officeDocument/2006/relationships/hyperlink" Target="https://uk.images.search.yahoo.com/search/images?p=FREE+PHOTOS+SILHOETTE+FAMILY+AND+DOG&amp;fr=mcafee&amp;imgurl=https%3A%2F%2Fi0.wp.com%2Fwww.tricialottwilliford.com%2Fwp-content%2Fuploads%2F2014%2F11%2Fbigstock-Silhouette-Of-Happy-Family-And-54362507.jpg%3Fssl%3D1#id=13&amp;iurl=http%3A%2F%2Fwww.modestoview.com%2Fwp-content%2Fuploads%2F2015%2F01%2FFamily-And-Dog-Silhouette.jpg&amp;action=click" TargetMode="External"/><Relationship Id="rId4" Type="http://schemas.openxmlformats.org/officeDocument/2006/relationships/hyperlink" Target="https://www.prospects.ac.uk/jobs-and-work-experience/job-sectors/social-care/essential-skills-for-a-career-in-counsell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79B440-BBF2-4E9C-9F75-6705FC7AC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BF7971B-A83F-476E-B2E3-ED4742B263E2}"/>
              </a:ext>
            </a:extLst>
          </p:cNvPr>
          <p:cNvSpPr txBox="1"/>
          <p:nvPr/>
        </p:nvSpPr>
        <p:spPr>
          <a:xfrm>
            <a:off x="335280" y="725997"/>
            <a:ext cx="597296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C000"/>
                </a:solidFill>
              </a:rPr>
              <a:t>Jane Brown</a:t>
            </a:r>
          </a:p>
          <a:p>
            <a:r>
              <a:rPr lang="en-US" sz="4000" dirty="0">
                <a:solidFill>
                  <a:srgbClr val="FFC000"/>
                </a:solidFill>
              </a:rPr>
              <a:t>Student Counsellor</a:t>
            </a:r>
          </a:p>
          <a:p>
            <a:r>
              <a:rPr lang="en-US" sz="4400" dirty="0">
                <a:solidFill>
                  <a:srgbClr val="FFC000"/>
                </a:solidFill>
              </a:rPr>
              <a:t>1807469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6187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0CD54B-412D-4207-A460-32AB8B5389B2}"/>
              </a:ext>
            </a:extLst>
          </p:cNvPr>
          <p:cNvSpPr txBox="1"/>
          <p:nvPr/>
        </p:nvSpPr>
        <p:spPr>
          <a:xfrm>
            <a:off x="0" y="310392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FF00"/>
                </a:solidFill>
              </a:rPr>
              <a:t>Personal and Professional Development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C66021-82A9-4715-9736-9AFE098262E6}"/>
              </a:ext>
            </a:extLst>
          </p:cNvPr>
          <p:cNvSpPr txBox="1"/>
          <p:nvPr/>
        </p:nvSpPr>
        <p:spPr>
          <a:xfrm>
            <a:off x="1015068" y="1887523"/>
            <a:ext cx="743264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Professional strengths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Limitations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Personal support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Self-care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Self-development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Why I’m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does the future hold</a:t>
            </a:r>
          </a:p>
        </p:txBody>
      </p:sp>
    </p:spTree>
    <p:extLst>
      <p:ext uri="{BB962C8B-B14F-4D97-AF65-F5344CB8AC3E}">
        <p14:creationId xmlns:p14="http://schemas.microsoft.com/office/powerpoint/2010/main" val="4600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CB3F46-F25D-4D91-88AA-6E553CDCE8D2}"/>
              </a:ext>
            </a:extLst>
          </p:cNvPr>
          <p:cNvSpPr txBox="1"/>
          <p:nvPr/>
        </p:nvSpPr>
        <p:spPr>
          <a:xfrm>
            <a:off x="2041236" y="1219200"/>
            <a:ext cx="6668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B683D7-8010-4051-9CDE-D6CC76A8507E}"/>
              </a:ext>
            </a:extLst>
          </p:cNvPr>
          <p:cNvSpPr txBox="1"/>
          <p:nvPr/>
        </p:nvSpPr>
        <p:spPr>
          <a:xfrm>
            <a:off x="1635853" y="3254928"/>
            <a:ext cx="67279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“</a:t>
            </a:r>
          </a:p>
          <a:p>
            <a:endParaRPr lang="en-US" i="1" dirty="0"/>
          </a:p>
          <a:p>
            <a:r>
              <a:rPr lang="en-US" i="1" dirty="0"/>
              <a:t>												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97750E-F137-4337-A7E0-129DC2AA03E2}"/>
              </a:ext>
            </a:extLst>
          </p:cNvPr>
          <p:cNvSpPr txBox="1"/>
          <p:nvPr/>
        </p:nvSpPr>
        <p:spPr>
          <a:xfrm>
            <a:off x="9432301" y="5775750"/>
            <a:ext cx="2315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(Socrates, 2020)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D4986B-802C-4974-B745-0F9A43012808}"/>
              </a:ext>
            </a:extLst>
          </p:cNvPr>
          <p:cNvSpPr/>
          <p:nvPr/>
        </p:nvSpPr>
        <p:spPr>
          <a:xfrm>
            <a:off x="994867" y="2516264"/>
            <a:ext cx="97290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/>
              <a:t>“know thyself, for once we know ourselves, we may learn how to care for ourselves” </a:t>
            </a:r>
          </a:p>
        </p:txBody>
      </p:sp>
    </p:spTree>
    <p:extLst>
      <p:ext uri="{BB962C8B-B14F-4D97-AF65-F5344CB8AC3E}">
        <p14:creationId xmlns:p14="http://schemas.microsoft.com/office/powerpoint/2010/main" val="2449801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09A8D-D830-417B-B02A-B4BAFBF27A87}"/>
              </a:ext>
            </a:extLst>
          </p:cNvPr>
          <p:cNvSpPr txBox="1"/>
          <p:nvPr/>
        </p:nvSpPr>
        <p:spPr>
          <a:xfrm>
            <a:off x="893778" y="648831"/>
            <a:ext cx="739909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Active Listening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Acceptance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Empathy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Problem solving skills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Rapport building skills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Multicultural Competency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Flexibility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Self-awareness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Multi-</a:t>
            </a:r>
            <a:r>
              <a:rPr lang="en-GB" dirty="0" err="1">
                <a:solidFill>
                  <a:srgbClr val="FFFF00"/>
                </a:solidFill>
              </a:rPr>
              <a:t>cutural</a:t>
            </a:r>
            <a:endParaRPr lang="en-GB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Resilience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Confidentiality</a:t>
            </a:r>
          </a:p>
          <a:p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94EFDF-FFC5-4FDC-A447-8F9381519D56}"/>
              </a:ext>
            </a:extLst>
          </p:cNvPr>
          <p:cNvSpPr txBox="1"/>
          <p:nvPr/>
        </p:nvSpPr>
        <p:spPr>
          <a:xfrm>
            <a:off x="679508" y="100668"/>
            <a:ext cx="11207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Professional Strengths and Limitations</a:t>
            </a: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6A1102-1773-455E-8802-C60F681E212B}"/>
              </a:ext>
            </a:extLst>
          </p:cNvPr>
          <p:cNvSpPr txBox="1"/>
          <p:nvPr/>
        </p:nvSpPr>
        <p:spPr>
          <a:xfrm>
            <a:off x="8959442" y="6233020"/>
            <a:ext cx="2558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(Prospects, 2020)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7030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C1A179-9801-418E-8D0A-EE29F5861D02}"/>
              </a:ext>
            </a:extLst>
          </p:cNvPr>
          <p:cNvSpPr txBox="1"/>
          <p:nvPr/>
        </p:nvSpPr>
        <p:spPr>
          <a:xfrm>
            <a:off x="2088859" y="142612"/>
            <a:ext cx="7852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Personal support and self-care</a:t>
            </a:r>
            <a:endParaRPr lang="en-GB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D7C2CC-340F-4F28-B095-4A2EC5934FEA}"/>
              </a:ext>
            </a:extLst>
          </p:cNvPr>
          <p:cNvSpPr txBox="1"/>
          <p:nvPr/>
        </p:nvSpPr>
        <p:spPr>
          <a:xfrm>
            <a:off x="855677" y="1452680"/>
            <a:ext cx="595618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Husband, family and friends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Self-hypnosis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NLP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Emotional Freedom Technique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Days 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Shopping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Pampering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Evenings 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rgbClr val="FFFF00"/>
                </a:solidFill>
              </a:rPr>
              <a:t>Journalling</a:t>
            </a:r>
            <a:endParaRPr lang="en-US" dirty="0">
              <a:solidFill>
                <a:srgbClr val="FFFF00"/>
              </a:solidFill>
            </a:endParaRPr>
          </a:p>
          <a:p>
            <a:endParaRPr 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F8EAB2C-5F8A-4A3C-B51E-A151652EB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293" y="2123260"/>
            <a:ext cx="5594670" cy="240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45B2EA7-9D32-47D0-B954-819D72BF5A53}"/>
              </a:ext>
            </a:extLst>
          </p:cNvPr>
          <p:cNvSpPr txBox="1"/>
          <p:nvPr/>
        </p:nvSpPr>
        <p:spPr>
          <a:xfrm>
            <a:off x="9479560" y="6182686"/>
            <a:ext cx="2432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Uk</a:t>
            </a:r>
            <a:r>
              <a:rPr lang="en-US" dirty="0"/>
              <a:t> images, 2020)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7177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ohari-Window-Model">
            <a:extLst>
              <a:ext uri="{FF2B5EF4-FFF2-40B4-BE49-F238E27FC236}">
                <a16:creationId xmlns:a16="http://schemas.microsoft.com/office/drawing/2014/main" id="{8D0537E3-D049-4C20-B01F-138139C58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875" y="1096983"/>
            <a:ext cx="6241385" cy="527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EFE1AD0-1A52-4E9E-B21D-30E8FA48B695}"/>
              </a:ext>
            </a:extLst>
          </p:cNvPr>
          <p:cNvSpPr txBox="1"/>
          <p:nvPr/>
        </p:nvSpPr>
        <p:spPr>
          <a:xfrm>
            <a:off x="8991600" y="6431280"/>
            <a:ext cx="2849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philosophy, 2020)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1500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55695F9-8FB7-4A25-8C56-0C58E699DBBD}"/>
              </a:ext>
            </a:extLst>
          </p:cNvPr>
          <p:cNvSpPr txBox="1"/>
          <p:nvPr/>
        </p:nvSpPr>
        <p:spPr>
          <a:xfrm>
            <a:off x="805343" y="1652631"/>
            <a:ext cx="929500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Reddit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rgbClr val="FFFF00"/>
                </a:solidFill>
              </a:rPr>
              <a:t>Mindbloom</a:t>
            </a: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Udemy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rgbClr val="FFFF00"/>
                </a:solidFill>
              </a:rPr>
              <a:t>Gympac</a:t>
            </a: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rgbClr val="FFFF00"/>
                </a:solidFill>
              </a:rPr>
              <a:t>Stumbleupon</a:t>
            </a: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00"/>
                </a:solidFill>
              </a:rPr>
              <a:t>The habit factor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BF0570-7089-4612-9EBE-67184DF3749E}"/>
              </a:ext>
            </a:extLst>
          </p:cNvPr>
          <p:cNvSpPr txBox="1"/>
          <p:nvPr/>
        </p:nvSpPr>
        <p:spPr>
          <a:xfrm>
            <a:off x="1094973" y="305709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Additional Personal Development Tools</a:t>
            </a:r>
          </a:p>
          <a:p>
            <a:pPr algn="ctr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C47EF8-5793-46AB-AD46-FDC4F6D2F2CA}"/>
              </a:ext>
            </a:extLst>
          </p:cNvPr>
          <p:cNvSpPr txBox="1"/>
          <p:nvPr/>
        </p:nvSpPr>
        <p:spPr>
          <a:xfrm>
            <a:off x="9502140" y="5768340"/>
            <a:ext cx="2095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(Lifehack, 2020)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5561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B40F7B2-5E03-4D2C-A492-5FC9196333C2}"/>
              </a:ext>
            </a:extLst>
          </p:cNvPr>
          <p:cNvSpPr txBox="1"/>
          <p:nvPr/>
        </p:nvSpPr>
        <p:spPr>
          <a:xfrm>
            <a:off x="727955" y="1582340"/>
            <a:ext cx="610718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formal education lectures, seminars and courses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e-learning CPD modules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in-service training, work shadowing or mentoring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attending or presenting at conferences and workshops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committee work or participation in special interest groups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updating knowledge through books, articles, TV, radio, internet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21EA97-ADAC-4A45-9724-BBEF941020B1}"/>
              </a:ext>
            </a:extLst>
          </p:cNvPr>
          <p:cNvSpPr txBox="1"/>
          <p:nvPr/>
        </p:nvSpPr>
        <p:spPr>
          <a:xfrm>
            <a:off x="1" y="142396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FFFF00"/>
                </a:solidFill>
              </a:rPr>
              <a:t>CONTINUOUS PROFESSIONAL DEVELOPMENT</a:t>
            </a:r>
            <a:endParaRPr lang="en-GB" sz="3600" dirty="0">
              <a:solidFill>
                <a:srgbClr val="FFFF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9DD877-1254-4A70-93F5-8E3640792F79}"/>
              </a:ext>
            </a:extLst>
          </p:cNvPr>
          <p:cNvSpPr txBox="1"/>
          <p:nvPr/>
        </p:nvSpPr>
        <p:spPr>
          <a:xfrm>
            <a:off x="9646920" y="5684520"/>
            <a:ext cx="2247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(BACP, 2020)</a:t>
            </a:r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645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7A5553-2E26-44C7-A16C-5607A1E8D8A2}"/>
              </a:ext>
            </a:extLst>
          </p:cNvPr>
          <p:cNvSpPr txBox="1"/>
          <p:nvPr/>
        </p:nvSpPr>
        <p:spPr>
          <a:xfrm>
            <a:off x="520117" y="2036618"/>
            <a:ext cx="109728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  <a:p>
            <a:pPr algn="ctr"/>
            <a:r>
              <a:rPr lang="en-US" sz="3600" dirty="0"/>
              <a:t>“You only truly learn how to drive once you have passed your driving test”</a:t>
            </a:r>
          </a:p>
          <a:p>
            <a:r>
              <a:rPr lang="en-US" dirty="0"/>
              <a:t>														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													 							(</a:t>
            </a:r>
            <a:r>
              <a:rPr lang="en-US" dirty="0">
                <a:solidFill>
                  <a:srgbClr val="FFFF00"/>
                </a:solidFill>
              </a:rPr>
              <a:t>Anonymous)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362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2B0AE1-5CBB-48EB-9F79-01EA3CF2C328}"/>
              </a:ext>
            </a:extLst>
          </p:cNvPr>
          <p:cNvSpPr txBox="1"/>
          <p:nvPr/>
        </p:nvSpPr>
        <p:spPr>
          <a:xfrm>
            <a:off x="2567940" y="2468880"/>
            <a:ext cx="6004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FFFF00"/>
                </a:solidFill>
              </a:rPr>
              <a:t>Any Questions?</a:t>
            </a:r>
            <a:endParaRPr lang="en-GB" sz="6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54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DB371D-A677-4396-959F-E2A745F79CC6}"/>
              </a:ext>
            </a:extLst>
          </p:cNvPr>
          <p:cNvSpPr txBox="1"/>
          <p:nvPr/>
        </p:nvSpPr>
        <p:spPr>
          <a:xfrm>
            <a:off x="3221372" y="305054"/>
            <a:ext cx="53521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REFERENCES</a:t>
            </a:r>
          </a:p>
          <a:p>
            <a:pPr algn="ctr"/>
            <a:endParaRPr lang="en-GB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6C6CD3-3F61-46A3-8E01-37C79FBAA826}"/>
              </a:ext>
            </a:extLst>
          </p:cNvPr>
          <p:cNvSpPr txBox="1"/>
          <p:nvPr/>
        </p:nvSpPr>
        <p:spPr>
          <a:xfrm>
            <a:off x="100668" y="1157681"/>
            <a:ext cx="11996257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Bacp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(2020)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Training to become a counsellor or therapist.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https://www.bacp.co.uk/careers/careers-in-counselling/training/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22 May 2020).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Life Hack (2020)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22 Killer Personal development resources. 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https://www.lifehack.org/articles/lifestyle/22-killer-personal-development-resources.html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Essential skills for a career in counselling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https://www.prospects.ac.uk/jobs-and-work-experience/job-sectors/social-care/essential-skills-for-a-career-in-counselling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 (Accessed: 22 May 2020).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Modes to view (2020) </a:t>
            </a:r>
            <a:r>
              <a:rPr lang="en-GB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Silouhette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 family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k.images.search.yahoo.com/search/images?p=FREE+PHOTOS+SILHOETTE+FAMILY+AND+DOG&amp;fr=mcafee&amp;imgurl=https%3A%2F%2Fi0.wp.com%2Fwww.tricialottwilliford.com%2Fwp-content%2Fuploads%2F2014%2F11%2Fbigstock-Silhouette-Of-Happy-Family-And-54362507.jpg%3Fssl%3D1#id=13&amp;iurl=http%3A%2F%2Fwww.modestoview.com%2Fwp-content%2Fuploads%2F2015%2F01%2FFamily-And-Dog-Silhouette.jpg&amp;action=click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 (Accessed: 21 May 2020).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The philosophy.com (2020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) Socrates, know yourself.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https://www.the-philosophy.com/socrates-know-yourself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22/05/2020).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Self awareness (2020)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Understanding the Johari window model.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://www.selfawareness.org.uk/news/understanding-the-johari-window-model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22 May 2020).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</p:spTree>
    <p:extLst>
      <p:ext uri="{BB962C8B-B14F-4D97-AF65-F5344CB8AC3E}">
        <p14:creationId xmlns:p14="http://schemas.microsoft.com/office/powerpoint/2010/main" val="368237719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33385</TotalTime>
  <Words>524</Words>
  <Application>Microsoft Office PowerPoint</Application>
  <PresentationFormat>Widescreen</PresentationFormat>
  <Paragraphs>121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Century Gothic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jane brown</cp:lastModifiedBy>
  <cp:revision>47</cp:revision>
  <dcterms:created xsi:type="dcterms:W3CDTF">2020-04-24T09:54:12Z</dcterms:created>
  <dcterms:modified xsi:type="dcterms:W3CDTF">2020-05-25T12:53:34Z</dcterms:modified>
</cp:coreProperties>
</file>