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81"/>
  </p:notesMasterIdLst>
  <p:sldIdLst>
    <p:sldId id="258" r:id="rId7"/>
    <p:sldId id="259" r:id="rId8"/>
    <p:sldId id="1042" r:id="rId9"/>
    <p:sldId id="1044" r:id="rId10"/>
    <p:sldId id="1136" r:id="rId11"/>
    <p:sldId id="1137" r:id="rId12"/>
    <p:sldId id="1138" r:id="rId13"/>
    <p:sldId id="1140" r:id="rId14"/>
    <p:sldId id="1141" r:id="rId15"/>
    <p:sldId id="1100" r:id="rId16"/>
    <p:sldId id="1091" r:id="rId17"/>
    <p:sldId id="1097" r:id="rId18"/>
    <p:sldId id="1098" r:id="rId19"/>
    <p:sldId id="1092" r:id="rId20"/>
    <p:sldId id="1093" r:id="rId21"/>
    <p:sldId id="1094" r:id="rId22"/>
    <p:sldId id="1095" r:id="rId23"/>
    <p:sldId id="1096" r:id="rId24"/>
    <p:sldId id="1101" r:id="rId25"/>
    <p:sldId id="1102" r:id="rId26"/>
    <p:sldId id="1103" r:id="rId27"/>
    <p:sldId id="1104" r:id="rId28"/>
    <p:sldId id="1105" r:id="rId29"/>
    <p:sldId id="1106" r:id="rId30"/>
    <p:sldId id="1107" r:id="rId31"/>
    <p:sldId id="1113" r:id="rId32"/>
    <p:sldId id="1109" r:id="rId33"/>
    <p:sldId id="257" r:id="rId34"/>
    <p:sldId id="1110" r:id="rId35"/>
    <p:sldId id="1111" r:id="rId36"/>
    <p:sldId id="1112" r:id="rId37"/>
    <p:sldId id="1131" r:id="rId38"/>
    <p:sldId id="1133" r:id="rId39"/>
    <p:sldId id="1114" r:id="rId40"/>
    <p:sldId id="1115" r:id="rId41"/>
    <p:sldId id="1116" r:id="rId42"/>
    <p:sldId id="1117" r:id="rId43"/>
    <p:sldId id="1118" r:id="rId44"/>
    <p:sldId id="1120" r:id="rId45"/>
    <p:sldId id="1121" r:id="rId46"/>
    <p:sldId id="1122" r:id="rId47"/>
    <p:sldId id="1123" r:id="rId48"/>
    <p:sldId id="1124" r:id="rId49"/>
    <p:sldId id="1125" r:id="rId50"/>
    <p:sldId id="1126" r:id="rId51"/>
    <p:sldId id="1119" r:id="rId52"/>
    <p:sldId id="1127" r:id="rId53"/>
    <p:sldId id="1128" r:id="rId54"/>
    <p:sldId id="1129" r:id="rId55"/>
    <p:sldId id="1130" r:id="rId56"/>
    <p:sldId id="1132" r:id="rId57"/>
    <p:sldId id="1134" r:id="rId58"/>
    <p:sldId id="1135" r:id="rId59"/>
    <p:sldId id="1142" r:id="rId60"/>
    <p:sldId id="1064" r:id="rId61"/>
    <p:sldId id="1047" r:id="rId62"/>
    <p:sldId id="1048" r:id="rId63"/>
    <p:sldId id="1049" r:id="rId64"/>
    <p:sldId id="1050" r:id="rId65"/>
    <p:sldId id="1066" r:id="rId66"/>
    <p:sldId id="1008" r:id="rId67"/>
    <p:sldId id="1010" r:id="rId68"/>
    <p:sldId id="1011" r:id="rId69"/>
    <p:sldId id="1012" r:id="rId70"/>
    <p:sldId id="1013" r:id="rId71"/>
    <p:sldId id="1015" r:id="rId72"/>
    <p:sldId id="1016" r:id="rId73"/>
    <p:sldId id="1071" r:id="rId74"/>
    <p:sldId id="1090" r:id="rId75"/>
    <p:sldId id="1030" r:id="rId76"/>
    <p:sldId id="320" r:id="rId77"/>
    <p:sldId id="1065" r:id="rId78"/>
    <p:sldId id="305" r:id="rId79"/>
    <p:sldId id="1072"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A9E5E-3E3C-4CAC-8F99-A09789678AE0}" v="241" dt="2026-10-06T14:21:07.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71" autoAdjust="0"/>
  </p:normalViewPr>
  <p:slideViewPr>
    <p:cSldViewPr snapToGrid="0">
      <p:cViewPr varScale="1">
        <p:scale>
          <a:sx n="86" d="100"/>
          <a:sy n="86" d="100"/>
        </p:scale>
        <p:origin x="54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theme" Target="theme/theme1.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notesMaster" Target="notesMasters/notesMaster1.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61" Type="http://schemas.openxmlformats.org/officeDocument/2006/relationships/slide" Target="slides/slide55.xml"/><Relationship Id="rId82"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image" Target="../media/image62.svg"/><Relationship Id="rId6" Type="http://schemas.openxmlformats.org/officeDocument/2006/relationships/image" Target="../media/image21.svg"/><Relationship Id="rId5" Type="http://schemas.openxmlformats.org/officeDocument/2006/relationships/image" Target="../media/image66.svg"/><Relationship Id="rId4" Type="http://schemas.openxmlformats.org/officeDocument/2006/relationships/image" Target="../media/image65.svg"/></Relationships>
</file>

<file path=ppt/diagrams/_rels/data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image" Target="../media/image67.png"/></Relationships>
</file>

<file path=ppt/diagrams/_rels/data5.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svg"/><Relationship Id="rId1" Type="http://schemas.openxmlformats.org/officeDocument/2006/relationships/image" Target="../media/image75.svg"/></Relationships>
</file>

<file path=ppt/diagrams/_rels/data6.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5.svg"/><Relationship Id="rId1" Type="http://schemas.openxmlformats.org/officeDocument/2006/relationships/image" Target="../media/image7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image" Target="../media/image62.svg"/><Relationship Id="rId6" Type="http://schemas.openxmlformats.org/officeDocument/2006/relationships/image" Target="../media/image21.svg"/><Relationship Id="rId5" Type="http://schemas.openxmlformats.org/officeDocument/2006/relationships/image" Target="../media/image66.svg"/><Relationship Id="rId4" Type="http://schemas.openxmlformats.org/officeDocument/2006/relationships/image" Target="../media/image6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image" Target="../media/image6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svg"/><Relationship Id="rId1" Type="http://schemas.openxmlformats.org/officeDocument/2006/relationships/image" Target="../media/image7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5.svg"/><Relationship Id="rId1" Type="http://schemas.openxmlformats.org/officeDocument/2006/relationships/image" Target="../media/image76.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0NoLn">
    <dgm:fillClrLst meth="repeat">
      <a:schemeClr val="accent6"/>
    </dgm:fillClrLst>
    <dgm:linClrLst meth="repeat">
      <a:schemeClr val="lt1">
        <a:alpha val="0"/>
      </a:schemeClr>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node1NoLn">
    <dgm:fillClrLst meth="repeat">
      <a:schemeClr val="accent6"/>
    </dgm:fillClrLst>
    <dgm:linClrLst meth="repeat">
      <a:schemeClr val="lt1">
        <a:alpha val="0"/>
      </a:schemeClr>
    </dgm:linClrLst>
    <dgm:effectClrLst/>
    <dgm:txLinClrLst/>
    <dgm:txFillClrLst/>
    <dgm:txEffectClrLst/>
  </dgm:styleLbl>
  <dgm:styleLbl name="ltNode1NoLn">
    <dgm:fillClrLst meth="repeat">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2NoLn">
    <dgm:fillClrLst meth="repeat">
      <a:schemeClr val="accent6"/>
    </dgm:fillClrLst>
    <dgm:linClrLst meth="repeat">
      <a:schemeClr val="lt1">
        <a:alpha val="0"/>
      </a:schemeClr>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3NoLn">
    <dgm:fillClrLst meth="repeat">
      <a:schemeClr val="accent6"/>
    </dgm:fillClrLst>
    <dgm:linClrLst meth="repeat">
      <a:schemeClr val="lt1">
        <a:alpha val="0"/>
      </a:schemeClr>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node4NoLn">
    <dgm:fillClrLst meth="repeat">
      <a:schemeClr val="accent6"/>
    </dgm:fillClrLst>
    <dgm:linClrLst meth="repeat">
      <a:schemeClr val="lt1">
        <a:alpha val="0"/>
      </a:schemeClr>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0NoLn">
    <dgm:fillClrLst meth="repeat">
      <a:schemeClr val="accent6"/>
    </dgm:fillClrLst>
    <dgm:linClrLst meth="repeat">
      <a:schemeClr val="lt1">
        <a:alpha val="0"/>
      </a:schemeClr>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node1NoLn">
    <dgm:fillClrLst meth="repeat">
      <a:schemeClr val="accent6"/>
    </dgm:fillClrLst>
    <dgm:linClrLst meth="repeat">
      <a:schemeClr val="lt1">
        <a:alpha val="0"/>
      </a:schemeClr>
    </dgm:linClrLst>
    <dgm:effectClrLst/>
    <dgm:txLinClrLst/>
    <dgm:txFillClrLst/>
    <dgm:txEffectClrLst/>
  </dgm:styleLbl>
  <dgm:styleLbl name="ltNode1NoLn">
    <dgm:fillClrLst meth="repeat">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2NoLn">
    <dgm:fillClrLst meth="repeat">
      <a:schemeClr val="accent6"/>
    </dgm:fillClrLst>
    <dgm:linClrLst meth="repeat">
      <a:schemeClr val="lt1">
        <a:alpha val="0"/>
      </a:schemeClr>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3NoLn">
    <dgm:fillClrLst meth="repeat">
      <a:schemeClr val="accent6"/>
    </dgm:fillClrLst>
    <dgm:linClrLst meth="repeat">
      <a:schemeClr val="lt1">
        <a:alpha val="0"/>
      </a:schemeClr>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node4NoLn">
    <dgm:fillClrLst meth="repeat">
      <a:schemeClr val="accent6"/>
    </dgm:fillClrLst>
    <dgm:linClrLst meth="repeat">
      <a:schemeClr val="lt1">
        <a:alpha val="0"/>
      </a:schemeClr>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6">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7">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8">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3723B5-2023-4105-80CD-97836030FB90}" type="doc">
      <dgm:prSet loTypeId="urn:microsoft.com/office/officeart/2005/8/layout/vList2" loCatId="list" qsTypeId="urn:microsoft.com/office/officeart/2005/8/quickstyle/simple1#19" qsCatId="simple" csTypeId="urn:microsoft.com/office/officeart/2005/8/colors/accent6_2" csCatId="accent6"/>
      <dgm:spPr/>
      <dgm:t>
        <a:bodyPr/>
        <a:lstStyle/>
        <a:p>
          <a:endParaRPr lang="en-US"/>
        </a:p>
      </dgm:t>
    </dgm:pt>
    <dgm:pt modelId="{DF09D09A-2721-499B-9600-6800F703F0AE}">
      <dgm:prSet/>
      <dgm:spPr/>
      <dgm:t>
        <a:bodyPr/>
        <a:lstStyle/>
        <a:p>
          <a:r>
            <a:rPr lang="en-GB" dirty="0"/>
            <a:t>Transport as a major source of carbon emissions.</a:t>
          </a:r>
          <a:endParaRPr lang="en-US" dirty="0"/>
        </a:p>
      </dgm:t>
    </dgm:pt>
    <dgm:pt modelId="{B9317DB8-09C1-4FB5-8AC5-AC11FDA4DBA5}" type="parTrans" cxnId="{30F59F58-A698-4483-A77A-FFCD0853CD58}">
      <dgm:prSet/>
      <dgm:spPr/>
      <dgm:t>
        <a:bodyPr/>
        <a:lstStyle/>
        <a:p>
          <a:endParaRPr lang="en-US"/>
        </a:p>
      </dgm:t>
    </dgm:pt>
    <dgm:pt modelId="{2BC6ACB5-7933-4C4A-89EE-7C11DF23B7DF}" type="sibTrans" cxnId="{30F59F58-A698-4483-A77A-FFCD0853CD58}">
      <dgm:prSet/>
      <dgm:spPr/>
      <dgm:t>
        <a:bodyPr/>
        <a:lstStyle/>
        <a:p>
          <a:endParaRPr lang="en-US"/>
        </a:p>
      </dgm:t>
    </dgm:pt>
    <dgm:pt modelId="{4AD29C01-0D92-4499-801B-359FEC42B319}">
      <dgm:prSet/>
      <dgm:spPr/>
      <dgm:t>
        <a:bodyPr/>
        <a:lstStyle/>
        <a:p>
          <a:r>
            <a:rPr lang="en-GB" dirty="0"/>
            <a:t>Air quality impacts.</a:t>
          </a:r>
          <a:endParaRPr lang="en-US" dirty="0"/>
        </a:p>
      </dgm:t>
    </dgm:pt>
    <dgm:pt modelId="{ECA0FFBE-4DE3-4E66-9F42-1DBB316B4E5F}" type="parTrans" cxnId="{4AF0D8DF-5B23-4DDA-8B91-02DE139BB020}">
      <dgm:prSet/>
      <dgm:spPr/>
      <dgm:t>
        <a:bodyPr/>
        <a:lstStyle/>
        <a:p>
          <a:endParaRPr lang="en-US"/>
        </a:p>
      </dgm:t>
    </dgm:pt>
    <dgm:pt modelId="{E74EDFDA-6829-48D5-8021-7104A2A9AD2F}" type="sibTrans" cxnId="{4AF0D8DF-5B23-4DDA-8B91-02DE139BB020}">
      <dgm:prSet/>
      <dgm:spPr/>
      <dgm:t>
        <a:bodyPr/>
        <a:lstStyle/>
        <a:p>
          <a:endParaRPr lang="en-US"/>
        </a:p>
      </dgm:t>
    </dgm:pt>
    <dgm:pt modelId="{B23FA6C8-4BF1-4627-BA84-144A97CE396F}">
      <dgm:prSet/>
      <dgm:spPr/>
      <dgm:t>
        <a:bodyPr/>
        <a:lstStyle/>
        <a:p>
          <a:r>
            <a:rPr lang="en-GB" dirty="0"/>
            <a:t>Congestion and infrastructure impacts.</a:t>
          </a:r>
          <a:endParaRPr lang="en-US" dirty="0"/>
        </a:p>
      </dgm:t>
    </dgm:pt>
    <dgm:pt modelId="{36C86A92-A3B6-4A77-AA11-9BA8F8E9258B}" type="parTrans" cxnId="{7E6495A9-D709-45DA-8276-6D55FB17774F}">
      <dgm:prSet/>
      <dgm:spPr/>
      <dgm:t>
        <a:bodyPr/>
        <a:lstStyle/>
        <a:p>
          <a:endParaRPr lang="en-US"/>
        </a:p>
      </dgm:t>
    </dgm:pt>
    <dgm:pt modelId="{BD0C280B-6C5A-4961-8F60-BDC377D1DA51}" type="sibTrans" cxnId="{7E6495A9-D709-45DA-8276-6D55FB17774F}">
      <dgm:prSet/>
      <dgm:spPr/>
      <dgm:t>
        <a:bodyPr/>
        <a:lstStyle/>
        <a:p>
          <a:endParaRPr lang="en-US"/>
        </a:p>
      </dgm:t>
    </dgm:pt>
    <dgm:pt modelId="{2AF7AD6D-A4A7-492F-91CD-6DA13F482BED}">
      <dgm:prSet/>
      <dgm:spPr/>
      <dgm:t>
        <a:bodyPr/>
        <a:lstStyle/>
        <a:p>
          <a:r>
            <a:rPr lang="en-GB" dirty="0"/>
            <a:t>Health and wellbeing considerations.</a:t>
          </a:r>
          <a:endParaRPr lang="en-US" dirty="0"/>
        </a:p>
      </dgm:t>
    </dgm:pt>
    <dgm:pt modelId="{04C7F5DF-165C-452C-96DC-BADAD4258819}" type="parTrans" cxnId="{2B9DC9B8-E0B0-4D2A-91CF-CD9813B88EBF}">
      <dgm:prSet/>
      <dgm:spPr/>
      <dgm:t>
        <a:bodyPr/>
        <a:lstStyle/>
        <a:p>
          <a:endParaRPr lang="en-US"/>
        </a:p>
      </dgm:t>
    </dgm:pt>
    <dgm:pt modelId="{0F2F51AC-2F46-46F5-80D0-862ED1E3C620}" type="sibTrans" cxnId="{2B9DC9B8-E0B0-4D2A-91CF-CD9813B88EBF}">
      <dgm:prSet/>
      <dgm:spPr/>
      <dgm:t>
        <a:bodyPr/>
        <a:lstStyle/>
        <a:p>
          <a:endParaRPr lang="en-US"/>
        </a:p>
      </dgm:t>
    </dgm:pt>
    <dgm:pt modelId="{A31569DE-6C2F-47B9-8DC3-FF02343E5F27}">
      <dgm:prSet/>
      <dgm:spPr/>
      <dgm:t>
        <a:bodyPr/>
        <a:lstStyle/>
        <a:p>
          <a:r>
            <a:rPr lang="en-GB"/>
            <a:t>Accessibility and social inclusion.</a:t>
          </a:r>
          <a:endParaRPr lang="en-US"/>
        </a:p>
      </dgm:t>
    </dgm:pt>
    <dgm:pt modelId="{37C89681-3885-468C-9D5B-C2172F19B2DB}" type="parTrans" cxnId="{1825002D-8DCA-4A5A-B940-7A1F791ACCF8}">
      <dgm:prSet/>
      <dgm:spPr/>
      <dgm:t>
        <a:bodyPr/>
        <a:lstStyle/>
        <a:p>
          <a:endParaRPr lang="en-US"/>
        </a:p>
      </dgm:t>
    </dgm:pt>
    <dgm:pt modelId="{041903C8-C0EC-4624-B213-DE3B0BDBD46E}" type="sibTrans" cxnId="{1825002D-8DCA-4A5A-B940-7A1F791ACCF8}">
      <dgm:prSet/>
      <dgm:spPr/>
      <dgm:t>
        <a:bodyPr/>
        <a:lstStyle/>
        <a:p>
          <a:endParaRPr lang="en-US"/>
        </a:p>
      </dgm:t>
    </dgm:pt>
    <dgm:pt modelId="{B95B0E6C-5232-4028-AB24-B92619268435}" type="pres">
      <dgm:prSet presAssocID="{5A3723B5-2023-4105-80CD-97836030FB90}" presName="linear" presStyleCnt="0">
        <dgm:presLayoutVars>
          <dgm:animLvl val="lvl"/>
          <dgm:resizeHandles val="exact"/>
        </dgm:presLayoutVars>
      </dgm:prSet>
      <dgm:spPr/>
    </dgm:pt>
    <dgm:pt modelId="{2B8E8A02-15C3-4681-B2E5-E486304F60CB}" type="pres">
      <dgm:prSet presAssocID="{DF09D09A-2721-499B-9600-6800F703F0AE}" presName="parentText" presStyleLbl="node1" presStyleIdx="0" presStyleCnt="5">
        <dgm:presLayoutVars>
          <dgm:chMax val="0"/>
          <dgm:bulletEnabled val="1"/>
        </dgm:presLayoutVars>
      </dgm:prSet>
      <dgm:spPr/>
    </dgm:pt>
    <dgm:pt modelId="{7E6CF6C3-DB75-4643-B380-B6F77FB1756E}" type="pres">
      <dgm:prSet presAssocID="{2BC6ACB5-7933-4C4A-89EE-7C11DF23B7DF}" presName="spacer" presStyleCnt="0"/>
      <dgm:spPr/>
    </dgm:pt>
    <dgm:pt modelId="{A1A22FF9-D0B1-40B6-AF60-827D0D4FD408}" type="pres">
      <dgm:prSet presAssocID="{4AD29C01-0D92-4499-801B-359FEC42B319}" presName="parentText" presStyleLbl="node1" presStyleIdx="1" presStyleCnt="5">
        <dgm:presLayoutVars>
          <dgm:chMax val="0"/>
          <dgm:bulletEnabled val="1"/>
        </dgm:presLayoutVars>
      </dgm:prSet>
      <dgm:spPr/>
    </dgm:pt>
    <dgm:pt modelId="{35662911-A7E5-4E59-90A4-28277F2A212E}" type="pres">
      <dgm:prSet presAssocID="{E74EDFDA-6829-48D5-8021-7104A2A9AD2F}" presName="spacer" presStyleCnt="0"/>
      <dgm:spPr/>
    </dgm:pt>
    <dgm:pt modelId="{E92C657B-271B-4CCF-9277-537AD2893CE7}" type="pres">
      <dgm:prSet presAssocID="{B23FA6C8-4BF1-4627-BA84-144A97CE396F}" presName="parentText" presStyleLbl="node1" presStyleIdx="2" presStyleCnt="5">
        <dgm:presLayoutVars>
          <dgm:chMax val="0"/>
          <dgm:bulletEnabled val="1"/>
        </dgm:presLayoutVars>
      </dgm:prSet>
      <dgm:spPr/>
    </dgm:pt>
    <dgm:pt modelId="{E50C3528-8C5E-4E04-88CD-F6F93702F598}" type="pres">
      <dgm:prSet presAssocID="{BD0C280B-6C5A-4961-8F60-BDC377D1DA51}" presName="spacer" presStyleCnt="0"/>
      <dgm:spPr/>
    </dgm:pt>
    <dgm:pt modelId="{1456985B-18FB-4481-8D74-BAB7F8527C48}" type="pres">
      <dgm:prSet presAssocID="{2AF7AD6D-A4A7-492F-91CD-6DA13F482BED}" presName="parentText" presStyleLbl="node1" presStyleIdx="3" presStyleCnt="5">
        <dgm:presLayoutVars>
          <dgm:chMax val="0"/>
          <dgm:bulletEnabled val="1"/>
        </dgm:presLayoutVars>
      </dgm:prSet>
      <dgm:spPr/>
    </dgm:pt>
    <dgm:pt modelId="{87B74BF3-38B4-49AF-9663-D5F7348DE678}" type="pres">
      <dgm:prSet presAssocID="{0F2F51AC-2F46-46F5-80D0-862ED1E3C620}" presName="spacer" presStyleCnt="0"/>
      <dgm:spPr/>
    </dgm:pt>
    <dgm:pt modelId="{03719C58-58B4-42A7-9BF7-A20FE032284D}" type="pres">
      <dgm:prSet presAssocID="{A31569DE-6C2F-47B9-8DC3-FF02343E5F27}" presName="parentText" presStyleLbl="node1" presStyleIdx="4" presStyleCnt="5">
        <dgm:presLayoutVars>
          <dgm:chMax val="0"/>
          <dgm:bulletEnabled val="1"/>
        </dgm:presLayoutVars>
      </dgm:prSet>
      <dgm:spPr/>
    </dgm:pt>
  </dgm:ptLst>
  <dgm:cxnLst>
    <dgm:cxn modelId="{4C384702-7D6E-411D-B368-BC949C0C350F}" type="presOf" srcId="{2AF7AD6D-A4A7-492F-91CD-6DA13F482BED}" destId="{1456985B-18FB-4481-8D74-BAB7F8527C48}" srcOrd="0" destOrd="0" presId="urn:microsoft.com/office/officeart/2005/8/layout/vList2"/>
    <dgm:cxn modelId="{1825002D-8DCA-4A5A-B940-7A1F791ACCF8}" srcId="{5A3723B5-2023-4105-80CD-97836030FB90}" destId="{A31569DE-6C2F-47B9-8DC3-FF02343E5F27}" srcOrd="4" destOrd="0" parTransId="{37C89681-3885-468C-9D5B-C2172F19B2DB}" sibTransId="{041903C8-C0EC-4624-B213-DE3B0BDBD46E}"/>
    <dgm:cxn modelId="{68AF5F32-704C-47D1-BEA4-25CB3FC1A9D0}" type="presOf" srcId="{B23FA6C8-4BF1-4627-BA84-144A97CE396F}" destId="{E92C657B-271B-4CCF-9277-537AD2893CE7}" srcOrd="0" destOrd="0" presId="urn:microsoft.com/office/officeart/2005/8/layout/vList2"/>
    <dgm:cxn modelId="{CF40823C-4C33-4B25-9B62-A8EA86FC2890}" type="presOf" srcId="{4AD29C01-0D92-4499-801B-359FEC42B319}" destId="{A1A22FF9-D0B1-40B6-AF60-827D0D4FD408}" srcOrd="0" destOrd="0" presId="urn:microsoft.com/office/officeart/2005/8/layout/vList2"/>
    <dgm:cxn modelId="{3C0C755E-8389-4D37-B2D2-1137C8C4751E}" type="presOf" srcId="{5A3723B5-2023-4105-80CD-97836030FB90}" destId="{B95B0E6C-5232-4028-AB24-B92619268435}" srcOrd="0" destOrd="0" presId="urn:microsoft.com/office/officeart/2005/8/layout/vList2"/>
    <dgm:cxn modelId="{30F58369-1167-47DA-92ED-057CA2F3115F}" type="presOf" srcId="{A31569DE-6C2F-47B9-8DC3-FF02343E5F27}" destId="{03719C58-58B4-42A7-9BF7-A20FE032284D}" srcOrd="0" destOrd="0" presId="urn:microsoft.com/office/officeart/2005/8/layout/vList2"/>
    <dgm:cxn modelId="{30F59F58-A698-4483-A77A-FFCD0853CD58}" srcId="{5A3723B5-2023-4105-80CD-97836030FB90}" destId="{DF09D09A-2721-499B-9600-6800F703F0AE}" srcOrd="0" destOrd="0" parTransId="{B9317DB8-09C1-4FB5-8AC5-AC11FDA4DBA5}" sibTransId="{2BC6ACB5-7933-4C4A-89EE-7C11DF23B7DF}"/>
    <dgm:cxn modelId="{7E6495A9-D709-45DA-8276-6D55FB17774F}" srcId="{5A3723B5-2023-4105-80CD-97836030FB90}" destId="{B23FA6C8-4BF1-4627-BA84-144A97CE396F}" srcOrd="2" destOrd="0" parTransId="{36C86A92-A3B6-4A77-AA11-9BA8F8E9258B}" sibTransId="{BD0C280B-6C5A-4961-8F60-BDC377D1DA51}"/>
    <dgm:cxn modelId="{2B9DC9B8-E0B0-4D2A-91CF-CD9813B88EBF}" srcId="{5A3723B5-2023-4105-80CD-97836030FB90}" destId="{2AF7AD6D-A4A7-492F-91CD-6DA13F482BED}" srcOrd="3" destOrd="0" parTransId="{04C7F5DF-165C-452C-96DC-BADAD4258819}" sibTransId="{0F2F51AC-2F46-46F5-80D0-862ED1E3C620}"/>
    <dgm:cxn modelId="{4AF0D8DF-5B23-4DDA-8B91-02DE139BB020}" srcId="{5A3723B5-2023-4105-80CD-97836030FB90}" destId="{4AD29C01-0D92-4499-801B-359FEC42B319}" srcOrd="1" destOrd="0" parTransId="{ECA0FFBE-4DE3-4E66-9F42-1DBB316B4E5F}" sibTransId="{E74EDFDA-6829-48D5-8021-7104A2A9AD2F}"/>
    <dgm:cxn modelId="{7775A7E8-39D5-471C-86EE-23B5917B6E52}" type="presOf" srcId="{DF09D09A-2721-499B-9600-6800F703F0AE}" destId="{2B8E8A02-15C3-4681-B2E5-E486304F60CB}" srcOrd="0" destOrd="0" presId="urn:microsoft.com/office/officeart/2005/8/layout/vList2"/>
    <dgm:cxn modelId="{ECE8574D-0E3E-492D-9A2B-145978FC4675}" type="presParOf" srcId="{B95B0E6C-5232-4028-AB24-B92619268435}" destId="{2B8E8A02-15C3-4681-B2E5-E486304F60CB}" srcOrd="0" destOrd="0" presId="urn:microsoft.com/office/officeart/2005/8/layout/vList2"/>
    <dgm:cxn modelId="{AC129405-B058-48F2-BDD3-8571374972BE}" type="presParOf" srcId="{B95B0E6C-5232-4028-AB24-B92619268435}" destId="{7E6CF6C3-DB75-4643-B380-B6F77FB1756E}" srcOrd="1" destOrd="0" presId="urn:microsoft.com/office/officeart/2005/8/layout/vList2"/>
    <dgm:cxn modelId="{A4BB2C69-3D8C-40CD-85D1-F094E5FB5EC3}" type="presParOf" srcId="{B95B0E6C-5232-4028-AB24-B92619268435}" destId="{A1A22FF9-D0B1-40B6-AF60-827D0D4FD408}" srcOrd="2" destOrd="0" presId="urn:microsoft.com/office/officeart/2005/8/layout/vList2"/>
    <dgm:cxn modelId="{5866B9C2-7EB9-4399-B3E8-19BF1FC7C2B0}" type="presParOf" srcId="{B95B0E6C-5232-4028-AB24-B92619268435}" destId="{35662911-A7E5-4E59-90A4-28277F2A212E}" srcOrd="3" destOrd="0" presId="urn:microsoft.com/office/officeart/2005/8/layout/vList2"/>
    <dgm:cxn modelId="{2D582894-74DB-4DA9-8D08-885665FB53D2}" type="presParOf" srcId="{B95B0E6C-5232-4028-AB24-B92619268435}" destId="{E92C657B-271B-4CCF-9277-537AD2893CE7}" srcOrd="4" destOrd="0" presId="urn:microsoft.com/office/officeart/2005/8/layout/vList2"/>
    <dgm:cxn modelId="{F7F8396C-2C0F-4036-8CA7-7A4880455B99}" type="presParOf" srcId="{B95B0E6C-5232-4028-AB24-B92619268435}" destId="{E50C3528-8C5E-4E04-88CD-F6F93702F598}" srcOrd="5" destOrd="0" presId="urn:microsoft.com/office/officeart/2005/8/layout/vList2"/>
    <dgm:cxn modelId="{D4AA4114-7511-437E-A65F-4D635682DCF9}" type="presParOf" srcId="{B95B0E6C-5232-4028-AB24-B92619268435}" destId="{1456985B-18FB-4481-8D74-BAB7F8527C48}" srcOrd="6" destOrd="0" presId="urn:microsoft.com/office/officeart/2005/8/layout/vList2"/>
    <dgm:cxn modelId="{A33E6D4A-AC7C-46F9-9ADC-A277679DA03D}" type="presParOf" srcId="{B95B0E6C-5232-4028-AB24-B92619268435}" destId="{87B74BF3-38B4-49AF-9663-D5F7348DE678}" srcOrd="7" destOrd="0" presId="urn:microsoft.com/office/officeart/2005/8/layout/vList2"/>
    <dgm:cxn modelId="{F9F33FF6-F277-4D48-BAF3-145ADA8E99A3}" type="presParOf" srcId="{B95B0E6C-5232-4028-AB24-B92619268435}" destId="{03719C58-58B4-42A7-9BF7-A20FE032284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F2C929-2969-4690-8FD6-EC637800351D}" type="doc">
      <dgm:prSet loTypeId="urn:microsoft.com/office/officeart/2018/5/layout/IconLeafLabelList" loCatId="icon" qsTypeId="urn:microsoft.com/office/officeart/2005/8/quickstyle/simple1#37" qsCatId="simple" csTypeId="urn:microsoft.com/office/officeart/2005/8/colors/accent6_2" csCatId="accent6" phldr="1"/>
      <dgm:spPr/>
      <dgm:t>
        <a:bodyPr/>
        <a:lstStyle/>
        <a:p>
          <a:endParaRPr lang="en-US"/>
        </a:p>
      </dgm:t>
    </dgm:pt>
    <dgm:pt modelId="{F90C4EF0-AB6F-4479-8DFD-5E10A7C77966}">
      <dgm:prSet custT="1"/>
      <dgm:spPr/>
      <dgm:t>
        <a:bodyPr/>
        <a:lstStyle/>
        <a:p>
          <a:pPr>
            <a:lnSpc>
              <a:spcPct val="100000"/>
            </a:lnSpc>
            <a:defRPr cap="all"/>
          </a:pPr>
          <a:r>
            <a:rPr lang="en-GB" sz="1800" cap="none" dirty="0"/>
            <a:t>Large multi-campus organisation.</a:t>
          </a:r>
          <a:endParaRPr lang="en-US" sz="1800" cap="none" dirty="0"/>
        </a:p>
      </dgm:t>
    </dgm:pt>
    <dgm:pt modelId="{EF6C93A3-0B29-4FBA-8C19-887B68B9F409}" type="parTrans" cxnId="{5A6743E4-E900-4697-9860-B717D9800366}">
      <dgm:prSet/>
      <dgm:spPr/>
      <dgm:t>
        <a:bodyPr/>
        <a:lstStyle/>
        <a:p>
          <a:endParaRPr lang="en-US"/>
        </a:p>
      </dgm:t>
    </dgm:pt>
    <dgm:pt modelId="{C0DCA0E4-4B4A-464C-891F-F798F957413E}" type="sibTrans" cxnId="{5A6743E4-E900-4697-9860-B717D9800366}">
      <dgm:prSet/>
      <dgm:spPr/>
      <dgm:t>
        <a:bodyPr/>
        <a:lstStyle/>
        <a:p>
          <a:endParaRPr lang="en-US"/>
        </a:p>
      </dgm:t>
    </dgm:pt>
    <dgm:pt modelId="{AC3E3938-5644-471A-AE88-E888AB6114EB}">
      <dgm:prSet custT="1"/>
      <dgm:spPr/>
      <dgm:t>
        <a:bodyPr/>
        <a:lstStyle/>
        <a:p>
          <a:pPr>
            <a:lnSpc>
              <a:spcPct val="100000"/>
            </a:lnSpc>
            <a:defRPr cap="all"/>
          </a:pPr>
          <a:r>
            <a:rPr lang="en-GB" sz="1800" cap="none" dirty="0"/>
            <a:t>Thousands of daily commuter journeys</a:t>
          </a:r>
          <a:r>
            <a:rPr lang="en-GB" sz="1800" dirty="0"/>
            <a:t>.</a:t>
          </a:r>
          <a:endParaRPr lang="en-US" sz="1800" dirty="0"/>
        </a:p>
      </dgm:t>
    </dgm:pt>
    <dgm:pt modelId="{C1660341-A690-44EE-BCF9-8E460C1B58B3}" type="parTrans" cxnId="{BFCC567C-D7F5-4CD1-9954-5ED89DE8F336}">
      <dgm:prSet/>
      <dgm:spPr/>
      <dgm:t>
        <a:bodyPr/>
        <a:lstStyle/>
        <a:p>
          <a:endParaRPr lang="en-US"/>
        </a:p>
      </dgm:t>
    </dgm:pt>
    <dgm:pt modelId="{766073EB-32BE-42F3-89B2-866197BB9CEB}" type="sibTrans" cxnId="{BFCC567C-D7F5-4CD1-9954-5ED89DE8F336}">
      <dgm:prSet/>
      <dgm:spPr/>
      <dgm:t>
        <a:bodyPr/>
        <a:lstStyle/>
        <a:p>
          <a:endParaRPr lang="en-US"/>
        </a:p>
      </dgm:t>
    </dgm:pt>
    <dgm:pt modelId="{413E9ACD-7F55-4147-8B11-CB56098D2849}">
      <dgm:prSet custT="1"/>
      <dgm:spPr/>
      <dgm:t>
        <a:bodyPr/>
        <a:lstStyle/>
        <a:p>
          <a:pPr>
            <a:lnSpc>
              <a:spcPct val="100000"/>
            </a:lnSpc>
            <a:defRPr cap="all"/>
          </a:pPr>
          <a:r>
            <a:rPr lang="en-GB" sz="1800" cap="none" dirty="0"/>
            <a:t>Travel contributes significantly to institutional carbon footprints.</a:t>
          </a:r>
          <a:endParaRPr lang="en-US" sz="1800" cap="none" dirty="0"/>
        </a:p>
      </dgm:t>
    </dgm:pt>
    <dgm:pt modelId="{DCB2A2D9-E7FC-4B42-98F6-EA66F5EA7388}" type="parTrans" cxnId="{FF5DD424-9F31-4F18-96E5-4AC67EBA7B45}">
      <dgm:prSet/>
      <dgm:spPr/>
      <dgm:t>
        <a:bodyPr/>
        <a:lstStyle/>
        <a:p>
          <a:endParaRPr lang="en-US"/>
        </a:p>
      </dgm:t>
    </dgm:pt>
    <dgm:pt modelId="{9B59C85F-11EC-439E-9EDD-5055717A481F}" type="sibTrans" cxnId="{FF5DD424-9F31-4F18-96E5-4AC67EBA7B45}">
      <dgm:prSet/>
      <dgm:spPr/>
      <dgm:t>
        <a:bodyPr/>
        <a:lstStyle/>
        <a:p>
          <a:endParaRPr lang="en-US"/>
        </a:p>
      </dgm:t>
    </dgm:pt>
    <dgm:pt modelId="{E294D480-E0EB-493F-B8F4-07772B2DFFF0}">
      <dgm:prSet custT="1"/>
      <dgm:spPr/>
      <dgm:t>
        <a:bodyPr/>
        <a:lstStyle/>
        <a:p>
          <a:pPr>
            <a:lnSpc>
              <a:spcPct val="100000"/>
            </a:lnSpc>
            <a:defRPr cap="all"/>
          </a:pPr>
          <a:r>
            <a:rPr lang="en-GB" sz="1800" cap="none" dirty="0"/>
            <a:t>Supports environmental management systems and sustainability reporting.</a:t>
          </a:r>
          <a:endParaRPr lang="en-US" sz="1800" cap="none" dirty="0"/>
        </a:p>
      </dgm:t>
    </dgm:pt>
    <dgm:pt modelId="{88D8F30B-E359-4435-B1F2-19CCD59433E1}" type="parTrans" cxnId="{6098E581-CD88-45BD-910F-614E51CDCB5B}">
      <dgm:prSet/>
      <dgm:spPr/>
      <dgm:t>
        <a:bodyPr/>
        <a:lstStyle/>
        <a:p>
          <a:endParaRPr lang="en-US"/>
        </a:p>
      </dgm:t>
    </dgm:pt>
    <dgm:pt modelId="{1F162FCD-0A34-4DB7-838D-4062B37089E5}" type="sibTrans" cxnId="{6098E581-CD88-45BD-910F-614E51CDCB5B}">
      <dgm:prSet/>
      <dgm:spPr/>
      <dgm:t>
        <a:bodyPr/>
        <a:lstStyle/>
        <a:p>
          <a:endParaRPr lang="en-US"/>
        </a:p>
      </dgm:t>
    </dgm:pt>
    <dgm:pt modelId="{969156D2-3060-4922-8647-5C15F39EA27A}" type="pres">
      <dgm:prSet presAssocID="{9FF2C929-2969-4690-8FD6-EC637800351D}" presName="root" presStyleCnt="0">
        <dgm:presLayoutVars>
          <dgm:dir/>
          <dgm:resizeHandles val="exact"/>
        </dgm:presLayoutVars>
      </dgm:prSet>
      <dgm:spPr/>
    </dgm:pt>
    <dgm:pt modelId="{16E45355-F7F1-4174-9A87-8CFDB413D1C1}" type="pres">
      <dgm:prSet presAssocID="{F90C4EF0-AB6F-4479-8DFD-5E10A7C77966}" presName="compNode" presStyleCnt="0"/>
      <dgm:spPr/>
    </dgm:pt>
    <dgm:pt modelId="{CA5422DE-A1D0-4A0B-9BB2-A829C198641B}" type="pres">
      <dgm:prSet presAssocID="{F90C4EF0-AB6F-4479-8DFD-5E10A7C77966}" presName="iconBgRect" presStyleLbl="bgShp" presStyleIdx="0" presStyleCnt="4"/>
      <dgm:spPr>
        <a:prstGeom prst="round2DiagRect">
          <a:avLst>
            <a:gd name="adj1" fmla="val 29727"/>
            <a:gd name="adj2" fmla="val 0"/>
          </a:avLst>
        </a:prstGeom>
      </dgm:spPr>
    </dgm:pt>
    <dgm:pt modelId="{9C5E962F-A60B-47C3-AB59-6726D9B959EF}" type="pres">
      <dgm:prSet presAssocID="{F90C4EF0-AB6F-4479-8DFD-5E10A7C7796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556D3539-58F9-46F2-8556-622C2F6CD3DC}" type="pres">
      <dgm:prSet presAssocID="{F90C4EF0-AB6F-4479-8DFD-5E10A7C77966}" presName="spaceRect" presStyleCnt="0"/>
      <dgm:spPr/>
    </dgm:pt>
    <dgm:pt modelId="{ABFB568C-C058-43DE-8885-D06125F4957A}" type="pres">
      <dgm:prSet presAssocID="{F90C4EF0-AB6F-4479-8DFD-5E10A7C77966}" presName="textRect" presStyleLbl="revTx" presStyleIdx="0" presStyleCnt="4">
        <dgm:presLayoutVars>
          <dgm:chMax val="1"/>
          <dgm:chPref val="1"/>
        </dgm:presLayoutVars>
      </dgm:prSet>
      <dgm:spPr/>
    </dgm:pt>
    <dgm:pt modelId="{524D2698-EE5B-4B04-8F8A-EFA00AFC7A82}" type="pres">
      <dgm:prSet presAssocID="{C0DCA0E4-4B4A-464C-891F-F798F957413E}" presName="sibTrans" presStyleCnt="0"/>
      <dgm:spPr/>
    </dgm:pt>
    <dgm:pt modelId="{39A9140F-9A76-4AF5-A3EF-D6AC56ED5CCA}" type="pres">
      <dgm:prSet presAssocID="{AC3E3938-5644-471A-AE88-E888AB6114EB}" presName="compNode" presStyleCnt="0"/>
      <dgm:spPr/>
    </dgm:pt>
    <dgm:pt modelId="{D569CB7B-673B-4CC9-8A55-7015558C5AD7}" type="pres">
      <dgm:prSet presAssocID="{AC3E3938-5644-471A-AE88-E888AB6114EB}" presName="iconBgRect" presStyleLbl="bgShp" presStyleIdx="1" presStyleCnt="4"/>
      <dgm:spPr>
        <a:prstGeom prst="round2DiagRect">
          <a:avLst>
            <a:gd name="adj1" fmla="val 29727"/>
            <a:gd name="adj2" fmla="val 0"/>
          </a:avLst>
        </a:prstGeom>
      </dgm:spPr>
    </dgm:pt>
    <dgm:pt modelId="{EA53822A-70FA-440E-8992-B8A8DC5C9ED2}" type="pres">
      <dgm:prSet presAssocID="{AC3E3938-5644-471A-AE88-E888AB6114E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
        </a:ext>
      </dgm:extLst>
    </dgm:pt>
    <dgm:pt modelId="{548DD423-2DD2-4430-8778-48910E75B912}" type="pres">
      <dgm:prSet presAssocID="{AC3E3938-5644-471A-AE88-E888AB6114EB}" presName="spaceRect" presStyleCnt="0"/>
      <dgm:spPr/>
    </dgm:pt>
    <dgm:pt modelId="{4C7E6299-0C24-4FEB-ABA2-9A3A32725A44}" type="pres">
      <dgm:prSet presAssocID="{AC3E3938-5644-471A-AE88-E888AB6114EB}" presName="textRect" presStyleLbl="revTx" presStyleIdx="1" presStyleCnt="4">
        <dgm:presLayoutVars>
          <dgm:chMax val="1"/>
          <dgm:chPref val="1"/>
        </dgm:presLayoutVars>
      </dgm:prSet>
      <dgm:spPr/>
    </dgm:pt>
    <dgm:pt modelId="{1D1602E9-D0C3-4E83-82ED-5C16D36FB809}" type="pres">
      <dgm:prSet presAssocID="{766073EB-32BE-42F3-89B2-866197BB9CEB}" presName="sibTrans" presStyleCnt="0"/>
      <dgm:spPr/>
    </dgm:pt>
    <dgm:pt modelId="{AAA9DF81-0149-4FC8-9946-A6D0BCA3C2F5}" type="pres">
      <dgm:prSet presAssocID="{413E9ACD-7F55-4147-8B11-CB56098D2849}" presName="compNode" presStyleCnt="0"/>
      <dgm:spPr/>
    </dgm:pt>
    <dgm:pt modelId="{7A11642E-6898-464C-B423-7DCE1107AECA}" type="pres">
      <dgm:prSet presAssocID="{413E9ACD-7F55-4147-8B11-CB56098D2849}" presName="iconBgRect" presStyleLbl="bgShp" presStyleIdx="2" presStyleCnt="4"/>
      <dgm:spPr>
        <a:prstGeom prst="round2DiagRect">
          <a:avLst>
            <a:gd name="adj1" fmla="val 29727"/>
            <a:gd name="adj2" fmla="val 0"/>
          </a:avLst>
        </a:prstGeom>
      </dgm:spPr>
    </dgm:pt>
    <dgm:pt modelId="{29715AD0-1905-4237-BA53-D66168C2EA97}" type="pres">
      <dgm:prSet presAssocID="{413E9ACD-7F55-4147-8B11-CB56098D284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Footprint"/>
        </a:ext>
      </dgm:extLst>
    </dgm:pt>
    <dgm:pt modelId="{2928BD07-8C95-4A72-8787-BEC9E4E213F4}" type="pres">
      <dgm:prSet presAssocID="{413E9ACD-7F55-4147-8B11-CB56098D2849}" presName="spaceRect" presStyleCnt="0"/>
      <dgm:spPr/>
    </dgm:pt>
    <dgm:pt modelId="{21747AB5-4F71-4179-AAA2-1957184C1A68}" type="pres">
      <dgm:prSet presAssocID="{413E9ACD-7F55-4147-8B11-CB56098D2849}" presName="textRect" presStyleLbl="revTx" presStyleIdx="2" presStyleCnt="4">
        <dgm:presLayoutVars>
          <dgm:chMax val="1"/>
          <dgm:chPref val="1"/>
        </dgm:presLayoutVars>
      </dgm:prSet>
      <dgm:spPr/>
    </dgm:pt>
    <dgm:pt modelId="{03F675EF-F8AA-453A-8B87-E3273D1E70E8}" type="pres">
      <dgm:prSet presAssocID="{9B59C85F-11EC-439E-9EDD-5055717A481F}" presName="sibTrans" presStyleCnt="0"/>
      <dgm:spPr/>
    </dgm:pt>
    <dgm:pt modelId="{782D1180-9760-4056-867C-59E97260AD08}" type="pres">
      <dgm:prSet presAssocID="{E294D480-E0EB-493F-B8F4-07772B2DFFF0}" presName="compNode" presStyleCnt="0"/>
      <dgm:spPr/>
    </dgm:pt>
    <dgm:pt modelId="{7D1085A5-4B1E-4D05-9AD4-80BB9A74AEE5}" type="pres">
      <dgm:prSet presAssocID="{E294D480-E0EB-493F-B8F4-07772B2DFFF0}" presName="iconBgRect" presStyleLbl="bgShp" presStyleIdx="3" presStyleCnt="4"/>
      <dgm:spPr>
        <a:prstGeom prst="round2DiagRect">
          <a:avLst>
            <a:gd name="adj1" fmla="val 29727"/>
            <a:gd name="adj2" fmla="val 0"/>
          </a:avLst>
        </a:prstGeom>
      </dgm:spPr>
    </dgm:pt>
    <dgm:pt modelId="{973D2760-B659-4BA6-994B-B3335568AB06}" type="pres">
      <dgm:prSet presAssocID="{E294D480-E0EB-493F-B8F4-07772B2DFFF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duous tree"/>
        </a:ext>
      </dgm:extLst>
    </dgm:pt>
    <dgm:pt modelId="{B85A52BC-D579-4871-AF7F-D1BD314139D4}" type="pres">
      <dgm:prSet presAssocID="{E294D480-E0EB-493F-B8F4-07772B2DFFF0}" presName="spaceRect" presStyleCnt="0"/>
      <dgm:spPr/>
    </dgm:pt>
    <dgm:pt modelId="{61CB766A-64EA-4AC9-8B39-894FE2024F19}" type="pres">
      <dgm:prSet presAssocID="{E294D480-E0EB-493F-B8F4-07772B2DFFF0}" presName="textRect" presStyleLbl="revTx" presStyleIdx="3" presStyleCnt="4">
        <dgm:presLayoutVars>
          <dgm:chMax val="1"/>
          <dgm:chPref val="1"/>
        </dgm:presLayoutVars>
      </dgm:prSet>
      <dgm:spPr/>
    </dgm:pt>
  </dgm:ptLst>
  <dgm:cxnLst>
    <dgm:cxn modelId="{FF5DD424-9F31-4F18-96E5-4AC67EBA7B45}" srcId="{9FF2C929-2969-4690-8FD6-EC637800351D}" destId="{413E9ACD-7F55-4147-8B11-CB56098D2849}" srcOrd="2" destOrd="0" parTransId="{DCB2A2D9-E7FC-4B42-98F6-EA66F5EA7388}" sibTransId="{9B59C85F-11EC-439E-9EDD-5055717A481F}"/>
    <dgm:cxn modelId="{20D34E3B-7CA9-4864-A7FB-3C3FE67E5BA4}" type="presOf" srcId="{E294D480-E0EB-493F-B8F4-07772B2DFFF0}" destId="{61CB766A-64EA-4AC9-8B39-894FE2024F19}" srcOrd="0" destOrd="0" presId="urn:microsoft.com/office/officeart/2018/5/layout/IconLeafLabelList"/>
    <dgm:cxn modelId="{A67F507A-B3A2-4F74-BBA4-0650B0DC0C4C}" type="presOf" srcId="{AC3E3938-5644-471A-AE88-E888AB6114EB}" destId="{4C7E6299-0C24-4FEB-ABA2-9A3A32725A44}" srcOrd="0" destOrd="0" presId="urn:microsoft.com/office/officeart/2018/5/layout/IconLeafLabelList"/>
    <dgm:cxn modelId="{BFCC567C-D7F5-4CD1-9954-5ED89DE8F336}" srcId="{9FF2C929-2969-4690-8FD6-EC637800351D}" destId="{AC3E3938-5644-471A-AE88-E888AB6114EB}" srcOrd="1" destOrd="0" parTransId="{C1660341-A690-44EE-BCF9-8E460C1B58B3}" sibTransId="{766073EB-32BE-42F3-89B2-866197BB9CEB}"/>
    <dgm:cxn modelId="{6098E581-CD88-45BD-910F-614E51CDCB5B}" srcId="{9FF2C929-2969-4690-8FD6-EC637800351D}" destId="{E294D480-E0EB-493F-B8F4-07772B2DFFF0}" srcOrd="3" destOrd="0" parTransId="{88D8F30B-E359-4435-B1F2-19CCD59433E1}" sibTransId="{1F162FCD-0A34-4DB7-838D-4062B37089E5}"/>
    <dgm:cxn modelId="{038F8AA0-C535-4832-9235-0F98D4166A5B}" type="presOf" srcId="{F90C4EF0-AB6F-4479-8DFD-5E10A7C77966}" destId="{ABFB568C-C058-43DE-8885-D06125F4957A}" srcOrd="0" destOrd="0" presId="urn:microsoft.com/office/officeart/2018/5/layout/IconLeafLabelList"/>
    <dgm:cxn modelId="{4051ACA3-B725-472C-A430-24B97C34CDFF}" type="presOf" srcId="{9FF2C929-2969-4690-8FD6-EC637800351D}" destId="{969156D2-3060-4922-8647-5C15F39EA27A}" srcOrd="0" destOrd="0" presId="urn:microsoft.com/office/officeart/2018/5/layout/IconLeafLabelList"/>
    <dgm:cxn modelId="{663579C2-0234-4049-AB34-1D9128377102}" type="presOf" srcId="{413E9ACD-7F55-4147-8B11-CB56098D2849}" destId="{21747AB5-4F71-4179-AAA2-1957184C1A68}" srcOrd="0" destOrd="0" presId="urn:microsoft.com/office/officeart/2018/5/layout/IconLeafLabelList"/>
    <dgm:cxn modelId="{5A6743E4-E900-4697-9860-B717D9800366}" srcId="{9FF2C929-2969-4690-8FD6-EC637800351D}" destId="{F90C4EF0-AB6F-4479-8DFD-5E10A7C77966}" srcOrd="0" destOrd="0" parTransId="{EF6C93A3-0B29-4FBA-8C19-887B68B9F409}" sibTransId="{C0DCA0E4-4B4A-464C-891F-F798F957413E}"/>
    <dgm:cxn modelId="{CADD9081-C92B-434D-95B7-5A53A9135E14}" type="presParOf" srcId="{969156D2-3060-4922-8647-5C15F39EA27A}" destId="{16E45355-F7F1-4174-9A87-8CFDB413D1C1}" srcOrd="0" destOrd="0" presId="urn:microsoft.com/office/officeart/2018/5/layout/IconLeafLabelList"/>
    <dgm:cxn modelId="{F996A5C3-CBEF-483F-AC47-F4E727D9C5AF}" type="presParOf" srcId="{16E45355-F7F1-4174-9A87-8CFDB413D1C1}" destId="{CA5422DE-A1D0-4A0B-9BB2-A829C198641B}" srcOrd="0" destOrd="0" presId="urn:microsoft.com/office/officeart/2018/5/layout/IconLeafLabelList"/>
    <dgm:cxn modelId="{454ACEB7-AD9B-4A71-B22D-99F6E33CF869}" type="presParOf" srcId="{16E45355-F7F1-4174-9A87-8CFDB413D1C1}" destId="{9C5E962F-A60B-47C3-AB59-6726D9B959EF}" srcOrd="1" destOrd="0" presId="urn:microsoft.com/office/officeart/2018/5/layout/IconLeafLabelList"/>
    <dgm:cxn modelId="{D2019589-F5E8-455E-85D3-E2DFFD8F1291}" type="presParOf" srcId="{16E45355-F7F1-4174-9A87-8CFDB413D1C1}" destId="{556D3539-58F9-46F2-8556-622C2F6CD3DC}" srcOrd="2" destOrd="0" presId="urn:microsoft.com/office/officeart/2018/5/layout/IconLeafLabelList"/>
    <dgm:cxn modelId="{92F599BC-DF11-48A6-83AB-363DB43A33B5}" type="presParOf" srcId="{16E45355-F7F1-4174-9A87-8CFDB413D1C1}" destId="{ABFB568C-C058-43DE-8885-D06125F4957A}" srcOrd="3" destOrd="0" presId="urn:microsoft.com/office/officeart/2018/5/layout/IconLeafLabelList"/>
    <dgm:cxn modelId="{173836E9-0A69-481D-B306-AE9B42FEC1ED}" type="presParOf" srcId="{969156D2-3060-4922-8647-5C15F39EA27A}" destId="{524D2698-EE5B-4B04-8F8A-EFA00AFC7A82}" srcOrd="1" destOrd="0" presId="urn:microsoft.com/office/officeart/2018/5/layout/IconLeafLabelList"/>
    <dgm:cxn modelId="{4E4DF07E-25DD-4A6E-8426-DDE28BF4754A}" type="presParOf" srcId="{969156D2-3060-4922-8647-5C15F39EA27A}" destId="{39A9140F-9A76-4AF5-A3EF-D6AC56ED5CCA}" srcOrd="2" destOrd="0" presId="urn:microsoft.com/office/officeart/2018/5/layout/IconLeafLabelList"/>
    <dgm:cxn modelId="{A63334CD-589E-4EA1-A7B3-4D7DAD67C62F}" type="presParOf" srcId="{39A9140F-9A76-4AF5-A3EF-D6AC56ED5CCA}" destId="{D569CB7B-673B-4CC9-8A55-7015558C5AD7}" srcOrd="0" destOrd="0" presId="urn:microsoft.com/office/officeart/2018/5/layout/IconLeafLabelList"/>
    <dgm:cxn modelId="{A6E04782-23EB-431A-A779-5D95F77E085E}" type="presParOf" srcId="{39A9140F-9A76-4AF5-A3EF-D6AC56ED5CCA}" destId="{EA53822A-70FA-440E-8992-B8A8DC5C9ED2}" srcOrd="1" destOrd="0" presId="urn:microsoft.com/office/officeart/2018/5/layout/IconLeafLabelList"/>
    <dgm:cxn modelId="{259D782F-EF33-4EE1-8B0E-BF44169CEFF3}" type="presParOf" srcId="{39A9140F-9A76-4AF5-A3EF-D6AC56ED5CCA}" destId="{548DD423-2DD2-4430-8778-48910E75B912}" srcOrd="2" destOrd="0" presId="urn:microsoft.com/office/officeart/2018/5/layout/IconLeafLabelList"/>
    <dgm:cxn modelId="{29DDEE3D-CD9B-46F0-964D-7672DCD76CF6}" type="presParOf" srcId="{39A9140F-9A76-4AF5-A3EF-D6AC56ED5CCA}" destId="{4C7E6299-0C24-4FEB-ABA2-9A3A32725A44}" srcOrd="3" destOrd="0" presId="urn:microsoft.com/office/officeart/2018/5/layout/IconLeafLabelList"/>
    <dgm:cxn modelId="{15B1676C-1B4E-4A51-AE7D-D4820AC9D062}" type="presParOf" srcId="{969156D2-3060-4922-8647-5C15F39EA27A}" destId="{1D1602E9-D0C3-4E83-82ED-5C16D36FB809}" srcOrd="3" destOrd="0" presId="urn:microsoft.com/office/officeart/2018/5/layout/IconLeafLabelList"/>
    <dgm:cxn modelId="{15AA4C2A-C921-4676-BAA2-77E971370610}" type="presParOf" srcId="{969156D2-3060-4922-8647-5C15F39EA27A}" destId="{AAA9DF81-0149-4FC8-9946-A6D0BCA3C2F5}" srcOrd="4" destOrd="0" presId="urn:microsoft.com/office/officeart/2018/5/layout/IconLeafLabelList"/>
    <dgm:cxn modelId="{CD6E2FC2-7020-4DD6-8B76-3C0A0A2C58A1}" type="presParOf" srcId="{AAA9DF81-0149-4FC8-9946-A6D0BCA3C2F5}" destId="{7A11642E-6898-464C-B423-7DCE1107AECA}" srcOrd="0" destOrd="0" presId="urn:microsoft.com/office/officeart/2018/5/layout/IconLeafLabelList"/>
    <dgm:cxn modelId="{C910A873-7E7C-44F2-B71A-9587CE40B88B}" type="presParOf" srcId="{AAA9DF81-0149-4FC8-9946-A6D0BCA3C2F5}" destId="{29715AD0-1905-4237-BA53-D66168C2EA97}" srcOrd="1" destOrd="0" presId="urn:microsoft.com/office/officeart/2018/5/layout/IconLeafLabelList"/>
    <dgm:cxn modelId="{1A82D30F-511B-44D5-BB24-417BABC079CD}" type="presParOf" srcId="{AAA9DF81-0149-4FC8-9946-A6D0BCA3C2F5}" destId="{2928BD07-8C95-4A72-8787-BEC9E4E213F4}" srcOrd="2" destOrd="0" presId="urn:microsoft.com/office/officeart/2018/5/layout/IconLeafLabelList"/>
    <dgm:cxn modelId="{68DDFEAD-CD0A-462B-B758-350F38639A89}" type="presParOf" srcId="{AAA9DF81-0149-4FC8-9946-A6D0BCA3C2F5}" destId="{21747AB5-4F71-4179-AAA2-1957184C1A68}" srcOrd="3" destOrd="0" presId="urn:microsoft.com/office/officeart/2018/5/layout/IconLeafLabelList"/>
    <dgm:cxn modelId="{914E8819-3971-4BE1-9AE5-72062ED09EE8}" type="presParOf" srcId="{969156D2-3060-4922-8647-5C15F39EA27A}" destId="{03F675EF-F8AA-453A-8B87-E3273D1E70E8}" srcOrd="5" destOrd="0" presId="urn:microsoft.com/office/officeart/2018/5/layout/IconLeafLabelList"/>
    <dgm:cxn modelId="{8A138601-9CC5-4CAD-B120-8D73DB7F18C6}" type="presParOf" srcId="{969156D2-3060-4922-8647-5C15F39EA27A}" destId="{782D1180-9760-4056-867C-59E97260AD08}" srcOrd="6" destOrd="0" presId="urn:microsoft.com/office/officeart/2018/5/layout/IconLeafLabelList"/>
    <dgm:cxn modelId="{B588446D-B94B-4461-8B05-6647745261A7}" type="presParOf" srcId="{782D1180-9760-4056-867C-59E97260AD08}" destId="{7D1085A5-4B1E-4D05-9AD4-80BB9A74AEE5}" srcOrd="0" destOrd="0" presId="urn:microsoft.com/office/officeart/2018/5/layout/IconLeafLabelList"/>
    <dgm:cxn modelId="{A4F19A81-BDA3-4D24-8300-94B335E68821}" type="presParOf" srcId="{782D1180-9760-4056-867C-59E97260AD08}" destId="{973D2760-B659-4BA6-994B-B3335568AB06}" srcOrd="1" destOrd="0" presId="urn:microsoft.com/office/officeart/2018/5/layout/IconLeafLabelList"/>
    <dgm:cxn modelId="{FF56A45B-F4BC-47F5-A0F3-CACA933C41EB}" type="presParOf" srcId="{782D1180-9760-4056-867C-59E97260AD08}" destId="{B85A52BC-D579-4871-AF7F-D1BD314139D4}" srcOrd="2" destOrd="0" presId="urn:microsoft.com/office/officeart/2018/5/layout/IconLeafLabelList"/>
    <dgm:cxn modelId="{5A47F0B4-A443-4147-97C9-8F8485125F42}" type="presParOf" srcId="{782D1180-9760-4056-867C-59E97260AD08}" destId="{61CB766A-64EA-4AC9-8B39-894FE2024F1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238AD2-7AD7-40E6-B6BC-6D6CFE76E02E}" type="doc">
      <dgm:prSet loTypeId="urn:microsoft.com/office/officeart/2018/2/layout/IconCircleList" loCatId="icon" qsTypeId="urn:microsoft.com/office/officeart/2005/8/quickstyle/simple1#10" qsCatId="simple" csTypeId="urn:microsoft.com/office/officeart/2005/8/colors/accent6_2#6" csCatId="accent6" phldr="1"/>
      <dgm:spPr/>
      <dgm:t>
        <a:bodyPr/>
        <a:lstStyle/>
        <a:p>
          <a:endParaRPr lang="en-US"/>
        </a:p>
      </dgm:t>
    </dgm:pt>
    <dgm:pt modelId="{C401AD87-16AC-4E2C-8ED6-EB11B5F8EB1C}">
      <dgm:prSet/>
      <dgm:spPr/>
      <dgm:t>
        <a:bodyPr/>
        <a:lstStyle/>
        <a:p>
          <a:pPr>
            <a:lnSpc>
              <a:spcPct val="100000"/>
            </a:lnSpc>
          </a:pPr>
          <a:r>
            <a:rPr lang="en-GB"/>
            <a:t>Moral and Ethical Responsibility</a:t>
          </a:r>
          <a:endParaRPr lang="en-US"/>
        </a:p>
      </dgm:t>
    </dgm:pt>
    <dgm:pt modelId="{5D0AD305-A7C2-4F72-BB54-6DD8F9617256}" type="parTrans" cxnId="{FB68B5DA-6E2D-41ED-9B4E-D07A3BCD46DC}">
      <dgm:prSet/>
      <dgm:spPr/>
      <dgm:t>
        <a:bodyPr/>
        <a:lstStyle/>
        <a:p>
          <a:endParaRPr lang="en-US"/>
        </a:p>
      </dgm:t>
    </dgm:pt>
    <dgm:pt modelId="{1AEEA022-AC9B-4517-B36B-F777587913EB}" type="sibTrans" cxnId="{FB68B5DA-6E2D-41ED-9B4E-D07A3BCD46DC}">
      <dgm:prSet/>
      <dgm:spPr/>
      <dgm:t>
        <a:bodyPr/>
        <a:lstStyle/>
        <a:p>
          <a:pPr>
            <a:lnSpc>
              <a:spcPct val="100000"/>
            </a:lnSpc>
          </a:pPr>
          <a:endParaRPr lang="en-US"/>
        </a:p>
      </dgm:t>
    </dgm:pt>
    <dgm:pt modelId="{A1530EA4-1B37-43D3-864C-90569103E292}">
      <dgm:prSet/>
      <dgm:spPr/>
      <dgm:t>
        <a:bodyPr/>
        <a:lstStyle/>
        <a:p>
          <a:pPr>
            <a:lnSpc>
              <a:spcPct val="100000"/>
            </a:lnSpc>
          </a:pPr>
          <a:r>
            <a:rPr lang="en-GB"/>
            <a:t>Educational Impact</a:t>
          </a:r>
          <a:endParaRPr lang="en-US"/>
        </a:p>
      </dgm:t>
    </dgm:pt>
    <dgm:pt modelId="{83B9EBAD-0060-492F-ACD5-AC27F308DFC5}" type="parTrans" cxnId="{D8691955-AFEB-4F6D-88EB-4060E60C821D}">
      <dgm:prSet/>
      <dgm:spPr/>
      <dgm:t>
        <a:bodyPr/>
        <a:lstStyle/>
        <a:p>
          <a:endParaRPr lang="en-US"/>
        </a:p>
      </dgm:t>
    </dgm:pt>
    <dgm:pt modelId="{33156D9A-0E4C-41A1-B844-4874559758B3}" type="sibTrans" cxnId="{D8691955-AFEB-4F6D-88EB-4060E60C821D}">
      <dgm:prSet/>
      <dgm:spPr/>
      <dgm:t>
        <a:bodyPr/>
        <a:lstStyle/>
        <a:p>
          <a:pPr>
            <a:lnSpc>
              <a:spcPct val="100000"/>
            </a:lnSpc>
          </a:pPr>
          <a:endParaRPr lang="en-US"/>
        </a:p>
      </dgm:t>
    </dgm:pt>
    <dgm:pt modelId="{6A440D89-49DA-43AE-8DF4-BA8865F3ABD1}">
      <dgm:prSet/>
      <dgm:spPr/>
      <dgm:t>
        <a:bodyPr/>
        <a:lstStyle/>
        <a:p>
          <a:pPr>
            <a:lnSpc>
              <a:spcPct val="100000"/>
            </a:lnSpc>
          </a:pPr>
          <a:r>
            <a:rPr lang="en-GB"/>
            <a:t>Legal and Policy Compliance</a:t>
          </a:r>
          <a:endParaRPr lang="en-US"/>
        </a:p>
      </dgm:t>
    </dgm:pt>
    <dgm:pt modelId="{BA383AB9-579E-4E5E-8FC0-DCEB5553C8EF}" type="parTrans" cxnId="{92F53ABA-AD26-44AA-A51F-28F3C0496B42}">
      <dgm:prSet/>
      <dgm:spPr/>
      <dgm:t>
        <a:bodyPr/>
        <a:lstStyle/>
        <a:p>
          <a:endParaRPr lang="en-US"/>
        </a:p>
      </dgm:t>
    </dgm:pt>
    <dgm:pt modelId="{02FD8AF1-E261-4C7B-BF4C-C01BD7437305}" type="sibTrans" cxnId="{92F53ABA-AD26-44AA-A51F-28F3C0496B42}">
      <dgm:prSet/>
      <dgm:spPr/>
      <dgm:t>
        <a:bodyPr/>
        <a:lstStyle/>
        <a:p>
          <a:pPr>
            <a:lnSpc>
              <a:spcPct val="100000"/>
            </a:lnSpc>
          </a:pPr>
          <a:endParaRPr lang="en-US"/>
        </a:p>
      </dgm:t>
    </dgm:pt>
    <dgm:pt modelId="{1DF7CEB9-97F8-4058-A6CB-CB9D407C034F}">
      <dgm:prSet/>
      <dgm:spPr/>
      <dgm:t>
        <a:bodyPr/>
        <a:lstStyle/>
        <a:p>
          <a:pPr>
            <a:lnSpc>
              <a:spcPct val="100000"/>
            </a:lnSpc>
          </a:pPr>
          <a:r>
            <a:rPr lang="en-GB"/>
            <a:t>Operational Efficiency</a:t>
          </a:r>
          <a:endParaRPr lang="en-US"/>
        </a:p>
      </dgm:t>
    </dgm:pt>
    <dgm:pt modelId="{78A0C9D3-5061-4CA2-BAB8-E286719377B3}" type="parTrans" cxnId="{2837A23D-F3B7-4BEC-AF2D-805B7E288332}">
      <dgm:prSet/>
      <dgm:spPr/>
      <dgm:t>
        <a:bodyPr/>
        <a:lstStyle/>
        <a:p>
          <a:endParaRPr lang="en-US"/>
        </a:p>
      </dgm:t>
    </dgm:pt>
    <dgm:pt modelId="{76E2F4E0-6FA7-44AE-A236-D2BAF8061123}" type="sibTrans" cxnId="{2837A23D-F3B7-4BEC-AF2D-805B7E288332}">
      <dgm:prSet/>
      <dgm:spPr/>
      <dgm:t>
        <a:bodyPr/>
        <a:lstStyle/>
        <a:p>
          <a:pPr>
            <a:lnSpc>
              <a:spcPct val="100000"/>
            </a:lnSpc>
          </a:pPr>
          <a:endParaRPr lang="en-US"/>
        </a:p>
      </dgm:t>
    </dgm:pt>
    <dgm:pt modelId="{CBCF217F-A687-412B-B249-F4D2D22CCC6B}">
      <dgm:prSet/>
      <dgm:spPr/>
      <dgm:t>
        <a:bodyPr/>
        <a:lstStyle/>
        <a:p>
          <a:pPr>
            <a:lnSpc>
              <a:spcPct val="100000"/>
            </a:lnSpc>
          </a:pPr>
          <a:r>
            <a:rPr lang="en-GB"/>
            <a:t>Student Expectations </a:t>
          </a:r>
          <a:endParaRPr lang="en-US"/>
        </a:p>
      </dgm:t>
    </dgm:pt>
    <dgm:pt modelId="{BEEDB095-5FA5-4B1C-83F1-68AF00198395}" type="parTrans" cxnId="{60E47603-8440-4172-A2EC-872AC5CF04C8}">
      <dgm:prSet/>
      <dgm:spPr/>
      <dgm:t>
        <a:bodyPr/>
        <a:lstStyle/>
        <a:p>
          <a:endParaRPr lang="en-US"/>
        </a:p>
      </dgm:t>
    </dgm:pt>
    <dgm:pt modelId="{AC027DD3-538B-4CFB-8863-27DC34671D35}" type="sibTrans" cxnId="{60E47603-8440-4172-A2EC-872AC5CF04C8}">
      <dgm:prSet/>
      <dgm:spPr/>
      <dgm:t>
        <a:bodyPr/>
        <a:lstStyle/>
        <a:p>
          <a:pPr>
            <a:lnSpc>
              <a:spcPct val="100000"/>
            </a:lnSpc>
          </a:pPr>
          <a:endParaRPr lang="en-US"/>
        </a:p>
      </dgm:t>
    </dgm:pt>
    <dgm:pt modelId="{EDABBB7E-CD7F-45F0-BFDC-8B4CC57E39C5}">
      <dgm:prSet/>
      <dgm:spPr/>
      <dgm:t>
        <a:bodyPr/>
        <a:lstStyle/>
        <a:p>
          <a:pPr>
            <a:lnSpc>
              <a:spcPct val="100000"/>
            </a:lnSpc>
          </a:pPr>
          <a:r>
            <a:rPr lang="en-GB"/>
            <a:t>Community and Environmental Stewardship</a:t>
          </a:r>
          <a:endParaRPr lang="en-US"/>
        </a:p>
      </dgm:t>
    </dgm:pt>
    <dgm:pt modelId="{804D6747-3399-48B9-9DD1-E631C8286E2B}" type="parTrans" cxnId="{9CC22EB2-4302-4291-B938-29F6F471134F}">
      <dgm:prSet/>
      <dgm:spPr/>
      <dgm:t>
        <a:bodyPr/>
        <a:lstStyle/>
        <a:p>
          <a:endParaRPr lang="en-US"/>
        </a:p>
      </dgm:t>
    </dgm:pt>
    <dgm:pt modelId="{F088CB26-E06B-421B-8D1D-546B98303E37}" type="sibTrans" cxnId="{9CC22EB2-4302-4291-B938-29F6F471134F}">
      <dgm:prSet/>
      <dgm:spPr/>
      <dgm:t>
        <a:bodyPr/>
        <a:lstStyle/>
        <a:p>
          <a:endParaRPr lang="en-US"/>
        </a:p>
      </dgm:t>
    </dgm:pt>
    <dgm:pt modelId="{C9FFAE8F-F401-40D2-9269-635CE413C309}" type="pres">
      <dgm:prSet presAssocID="{A5238AD2-7AD7-40E6-B6BC-6D6CFE76E02E}" presName="root" presStyleCnt="0">
        <dgm:presLayoutVars>
          <dgm:dir/>
          <dgm:resizeHandles val="exact"/>
        </dgm:presLayoutVars>
      </dgm:prSet>
      <dgm:spPr/>
    </dgm:pt>
    <dgm:pt modelId="{CCC72AA1-D541-4D2B-B23E-48B3FFB1C71D}" type="pres">
      <dgm:prSet presAssocID="{A5238AD2-7AD7-40E6-B6BC-6D6CFE76E02E}" presName="container" presStyleCnt="0">
        <dgm:presLayoutVars>
          <dgm:dir/>
          <dgm:resizeHandles val="exact"/>
        </dgm:presLayoutVars>
      </dgm:prSet>
      <dgm:spPr/>
    </dgm:pt>
    <dgm:pt modelId="{3FAE69DF-E410-45ED-99FB-DA4D5DA50CCF}" type="pres">
      <dgm:prSet presAssocID="{C401AD87-16AC-4E2C-8ED6-EB11B5F8EB1C}" presName="compNode" presStyleCnt="0"/>
      <dgm:spPr/>
    </dgm:pt>
    <dgm:pt modelId="{A83E1303-A369-4E86-AA00-0E63162D0C18}" type="pres">
      <dgm:prSet presAssocID="{C401AD87-16AC-4E2C-8ED6-EB11B5F8EB1C}" presName="iconBgRect" presStyleLbl="bgShp" presStyleIdx="0" presStyleCnt="6"/>
      <dgm:spPr/>
    </dgm:pt>
    <dgm:pt modelId="{55C76111-FC73-4B66-9B88-88F76B15DC0A}" type="pres">
      <dgm:prSet presAssocID="{C401AD87-16AC-4E2C-8ED6-EB11B5F8EB1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4B440219-46F6-4D69-8C7C-B6024B5A3F22}" type="pres">
      <dgm:prSet presAssocID="{C401AD87-16AC-4E2C-8ED6-EB11B5F8EB1C}" presName="spaceRect" presStyleCnt="0"/>
      <dgm:spPr/>
    </dgm:pt>
    <dgm:pt modelId="{F961C785-95A9-4F94-A193-B31B0ED56FB2}" type="pres">
      <dgm:prSet presAssocID="{C401AD87-16AC-4E2C-8ED6-EB11B5F8EB1C}" presName="textRect" presStyleLbl="revTx" presStyleIdx="0" presStyleCnt="6">
        <dgm:presLayoutVars>
          <dgm:chMax val="1"/>
          <dgm:chPref val="1"/>
        </dgm:presLayoutVars>
      </dgm:prSet>
      <dgm:spPr/>
    </dgm:pt>
    <dgm:pt modelId="{62CEDC67-0345-4D55-B8F8-C7B2F59CF6A0}" type="pres">
      <dgm:prSet presAssocID="{1AEEA022-AC9B-4517-B36B-F777587913EB}" presName="sibTrans" presStyleLbl="sibTrans2D1" presStyleIdx="0" presStyleCnt="0"/>
      <dgm:spPr/>
    </dgm:pt>
    <dgm:pt modelId="{414E74DE-D370-470A-9965-64CC744D447B}" type="pres">
      <dgm:prSet presAssocID="{A1530EA4-1B37-43D3-864C-90569103E292}" presName="compNode" presStyleCnt="0"/>
      <dgm:spPr/>
    </dgm:pt>
    <dgm:pt modelId="{4A0283FE-F464-4BE6-98B1-89BF40539457}" type="pres">
      <dgm:prSet presAssocID="{A1530EA4-1B37-43D3-864C-90569103E292}" presName="iconBgRect" presStyleLbl="bgShp" presStyleIdx="1" presStyleCnt="6"/>
      <dgm:spPr/>
    </dgm:pt>
    <dgm:pt modelId="{3BA9CBDB-D876-45AC-8C16-E39F7496981F}" type="pres">
      <dgm:prSet presAssocID="{A1530EA4-1B37-43D3-864C-90569103E29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01069CC3-1D34-40EF-AE12-5AC10A8E65C8}" type="pres">
      <dgm:prSet presAssocID="{A1530EA4-1B37-43D3-864C-90569103E292}" presName="spaceRect" presStyleCnt="0"/>
      <dgm:spPr/>
    </dgm:pt>
    <dgm:pt modelId="{781F9E87-A2E4-4A03-BA0B-05FBF5F9B22D}" type="pres">
      <dgm:prSet presAssocID="{A1530EA4-1B37-43D3-864C-90569103E292}" presName="textRect" presStyleLbl="revTx" presStyleIdx="1" presStyleCnt="6">
        <dgm:presLayoutVars>
          <dgm:chMax val="1"/>
          <dgm:chPref val="1"/>
        </dgm:presLayoutVars>
      </dgm:prSet>
      <dgm:spPr/>
    </dgm:pt>
    <dgm:pt modelId="{0B72BBDD-4FD1-4F72-B08F-814EFF707A2B}" type="pres">
      <dgm:prSet presAssocID="{33156D9A-0E4C-41A1-B844-4874559758B3}" presName="sibTrans" presStyleLbl="sibTrans2D1" presStyleIdx="0" presStyleCnt="0"/>
      <dgm:spPr/>
    </dgm:pt>
    <dgm:pt modelId="{31CCCBB9-C6FC-43FB-9D2A-99A48614014C}" type="pres">
      <dgm:prSet presAssocID="{6A440D89-49DA-43AE-8DF4-BA8865F3ABD1}" presName="compNode" presStyleCnt="0"/>
      <dgm:spPr/>
    </dgm:pt>
    <dgm:pt modelId="{484E3B9E-0B55-44DB-992D-2284AC82A236}" type="pres">
      <dgm:prSet presAssocID="{6A440D89-49DA-43AE-8DF4-BA8865F3ABD1}" presName="iconBgRect" presStyleLbl="bgShp" presStyleIdx="2" presStyleCnt="6"/>
      <dgm:spPr/>
    </dgm:pt>
    <dgm:pt modelId="{F9483F2C-3053-4759-8C68-DCC0AA9ACA44}" type="pres">
      <dgm:prSet presAssocID="{6A440D89-49DA-43AE-8DF4-BA8865F3ABD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avel"/>
        </a:ext>
      </dgm:extLst>
    </dgm:pt>
    <dgm:pt modelId="{201965C7-32CE-499B-92FB-906D0639AB97}" type="pres">
      <dgm:prSet presAssocID="{6A440D89-49DA-43AE-8DF4-BA8865F3ABD1}" presName="spaceRect" presStyleCnt="0"/>
      <dgm:spPr/>
    </dgm:pt>
    <dgm:pt modelId="{7DE61123-FFD9-4907-B170-AB19622E2AAF}" type="pres">
      <dgm:prSet presAssocID="{6A440D89-49DA-43AE-8DF4-BA8865F3ABD1}" presName="textRect" presStyleLbl="revTx" presStyleIdx="2" presStyleCnt="6">
        <dgm:presLayoutVars>
          <dgm:chMax val="1"/>
          <dgm:chPref val="1"/>
        </dgm:presLayoutVars>
      </dgm:prSet>
      <dgm:spPr/>
    </dgm:pt>
    <dgm:pt modelId="{2CD241E2-2CB8-45C1-96D5-31FA2DFD8DB6}" type="pres">
      <dgm:prSet presAssocID="{02FD8AF1-E261-4C7B-BF4C-C01BD7437305}" presName="sibTrans" presStyleLbl="sibTrans2D1" presStyleIdx="0" presStyleCnt="0"/>
      <dgm:spPr/>
    </dgm:pt>
    <dgm:pt modelId="{61598045-1F89-47C0-93E2-072912A9F6AD}" type="pres">
      <dgm:prSet presAssocID="{1DF7CEB9-97F8-4058-A6CB-CB9D407C034F}" presName="compNode" presStyleCnt="0"/>
      <dgm:spPr/>
    </dgm:pt>
    <dgm:pt modelId="{A8D9BDE0-B354-42B1-9AA3-F75A8A75D976}" type="pres">
      <dgm:prSet presAssocID="{1DF7CEB9-97F8-4058-A6CB-CB9D407C034F}" presName="iconBgRect" presStyleLbl="bgShp" presStyleIdx="3" presStyleCnt="6"/>
      <dgm:spPr/>
    </dgm:pt>
    <dgm:pt modelId="{6E8B1ADF-A058-4262-A8E8-D0E1BFEC1876}" type="pres">
      <dgm:prSet presAssocID="{1DF7CEB9-97F8-4058-A6CB-CB9D407C034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uge"/>
        </a:ext>
      </dgm:extLst>
    </dgm:pt>
    <dgm:pt modelId="{4338099A-307B-4625-9839-4B8049ADB440}" type="pres">
      <dgm:prSet presAssocID="{1DF7CEB9-97F8-4058-A6CB-CB9D407C034F}" presName="spaceRect" presStyleCnt="0"/>
      <dgm:spPr/>
    </dgm:pt>
    <dgm:pt modelId="{ECB816F5-7896-4D00-B54D-AEA56CBD0E86}" type="pres">
      <dgm:prSet presAssocID="{1DF7CEB9-97F8-4058-A6CB-CB9D407C034F}" presName="textRect" presStyleLbl="revTx" presStyleIdx="3" presStyleCnt="6">
        <dgm:presLayoutVars>
          <dgm:chMax val="1"/>
          <dgm:chPref val="1"/>
        </dgm:presLayoutVars>
      </dgm:prSet>
      <dgm:spPr/>
    </dgm:pt>
    <dgm:pt modelId="{CCE9A24D-FB24-43C5-85C2-645041539167}" type="pres">
      <dgm:prSet presAssocID="{76E2F4E0-6FA7-44AE-A236-D2BAF8061123}" presName="sibTrans" presStyleLbl="sibTrans2D1" presStyleIdx="0" presStyleCnt="0"/>
      <dgm:spPr/>
    </dgm:pt>
    <dgm:pt modelId="{6941DEB6-D2C1-4E91-9801-7639A06E59BF}" type="pres">
      <dgm:prSet presAssocID="{CBCF217F-A687-412B-B249-F4D2D22CCC6B}" presName="compNode" presStyleCnt="0"/>
      <dgm:spPr/>
    </dgm:pt>
    <dgm:pt modelId="{7744DBCC-4C06-48D4-BD1A-F25577D39E73}" type="pres">
      <dgm:prSet presAssocID="{CBCF217F-A687-412B-B249-F4D2D22CCC6B}" presName="iconBgRect" presStyleLbl="bgShp" presStyleIdx="4" presStyleCnt="6"/>
      <dgm:spPr/>
    </dgm:pt>
    <dgm:pt modelId="{82803A7A-F71B-42CC-BA29-D7ACCDC72CB4}" type="pres">
      <dgm:prSet presAssocID="{CBCF217F-A687-412B-B249-F4D2D22CCC6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ead with Gears"/>
        </a:ext>
      </dgm:extLst>
    </dgm:pt>
    <dgm:pt modelId="{99371AA2-177B-4F1B-9EB3-419DD30FE7F5}" type="pres">
      <dgm:prSet presAssocID="{CBCF217F-A687-412B-B249-F4D2D22CCC6B}" presName="spaceRect" presStyleCnt="0"/>
      <dgm:spPr/>
    </dgm:pt>
    <dgm:pt modelId="{1AE9C113-788F-4208-B363-1C5A4A594063}" type="pres">
      <dgm:prSet presAssocID="{CBCF217F-A687-412B-B249-F4D2D22CCC6B}" presName="textRect" presStyleLbl="revTx" presStyleIdx="4" presStyleCnt="6">
        <dgm:presLayoutVars>
          <dgm:chMax val="1"/>
          <dgm:chPref val="1"/>
        </dgm:presLayoutVars>
      </dgm:prSet>
      <dgm:spPr/>
    </dgm:pt>
    <dgm:pt modelId="{DA358C99-084B-4175-871D-A6C59F406BF6}" type="pres">
      <dgm:prSet presAssocID="{AC027DD3-538B-4CFB-8863-27DC34671D35}" presName="sibTrans" presStyleLbl="sibTrans2D1" presStyleIdx="0" presStyleCnt="0"/>
      <dgm:spPr/>
    </dgm:pt>
    <dgm:pt modelId="{A6A2DE98-C460-48E6-97CE-04EF68F38A5D}" type="pres">
      <dgm:prSet presAssocID="{EDABBB7E-CD7F-45F0-BFDC-8B4CC57E39C5}" presName="compNode" presStyleCnt="0"/>
      <dgm:spPr/>
    </dgm:pt>
    <dgm:pt modelId="{528555B6-B7AD-40C7-8450-8A6DD7934D9E}" type="pres">
      <dgm:prSet presAssocID="{EDABBB7E-CD7F-45F0-BFDC-8B4CC57E39C5}" presName="iconBgRect" presStyleLbl="bgShp" presStyleIdx="5" presStyleCnt="6"/>
      <dgm:spPr/>
    </dgm:pt>
    <dgm:pt modelId="{0513F4F3-D08B-4CB1-B5EB-C9951B6D1D06}" type="pres">
      <dgm:prSet presAssocID="{EDABBB7E-CD7F-45F0-BFDC-8B4CC57E39C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8A87D870-6DE8-48FB-AD2D-688DD020B46F}" type="pres">
      <dgm:prSet presAssocID="{EDABBB7E-CD7F-45F0-BFDC-8B4CC57E39C5}" presName="spaceRect" presStyleCnt="0"/>
      <dgm:spPr/>
    </dgm:pt>
    <dgm:pt modelId="{7AE2A465-D760-4B64-AE34-7FADD175D70C}" type="pres">
      <dgm:prSet presAssocID="{EDABBB7E-CD7F-45F0-BFDC-8B4CC57E39C5}" presName="textRect" presStyleLbl="revTx" presStyleIdx="5" presStyleCnt="6">
        <dgm:presLayoutVars>
          <dgm:chMax val="1"/>
          <dgm:chPref val="1"/>
        </dgm:presLayoutVars>
      </dgm:prSet>
      <dgm:spPr/>
    </dgm:pt>
  </dgm:ptLst>
  <dgm:cxnLst>
    <dgm:cxn modelId="{60E47603-8440-4172-A2EC-872AC5CF04C8}" srcId="{A5238AD2-7AD7-40E6-B6BC-6D6CFE76E02E}" destId="{CBCF217F-A687-412B-B249-F4D2D22CCC6B}" srcOrd="4" destOrd="0" parTransId="{BEEDB095-5FA5-4B1C-83F1-68AF00198395}" sibTransId="{AC027DD3-538B-4CFB-8863-27DC34671D35}"/>
    <dgm:cxn modelId="{CCBE3D0B-6A38-4070-BF5C-D01791945E06}" type="presOf" srcId="{33156D9A-0E4C-41A1-B844-4874559758B3}" destId="{0B72BBDD-4FD1-4F72-B08F-814EFF707A2B}" srcOrd="0" destOrd="0" presId="urn:microsoft.com/office/officeart/2018/2/layout/IconCircleList"/>
    <dgm:cxn modelId="{06C8B010-CEB8-4D6F-ABBB-6E3A434A4EFD}" type="presOf" srcId="{6A440D89-49DA-43AE-8DF4-BA8865F3ABD1}" destId="{7DE61123-FFD9-4907-B170-AB19622E2AAF}" srcOrd="0" destOrd="0" presId="urn:microsoft.com/office/officeart/2018/2/layout/IconCircleList"/>
    <dgm:cxn modelId="{2F2A3318-45F8-4524-927E-A148B1B76EFA}" type="presOf" srcId="{C401AD87-16AC-4E2C-8ED6-EB11B5F8EB1C}" destId="{F961C785-95A9-4F94-A193-B31B0ED56FB2}" srcOrd="0" destOrd="0" presId="urn:microsoft.com/office/officeart/2018/2/layout/IconCircleList"/>
    <dgm:cxn modelId="{EA5DEF3B-7E9A-4CC4-946E-B532B98CBEC5}" type="presOf" srcId="{76E2F4E0-6FA7-44AE-A236-D2BAF8061123}" destId="{CCE9A24D-FB24-43C5-85C2-645041539167}" srcOrd="0" destOrd="0" presId="urn:microsoft.com/office/officeart/2018/2/layout/IconCircleList"/>
    <dgm:cxn modelId="{2837A23D-F3B7-4BEC-AF2D-805B7E288332}" srcId="{A5238AD2-7AD7-40E6-B6BC-6D6CFE76E02E}" destId="{1DF7CEB9-97F8-4058-A6CB-CB9D407C034F}" srcOrd="3" destOrd="0" parTransId="{78A0C9D3-5061-4CA2-BAB8-E286719377B3}" sibTransId="{76E2F4E0-6FA7-44AE-A236-D2BAF8061123}"/>
    <dgm:cxn modelId="{53B38447-F735-4D8B-9142-5F6644863F37}" type="presOf" srcId="{02FD8AF1-E261-4C7B-BF4C-C01BD7437305}" destId="{2CD241E2-2CB8-45C1-96D5-31FA2DFD8DB6}" srcOrd="0" destOrd="0" presId="urn:microsoft.com/office/officeart/2018/2/layout/IconCircleList"/>
    <dgm:cxn modelId="{62B69F47-1402-45DA-A512-9B20342D1818}" type="presOf" srcId="{1DF7CEB9-97F8-4058-A6CB-CB9D407C034F}" destId="{ECB816F5-7896-4D00-B54D-AEA56CBD0E86}" srcOrd="0" destOrd="0" presId="urn:microsoft.com/office/officeart/2018/2/layout/IconCircleList"/>
    <dgm:cxn modelId="{D8691955-AFEB-4F6D-88EB-4060E60C821D}" srcId="{A5238AD2-7AD7-40E6-B6BC-6D6CFE76E02E}" destId="{A1530EA4-1B37-43D3-864C-90569103E292}" srcOrd="1" destOrd="0" parTransId="{83B9EBAD-0060-492F-ACD5-AC27F308DFC5}" sibTransId="{33156D9A-0E4C-41A1-B844-4874559758B3}"/>
    <dgm:cxn modelId="{7C57F0A3-2A3F-4593-A1A4-58C3FB41897F}" type="presOf" srcId="{1AEEA022-AC9B-4517-B36B-F777587913EB}" destId="{62CEDC67-0345-4D55-B8F8-C7B2F59CF6A0}" srcOrd="0" destOrd="0" presId="urn:microsoft.com/office/officeart/2018/2/layout/IconCircleList"/>
    <dgm:cxn modelId="{9CC22EB2-4302-4291-B938-29F6F471134F}" srcId="{A5238AD2-7AD7-40E6-B6BC-6D6CFE76E02E}" destId="{EDABBB7E-CD7F-45F0-BFDC-8B4CC57E39C5}" srcOrd="5" destOrd="0" parTransId="{804D6747-3399-48B9-9DD1-E631C8286E2B}" sibTransId="{F088CB26-E06B-421B-8D1D-546B98303E37}"/>
    <dgm:cxn modelId="{38753EB6-7176-4C30-9151-A979766612C0}" type="presOf" srcId="{A1530EA4-1B37-43D3-864C-90569103E292}" destId="{781F9E87-A2E4-4A03-BA0B-05FBF5F9B22D}" srcOrd="0" destOrd="0" presId="urn:microsoft.com/office/officeart/2018/2/layout/IconCircleList"/>
    <dgm:cxn modelId="{92F53ABA-AD26-44AA-A51F-28F3C0496B42}" srcId="{A5238AD2-7AD7-40E6-B6BC-6D6CFE76E02E}" destId="{6A440D89-49DA-43AE-8DF4-BA8865F3ABD1}" srcOrd="2" destOrd="0" parTransId="{BA383AB9-579E-4E5E-8FC0-DCEB5553C8EF}" sibTransId="{02FD8AF1-E261-4C7B-BF4C-C01BD7437305}"/>
    <dgm:cxn modelId="{9A15B4BE-8DC2-41B3-81D3-7B5BFCBC20B3}" type="presOf" srcId="{EDABBB7E-CD7F-45F0-BFDC-8B4CC57E39C5}" destId="{7AE2A465-D760-4B64-AE34-7FADD175D70C}" srcOrd="0" destOrd="0" presId="urn:microsoft.com/office/officeart/2018/2/layout/IconCircleList"/>
    <dgm:cxn modelId="{B22855C1-1697-4AAF-A2B2-87C738D12D82}" type="presOf" srcId="{A5238AD2-7AD7-40E6-B6BC-6D6CFE76E02E}" destId="{C9FFAE8F-F401-40D2-9269-635CE413C309}" srcOrd="0" destOrd="0" presId="urn:microsoft.com/office/officeart/2018/2/layout/IconCircleList"/>
    <dgm:cxn modelId="{FB68B5DA-6E2D-41ED-9B4E-D07A3BCD46DC}" srcId="{A5238AD2-7AD7-40E6-B6BC-6D6CFE76E02E}" destId="{C401AD87-16AC-4E2C-8ED6-EB11B5F8EB1C}" srcOrd="0" destOrd="0" parTransId="{5D0AD305-A7C2-4F72-BB54-6DD8F9617256}" sibTransId="{1AEEA022-AC9B-4517-B36B-F777587913EB}"/>
    <dgm:cxn modelId="{FA0C47E5-491F-4379-B85C-70E8E2B570E5}" type="presOf" srcId="{AC027DD3-538B-4CFB-8863-27DC34671D35}" destId="{DA358C99-084B-4175-871D-A6C59F406BF6}" srcOrd="0" destOrd="0" presId="urn:microsoft.com/office/officeart/2018/2/layout/IconCircleList"/>
    <dgm:cxn modelId="{12566FF9-FC93-485F-A9FB-513062A3D560}" type="presOf" srcId="{CBCF217F-A687-412B-B249-F4D2D22CCC6B}" destId="{1AE9C113-788F-4208-B363-1C5A4A594063}" srcOrd="0" destOrd="0" presId="urn:microsoft.com/office/officeart/2018/2/layout/IconCircleList"/>
    <dgm:cxn modelId="{E0ACC3BA-6E2A-476E-B743-AFDE157565A6}" type="presParOf" srcId="{C9FFAE8F-F401-40D2-9269-635CE413C309}" destId="{CCC72AA1-D541-4D2B-B23E-48B3FFB1C71D}" srcOrd="0" destOrd="0" presId="urn:microsoft.com/office/officeart/2018/2/layout/IconCircleList"/>
    <dgm:cxn modelId="{1181E643-8F08-4F82-8BF4-9928A92D3A1B}" type="presParOf" srcId="{CCC72AA1-D541-4D2B-B23E-48B3FFB1C71D}" destId="{3FAE69DF-E410-45ED-99FB-DA4D5DA50CCF}" srcOrd="0" destOrd="0" presId="urn:microsoft.com/office/officeart/2018/2/layout/IconCircleList"/>
    <dgm:cxn modelId="{F14CE910-CDE4-4B25-B623-20F3B99D13AD}" type="presParOf" srcId="{3FAE69DF-E410-45ED-99FB-DA4D5DA50CCF}" destId="{A83E1303-A369-4E86-AA00-0E63162D0C18}" srcOrd="0" destOrd="0" presId="urn:microsoft.com/office/officeart/2018/2/layout/IconCircleList"/>
    <dgm:cxn modelId="{2702E20F-74C2-47F4-AC41-47667A256B9D}" type="presParOf" srcId="{3FAE69DF-E410-45ED-99FB-DA4D5DA50CCF}" destId="{55C76111-FC73-4B66-9B88-88F76B15DC0A}" srcOrd="1" destOrd="0" presId="urn:microsoft.com/office/officeart/2018/2/layout/IconCircleList"/>
    <dgm:cxn modelId="{07710B62-135B-4327-967E-848B9F394B3D}" type="presParOf" srcId="{3FAE69DF-E410-45ED-99FB-DA4D5DA50CCF}" destId="{4B440219-46F6-4D69-8C7C-B6024B5A3F22}" srcOrd="2" destOrd="0" presId="urn:microsoft.com/office/officeart/2018/2/layout/IconCircleList"/>
    <dgm:cxn modelId="{3BC86549-4335-491C-B1E9-AA574DD6DD66}" type="presParOf" srcId="{3FAE69DF-E410-45ED-99FB-DA4D5DA50CCF}" destId="{F961C785-95A9-4F94-A193-B31B0ED56FB2}" srcOrd="3" destOrd="0" presId="urn:microsoft.com/office/officeart/2018/2/layout/IconCircleList"/>
    <dgm:cxn modelId="{82944748-34B6-42CB-9B1A-443BE08FD312}" type="presParOf" srcId="{CCC72AA1-D541-4D2B-B23E-48B3FFB1C71D}" destId="{62CEDC67-0345-4D55-B8F8-C7B2F59CF6A0}" srcOrd="1" destOrd="0" presId="urn:microsoft.com/office/officeart/2018/2/layout/IconCircleList"/>
    <dgm:cxn modelId="{1C2D679D-B54F-49DC-942E-20361B17A97C}" type="presParOf" srcId="{CCC72AA1-D541-4D2B-B23E-48B3FFB1C71D}" destId="{414E74DE-D370-470A-9965-64CC744D447B}" srcOrd="2" destOrd="0" presId="urn:microsoft.com/office/officeart/2018/2/layout/IconCircleList"/>
    <dgm:cxn modelId="{6284417B-31AB-402C-BB54-4A8436778621}" type="presParOf" srcId="{414E74DE-D370-470A-9965-64CC744D447B}" destId="{4A0283FE-F464-4BE6-98B1-89BF40539457}" srcOrd="0" destOrd="0" presId="urn:microsoft.com/office/officeart/2018/2/layout/IconCircleList"/>
    <dgm:cxn modelId="{008AC95C-D1F2-464D-AC51-1B6491205140}" type="presParOf" srcId="{414E74DE-D370-470A-9965-64CC744D447B}" destId="{3BA9CBDB-D876-45AC-8C16-E39F7496981F}" srcOrd="1" destOrd="0" presId="urn:microsoft.com/office/officeart/2018/2/layout/IconCircleList"/>
    <dgm:cxn modelId="{90730BBA-B68A-4C7F-A633-133068A83F33}" type="presParOf" srcId="{414E74DE-D370-470A-9965-64CC744D447B}" destId="{01069CC3-1D34-40EF-AE12-5AC10A8E65C8}" srcOrd="2" destOrd="0" presId="urn:microsoft.com/office/officeart/2018/2/layout/IconCircleList"/>
    <dgm:cxn modelId="{11F84138-9158-44DE-8A20-2B9E65CA6036}" type="presParOf" srcId="{414E74DE-D370-470A-9965-64CC744D447B}" destId="{781F9E87-A2E4-4A03-BA0B-05FBF5F9B22D}" srcOrd="3" destOrd="0" presId="urn:microsoft.com/office/officeart/2018/2/layout/IconCircleList"/>
    <dgm:cxn modelId="{2D00F552-4CCC-49FC-84D3-0822FC40C3D4}" type="presParOf" srcId="{CCC72AA1-D541-4D2B-B23E-48B3FFB1C71D}" destId="{0B72BBDD-4FD1-4F72-B08F-814EFF707A2B}" srcOrd="3" destOrd="0" presId="urn:microsoft.com/office/officeart/2018/2/layout/IconCircleList"/>
    <dgm:cxn modelId="{4F56CB7A-5051-4F91-BA8D-41D6E28CA40E}" type="presParOf" srcId="{CCC72AA1-D541-4D2B-B23E-48B3FFB1C71D}" destId="{31CCCBB9-C6FC-43FB-9D2A-99A48614014C}" srcOrd="4" destOrd="0" presId="urn:microsoft.com/office/officeart/2018/2/layout/IconCircleList"/>
    <dgm:cxn modelId="{BC83947B-D5E5-4E84-8DBC-91E8A0AEB3DF}" type="presParOf" srcId="{31CCCBB9-C6FC-43FB-9D2A-99A48614014C}" destId="{484E3B9E-0B55-44DB-992D-2284AC82A236}" srcOrd="0" destOrd="0" presId="urn:microsoft.com/office/officeart/2018/2/layout/IconCircleList"/>
    <dgm:cxn modelId="{9C577C8D-F230-4EE3-BFFB-F0127DEA93E7}" type="presParOf" srcId="{31CCCBB9-C6FC-43FB-9D2A-99A48614014C}" destId="{F9483F2C-3053-4759-8C68-DCC0AA9ACA44}" srcOrd="1" destOrd="0" presId="urn:microsoft.com/office/officeart/2018/2/layout/IconCircleList"/>
    <dgm:cxn modelId="{62BA11A6-9560-4768-9408-7BF5A2B9209E}" type="presParOf" srcId="{31CCCBB9-C6FC-43FB-9D2A-99A48614014C}" destId="{201965C7-32CE-499B-92FB-906D0639AB97}" srcOrd="2" destOrd="0" presId="urn:microsoft.com/office/officeart/2018/2/layout/IconCircleList"/>
    <dgm:cxn modelId="{1B2C2FD3-5138-425E-8A65-068F5A242530}" type="presParOf" srcId="{31CCCBB9-C6FC-43FB-9D2A-99A48614014C}" destId="{7DE61123-FFD9-4907-B170-AB19622E2AAF}" srcOrd="3" destOrd="0" presId="urn:microsoft.com/office/officeart/2018/2/layout/IconCircleList"/>
    <dgm:cxn modelId="{7E01FB23-AA21-49D0-BFAD-96BF02B10E64}" type="presParOf" srcId="{CCC72AA1-D541-4D2B-B23E-48B3FFB1C71D}" destId="{2CD241E2-2CB8-45C1-96D5-31FA2DFD8DB6}" srcOrd="5" destOrd="0" presId="urn:microsoft.com/office/officeart/2018/2/layout/IconCircleList"/>
    <dgm:cxn modelId="{97C23D41-8967-4E19-9A4F-EDE196C9BCF4}" type="presParOf" srcId="{CCC72AA1-D541-4D2B-B23E-48B3FFB1C71D}" destId="{61598045-1F89-47C0-93E2-072912A9F6AD}" srcOrd="6" destOrd="0" presId="urn:microsoft.com/office/officeart/2018/2/layout/IconCircleList"/>
    <dgm:cxn modelId="{0C814018-7EFB-4B2A-A17C-EFD82DDD6F5E}" type="presParOf" srcId="{61598045-1F89-47C0-93E2-072912A9F6AD}" destId="{A8D9BDE0-B354-42B1-9AA3-F75A8A75D976}" srcOrd="0" destOrd="0" presId="urn:microsoft.com/office/officeart/2018/2/layout/IconCircleList"/>
    <dgm:cxn modelId="{22EE4DE6-034F-491F-9512-834A28941B15}" type="presParOf" srcId="{61598045-1F89-47C0-93E2-072912A9F6AD}" destId="{6E8B1ADF-A058-4262-A8E8-D0E1BFEC1876}" srcOrd="1" destOrd="0" presId="urn:microsoft.com/office/officeart/2018/2/layout/IconCircleList"/>
    <dgm:cxn modelId="{7C2349ED-7F2E-49CF-9463-7AEEE4AD6986}" type="presParOf" srcId="{61598045-1F89-47C0-93E2-072912A9F6AD}" destId="{4338099A-307B-4625-9839-4B8049ADB440}" srcOrd="2" destOrd="0" presId="urn:microsoft.com/office/officeart/2018/2/layout/IconCircleList"/>
    <dgm:cxn modelId="{6BD0107C-C21B-46AC-9ECD-07236D1FD523}" type="presParOf" srcId="{61598045-1F89-47C0-93E2-072912A9F6AD}" destId="{ECB816F5-7896-4D00-B54D-AEA56CBD0E86}" srcOrd="3" destOrd="0" presId="urn:microsoft.com/office/officeart/2018/2/layout/IconCircleList"/>
    <dgm:cxn modelId="{F7EE5F33-B327-4B0B-8E4C-4BCA9B38C594}" type="presParOf" srcId="{CCC72AA1-D541-4D2B-B23E-48B3FFB1C71D}" destId="{CCE9A24D-FB24-43C5-85C2-645041539167}" srcOrd="7" destOrd="0" presId="urn:microsoft.com/office/officeart/2018/2/layout/IconCircleList"/>
    <dgm:cxn modelId="{7861F62C-A1DC-45D8-8639-84182B60ABB7}" type="presParOf" srcId="{CCC72AA1-D541-4D2B-B23E-48B3FFB1C71D}" destId="{6941DEB6-D2C1-4E91-9801-7639A06E59BF}" srcOrd="8" destOrd="0" presId="urn:microsoft.com/office/officeart/2018/2/layout/IconCircleList"/>
    <dgm:cxn modelId="{D250A88D-AC1C-4D24-88B5-7761D362B764}" type="presParOf" srcId="{6941DEB6-D2C1-4E91-9801-7639A06E59BF}" destId="{7744DBCC-4C06-48D4-BD1A-F25577D39E73}" srcOrd="0" destOrd="0" presId="urn:microsoft.com/office/officeart/2018/2/layout/IconCircleList"/>
    <dgm:cxn modelId="{1DD03D2E-2DAC-48A6-9444-5F60EC3DF65F}" type="presParOf" srcId="{6941DEB6-D2C1-4E91-9801-7639A06E59BF}" destId="{82803A7A-F71B-42CC-BA29-D7ACCDC72CB4}" srcOrd="1" destOrd="0" presId="urn:microsoft.com/office/officeart/2018/2/layout/IconCircleList"/>
    <dgm:cxn modelId="{D3E94CA9-5594-4BAB-BD53-81584FFDA627}" type="presParOf" srcId="{6941DEB6-D2C1-4E91-9801-7639A06E59BF}" destId="{99371AA2-177B-4F1B-9EB3-419DD30FE7F5}" srcOrd="2" destOrd="0" presId="urn:microsoft.com/office/officeart/2018/2/layout/IconCircleList"/>
    <dgm:cxn modelId="{86BC7353-5D4E-42CC-8042-77C7DBA5AD46}" type="presParOf" srcId="{6941DEB6-D2C1-4E91-9801-7639A06E59BF}" destId="{1AE9C113-788F-4208-B363-1C5A4A594063}" srcOrd="3" destOrd="0" presId="urn:microsoft.com/office/officeart/2018/2/layout/IconCircleList"/>
    <dgm:cxn modelId="{A108D5C3-9AD5-481D-8391-8827D2A6E5CC}" type="presParOf" srcId="{CCC72AA1-D541-4D2B-B23E-48B3FFB1C71D}" destId="{DA358C99-084B-4175-871D-A6C59F406BF6}" srcOrd="9" destOrd="0" presId="urn:microsoft.com/office/officeart/2018/2/layout/IconCircleList"/>
    <dgm:cxn modelId="{433EF16D-B3B5-472B-9B79-91D49C1CD739}" type="presParOf" srcId="{CCC72AA1-D541-4D2B-B23E-48B3FFB1C71D}" destId="{A6A2DE98-C460-48E6-97CE-04EF68F38A5D}" srcOrd="10" destOrd="0" presId="urn:microsoft.com/office/officeart/2018/2/layout/IconCircleList"/>
    <dgm:cxn modelId="{3CCF2A56-1438-41A2-A2E9-F86559C93D23}" type="presParOf" srcId="{A6A2DE98-C460-48E6-97CE-04EF68F38A5D}" destId="{528555B6-B7AD-40C7-8450-8A6DD7934D9E}" srcOrd="0" destOrd="0" presId="urn:microsoft.com/office/officeart/2018/2/layout/IconCircleList"/>
    <dgm:cxn modelId="{CAC8AD66-ED4F-4107-8BBC-1A4DC0644854}" type="presParOf" srcId="{A6A2DE98-C460-48E6-97CE-04EF68F38A5D}" destId="{0513F4F3-D08B-4CB1-B5EB-C9951B6D1D06}" srcOrd="1" destOrd="0" presId="urn:microsoft.com/office/officeart/2018/2/layout/IconCircleList"/>
    <dgm:cxn modelId="{55DD517F-7359-46C1-85FA-E13A72F891F9}" type="presParOf" srcId="{A6A2DE98-C460-48E6-97CE-04EF68F38A5D}" destId="{8A87D870-6DE8-48FB-AD2D-688DD020B46F}" srcOrd="2" destOrd="0" presId="urn:microsoft.com/office/officeart/2018/2/layout/IconCircleList"/>
    <dgm:cxn modelId="{887433F6-5085-45DE-BF96-F234FC2EB084}" type="presParOf" srcId="{A6A2DE98-C460-48E6-97CE-04EF68F38A5D}" destId="{7AE2A465-D760-4B64-AE34-7FADD175D70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C54540-D917-423F-9796-C1530E3304AB}" type="doc">
      <dgm:prSet loTypeId="urn:microsoft.com/office/officeart/2024/3/layout/verticalVisualTextBlock1" loCatId="Picture" qsTypeId="urn:microsoft.com/office/officeart/2005/8/quickstyle/simple4#2" qsCatId="simple" csTypeId="urn:microsoft.com/office/officeart/2005/8/colors/accent3_2#2" csCatId="accent3" phldr="1"/>
      <dgm:spPr/>
      <dgm:t>
        <a:bodyPr/>
        <a:lstStyle/>
        <a:p>
          <a:endParaRPr lang="en-US"/>
        </a:p>
      </dgm:t>
    </dgm:pt>
    <dgm:pt modelId="{666C1820-17E1-45A4-8179-30FED020B928}">
      <dgm:prSet/>
      <dgm:spPr/>
      <dgm:t>
        <a:bodyPr/>
        <a:lstStyle/>
        <a:p>
          <a:pPr>
            <a:defRPr b="1"/>
          </a:pPr>
          <a:r>
            <a:rPr lang="en-US"/>
            <a:t>Sustainability Initiatives</a:t>
          </a:r>
        </a:p>
      </dgm:t>
    </dgm:pt>
    <dgm:pt modelId="{21DBE8D3-DD08-43BF-A1C9-FA64CDD98BC8}" type="parTrans" cxnId="{E3C5A058-D3C0-478F-8BD7-08A3F7E39067}">
      <dgm:prSet/>
      <dgm:spPr/>
      <dgm:t>
        <a:bodyPr/>
        <a:lstStyle/>
        <a:p>
          <a:endParaRPr lang="en-US"/>
        </a:p>
      </dgm:t>
    </dgm:pt>
    <dgm:pt modelId="{BA95F790-584A-46C8-B223-12BEFB7CD54D}" type="sibTrans" cxnId="{E3C5A058-D3C0-478F-8BD7-08A3F7E39067}">
      <dgm:prSet/>
      <dgm:spPr/>
      <dgm:t>
        <a:bodyPr/>
        <a:lstStyle/>
        <a:p>
          <a:pPr>
            <a:defRPr b="1"/>
          </a:pPr>
          <a:endParaRPr lang="en-US"/>
        </a:p>
      </dgm:t>
    </dgm:pt>
    <dgm:pt modelId="{8A149E62-D8E8-4648-9A61-76642AF9A83B}">
      <dgm:prSet/>
      <dgm:spPr/>
      <dgm:t>
        <a:bodyPr/>
        <a:lstStyle/>
        <a:p>
          <a:r>
            <a:rPr lang="en-US"/>
            <a:t>UWTSD supports projects focused on energy efficiency, waste reduction, and biodiversity enhancement on campus.</a:t>
          </a:r>
        </a:p>
      </dgm:t>
    </dgm:pt>
    <dgm:pt modelId="{F00061A6-FBFA-4CD8-A749-214DC8BB41C6}" type="parTrans" cxnId="{A27309C1-1971-4D19-BAC6-150B6FC57878}">
      <dgm:prSet/>
      <dgm:spPr/>
      <dgm:t>
        <a:bodyPr/>
        <a:lstStyle/>
        <a:p>
          <a:endParaRPr lang="en-US"/>
        </a:p>
      </dgm:t>
    </dgm:pt>
    <dgm:pt modelId="{645332A9-B0EB-4B82-A440-92848AD68FF2}" type="sibTrans" cxnId="{A27309C1-1971-4D19-BAC6-150B6FC57878}">
      <dgm:prSet/>
      <dgm:spPr/>
      <dgm:t>
        <a:bodyPr/>
        <a:lstStyle/>
        <a:p>
          <a:endParaRPr lang="en-US"/>
        </a:p>
      </dgm:t>
    </dgm:pt>
    <dgm:pt modelId="{526114A5-4783-4A0F-9CBE-419DD607C9E2}">
      <dgm:prSet/>
      <dgm:spPr/>
      <dgm:t>
        <a:bodyPr/>
        <a:lstStyle/>
        <a:p>
          <a:pPr>
            <a:defRPr b="1"/>
          </a:pPr>
          <a:r>
            <a:rPr lang="en-US"/>
            <a:t>Collaborative Efforts</a:t>
          </a:r>
        </a:p>
      </dgm:t>
    </dgm:pt>
    <dgm:pt modelId="{ECC7850B-3C9D-4C77-8AB8-7B636E91DA89}" type="parTrans" cxnId="{D75103FB-806D-4E1E-A114-55403F3F6F6A}">
      <dgm:prSet/>
      <dgm:spPr/>
      <dgm:t>
        <a:bodyPr/>
        <a:lstStyle/>
        <a:p>
          <a:endParaRPr lang="en-US"/>
        </a:p>
      </dgm:t>
    </dgm:pt>
    <dgm:pt modelId="{7494673F-27BA-4292-8EED-348319C69ACB}" type="sibTrans" cxnId="{D75103FB-806D-4E1E-A114-55403F3F6F6A}">
      <dgm:prSet/>
      <dgm:spPr/>
      <dgm:t>
        <a:bodyPr/>
        <a:lstStyle/>
        <a:p>
          <a:pPr>
            <a:defRPr b="1"/>
          </a:pPr>
          <a:endParaRPr lang="en-US"/>
        </a:p>
      </dgm:t>
    </dgm:pt>
    <dgm:pt modelId="{91005BB6-D4BD-4BE4-B0D7-77648C4C697C}">
      <dgm:prSet/>
      <dgm:spPr/>
      <dgm:t>
        <a:bodyPr/>
        <a:lstStyle/>
        <a:p>
          <a:r>
            <a:rPr lang="en-US"/>
            <a:t>The Sustainability Team collaborates with students, staff, and external partners to promote sustainable development.</a:t>
          </a:r>
        </a:p>
      </dgm:t>
    </dgm:pt>
    <dgm:pt modelId="{653CB363-A175-4648-9B2A-A7D8DB2E1DDF}" type="parTrans" cxnId="{90021CF5-5C9D-46E6-B7D0-0D4F5B9F6298}">
      <dgm:prSet/>
      <dgm:spPr/>
      <dgm:t>
        <a:bodyPr/>
        <a:lstStyle/>
        <a:p>
          <a:endParaRPr lang="en-US"/>
        </a:p>
      </dgm:t>
    </dgm:pt>
    <dgm:pt modelId="{F1FBB22A-89D2-4FB8-843C-6BFDC00480EE}" type="sibTrans" cxnId="{90021CF5-5C9D-46E6-B7D0-0D4F5B9F6298}">
      <dgm:prSet/>
      <dgm:spPr/>
      <dgm:t>
        <a:bodyPr/>
        <a:lstStyle/>
        <a:p>
          <a:endParaRPr lang="en-US"/>
        </a:p>
      </dgm:t>
    </dgm:pt>
    <dgm:pt modelId="{E6F8FC31-0B02-46E5-A823-9D22D0996FF2}">
      <dgm:prSet/>
      <dgm:spPr/>
      <dgm:t>
        <a:bodyPr/>
        <a:lstStyle/>
        <a:p>
          <a:pPr>
            <a:defRPr b="1"/>
          </a:pPr>
          <a:r>
            <a:rPr lang="en-US"/>
            <a:t>Educational Outreach</a:t>
          </a:r>
        </a:p>
      </dgm:t>
    </dgm:pt>
    <dgm:pt modelId="{9E6EB0EE-2232-42D7-8286-27145F91991B}" type="parTrans" cxnId="{EFAD5404-1B89-4359-80B1-ECECD856C444}">
      <dgm:prSet/>
      <dgm:spPr/>
      <dgm:t>
        <a:bodyPr/>
        <a:lstStyle/>
        <a:p>
          <a:endParaRPr lang="en-US"/>
        </a:p>
      </dgm:t>
    </dgm:pt>
    <dgm:pt modelId="{9D171A3B-5B3B-4F89-A226-7AD31E61CA6F}" type="sibTrans" cxnId="{EFAD5404-1B89-4359-80B1-ECECD856C444}">
      <dgm:prSet/>
      <dgm:spPr/>
      <dgm:t>
        <a:bodyPr/>
        <a:lstStyle/>
        <a:p>
          <a:endParaRPr lang="en-US"/>
        </a:p>
      </dgm:t>
    </dgm:pt>
    <dgm:pt modelId="{E039F1C7-91B4-413D-996B-F2A77A525C1B}">
      <dgm:prSet/>
      <dgm:spPr/>
      <dgm:t>
        <a:bodyPr/>
        <a:lstStyle/>
        <a:p>
          <a:r>
            <a:rPr lang="en-US"/>
            <a:t>Sustainability is integrated into the curriculum to empower individuals for a sustainable future.</a:t>
          </a:r>
        </a:p>
      </dgm:t>
    </dgm:pt>
    <dgm:pt modelId="{4A45869F-8311-4876-818B-340E710D9476}" type="parTrans" cxnId="{66CF0F14-440E-4938-91A1-6376A543D391}">
      <dgm:prSet/>
      <dgm:spPr/>
      <dgm:t>
        <a:bodyPr/>
        <a:lstStyle/>
        <a:p>
          <a:endParaRPr lang="en-US"/>
        </a:p>
      </dgm:t>
    </dgm:pt>
    <dgm:pt modelId="{23B6C96F-F2C0-4885-80D0-D9A81BC0B45A}" type="sibTrans" cxnId="{66CF0F14-440E-4938-91A1-6376A543D391}">
      <dgm:prSet/>
      <dgm:spPr/>
      <dgm:t>
        <a:bodyPr/>
        <a:lstStyle/>
        <a:p>
          <a:endParaRPr lang="en-US"/>
        </a:p>
      </dgm:t>
    </dgm:pt>
    <dgm:pt modelId="{36755C81-4F2C-4E6F-BA0D-F753136D5AAE}" type="pres">
      <dgm:prSet presAssocID="{6FC54540-D917-423F-9796-C1530E3304AB}" presName="Root" presStyleCnt="0">
        <dgm:presLayoutVars>
          <dgm:dir/>
          <dgm:resizeHandles val="exact"/>
        </dgm:presLayoutVars>
      </dgm:prSet>
      <dgm:spPr/>
    </dgm:pt>
    <dgm:pt modelId="{D42A85B5-B525-471A-9A50-034A72B61C32}" type="pres">
      <dgm:prSet presAssocID="{666C1820-17E1-45A4-8179-30FED020B928}" presName="Composite" presStyleCnt="0"/>
      <dgm:spPr/>
    </dgm:pt>
    <dgm:pt modelId="{AAE929D8-B603-4136-9864-456CBE9E6F1D}" type="pres">
      <dgm:prSet presAssocID="{666C1820-17E1-45A4-8179-30FED020B928}" presName="Picture" presStyleLbl="node1" presStyleIdx="0" presStyleCnt="3"/>
      <dgm:spPr>
        <a:blipFill>
          <a:blip xmlns:r="http://schemas.openxmlformats.org/officeDocument/2006/relationships" r:embed="rId1"/>
          <a:srcRect/>
          <a:stretch>
            <a:fillRect l="-39000" r="-39000"/>
          </a:stretch>
        </a:blipFill>
      </dgm:spPr>
    </dgm:pt>
    <dgm:pt modelId="{127EA525-3A78-4A75-8E7B-A5F1DD11AB11}" type="pres">
      <dgm:prSet presAssocID="{666C1820-17E1-45A4-8179-30FED020B928}" presName="Subtitle" presStyleLbl="revTx" presStyleIdx="0" presStyleCnt="6">
        <dgm:presLayoutVars>
          <dgm:chMax val="0"/>
          <dgm:bulletEnabled/>
        </dgm:presLayoutVars>
      </dgm:prSet>
      <dgm:spPr/>
    </dgm:pt>
    <dgm:pt modelId="{730A2B10-13EF-458E-80A5-91C733AC23CA}" type="pres">
      <dgm:prSet presAssocID="{666C1820-17E1-45A4-8179-30FED020B928}" presName="Description" presStyleLbl="revTx" presStyleIdx="1" presStyleCnt="6">
        <dgm:presLayoutVars>
          <dgm:bulletEnabled/>
        </dgm:presLayoutVars>
      </dgm:prSet>
      <dgm:spPr/>
    </dgm:pt>
    <dgm:pt modelId="{E4E6CAC5-059C-4B0C-98C0-8D44FFD49BC6}" type="pres">
      <dgm:prSet presAssocID="{BA95F790-584A-46C8-B223-12BEFB7CD54D}" presName="sibTrans" presStyleLbl="sibTrans2D1" presStyleIdx="0" presStyleCnt="0"/>
      <dgm:spPr/>
    </dgm:pt>
    <dgm:pt modelId="{9CB32E69-BF9C-44BE-AE05-9B83AD52896B}" type="pres">
      <dgm:prSet presAssocID="{526114A5-4783-4A0F-9CBE-419DD607C9E2}" presName="Composite" presStyleCnt="0"/>
      <dgm:spPr/>
    </dgm:pt>
    <dgm:pt modelId="{4581BF60-8DAD-40E0-AD64-7FE13DA3482F}" type="pres">
      <dgm:prSet presAssocID="{526114A5-4783-4A0F-9CBE-419DD607C9E2}"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1623" r="11631" b="6"/>
          <a:stretch>
            <a:fillRect l="-25000" r="-25000"/>
          </a:stretch>
        </a:blipFill>
      </dgm:spPr>
      <dgm:extLst>
        <a:ext uri="{E40237B7-FDA0-4F09-8148-C483321AD2D9}">
          <dgm14:cNvPr xmlns:dgm14="http://schemas.microsoft.com/office/drawing/2010/diagram" id="0" name="" descr="The new college / university life. Homeschooling. Working from home. University student following the online lesson. Father working from home."/>
        </a:ext>
      </dgm:extLst>
    </dgm:pt>
    <dgm:pt modelId="{5922FD32-04D3-414D-B565-F83B30A3F060}" type="pres">
      <dgm:prSet presAssocID="{526114A5-4783-4A0F-9CBE-419DD607C9E2}" presName="Subtitle" presStyleLbl="revTx" presStyleIdx="2" presStyleCnt="6">
        <dgm:presLayoutVars>
          <dgm:chMax val="0"/>
          <dgm:bulletEnabled/>
        </dgm:presLayoutVars>
      </dgm:prSet>
      <dgm:spPr/>
    </dgm:pt>
    <dgm:pt modelId="{DBCBA308-8726-4D12-8E5A-4ED9328961EF}" type="pres">
      <dgm:prSet presAssocID="{526114A5-4783-4A0F-9CBE-419DD607C9E2}" presName="Description" presStyleLbl="revTx" presStyleIdx="3" presStyleCnt="6">
        <dgm:presLayoutVars>
          <dgm:bulletEnabled/>
        </dgm:presLayoutVars>
      </dgm:prSet>
      <dgm:spPr/>
    </dgm:pt>
    <dgm:pt modelId="{A010D902-4F1E-489E-830F-1BE831C6FE84}" type="pres">
      <dgm:prSet presAssocID="{7494673F-27BA-4292-8EED-348319C69ACB}" presName="sibTrans" presStyleLbl="sibTrans2D1" presStyleIdx="0" presStyleCnt="0"/>
      <dgm:spPr/>
    </dgm:pt>
    <dgm:pt modelId="{B9EB0D7A-1644-4898-A0FE-52E5A50D996C}" type="pres">
      <dgm:prSet presAssocID="{E6F8FC31-0B02-46E5-A823-9D22D0996FF2}" presName="Composite" presStyleCnt="0"/>
      <dgm:spPr/>
    </dgm:pt>
    <dgm:pt modelId="{3FB93546-C824-4918-A10C-2B9625363080}" type="pres">
      <dgm:prSet presAssocID="{E6F8FC31-0B02-46E5-A823-9D22D0996FF2}"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4529" r="18724" b="6"/>
          <a:stretch>
            <a:fillRect l="-25000" r="-25000"/>
          </a:stretch>
        </a:blipFill>
      </dgm:spPr>
      <dgm:extLst>
        <a:ext uri="{E40237B7-FDA0-4F09-8148-C483321AD2D9}">
          <dgm14:cNvPr xmlns:dgm14="http://schemas.microsoft.com/office/drawing/2010/diagram" id="0" name="" descr="business,meeting"/>
        </a:ext>
      </dgm:extLst>
    </dgm:pt>
    <dgm:pt modelId="{3C22D0CE-45DE-469E-A3B9-33BA6985851C}" type="pres">
      <dgm:prSet presAssocID="{E6F8FC31-0B02-46E5-A823-9D22D0996FF2}" presName="Subtitle" presStyleLbl="revTx" presStyleIdx="4" presStyleCnt="6">
        <dgm:presLayoutVars>
          <dgm:chMax val="0"/>
          <dgm:bulletEnabled/>
        </dgm:presLayoutVars>
      </dgm:prSet>
      <dgm:spPr/>
    </dgm:pt>
    <dgm:pt modelId="{3C73AD3B-5448-460D-A9AA-4252DF317FC7}" type="pres">
      <dgm:prSet presAssocID="{E6F8FC31-0B02-46E5-A823-9D22D0996FF2}" presName="Description" presStyleLbl="revTx" presStyleIdx="5" presStyleCnt="6">
        <dgm:presLayoutVars>
          <dgm:bulletEnabled/>
        </dgm:presLayoutVars>
      </dgm:prSet>
      <dgm:spPr/>
    </dgm:pt>
  </dgm:ptLst>
  <dgm:cxnLst>
    <dgm:cxn modelId="{EFAD5404-1B89-4359-80B1-ECECD856C444}" srcId="{6FC54540-D917-423F-9796-C1530E3304AB}" destId="{E6F8FC31-0B02-46E5-A823-9D22D0996FF2}" srcOrd="2" destOrd="0" parTransId="{9E6EB0EE-2232-42D7-8286-27145F91991B}" sibTransId="{9D171A3B-5B3B-4F89-A226-7AD31E61CA6F}"/>
    <dgm:cxn modelId="{092B310F-03EB-48A8-9410-59847897961E}" type="presOf" srcId="{E6F8FC31-0B02-46E5-A823-9D22D0996FF2}" destId="{3C22D0CE-45DE-469E-A3B9-33BA6985851C}" srcOrd="0" destOrd="0" presId="urn:microsoft.com/office/officeart/2024/3/layout/verticalVisualTextBlock1"/>
    <dgm:cxn modelId="{C2E54112-C9BF-44F6-B540-AD13B757FC11}" type="presOf" srcId="{526114A5-4783-4A0F-9CBE-419DD607C9E2}" destId="{5922FD32-04D3-414D-B565-F83B30A3F060}" srcOrd="0" destOrd="0" presId="urn:microsoft.com/office/officeart/2024/3/layout/verticalVisualTextBlock1"/>
    <dgm:cxn modelId="{66CF0F14-440E-4938-91A1-6376A543D391}" srcId="{E6F8FC31-0B02-46E5-A823-9D22D0996FF2}" destId="{E039F1C7-91B4-413D-996B-F2A77A525C1B}" srcOrd="0" destOrd="0" parTransId="{4A45869F-8311-4876-818B-340E710D9476}" sibTransId="{23B6C96F-F2C0-4885-80D0-D9A81BC0B45A}"/>
    <dgm:cxn modelId="{4196F647-6DAB-41F1-932A-517313BC7AA0}" type="presOf" srcId="{666C1820-17E1-45A4-8179-30FED020B928}" destId="{127EA525-3A78-4A75-8E7B-A5F1DD11AB11}" srcOrd="0" destOrd="0" presId="urn:microsoft.com/office/officeart/2024/3/layout/verticalVisualTextBlock1"/>
    <dgm:cxn modelId="{76F7F96A-098F-4D08-9159-27CD36E103F5}" type="presOf" srcId="{6FC54540-D917-423F-9796-C1530E3304AB}" destId="{36755C81-4F2C-4E6F-BA0D-F753136D5AAE}" srcOrd="0" destOrd="0" presId="urn:microsoft.com/office/officeart/2024/3/layout/verticalVisualTextBlock1"/>
    <dgm:cxn modelId="{F364894B-B5A2-4A0A-A100-691DBFD7F9CF}" type="presOf" srcId="{91005BB6-D4BD-4BE4-B0D7-77648C4C697C}" destId="{DBCBA308-8726-4D12-8E5A-4ED9328961EF}" srcOrd="0" destOrd="0" presId="urn:microsoft.com/office/officeart/2024/3/layout/verticalVisualTextBlock1"/>
    <dgm:cxn modelId="{E3C5A058-D3C0-478F-8BD7-08A3F7E39067}" srcId="{6FC54540-D917-423F-9796-C1530E3304AB}" destId="{666C1820-17E1-45A4-8179-30FED020B928}" srcOrd="0" destOrd="0" parTransId="{21DBE8D3-DD08-43BF-A1C9-FA64CDD98BC8}" sibTransId="{BA95F790-584A-46C8-B223-12BEFB7CD54D}"/>
    <dgm:cxn modelId="{5FCCF97A-9DCB-4864-801B-1BACEB893B18}" type="presOf" srcId="{E039F1C7-91B4-413D-996B-F2A77A525C1B}" destId="{3C73AD3B-5448-460D-A9AA-4252DF317FC7}" srcOrd="0" destOrd="0" presId="urn:microsoft.com/office/officeart/2024/3/layout/verticalVisualTextBlock1"/>
    <dgm:cxn modelId="{2C12A890-EDE7-4E5E-9DA5-4080877DEA24}" type="presOf" srcId="{BA95F790-584A-46C8-B223-12BEFB7CD54D}" destId="{E4E6CAC5-059C-4B0C-98C0-8D44FFD49BC6}" srcOrd="0" destOrd="0" presId="urn:microsoft.com/office/officeart/2024/3/layout/verticalVisualTextBlock1"/>
    <dgm:cxn modelId="{D081EBB6-A460-469D-B067-2F62A4295880}" type="presOf" srcId="{7494673F-27BA-4292-8EED-348319C69ACB}" destId="{A010D902-4F1E-489E-830F-1BE831C6FE84}" srcOrd="0" destOrd="0" presId="urn:microsoft.com/office/officeart/2024/3/layout/verticalVisualTextBlock1"/>
    <dgm:cxn modelId="{A27309C1-1971-4D19-BAC6-150B6FC57878}" srcId="{666C1820-17E1-45A4-8179-30FED020B928}" destId="{8A149E62-D8E8-4648-9A61-76642AF9A83B}" srcOrd="0" destOrd="0" parTransId="{F00061A6-FBFA-4CD8-A749-214DC8BB41C6}" sibTransId="{645332A9-B0EB-4B82-A440-92848AD68FF2}"/>
    <dgm:cxn modelId="{5AEB16DD-CF28-43F5-8756-C45091A9DF00}" type="presOf" srcId="{8A149E62-D8E8-4648-9A61-76642AF9A83B}" destId="{730A2B10-13EF-458E-80A5-91C733AC23CA}" srcOrd="0" destOrd="0" presId="urn:microsoft.com/office/officeart/2024/3/layout/verticalVisualTextBlock1"/>
    <dgm:cxn modelId="{90021CF5-5C9D-46E6-B7D0-0D4F5B9F6298}" srcId="{526114A5-4783-4A0F-9CBE-419DD607C9E2}" destId="{91005BB6-D4BD-4BE4-B0D7-77648C4C697C}" srcOrd="0" destOrd="0" parTransId="{653CB363-A175-4648-9B2A-A7D8DB2E1DDF}" sibTransId="{F1FBB22A-89D2-4FB8-843C-6BFDC00480EE}"/>
    <dgm:cxn modelId="{D75103FB-806D-4E1E-A114-55403F3F6F6A}" srcId="{6FC54540-D917-423F-9796-C1530E3304AB}" destId="{526114A5-4783-4A0F-9CBE-419DD607C9E2}" srcOrd="1" destOrd="0" parTransId="{ECC7850B-3C9D-4C77-8AB8-7B636E91DA89}" sibTransId="{7494673F-27BA-4292-8EED-348319C69ACB}"/>
    <dgm:cxn modelId="{799BE2FB-F66A-48CE-97A3-4EF6A2238144}" type="presParOf" srcId="{36755C81-4F2C-4E6F-BA0D-F753136D5AAE}" destId="{D42A85B5-B525-471A-9A50-034A72B61C32}" srcOrd="0" destOrd="0" presId="urn:microsoft.com/office/officeart/2024/3/layout/verticalVisualTextBlock1"/>
    <dgm:cxn modelId="{94BE4312-81D4-4D94-8100-915A3CF51730}" type="presParOf" srcId="{D42A85B5-B525-471A-9A50-034A72B61C32}" destId="{AAE929D8-B603-4136-9864-456CBE9E6F1D}" srcOrd="0" destOrd="0" presId="urn:microsoft.com/office/officeart/2024/3/layout/verticalVisualTextBlock1"/>
    <dgm:cxn modelId="{1E2030DF-F88A-47E3-A3C7-807E61C59281}" type="presParOf" srcId="{D42A85B5-B525-471A-9A50-034A72B61C32}" destId="{127EA525-3A78-4A75-8E7B-A5F1DD11AB11}" srcOrd="1" destOrd="0" presId="urn:microsoft.com/office/officeart/2024/3/layout/verticalVisualTextBlock1"/>
    <dgm:cxn modelId="{158D7035-6210-41E8-B51F-49F6D91B4B7B}" type="presParOf" srcId="{D42A85B5-B525-471A-9A50-034A72B61C32}" destId="{730A2B10-13EF-458E-80A5-91C733AC23CA}" srcOrd="2" destOrd="0" presId="urn:microsoft.com/office/officeart/2024/3/layout/verticalVisualTextBlock1"/>
    <dgm:cxn modelId="{80605A0C-E3F8-48F1-BB36-CF04F0CCE749}" type="presParOf" srcId="{36755C81-4F2C-4E6F-BA0D-F753136D5AAE}" destId="{E4E6CAC5-059C-4B0C-98C0-8D44FFD49BC6}" srcOrd="1" destOrd="0" presId="urn:microsoft.com/office/officeart/2024/3/layout/verticalVisualTextBlock1"/>
    <dgm:cxn modelId="{A433E7D0-F4A4-4C4D-ACB7-98522F79D9BE}" type="presParOf" srcId="{36755C81-4F2C-4E6F-BA0D-F753136D5AAE}" destId="{9CB32E69-BF9C-44BE-AE05-9B83AD52896B}" srcOrd="2" destOrd="0" presId="urn:microsoft.com/office/officeart/2024/3/layout/verticalVisualTextBlock1"/>
    <dgm:cxn modelId="{D08CB174-8B47-4D23-9649-F7DC74E8B60D}" type="presParOf" srcId="{9CB32E69-BF9C-44BE-AE05-9B83AD52896B}" destId="{4581BF60-8DAD-40E0-AD64-7FE13DA3482F}" srcOrd="0" destOrd="0" presId="urn:microsoft.com/office/officeart/2024/3/layout/verticalVisualTextBlock1"/>
    <dgm:cxn modelId="{9E3C7F85-A92C-46FF-BF4F-5742F2370D7C}" type="presParOf" srcId="{9CB32E69-BF9C-44BE-AE05-9B83AD52896B}" destId="{5922FD32-04D3-414D-B565-F83B30A3F060}" srcOrd="1" destOrd="0" presId="urn:microsoft.com/office/officeart/2024/3/layout/verticalVisualTextBlock1"/>
    <dgm:cxn modelId="{A7A2D7EC-B1D3-4E64-B45E-0DB4F9C34B75}" type="presParOf" srcId="{9CB32E69-BF9C-44BE-AE05-9B83AD52896B}" destId="{DBCBA308-8726-4D12-8E5A-4ED9328961EF}" srcOrd="2" destOrd="0" presId="urn:microsoft.com/office/officeart/2024/3/layout/verticalVisualTextBlock1"/>
    <dgm:cxn modelId="{FD971D9C-DD2D-4165-B631-20F3DB2D190E}" type="presParOf" srcId="{36755C81-4F2C-4E6F-BA0D-F753136D5AAE}" destId="{A010D902-4F1E-489E-830F-1BE831C6FE84}" srcOrd="3" destOrd="0" presId="urn:microsoft.com/office/officeart/2024/3/layout/verticalVisualTextBlock1"/>
    <dgm:cxn modelId="{1184626D-3D72-473D-A56A-DEB7E9B5A17A}" type="presParOf" srcId="{36755C81-4F2C-4E6F-BA0D-F753136D5AAE}" destId="{B9EB0D7A-1644-4898-A0FE-52E5A50D996C}" srcOrd="4" destOrd="0" presId="urn:microsoft.com/office/officeart/2024/3/layout/verticalVisualTextBlock1"/>
    <dgm:cxn modelId="{973F6AB1-EF19-4594-ADFD-C37C88B4ED64}" type="presParOf" srcId="{B9EB0D7A-1644-4898-A0FE-52E5A50D996C}" destId="{3FB93546-C824-4918-A10C-2B9625363080}" srcOrd="0" destOrd="0" presId="urn:microsoft.com/office/officeart/2024/3/layout/verticalVisualTextBlock1"/>
    <dgm:cxn modelId="{6DC30CCF-2095-4BBA-B8BA-3945D8A85B0D}" type="presParOf" srcId="{B9EB0D7A-1644-4898-A0FE-52E5A50D996C}" destId="{3C22D0CE-45DE-469E-A3B9-33BA6985851C}" srcOrd="1" destOrd="0" presId="urn:microsoft.com/office/officeart/2024/3/layout/verticalVisualTextBlock1"/>
    <dgm:cxn modelId="{9ACCF236-409C-49AF-A068-30A69FB813CD}" type="presParOf" srcId="{B9EB0D7A-1644-4898-A0FE-52E5A50D996C}" destId="{3C73AD3B-5448-460D-A9AA-4252DF317FC7}"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3586FB-9DDD-4A3C-9234-092E3B38CCBF}" type="doc">
      <dgm:prSet loTypeId="urn:microsoft.com/office/officeart/2018/2/layout/IconVerticalSolidList" loCatId="icon" qsTypeId="urn:microsoft.com/office/officeart/2005/8/quickstyle/simple1#11" qsCatId="simple" csTypeId="urn:microsoft.com/office/officeart/2005/8/colors/accent6_2#7" csCatId="accent6" phldr="1"/>
      <dgm:spPr/>
      <dgm:t>
        <a:bodyPr/>
        <a:lstStyle/>
        <a:p>
          <a:endParaRPr lang="en-US"/>
        </a:p>
      </dgm:t>
    </dgm:pt>
    <dgm:pt modelId="{828D4C61-E79C-4C01-845E-DBF95AE45214}">
      <dgm:prSet/>
      <dgm:spPr/>
      <dgm:t>
        <a:bodyPr/>
        <a:lstStyle/>
        <a:p>
          <a:pPr>
            <a:lnSpc>
              <a:spcPct val="100000"/>
            </a:lnSpc>
          </a:pPr>
          <a:r>
            <a:rPr lang="en-GB"/>
            <a:t>Wales are the top UK county for recycling 2</a:t>
          </a:r>
          <a:r>
            <a:rPr lang="en-GB" baseline="30000"/>
            <a:t>nd</a:t>
          </a:r>
          <a:r>
            <a:rPr lang="en-GB"/>
            <a:t> in the World</a:t>
          </a:r>
          <a:endParaRPr lang="en-US"/>
        </a:p>
      </dgm:t>
    </dgm:pt>
    <dgm:pt modelId="{26A63E7D-6C1E-4693-88D5-18AA26CC2A89}" type="parTrans" cxnId="{FDEE14E6-E036-456B-B801-610E0E1130B5}">
      <dgm:prSet/>
      <dgm:spPr/>
      <dgm:t>
        <a:bodyPr/>
        <a:lstStyle/>
        <a:p>
          <a:endParaRPr lang="en-US"/>
        </a:p>
      </dgm:t>
    </dgm:pt>
    <dgm:pt modelId="{CB2B9300-A768-4579-BB0C-B7C4F76ADD5A}" type="sibTrans" cxnId="{FDEE14E6-E036-456B-B801-610E0E1130B5}">
      <dgm:prSet/>
      <dgm:spPr/>
      <dgm:t>
        <a:bodyPr/>
        <a:lstStyle/>
        <a:p>
          <a:endParaRPr lang="en-US"/>
        </a:p>
      </dgm:t>
    </dgm:pt>
    <dgm:pt modelId="{7A7BCC96-935B-4C0E-96DA-0EC5AF8CC55D}">
      <dgm:prSet/>
      <dgm:spPr/>
      <dgm:t>
        <a:bodyPr/>
        <a:lstStyle/>
        <a:p>
          <a:pPr>
            <a:lnSpc>
              <a:spcPct val="100000"/>
            </a:lnSpc>
          </a:pPr>
          <a:r>
            <a:rPr lang="en-GB" u="sng"/>
            <a:t>In 2022/2023 65.7% of waste was recycled, increased to 66.6% in 2023/2024</a:t>
          </a:r>
          <a:endParaRPr lang="en-US" u="sng"/>
        </a:p>
      </dgm:t>
    </dgm:pt>
    <dgm:pt modelId="{C4F7C244-7233-40B4-8D47-06A0C7B2CCEA}" type="parTrans" cxnId="{054ABC97-AA85-4BA0-AFE1-F4880926EE2A}">
      <dgm:prSet/>
      <dgm:spPr/>
      <dgm:t>
        <a:bodyPr/>
        <a:lstStyle/>
        <a:p>
          <a:endParaRPr lang="en-US"/>
        </a:p>
      </dgm:t>
    </dgm:pt>
    <dgm:pt modelId="{BB4663A1-F830-47EF-A27A-59BBD574948F}" type="sibTrans" cxnId="{054ABC97-AA85-4BA0-AFE1-F4880926EE2A}">
      <dgm:prSet/>
      <dgm:spPr/>
      <dgm:t>
        <a:bodyPr/>
        <a:lstStyle/>
        <a:p>
          <a:endParaRPr lang="en-US"/>
        </a:p>
      </dgm:t>
    </dgm:pt>
    <dgm:pt modelId="{318F3841-08F4-4DB7-949F-2DE7F48B28D9}">
      <dgm:prSet/>
      <dgm:spPr/>
      <dgm:t>
        <a:bodyPr/>
        <a:lstStyle/>
        <a:p>
          <a:pPr>
            <a:lnSpc>
              <a:spcPct val="100000"/>
            </a:lnSpc>
          </a:pPr>
          <a:r>
            <a:rPr lang="en-GB"/>
            <a:t>UWTSD are the top ranked university in Wales for Waste &amp; Recycling</a:t>
          </a:r>
          <a:endParaRPr lang="en-US"/>
        </a:p>
      </dgm:t>
    </dgm:pt>
    <dgm:pt modelId="{ADA0F906-4224-4756-A56E-479AB7EB7982}" type="parTrans" cxnId="{49696A62-F1F6-473A-BC29-62D25810DBD5}">
      <dgm:prSet/>
      <dgm:spPr/>
      <dgm:t>
        <a:bodyPr/>
        <a:lstStyle/>
        <a:p>
          <a:endParaRPr lang="en-US"/>
        </a:p>
      </dgm:t>
    </dgm:pt>
    <dgm:pt modelId="{C4F83615-BE1B-4ED0-AFA3-44D487FFF963}" type="sibTrans" cxnId="{49696A62-F1F6-473A-BC29-62D25810DBD5}">
      <dgm:prSet/>
      <dgm:spPr/>
      <dgm:t>
        <a:bodyPr/>
        <a:lstStyle/>
        <a:p>
          <a:endParaRPr lang="en-US"/>
        </a:p>
      </dgm:t>
    </dgm:pt>
    <dgm:pt modelId="{0366C8DB-2879-4284-9A63-6E4B07C78260}">
      <dgm:prSet/>
      <dgm:spPr/>
      <dgm:t>
        <a:bodyPr/>
        <a:lstStyle/>
        <a:p>
          <a:pPr>
            <a:lnSpc>
              <a:spcPct val="100000"/>
            </a:lnSpc>
          </a:pPr>
          <a:r>
            <a:rPr lang="en-GB"/>
            <a:t>In 2022 66% of UWTSD waste was recycled </a:t>
          </a:r>
          <a:endParaRPr lang="en-US"/>
        </a:p>
      </dgm:t>
    </dgm:pt>
    <dgm:pt modelId="{CA5A351D-FD5B-4D46-A0E0-648D65E8027D}" type="parTrans" cxnId="{BAAADAAC-7665-4D44-9F18-9EABCB5657C2}">
      <dgm:prSet/>
      <dgm:spPr/>
      <dgm:t>
        <a:bodyPr/>
        <a:lstStyle/>
        <a:p>
          <a:endParaRPr lang="en-US"/>
        </a:p>
      </dgm:t>
    </dgm:pt>
    <dgm:pt modelId="{B2368624-7BE2-455C-9509-249C99631762}" type="sibTrans" cxnId="{BAAADAAC-7665-4D44-9F18-9EABCB5657C2}">
      <dgm:prSet/>
      <dgm:spPr/>
      <dgm:t>
        <a:bodyPr/>
        <a:lstStyle/>
        <a:p>
          <a:endParaRPr lang="en-US"/>
        </a:p>
      </dgm:t>
    </dgm:pt>
    <dgm:pt modelId="{20B990B0-278B-4367-A6E8-D551EE432386}">
      <dgm:prSet/>
      <dgm:spPr/>
      <dgm:t>
        <a:bodyPr/>
        <a:lstStyle/>
        <a:p>
          <a:pPr>
            <a:lnSpc>
              <a:spcPct val="100000"/>
            </a:lnSpc>
          </a:pPr>
          <a:r>
            <a:rPr lang="en-GB"/>
            <a:t>0.96% of our waste last year went to landfill.  </a:t>
          </a:r>
          <a:endParaRPr lang="en-US"/>
        </a:p>
      </dgm:t>
    </dgm:pt>
    <dgm:pt modelId="{32820E4C-EBB5-4A14-910E-C93D38904AD7}" type="parTrans" cxnId="{1B2B3817-4D57-475C-8CAB-FC590923C673}">
      <dgm:prSet/>
      <dgm:spPr/>
      <dgm:t>
        <a:bodyPr/>
        <a:lstStyle/>
        <a:p>
          <a:endParaRPr lang="en-US"/>
        </a:p>
      </dgm:t>
    </dgm:pt>
    <dgm:pt modelId="{17D147CC-3582-4905-A8C2-5DD708DACC44}" type="sibTrans" cxnId="{1B2B3817-4D57-475C-8CAB-FC590923C673}">
      <dgm:prSet/>
      <dgm:spPr/>
      <dgm:t>
        <a:bodyPr/>
        <a:lstStyle/>
        <a:p>
          <a:endParaRPr lang="en-US"/>
        </a:p>
      </dgm:t>
    </dgm:pt>
    <dgm:pt modelId="{3F6A3421-3E71-4028-B79A-6042F81F6641}" type="pres">
      <dgm:prSet presAssocID="{B33586FB-9DDD-4A3C-9234-092E3B38CCBF}" presName="root" presStyleCnt="0">
        <dgm:presLayoutVars>
          <dgm:dir/>
          <dgm:resizeHandles val="exact"/>
        </dgm:presLayoutVars>
      </dgm:prSet>
      <dgm:spPr/>
    </dgm:pt>
    <dgm:pt modelId="{7826ED83-73E1-4C6E-BA65-81E3DC87236E}" type="pres">
      <dgm:prSet presAssocID="{828D4C61-E79C-4C01-845E-DBF95AE45214}" presName="compNode" presStyleCnt="0"/>
      <dgm:spPr/>
    </dgm:pt>
    <dgm:pt modelId="{FB1F6959-CD33-4ABC-A055-EFBCBF9C39B1}" type="pres">
      <dgm:prSet presAssocID="{828D4C61-E79C-4C01-845E-DBF95AE45214}" presName="bgRect" presStyleLbl="bgShp" presStyleIdx="0" presStyleCnt="3"/>
      <dgm:spPr/>
    </dgm:pt>
    <dgm:pt modelId="{98082ECD-7ACA-4F7C-89C6-82181D18A224}" type="pres">
      <dgm:prSet presAssocID="{828D4C61-E79C-4C01-845E-DBF95AE4521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Recycle"/>
        </a:ext>
      </dgm:extLst>
    </dgm:pt>
    <dgm:pt modelId="{5DED752C-9D2B-4FB1-8687-2DC20F8C1135}" type="pres">
      <dgm:prSet presAssocID="{828D4C61-E79C-4C01-845E-DBF95AE45214}" presName="spaceRect" presStyleCnt="0"/>
      <dgm:spPr/>
    </dgm:pt>
    <dgm:pt modelId="{1B0B72B7-0D02-4EE1-9FC8-FA1C0DD3FB3A}" type="pres">
      <dgm:prSet presAssocID="{828D4C61-E79C-4C01-845E-DBF95AE45214}" presName="parTx" presStyleLbl="revTx" presStyleIdx="0" presStyleCnt="5">
        <dgm:presLayoutVars>
          <dgm:chMax val="0"/>
          <dgm:chPref val="0"/>
        </dgm:presLayoutVars>
      </dgm:prSet>
      <dgm:spPr/>
    </dgm:pt>
    <dgm:pt modelId="{8691BABD-92F6-4ED8-81E0-F54B49ACF3E2}" type="pres">
      <dgm:prSet presAssocID="{828D4C61-E79C-4C01-845E-DBF95AE45214}" presName="desTx" presStyleLbl="revTx" presStyleIdx="1" presStyleCnt="5">
        <dgm:presLayoutVars/>
      </dgm:prSet>
      <dgm:spPr/>
    </dgm:pt>
    <dgm:pt modelId="{6E3B07A6-5210-4EFD-9766-9DC1B90B4D64}" type="pres">
      <dgm:prSet presAssocID="{CB2B9300-A768-4579-BB0C-B7C4F76ADD5A}" presName="sibTrans" presStyleCnt="0"/>
      <dgm:spPr/>
    </dgm:pt>
    <dgm:pt modelId="{2B840648-EB79-43CB-9084-22E1A8765DEF}" type="pres">
      <dgm:prSet presAssocID="{318F3841-08F4-4DB7-949F-2DE7F48B28D9}" presName="compNode" presStyleCnt="0"/>
      <dgm:spPr/>
    </dgm:pt>
    <dgm:pt modelId="{B859D692-77B2-4685-8EFC-A5651F64D7D7}" type="pres">
      <dgm:prSet presAssocID="{318F3841-08F4-4DB7-949F-2DE7F48B28D9}" presName="bgRect" presStyleLbl="bgShp" presStyleIdx="1" presStyleCnt="3"/>
      <dgm:spPr/>
    </dgm:pt>
    <dgm:pt modelId="{14E4D2F0-511C-4E26-B68A-5800A105294E}" type="pres">
      <dgm:prSet presAssocID="{318F3841-08F4-4DB7-949F-2DE7F48B28D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Sign"/>
        </a:ext>
      </dgm:extLst>
    </dgm:pt>
    <dgm:pt modelId="{7B578131-A949-434C-A235-62B8B0957A6E}" type="pres">
      <dgm:prSet presAssocID="{318F3841-08F4-4DB7-949F-2DE7F48B28D9}" presName="spaceRect" presStyleCnt="0"/>
      <dgm:spPr/>
    </dgm:pt>
    <dgm:pt modelId="{F30CD6D7-43D7-494F-9B14-95D63B7150E9}" type="pres">
      <dgm:prSet presAssocID="{318F3841-08F4-4DB7-949F-2DE7F48B28D9}" presName="parTx" presStyleLbl="revTx" presStyleIdx="2" presStyleCnt="5">
        <dgm:presLayoutVars>
          <dgm:chMax val="0"/>
          <dgm:chPref val="0"/>
        </dgm:presLayoutVars>
      </dgm:prSet>
      <dgm:spPr/>
    </dgm:pt>
    <dgm:pt modelId="{3A18F321-E677-46DA-B787-9AE049689A95}" type="pres">
      <dgm:prSet presAssocID="{318F3841-08F4-4DB7-949F-2DE7F48B28D9}" presName="desTx" presStyleLbl="revTx" presStyleIdx="3" presStyleCnt="5">
        <dgm:presLayoutVars/>
      </dgm:prSet>
      <dgm:spPr/>
    </dgm:pt>
    <dgm:pt modelId="{FF0963F0-62C6-41AF-8F35-769DADF284BD}" type="pres">
      <dgm:prSet presAssocID="{C4F83615-BE1B-4ED0-AFA3-44D487FFF963}" presName="sibTrans" presStyleCnt="0"/>
      <dgm:spPr/>
    </dgm:pt>
    <dgm:pt modelId="{A0B6D2BF-FDF9-4100-B948-0078DCD01BCE}" type="pres">
      <dgm:prSet presAssocID="{20B990B0-278B-4367-A6E8-D551EE432386}" presName="compNode" presStyleCnt="0"/>
      <dgm:spPr/>
    </dgm:pt>
    <dgm:pt modelId="{3B933E6B-DDBA-4B16-9793-0BF8E1353798}" type="pres">
      <dgm:prSet presAssocID="{20B990B0-278B-4367-A6E8-D551EE432386}" presName="bgRect" presStyleLbl="bgShp" presStyleIdx="2" presStyleCnt="3"/>
      <dgm:spPr/>
    </dgm:pt>
    <dgm:pt modelId="{D33B539B-A345-4FC8-9C61-0A54D4A0AE2D}" type="pres">
      <dgm:prSet presAssocID="{20B990B0-278B-4367-A6E8-D551EE43238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arbage"/>
        </a:ext>
      </dgm:extLst>
    </dgm:pt>
    <dgm:pt modelId="{724457B6-BA8B-4363-82A0-A1A29E640B81}" type="pres">
      <dgm:prSet presAssocID="{20B990B0-278B-4367-A6E8-D551EE432386}" presName="spaceRect" presStyleCnt="0"/>
      <dgm:spPr/>
    </dgm:pt>
    <dgm:pt modelId="{AFD7D483-BB6A-4A91-8607-FC1A716A78CD}" type="pres">
      <dgm:prSet presAssocID="{20B990B0-278B-4367-A6E8-D551EE432386}" presName="parTx" presStyleLbl="revTx" presStyleIdx="4" presStyleCnt="5">
        <dgm:presLayoutVars>
          <dgm:chMax val="0"/>
          <dgm:chPref val="0"/>
        </dgm:presLayoutVars>
      </dgm:prSet>
      <dgm:spPr/>
    </dgm:pt>
  </dgm:ptLst>
  <dgm:cxnLst>
    <dgm:cxn modelId="{1B2B3817-4D57-475C-8CAB-FC590923C673}" srcId="{B33586FB-9DDD-4A3C-9234-092E3B38CCBF}" destId="{20B990B0-278B-4367-A6E8-D551EE432386}" srcOrd="2" destOrd="0" parTransId="{32820E4C-EBB5-4A14-910E-C93D38904AD7}" sibTransId="{17D147CC-3582-4905-A8C2-5DD708DACC44}"/>
    <dgm:cxn modelId="{85E1D42B-1B38-4855-B9E3-B81A6A4AEEB9}" type="presOf" srcId="{7A7BCC96-935B-4C0E-96DA-0EC5AF8CC55D}" destId="{8691BABD-92F6-4ED8-81E0-F54B49ACF3E2}" srcOrd="0" destOrd="0" presId="urn:microsoft.com/office/officeart/2018/2/layout/IconVerticalSolidList"/>
    <dgm:cxn modelId="{D7A80941-6F92-472D-BE9E-A9B7E1C41E22}" type="presOf" srcId="{318F3841-08F4-4DB7-949F-2DE7F48B28D9}" destId="{F30CD6D7-43D7-494F-9B14-95D63B7150E9}" srcOrd="0" destOrd="0" presId="urn:microsoft.com/office/officeart/2018/2/layout/IconVerticalSolidList"/>
    <dgm:cxn modelId="{49696A62-F1F6-473A-BC29-62D25810DBD5}" srcId="{B33586FB-9DDD-4A3C-9234-092E3B38CCBF}" destId="{318F3841-08F4-4DB7-949F-2DE7F48B28D9}" srcOrd="1" destOrd="0" parTransId="{ADA0F906-4224-4756-A56E-479AB7EB7982}" sibTransId="{C4F83615-BE1B-4ED0-AFA3-44D487FFF963}"/>
    <dgm:cxn modelId="{1208084E-C2CE-4FCC-831D-69ED78421465}" type="presOf" srcId="{20B990B0-278B-4367-A6E8-D551EE432386}" destId="{AFD7D483-BB6A-4A91-8607-FC1A716A78CD}" srcOrd="0" destOrd="0" presId="urn:microsoft.com/office/officeart/2018/2/layout/IconVerticalSolidList"/>
    <dgm:cxn modelId="{61A1004F-933C-4C6B-8644-19F8782C21BA}" type="presOf" srcId="{B33586FB-9DDD-4A3C-9234-092E3B38CCBF}" destId="{3F6A3421-3E71-4028-B79A-6042F81F6641}" srcOrd="0" destOrd="0" presId="urn:microsoft.com/office/officeart/2018/2/layout/IconVerticalSolidList"/>
    <dgm:cxn modelId="{054ABC97-AA85-4BA0-AFE1-F4880926EE2A}" srcId="{828D4C61-E79C-4C01-845E-DBF95AE45214}" destId="{7A7BCC96-935B-4C0E-96DA-0EC5AF8CC55D}" srcOrd="0" destOrd="0" parTransId="{C4F7C244-7233-40B4-8D47-06A0C7B2CCEA}" sibTransId="{BB4663A1-F830-47EF-A27A-59BBD574948F}"/>
    <dgm:cxn modelId="{BAAADAAC-7665-4D44-9F18-9EABCB5657C2}" srcId="{318F3841-08F4-4DB7-949F-2DE7F48B28D9}" destId="{0366C8DB-2879-4284-9A63-6E4B07C78260}" srcOrd="0" destOrd="0" parTransId="{CA5A351D-FD5B-4D46-A0E0-648D65E8027D}" sibTransId="{B2368624-7BE2-455C-9509-249C99631762}"/>
    <dgm:cxn modelId="{D42044BA-8934-4562-AB36-413D689117E3}" type="presOf" srcId="{0366C8DB-2879-4284-9A63-6E4B07C78260}" destId="{3A18F321-E677-46DA-B787-9AE049689A95}" srcOrd="0" destOrd="0" presId="urn:microsoft.com/office/officeart/2018/2/layout/IconVerticalSolidList"/>
    <dgm:cxn modelId="{6DB5B0DC-49E7-464F-81C5-F2CDF3A4385D}" type="presOf" srcId="{828D4C61-E79C-4C01-845E-DBF95AE45214}" destId="{1B0B72B7-0D02-4EE1-9FC8-FA1C0DD3FB3A}" srcOrd="0" destOrd="0" presId="urn:microsoft.com/office/officeart/2018/2/layout/IconVerticalSolidList"/>
    <dgm:cxn modelId="{FDEE14E6-E036-456B-B801-610E0E1130B5}" srcId="{B33586FB-9DDD-4A3C-9234-092E3B38CCBF}" destId="{828D4C61-E79C-4C01-845E-DBF95AE45214}" srcOrd="0" destOrd="0" parTransId="{26A63E7D-6C1E-4693-88D5-18AA26CC2A89}" sibTransId="{CB2B9300-A768-4579-BB0C-B7C4F76ADD5A}"/>
    <dgm:cxn modelId="{F5DFE016-5461-43DE-AEAE-33A683F0B051}" type="presParOf" srcId="{3F6A3421-3E71-4028-B79A-6042F81F6641}" destId="{7826ED83-73E1-4C6E-BA65-81E3DC87236E}" srcOrd="0" destOrd="0" presId="urn:microsoft.com/office/officeart/2018/2/layout/IconVerticalSolidList"/>
    <dgm:cxn modelId="{4EFEC2D5-6DAB-46F8-A2EA-87DBD090BEF9}" type="presParOf" srcId="{7826ED83-73E1-4C6E-BA65-81E3DC87236E}" destId="{FB1F6959-CD33-4ABC-A055-EFBCBF9C39B1}" srcOrd="0" destOrd="0" presId="urn:microsoft.com/office/officeart/2018/2/layout/IconVerticalSolidList"/>
    <dgm:cxn modelId="{2DE998F1-8084-41F5-AF08-F6317360C306}" type="presParOf" srcId="{7826ED83-73E1-4C6E-BA65-81E3DC87236E}" destId="{98082ECD-7ACA-4F7C-89C6-82181D18A224}" srcOrd="1" destOrd="0" presId="urn:microsoft.com/office/officeart/2018/2/layout/IconVerticalSolidList"/>
    <dgm:cxn modelId="{7F7AA9C0-A6FD-40AB-BDA4-ECBBE64F8BBF}" type="presParOf" srcId="{7826ED83-73E1-4C6E-BA65-81E3DC87236E}" destId="{5DED752C-9D2B-4FB1-8687-2DC20F8C1135}" srcOrd="2" destOrd="0" presId="urn:microsoft.com/office/officeart/2018/2/layout/IconVerticalSolidList"/>
    <dgm:cxn modelId="{35E174DE-C26E-4B8F-B00D-D791E4EF451E}" type="presParOf" srcId="{7826ED83-73E1-4C6E-BA65-81E3DC87236E}" destId="{1B0B72B7-0D02-4EE1-9FC8-FA1C0DD3FB3A}" srcOrd="3" destOrd="0" presId="urn:microsoft.com/office/officeart/2018/2/layout/IconVerticalSolidList"/>
    <dgm:cxn modelId="{E5650AAB-D32C-41FB-81AF-0BF677AE43DA}" type="presParOf" srcId="{7826ED83-73E1-4C6E-BA65-81E3DC87236E}" destId="{8691BABD-92F6-4ED8-81E0-F54B49ACF3E2}" srcOrd="4" destOrd="0" presId="urn:microsoft.com/office/officeart/2018/2/layout/IconVerticalSolidList"/>
    <dgm:cxn modelId="{B8FC4745-28D5-4C15-9CAD-E2D8B8843D69}" type="presParOf" srcId="{3F6A3421-3E71-4028-B79A-6042F81F6641}" destId="{6E3B07A6-5210-4EFD-9766-9DC1B90B4D64}" srcOrd="1" destOrd="0" presId="urn:microsoft.com/office/officeart/2018/2/layout/IconVerticalSolidList"/>
    <dgm:cxn modelId="{3A7AE009-1546-4BA3-B091-AC072BB3C1A1}" type="presParOf" srcId="{3F6A3421-3E71-4028-B79A-6042F81F6641}" destId="{2B840648-EB79-43CB-9084-22E1A8765DEF}" srcOrd="2" destOrd="0" presId="urn:microsoft.com/office/officeart/2018/2/layout/IconVerticalSolidList"/>
    <dgm:cxn modelId="{6E7036B9-B249-4E30-BB28-5E35DE0DF846}" type="presParOf" srcId="{2B840648-EB79-43CB-9084-22E1A8765DEF}" destId="{B859D692-77B2-4685-8EFC-A5651F64D7D7}" srcOrd="0" destOrd="0" presId="urn:microsoft.com/office/officeart/2018/2/layout/IconVerticalSolidList"/>
    <dgm:cxn modelId="{ED21D99C-48B3-4C37-B84B-3B37B77DBDD4}" type="presParOf" srcId="{2B840648-EB79-43CB-9084-22E1A8765DEF}" destId="{14E4D2F0-511C-4E26-B68A-5800A105294E}" srcOrd="1" destOrd="0" presId="urn:microsoft.com/office/officeart/2018/2/layout/IconVerticalSolidList"/>
    <dgm:cxn modelId="{AB5AA912-3A8B-4772-9677-6E63722E7913}" type="presParOf" srcId="{2B840648-EB79-43CB-9084-22E1A8765DEF}" destId="{7B578131-A949-434C-A235-62B8B0957A6E}" srcOrd="2" destOrd="0" presId="urn:microsoft.com/office/officeart/2018/2/layout/IconVerticalSolidList"/>
    <dgm:cxn modelId="{E68B18D4-FF6A-4554-8BD9-63E2AE713DDD}" type="presParOf" srcId="{2B840648-EB79-43CB-9084-22E1A8765DEF}" destId="{F30CD6D7-43D7-494F-9B14-95D63B7150E9}" srcOrd="3" destOrd="0" presId="urn:microsoft.com/office/officeart/2018/2/layout/IconVerticalSolidList"/>
    <dgm:cxn modelId="{2C05E866-06A8-46C1-A971-54055C375313}" type="presParOf" srcId="{2B840648-EB79-43CB-9084-22E1A8765DEF}" destId="{3A18F321-E677-46DA-B787-9AE049689A95}" srcOrd="4" destOrd="0" presId="urn:microsoft.com/office/officeart/2018/2/layout/IconVerticalSolidList"/>
    <dgm:cxn modelId="{9D977248-4F07-450B-A6F9-650F7603E262}" type="presParOf" srcId="{3F6A3421-3E71-4028-B79A-6042F81F6641}" destId="{FF0963F0-62C6-41AF-8F35-769DADF284BD}" srcOrd="3" destOrd="0" presId="urn:microsoft.com/office/officeart/2018/2/layout/IconVerticalSolidList"/>
    <dgm:cxn modelId="{8C9431B1-DFA7-4230-BAA1-93F7F61225EB}" type="presParOf" srcId="{3F6A3421-3E71-4028-B79A-6042F81F6641}" destId="{A0B6D2BF-FDF9-4100-B948-0078DCD01BCE}" srcOrd="4" destOrd="0" presId="urn:microsoft.com/office/officeart/2018/2/layout/IconVerticalSolidList"/>
    <dgm:cxn modelId="{AAA3FA34-3DAB-4F59-9617-429234D51ECA}" type="presParOf" srcId="{A0B6D2BF-FDF9-4100-B948-0078DCD01BCE}" destId="{3B933E6B-DDBA-4B16-9793-0BF8E1353798}" srcOrd="0" destOrd="0" presId="urn:microsoft.com/office/officeart/2018/2/layout/IconVerticalSolidList"/>
    <dgm:cxn modelId="{26B13D78-A7FB-4FE4-9F0D-7738BDAC59AB}" type="presParOf" srcId="{A0B6D2BF-FDF9-4100-B948-0078DCD01BCE}" destId="{D33B539B-A345-4FC8-9C61-0A54D4A0AE2D}" srcOrd="1" destOrd="0" presId="urn:microsoft.com/office/officeart/2018/2/layout/IconVerticalSolidList"/>
    <dgm:cxn modelId="{6BABC5B7-CB64-4033-8D3D-9B107E9157E5}" type="presParOf" srcId="{A0B6D2BF-FDF9-4100-B948-0078DCD01BCE}" destId="{724457B6-BA8B-4363-82A0-A1A29E640B81}" srcOrd="2" destOrd="0" presId="urn:microsoft.com/office/officeart/2018/2/layout/IconVerticalSolidList"/>
    <dgm:cxn modelId="{78860BAF-2FEF-47DD-914C-3843DCD56FF9}" type="presParOf" srcId="{A0B6D2BF-FDF9-4100-B948-0078DCD01BCE}" destId="{AFD7D483-BB6A-4A91-8607-FC1A716A78C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5D83F82-9054-46C2-B1AE-D60E8DA7A7E4}" type="doc">
      <dgm:prSet loTypeId="urn:microsoft.com/office/officeart/2018/2/layout/IconVerticalSolidList" loCatId="icon" qsTypeId="urn:microsoft.com/office/officeart/2005/8/quickstyle/simple1#12" qsCatId="simple" csTypeId="urn:microsoft.com/office/officeart/2005/8/colors/accent6_2#8" csCatId="accent6" phldr="1"/>
      <dgm:spPr/>
      <dgm:t>
        <a:bodyPr/>
        <a:lstStyle/>
        <a:p>
          <a:endParaRPr lang="en-US"/>
        </a:p>
      </dgm:t>
    </dgm:pt>
    <dgm:pt modelId="{E84EAD62-07F4-4ADC-8F9C-9364F7602EC2}">
      <dgm:prSet/>
      <dgm:spPr/>
      <dgm:t>
        <a:bodyPr/>
        <a:lstStyle/>
        <a:p>
          <a:pPr>
            <a:lnSpc>
              <a:spcPct val="100000"/>
            </a:lnSpc>
          </a:pPr>
          <a:r>
            <a:rPr lang="en-GB"/>
            <a:t>95% of all waste diverted from landfill by 2025</a:t>
          </a:r>
          <a:endParaRPr lang="en-US"/>
        </a:p>
      </dgm:t>
    </dgm:pt>
    <dgm:pt modelId="{61C36E8B-BA9A-4881-9617-F2405D0D004D}" type="parTrans" cxnId="{732DE355-C228-4D74-BC4C-1DE2552D111A}">
      <dgm:prSet/>
      <dgm:spPr/>
      <dgm:t>
        <a:bodyPr/>
        <a:lstStyle/>
        <a:p>
          <a:endParaRPr lang="en-US"/>
        </a:p>
      </dgm:t>
    </dgm:pt>
    <dgm:pt modelId="{0788CB0C-5F4C-4961-A870-51036E3476D4}" type="sibTrans" cxnId="{732DE355-C228-4D74-BC4C-1DE2552D111A}">
      <dgm:prSet/>
      <dgm:spPr/>
      <dgm:t>
        <a:bodyPr/>
        <a:lstStyle/>
        <a:p>
          <a:endParaRPr lang="en-US"/>
        </a:p>
      </dgm:t>
    </dgm:pt>
    <dgm:pt modelId="{5A9A90DD-D09E-4F92-A2F5-3B7250348929}">
      <dgm:prSet/>
      <dgm:spPr/>
      <dgm:t>
        <a:bodyPr/>
        <a:lstStyle/>
        <a:p>
          <a:pPr>
            <a:lnSpc>
              <a:spcPct val="100000"/>
            </a:lnSpc>
          </a:pPr>
          <a:r>
            <a:rPr lang="en-GB"/>
            <a:t>70% of all waste recycled by 2025:    80% recycled by 2027</a:t>
          </a:r>
          <a:endParaRPr lang="en-US"/>
        </a:p>
      </dgm:t>
    </dgm:pt>
    <dgm:pt modelId="{3128CBFD-0FB9-497F-985F-19355620705E}" type="parTrans" cxnId="{2021644F-7F87-4B83-AB38-248F81D3C00D}">
      <dgm:prSet/>
      <dgm:spPr/>
      <dgm:t>
        <a:bodyPr/>
        <a:lstStyle/>
        <a:p>
          <a:endParaRPr lang="en-US"/>
        </a:p>
      </dgm:t>
    </dgm:pt>
    <dgm:pt modelId="{1A688204-AD85-4902-9083-E68AA0C2D1B7}" type="sibTrans" cxnId="{2021644F-7F87-4B83-AB38-248F81D3C00D}">
      <dgm:prSet/>
      <dgm:spPr/>
      <dgm:t>
        <a:bodyPr/>
        <a:lstStyle/>
        <a:p>
          <a:endParaRPr lang="en-US"/>
        </a:p>
      </dgm:t>
    </dgm:pt>
    <dgm:pt modelId="{8061E655-215A-4095-B26A-27E70203371C}">
      <dgm:prSet/>
      <dgm:spPr/>
      <dgm:t>
        <a:bodyPr/>
        <a:lstStyle/>
        <a:p>
          <a:pPr>
            <a:lnSpc>
              <a:spcPct val="100000"/>
            </a:lnSpc>
          </a:pPr>
          <a:r>
            <a:rPr lang="en-GB"/>
            <a:t>Have a Reuse portal diverting any usable assets to internal departments or external charities and partners</a:t>
          </a:r>
          <a:endParaRPr lang="en-US"/>
        </a:p>
      </dgm:t>
    </dgm:pt>
    <dgm:pt modelId="{54B717C0-FCB7-4DB4-B415-81E2336CD3B5}" type="parTrans" cxnId="{D2E466DB-A8BC-4E43-ABB9-67C40FE00593}">
      <dgm:prSet/>
      <dgm:spPr/>
      <dgm:t>
        <a:bodyPr/>
        <a:lstStyle/>
        <a:p>
          <a:endParaRPr lang="en-US"/>
        </a:p>
      </dgm:t>
    </dgm:pt>
    <dgm:pt modelId="{85E0BF8C-CBDD-4D38-8D85-14B9C847E100}" type="sibTrans" cxnId="{D2E466DB-A8BC-4E43-ABB9-67C40FE00593}">
      <dgm:prSet/>
      <dgm:spPr/>
      <dgm:t>
        <a:bodyPr/>
        <a:lstStyle/>
        <a:p>
          <a:endParaRPr lang="en-US"/>
        </a:p>
      </dgm:t>
    </dgm:pt>
    <dgm:pt modelId="{68F99848-3B93-4810-B86F-7FFC9EE6D092}" type="pres">
      <dgm:prSet presAssocID="{B5D83F82-9054-46C2-B1AE-D60E8DA7A7E4}" presName="root" presStyleCnt="0">
        <dgm:presLayoutVars>
          <dgm:dir/>
          <dgm:resizeHandles val="exact"/>
        </dgm:presLayoutVars>
      </dgm:prSet>
      <dgm:spPr/>
    </dgm:pt>
    <dgm:pt modelId="{758E4EB8-7CFE-4375-9E10-E56C7AA8E2E9}" type="pres">
      <dgm:prSet presAssocID="{E84EAD62-07F4-4ADC-8F9C-9364F7602EC2}" presName="compNode" presStyleCnt="0"/>
      <dgm:spPr/>
    </dgm:pt>
    <dgm:pt modelId="{5FE1C213-83C9-4C5D-94F0-228EF8DE9FE9}" type="pres">
      <dgm:prSet presAssocID="{E84EAD62-07F4-4ADC-8F9C-9364F7602EC2}" presName="bgRect" presStyleLbl="bgShp" presStyleIdx="0" presStyleCnt="3"/>
      <dgm:spPr/>
    </dgm:pt>
    <dgm:pt modelId="{B0739D46-DAB1-4A2F-AA03-8ABDB90F18EC}" type="pres">
      <dgm:prSet presAssocID="{E84EAD62-07F4-4ADC-8F9C-9364F7602EC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Recycle Sign"/>
        </a:ext>
      </dgm:extLst>
    </dgm:pt>
    <dgm:pt modelId="{F3110CEE-CA9D-4962-8250-C2369E01614F}" type="pres">
      <dgm:prSet presAssocID="{E84EAD62-07F4-4ADC-8F9C-9364F7602EC2}" presName="spaceRect" presStyleCnt="0"/>
      <dgm:spPr/>
    </dgm:pt>
    <dgm:pt modelId="{D48F245B-01D5-4169-991D-EB06379674CA}" type="pres">
      <dgm:prSet presAssocID="{E84EAD62-07F4-4ADC-8F9C-9364F7602EC2}" presName="parTx" presStyleLbl="revTx" presStyleIdx="0" presStyleCnt="3">
        <dgm:presLayoutVars>
          <dgm:chMax val="0"/>
          <dgm:chPref val="0"/>
        </dgm:presLayoutVars>
      </dgm:prSet>
      <dgm:spPr/>
    </dgm:pt>
    <dgm:pt modelId="{FE974B20-43AC-4C39-9857-6A476D627515}" type="pres">
      <dgm:prSet presAssocID="{0788CB0C-5F4C-4961-A870-51036E3476D4}" presName="sibTrans" presStyleCnt="0"/>
      <dgm:spPr/>
    </dgm:pt>
    <dgm:pt modelId="{923E3736-39BA-44A8-AA45-8AB136DD0D12}" type="pres">
      <dgm:prSet presAssocID="{5A9A90DD-D09E-4F92-A2F5-3B7250348929}" presName="compNode" presStyleCnt="0"/>
      <dgm:spPr/>
    </dgm:pt>
    <dgm:pt modelId="{6C3C2B71-E3C6-48CB-AFD5-D34E909F3D80}" type="pres">
      <dgm:prSet presAssocID="{5A9A90DD-D09E-4F92-A2F5-3B7250348929}" presName="bgRect" presStyleLbl="bgShp" presStyleIdx="1" presStyleCnt="3"/>
      <dgm:spPr/>
    </dgm:pt>
    <dgm:pt modelId="{0FA74127-3EAD-4D5A-A0EF-651D50356C40}" type="pres">
      <dgm:prSet presAssocID="{5A9A90DD-D09E-4F92-A2F5-3B725034892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a:ext>
      </dgm:extLst>
    </dgm:pt>
    <dgm:pt modelId="{A3AE10A4-F18B-425E-9DF6-1E9892FCB88D}" type="pres">
      <dgm:prSet presAssocID="{5A9A90DD-D09E-4F92-A2F5-3B7250348929}" presName="spaceRect" presStyleCnt="0"/>
      <dgm:spPr/>
    </dgm:pt>
    <dgm:pt modelId="{187A7E2D-C2C4-43C7-8816-07CCE0461458}" type="pres">
      <dgm:prSet presAssocID="{5A9A90DD-D09E-4F92-A2F5-3B7250348929}" presName="parTx" presStyleLbl="revTx" presStyleIdx="1" presStyleCnt="3">
        <dgm:presLayoutVars>
          <dgm:chMax val="0"/>
          <dgm:chPref val="0"/>
        </dgm:presLayoutVars>
      </dgm:prSet>
      <dgm:spPr/>
    </dgm:pt>
    <dgm:pt modelId="{F637DD7B-97FD-4D73-8FAF-DF5B120F52F9}" type="pres">
      <dgm:prSet presAssocID="{1A688204-AD85-4902-9083-E68AA0C2D1B7}" presName="sibTrans" presStyleCnt="0"/>
      <dgm:spPr/>
    </dgm:pt>
    <dgm:pt modelId="{24965EDF-037B-4DC5-BB5C-D15089C06B00}" type="pres">
      <dgm:prSet presAssocID="{8061E655-215A-4095-B26A-27E70203371C}" presName="compNode" presStyleCnt="0"/>
      <dgm:spPr/>
    </dgm:pt>
    <dgm:pt modelId="{3B9F8CA0-8721-469D-AC2E-9EEA410628BD}" type="pres">
      <dgm:prSet presAssocID="{8061E655-215A-4095-B26A-27E70203371C}" presName="bgRect" presStyleLbl="bgShp" presStyleIdx="2" presStyleCnt="3"/>
      <dgm:spPr/>
    </dgm:pt>
    <dgm:pt modelId="{14233CC8-1AC1-43FF-8E6A-91A60D0104D3}" type="pres">
      <dgm:prSet presAssocID="{8061E655-215A-4095-B26A-27E70203371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ock"/>
        </a:ext>
      </dgm:extLst>
    </dgm:pt>
    <dgm:pt modelId="{CCA2F66E-E117-4594-91C6-43DF0263522C}" type="pres">
      <dgm:prSet presAssocID="{8061E655-215A-4095-B26A-27E70203371C}" presName="spaceRect" presStyleCnt="0"/>
      <dgm:spPr/>
    </dgm:pt>
    <dgm:pt modelId="{13562C68-CB47-4B02-B656-8881BE85BD4E}" type="pres">
      <dgm:prSet presAssocID="{8061E655-215A-4095-B26A-27E70203371C}" presName="parTx" presStyleLbl="revTx" presStyleIdx="2" presStyleCnt="3">
        <dgm:presLayoutVars>
          <dgm:chMax val="0"/>
          <dgm:chPref val="0"/>
        </dgm:presLayoutVars>
      </dgm:prSet>
      <dgm:spPr/>
    </dgm:pt>
  </dgm:ptLst>
  <dgm:cxnLst>
    <dgm:cxn modelId="{5805A241-0113-4B6C-8678-F916805DE978}" type="presOf" srcId="{B5D83F82-9054-46C2-B1AE-D60E8DA7A7E4}" destId="{68F99848-3B93-4810-B86F-7FFC9EE6D092}" srcOrd="0" destOrd="0" presId="urn:microsoft.com/office/officeart/2018/2/layout/IconVerticalSolidList"/>
    <dgm:cxn modelId="{2021644F-7F87-4B83-AB38-248F81D3C00D}" srcId="{B5D83F82-9054-46C2-B1AE-D60E8DA7A7E4}" destId="{5A9A90DD-D09E-4F92-A2F5-3B7250348929}" srcOrd="1" destOrd="0" parTransId="{3128CBFD-0FB9-497F-985F-19355620705E}" sibTransId="{1A688204-AD85-4902-9083-E68AA0C2D1B7}"/>
    <dgm:cxn modelId="{732DE355-C228-4D74-BC4C-1DE2552D111A}" srcId="{B5D83F82-9054-46C2-B1AE-D60E8DA7A7E4}" destId="{E84EAD62-07F4-4ADC-8F9C-9364F7602EC2}" srcOrd="0" destOrd="0" parTransId="{61C36E8B-BA9A-4881-9617-F2405D0D004D}" sibTransId="{0788CB0C-5F4C-4961-A870-51036E3476D4}"/>
    <dgm:cxn modelId="{3B6BDEC4-61A4-4CDC-9A3E-C3DFBB797EE2}" type="presOf" srcId="{5A9A90DD-D09E-4F92-A2F5-3B7250348929}" destId="{187A7E2D-C2C4-43C7-8816-07CCE0461458}" srcOrd="0" destOrd="0" presId="urn:microsoft.com/office/officeart/2018/2/layout/IconVerticalSolidList"/>
    <dgm:cxn modelId="{D2E466DB-A8BC-4E43-ABB9-67C40FE00593}" srcId="{B5D83F82-9054-46C2-B1AE-D60E8DA7A7E4}" destId="{8061E655-215A-4095-B26A-27E70203371C}" srcOrd="2" destOrd="0" parTransId="{54B717C0-FCB7-4DB4-B415-81E2336CD3B5}" sibTransId="{85E0BF8C-CBDD-4D38-8D85-14B9C847E100}"/>
    <dgm:cxn modelId="{B8F3E1F0-A788-4625-82D3-F0A0019F5EE1}" type="presOf" srcId="{E84EAD62-07F4-4ADC-8F9C-9364F7602EC2}" destId="{D48F245B-01D5-4169-991D-EB06379674CA}" srcOrd="0" destOrd="0" presId="urn:microsoft.com/office/officeart/2018/2/layout/IconVerticalSolidList"/>
    <dgm:cxn modelId="{F56E36FC-15B7-447C-B3CA-D05F38C5BA91}" type="presOf" srcId="{8061E655-215A-4095-B26A-27E70203371C}" destId="{13562C68-CB47-4B02-B656-8881BE85BD4E}" srcOrd="0" destOrd="0" presId="urn:microsoft.com/office/officeart/2018/2/layout/IconVerticalSolidList"/>
    <dgm:cxn modelId="{462BEC37-C497-4B80-9FCA-A52ED6C37024}" type="presParOf" srcId="{68F99848-3B93-4810-B86F-7FFC9EE6D092}" destId="{758E4EB8-7CFE-4375-9E10-E56C7AA8E2E9}" srcOrd="0" destOrd="0" presId="urn:microsoft.com/office/officeart/2018/2/layout/IconVerticalSolidList"/>
    <dgm:cxn modelId="{84D657D5-AE1E-41B0-BC19-620B582A42F1}" type="presParOf" srcId="{758E4EB8-7CFE-4375-9E10-E56C7AA8E2E9}" destId="{5FE1C213-83C9-4C5D-94F0-228EF8DE9FE9}" srcOrd="0" destOrd="0" presId="urn:microsoft.com/office/officeart/2018/2/layout/IconVerticalSolidList"/>
    <dgm:cxn modelId="{785794CD-4ADD-4477-9421-828A11A646B8}" type="presParOf" srcId="{758E4EB8-7CFE-4375-9E10-E56C7AA8E2E9}" destId="{B0739D46-DAB1-4A2F-AA03-8ABDB90F18EC}" srcOrd="1" destOrd="0" presId="urn:microsoft.com/office/officeart/2018/2/layout/IconVerticalSolidList"/>
    <dgm:cxn modelId="{D000CB4E-379C-449B-9DB5-AFE45F269A21}" type="presParOf" srcId="{758E4EB8-7CFE-4375-9E10-E56C7AA8E2E9}" destId="{F3110CEE-CA9D-4962-8250-C2369E01614F}" srcOrd="2" destOrd="0" presId="urn:microsoft.com/office/officeart/2018/2/layout/IconVerticalSolidList"/>
    <dgm:cxn modelId="{ADA19A35-4383-488E-9D63-76FEFB39C0CC}" type="presParOf" srcId="{758E4EB8-7CFE-4375-9E10-E56C7AA8E2E9}" destId="{D48F245B-01D5-4169-991D-EB06379674CA}" srcOrd="3" destOrd="0" presId="urn:microsoft.com/office/officeart/2018/2/layout/IconVerticalSolidList"/>
    <dgm:cxn modelId="{BDF920BE-4209-43AE-9553-CD9EBE8AFACC}" type="presParOf" srcId="{68F99848-3B93-4810-B86F-7FFC9EE6D092}" destId="{FE974B20-43AC-4C39-9857-6A476D627515}" srcOrd="1" destOrd="0" presId="urn:microsoft.com/office/officeart/2018/2/layout/IconVerticalSolidList"/>
    <dgm:cxn modelId="{02637524-2388-41F6-8B62-4E4A47F64DD6}" type="presParOf" srcId="{68F99848-3B93-4810-B86F-7FFC9EE6D092}" destId="{923E3736-39BA-44A8-AA45-8AB136DD0D12}" srcOrd="2" destOrd="0" presId="urn:microsoft.com/office/officeart/2018/2/layout/IconVerticalSolidList"/>
    <dgm:cxn modelId="{5B517845-34E3-4768-AF60-E05964FE4DF5}" type="presParOf" srcId="{923E3736-39BA-44A8-AA45-8AB136DD0D12}" destId="{6C3C2B71-E3C6-48CB-AFD5-D34E909F3D80}" srcOrd="0" destOrd="0" presId="urn:microsoft.com/office/officeart/2018/2/layout/IconVerticalSolidList"/>
    <dgm:cxn modelId="{625E06A9-1508-41EF-865C-56EFF68E0794}" type="presParOf" srcId="{923E3736-39BA-44A8-AA45-8AB136DD0D12}" destId="{0FA74127-3EAD-4D5A-A0EF-651D50356C40}" srcOrd="1" destOrd="0" presId="urn:microsoft.com/office/officeart/2018/2/layout/IconVerticalSolidList"/>
    <dgm:cxn modelId="{82A63619-120B-4E2E-8C4C-A1BBD314EF8C}" type="presParOf" srcId="{923E3736-39BA-44A8-AA45-8AB136DD0D12}" destId="{A3AE10A4-F18B-425E-9DF6-1E9892FCB88D}" srcOrd="2" destOrd="0" presId="urn:microsoft.com/office/officeart/2018/2/layout/IconVerticalSolidList"/>
    <dgm:cxn modelId="{D6D7CD2F-B9EA-4649-A6F1-60DA4A711850}" type="presParOf" srcId="{923E3736-39BA-44A8-AA45-8AB136DD0D12}" destId="{187A7E2D-C2C4-43C7-8816-07CCE0461458}" srcOrd="3" destOrd="0" presId="urn:microsoft.com/office/officeart/2018/2/layout/IconVerticalSolidList"/>
    <dgm:cxn modelId="{F2235639-2566-4FCE-BE05-BA3CAD2F84C2}" type="presParOf" srcId="{68F99848-3B93-4810-B86F-7FFC9EE6D092}" destId="{F637DD7B-97FD-4D73-8FAF-DF5B120F52F9}" srcOrd="3" destOrd="0" presId="urn:microsoft.com/office/officeart/2018/2/layout/IconVerticalSolidList"/>
    <dgm:cxn modelId="{620CDD21-DA88-40AF-9D47-5A1E53CDC611}" type="presParOf" srcId="{68F99848-3B93-4810-B86F-7FFC9EE6D092}" destId="{24965EDF-037B-4DC5-BB5C-D15089C06B00}" srcOrd="4" destOrd="0" presId="urn:microsoft.com/office/officeart/2018/2/layout/IconVerticalSolidList"/>
    <dgm:cxn modelId="{8ECCB83F-A63F-4832-97FB-CB3F3C4F6236}" type="presParOf" srcId="{24965EDF-037B-4DC5-BB5C-D15089C06B00}" destId="{3B9F8CA0-8721-469D-AC2E-9EEA410628BD}" srcOrd="0" destOrd="0" presId="urn:microsoft.com/office/officeart/2018/2/layout/IconVerticalSolidList"/>
    <dgm:cxn modelId="{62BA49A5-A164-4193-8F1D-65A98AC85ED9}" type="presParOf" srcId="{24965EDF-037B-4DC5-BB5C-D15089C06B00}" destId="{14233CC8-1AC1-43FF-8E6A-91A60D0104D3}" srcOrd="1" destOrd="0" presId="urn:microsoft.com/office/officeart/2018/2/layout/IconVerticalSolidList"/>
    <dgm:cxn modelId="{A392D98F-C411-493F-8D31-459A053BEE10}" type="presParOf" srcId="{24965EDF-037B-4DC5-BB5C-D15089C06B00}" destId="{CCA2F66E-E117-4594-91C6-43DF0263522C}" srcOrd="2" destOrd="0" presId="urn:microsoft.com/office/officeart/2018/2/layout/IconVerticalSolidList"/>
    <dgm:cxn modelId="{48127264-CB6A-4161-9069-08EAB78DB329}" type="presParOf" srcId="{24965EDF-037B-4DC5-BB5C-D15089C06B00}" destId="{13562C68-CB47-4B02-B656-8881BE85BD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E8A02-15C3-4681-B2E5-E486304F60CB}">
      <dsp:nvSpPr>
        <dsp:cNvPr id="0" name=""/>
        <dsp:cNvSpPr/>
      </dsp:nvSpPr>
      <dsp:spPr>
        <a:xfrm>
          <a:off x="0" y="51166"/>
          <a:ext cx="11594969"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Transport as a major source of carbon emissions.</a:t>
          </a:r>
          <a:endParaRPr lang="en-US" sz="2700" kern="1200" dirty="0"/>
        </a:p>
      </dsp:txBody>
      <dsp:txXfrm>
        <a:off x="31613" y="82779"/>
        <a:ext cx="11531743" cy="584369"/>
      </dsp:txXfrm>
    </dsp:sp>
    <dsp:sp modelId="{A1A22FF9-D0B1-40B6-AF60-827D0D4FD408}">
      <dsp:nvSpPr>
        <dsp:cNvPr id="0" name=""/>
        <dsp:cNvSpPr/>
      </dsp:nvSpPr>
      <dsp:spPr>
        <a:xfrm>
          <a:off x="0" y="776521"/>
          <a:ext cx="11594969"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Air quality impacts.</a:t>
          </a:r>
          <a:endParaRPr lang="en-US" sz="2700" kern="1200" dirty="0"/>
        </a:p>
      </dsp:txBody>
      <dsp:txXfrm>
        <a:off x="31613" y="808134"/>
        <a:ext cx="11531743" cy="584369"/>
      </dsp:txXfrm>
    </dsp:sp>
    <dsp:sp modelId="{E92C657B-271B-4CCF-9277-537AD2893CE7}">
      <dsp:nvSpPr>
        <dsp:cNvPr id="0" name=""/>
        <dsp:cNvSpPr/>
      </dsp:nvSpPr>
      <dsp:spPr>
        <a:xfrm>
          <a:off x="0" y="1501877"/>
          <a:ext cx="11594969"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Congestion and infrastructure impacts.</a:t>
          </a:r>
          <a:endParaRPr lang="en-US" sz="2700" kern="1200" dirty="0"/>
        </a:p>
      </dsp:txBody>
      <dsp:txXfrm>
        <a:off x="31613" y="1533490"/>
        <a:ext cx="11531743" cy="584369"/>
      </dsp:txXfrm>
    </dsp:sp>
    <dsp:sp modelId="{1456985B-18FB-4481-8D74-BAB7F8527C48}">
      <dsp:nvSpPr>
        <dsp:cNvPr id="0" name=""/>
        <dsp:cNvSpPr/>
      </dsp:nvSpPr>
      <dsp:spPr>
        <a:xfrm>
          <a:off x="0" y="2227232"/>
          <a:ext cx="11594969"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Health and wellbeing considerations.</a:t>
          </a:r>
          <a:endParaRPr lang="en-US" sz="2700" kern="1200" dirty="0"/>
        </a:p>
      </dsp:txBody>
      <dsp:txXfrm>
        <a:off x="31613" y="2258845"/>
        <a:ext cx="11531743" cy="584369"/>
      </dsp:txXfrm>
    </dsp:sp>
    <dsp:sp modelId="{03719C58-58B4-42A7-9BF7-A20FE032284D}">
      <dsp:nvSpPr>
        <dsp:cNvPr id="0" name=""/>
        <dsp:cNvSpPr/>
      </dsp:nvSpPr>
      <dsp:spPr>
        <a:xfrm>
          <a:off x="0" y="2952587"/>
          <a:ext cx="11594969"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Accessibility and social inclusion.</a:t>
          </a:r>
          <a:endParaRPr lang="en-US" sz="2700" kern="1200"/>
        </a:p>
      </dsp:txBody>
      <dsp:txXfrm>
        <a:off x="31613" y="2984200"/>
        <a:ext cx="11531743"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422DE-A1D0-4A0B-9BB2-A829C198641B}">
      <dsp:nvSpPr>
        <dsp:cNvPr id="0" name=""/>
        <dsp:cNvSpPr/>
      </dsp:nvSpPr>
      <dsp:spPr>
        <a:xfrm>
          <a:off x="768347" y="263420"/>
          <a:ext cx="1467120" cy="1467120"/>
        </a:xfrm>
        <a:prstGeom prst="round2DiagRect">
          <a:avLst>
            <a:gd name="adj1" fmla="val 29727"/>
            <a:gd name="adj2" fmla="val 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5E962F-A60B-47C3-AB59-6726D9B959EF}">
      <dsp:nvSpPr>
        <dsp:cNvPr id="0" name=""/>
        <dsp:cNvSpPr/>
      </dsp:nvSpPr>
      <dsp:spPr>
        <a:xfrm>
          <a:off x="1081012" y="576085"/>
          <a:ext cx="841790" cy="841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FB568C-C058-43DE-8885-D06125F4957A}">
      <dsp:nvSpPr>
        <dsp:cNvPr id="0" name=""/>
        <dsp:cNvSpPr/>
      </dsp:nvSpPr>
      <dsp:spPr>
        <a:xfrm>
          <a:off x="299349" y="2187513"/>
          <a:ext cx="2405115"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dirty="0"/>
            <a:t>Large multi-campus organisation.</a:t>
          </a:r>
          <a:endParaRPr lang="en-US" sz="1800" kern="1200" cap="none" dirty="0"/>
        </a:p>
      </dsp:txBody>
      <dsp:txXfrm>
        <a:off x="299349" y="2187513"/>
        <a:ext cx="2405115" cy="1125000"/>
      </dsp:txXfrm>
    </dsp:sp>
    <dsp:sp modelId="{D569CB7B-673B-4CC9-8A55-7015558C5AD7}">
      <dsp:nvSpPr>
        <dsp:cNvPr id="0" name=""/>
        <dsp:cNvSpPr/>
      </dsp:nvSpPr>
      <dsp:spPr>
        <a:xfrm>
          <a:off x="3594357" y="263420"/>
          <a:ext cx="1467120" cy="1467120"/>
        </a:xfrm>
        <a:prstGeom prst="round2DiagRect">
          <a:avLst>
            <a:gd name="adj1" fmla="val 29727"/>
            <a:gd name="adj2" fmla="val 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53822A-70FA-440E-8992-B8A8DC5C9ED2}">
      <dsp:nvSpPr>
        <dsp:cNvPr id="0" name=""/>
        <dsp:cNvSpPr/>
      </dsp:nvSpPr>
      <dsp:spPr>
        <a:xfrm>
          <a:off x="3907022" y="576085"/>
          <a:ext cx="841790" cy="841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E6299-0C24-4FEB-ABA2-9A3A32725A44}">
      <dsp:nvSpPr>
        <dsp:cNvPr id="0" name=""/>
        <dsp:cNvSpPr/>
      </dsp:nvSpPr>
      <dsp:spPr>
        <a:xfrm>
          <a:off x="3125360" y="2187513"/>
          <a:ext cx="2405115"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dirty="0"/>
            <a:t>Thousands of daily commuter journeys</a:t>
          </a:r>
          <a:r>
            <a:rPr lang="en-GB" sz="1800" kern="1200" dirty="0"/>
            <a:t>.</a:t>
          </a:r>
          <a:endParaRPr lang="en-US" sz="1800" kern="1200" dirty="0"/>
        </a:p>
      </dsp:txBody>
      <dsp:txXfrm>
        <a:off x="3125360" y="2187513"/>
        <a:ext cx="2405115" cy="1125000"/>
      </dsp:txXfrm>
    </dsp:sp>
    <dsp:sp modelId="{7A11642E-6898-464C-B423-7DCE1107AECA}">
      <dsp:nvSpPr>
        <dsp:cNvPr id="0" name=""/>
        <dsp:cNvSpPr/>
      </dsp:nvSpPr>
      <dsp:spPr>
        <a:xfrm>
          <a:off x="6420368" y="263420"/>
          <a:ext cx="1467120" cy="1467120"/>
        </a:xfrm>
        <a:prstGeom prst="round2DiagRect">
          <a:avLst>
            <a:gd name="adj1" fmla="val 29727"/>
            <a:gd name="adj2" fmla="val 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15AD0-1905-4237-BA53-D66168C2EA97}">
      <dsp:nvSpPr>
        <dsp:cNvPr id="0" name=""/>
        <dsp:cNvSpPr/>
      </dsp:nvSpPr>
      <dsp:spPr>
        <a:xfrm>
          <a:off x="6733033" y="576085"/>
          <a:ext cx="841790" cy="841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47AB5-4F71-4179-AAA2-1957184C1A68}">
      <dsp:nvSpPr>
        <dsp:cNvPr id="0" name=""/>
        <dsp:cNvSpPr/>
      </dsp:nvSpPr>
      <dsp:spPr>
        <a:xfrm>
          <a:off x="5951371" y="2187513"/>
          <a:ext cx="2405115"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dirty="0"/>
            <a:t>Travel contributes significantly to institutional carbon footprints.</a:t>
          </a:r>
          <a:endParaRPr lang="en-US" sz="1800" kern="1200" cap="none" dirty="0"/>
        </a:p>
      </dsp:txBody>
      <dsp:txXfrm>
        <a:off x="5951371" y="2187513"/>
        <a:ext cx="2405115" cy="1125000"/>
      </dsp:txXfrm>
    </dsp:sp>
    <dsp:sp modelId="{7D1085A5-4B1E-4D05-9AD4-80BB9A74AEE5}">
      <dsp:nvSpPr>
        <dsp:cNvPr id="0" name=""/>
        <dsp:cNvSpPr/>
      </dsp:nvSpPr>
      <dsp:spPr>
        <a:xfrm>
          <a:off x="9246379" y="263420"/>
          <a:ext cx="1467120" cy="1467120"/>
        </a:xfrm>
        <a:prstGeom prst="round2DiagRect">
          <a:avLst>
            <a:gd name="adj1" fmla="val 29727"/>
            <a:gd name="adj2" fmla="val 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D2760-B659-4BA6-994B-B3335568AB06}">
      <dsp:nvSpPr>
        <dsp:cNvPr id="0" name=""/>
        <dsp:cNvSpPr/>
      </dsp:nvSpPr>
      <dsp:spPr>
        <a:xfrm>
          <a:off x="9559044" y="576085"/>
          <a:ext cx="841790" cy="841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B766A-64EA-4AC9-8B39-894FE2024F19}">
      <dsp:nvSpPr>
        <dsp:cNvPr id="0" name=""/>
        <dsp:cNvSpPr/>
      </dsp:nvSpPr>
      <dsp:spPr>
        <a:xfrm>
          <a:off x="8777381" y="2187513"/>
          <a:ext cx="2405115"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dirty="0"/>
            <a:t>Supports environmental management systems and sustainability reporting.</a:t>
          </a:r>
          <a:endParaRPr lang="en-US" sz="1800" kern="1200" cap="none" dirty="0"/>
        </a:p>
      </dsp:txBody>
      <dsp:txXfrm>
        <a:off x="8777381" y="2187513"/>
        <a:ext cx="2405115" cy="112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E1303-A369-4E86-AA00-0E63162D0C18}">
      <dsp:nvSpPr>
        <dsp:cNvPr id="0" name=""/>
        <dsp:cNvSpPr/>
      </dsp:nvSpPr>
      <dsp:spPr>
        <a:xfrm>
          <a:off x="370675" y="552947"/>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76111-FC73-4B66-9B88-88F76B15DC0A}">
      <dsp:nvSpPr>
        <dsp:cNvPr id="0" name=""/>
        <dsp:cNvSpPr/>
      </dsp:nvSpPr>
      <dsp:spPr>
        <a:xfrm>
          <a:off x="566199"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1C785-95A9-4F94-A193-B31B0ED56FB2}">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Moral and Ethical Responsibility</a:t>
          </a:r>
          <a:endParaRPr lang="en-US" sz="2000" kern="1200"/>
        </a:p>
      </dsp:txBody>
      <dsp:txXfrm>
        <a:off x="1501254" y="552947"/>
        <a:ext cx="2194652" cy="931064"/>
      </dsp:txXfrm>
    </dsp:sp>
    <dsp:sp modelId="{4A0283FE-F464-4BE6-98B1-89BF40539457}">
      <dsp:nvSpPr>
        <dsp:cNvPr id="0" name=""/>
        <dsp:cNvSpPr/>
      </dsp:nvSpPr>
      <dsp:spPr>
        <a:xfrm>
          <a:off x="4078308" y="552947"/>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9CBDB-D876-45AC-8C16-E39F7496981F}">
      <dsp:nvSpPr>
        <dsp:cNvPr id="0" name=""/>
        <dsp:cNvSpPr/>
      </dsp:nvSpPr>
      <dsp:spPr>
        <a:xfrm>
          <a:off x="4273831"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1F9E87-A2E4-4A03-BA0B-05FBF5F9B22D}">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Educational Impact</a:t>
          </a:r>
          <a:endParaRPr lang="en-US" sz="2000" kern="1200"/>
        </a:p>
      </dsp:txBody>
      <dsp:txXfrm>
        <a:off x="5208886" y="552947"/>
        <a:ext cx="2194652" cy="931064"/>
      </dsp:txXfrm>
    </dsp:sp>
    <dsp:sp modelId="{484E3B9E-0B55-44DB-992D-2284AC82A236}">
      <dsp:nvSpPr>
        <dsp:cNvPr id="0" name=""/>
        <dsp:cNvSpPr/>
      </dsp:nvSpPr>
      <dsp:spPr>
        <a:xfrm>
          <a:off x="7785940" y="552947"/>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83F2C-3053-4759-8C68-DCC0AA9ACA44}">
      <dsp:nvSpPr>
        <dsp:cNvPr id="0" name=""/>
        <dsp:cNvSpPr/>
      </dsp:nvSpPr>
      <dsp:spPr>
        <a:xfrm>
          <a:off x="7981464"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61123-FFD9-4907-B170-AB19622E2AAF}">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Legal and Policy Compliance</a:t>
          </a:r>
          <a:endParaRPr lang="en-US" sz="2000" kern="1200"/>
        </a:p>
      </dsp:txBody>
      <dsp:txXfrm>
        <a:off x="8916518" y="552947"/>
        <a:ext cx="2194652" cy="931064"/>
      </dsp:txXfrm>
    </dsp:sp>
    <dsp:sp modelId="{A8D9BDE0-B354-42B1-9AA3-F75A8A75D976}">
      <dsp:nvSpPr>
        <dsp:cNvPr id="0" name=""/>
        <dsp:cNvSpPr/>
      </dsp:nvSpPr>
      <dsp:spPr>
        <a:xfrm>
          <a:off x="370675" y="2091921"/>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B1ADF-A058-4262-A8E8-D0E1BFEC1876}">
      <dsp:nvSpPr>
        <dsp:cNvPr id="0" name=""/>
        <dsp:cNvSpPr/>
      </dsp:nvSpPr>
      <dsp:spPr>
        <a:xfrm>
          <a:off x="566199"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816F5-7896-4D00-B54D-AEA56CBD0E86}">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Operational Efficiency</a:t>
          </a:r>
          <a:endParaRPr lang="en-US" sz="2000" kern="1200"/>
        </a:p>
      </dsp:txBody>
      <dsp:txXfrm>
        <a:off x="1501254" y="2091921"/>
        <a:ext cx="2194652" cy="931064"/>
      </dsp:txXfrm>
    </dsp:sp>
    <dsp:sp modelId="{7744DBCC-4C06-48D4-BD1A-F25577D39E73}">
      <dsp:nvSpPr>
        <dsp:cNvPr id="0" name=""/>
        <dsp:cNvSpPr/>
      </dsp:nvSpPr>
      <dsp:spPr>
        <a:xfrm>
          <a:off x="4078308" y="2091921"/>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03A7A-F71B-42CC-BA29-D7ACCDC72CB4}">
      <dsp:nvSpPr>
        <dsp:cNvPr id="0" name=""/>
        <dsp:cNvSpPr/>
      </dsp:nvSpPr>
      <dsp:spPr>
        <a:xfrm>
          <a:off x="4273831"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9C113-788F-4208-B363-1C5A4A594063}">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Student Expectations </a:t>
          </a:r>
          <a:endParaRPr lang="en-US" sz="2000" kern="1200"/>
        </a:p>
      </dsp:txBody>
      <dsp:txXfrm>
        <a:off x="5208886" y="2091921"/>
        <a:ext cx="2194652" cy="931064"/>
      </dsp:txXfrm>
    </dsp:sp>
    <dsp:sp modelId="{528555B6-B7AD-40C7-8450-8A6DD7934D9E}">
      <dsp:nvSpPr>
        <dsp:cNvPr id="0" name=""/>
        <dsp:cNvSpPr/>
      </dsp:nvSpPr>
      <dsp:spPr>
        <a:xfrm>
          <a:off x="7785940" y="2091921"/>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3F4F3-D08B-4CB1-B5EB-C9951B6D1D06}">
      <dsp:nvSpPr>
        <dsp:cNvPr id="0" name=""/>
        <dsp:cNvSpPr/>
      </dsp:nvSpPr>
      <dsp:spPr>
        <a:xfrm>
          <a:off x="7981464"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E2A465-D760-4B64-AE34-7FADD175D70C}">
      <dsp:nvSpPr>
        <dsp:cNvPr id="0" name=""/>
        <dsp:cNvSpPr/>
      </dsp:nvSpPr>
      <dsp:spPr>
        <a:xfrm>
          <a:off x="8916518"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Community and Environmental Stewardship</a:t>
          </a:r>
          <a:endParaRPr lang="en-US" sz="2000" kern="1200"/>
        </a:p>
      </dsp:txBody>
      <dsp:txXfrm>
        <a:off x="8916518" y="2091921"/>
        <a:ext cx="2194652" cy="9310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929D8-B603-4136-9864-456CBE9E6F1D}">
      <dsp:nvSpPr>
        <dsp:cNvPr id="0" name=""/>
        <dsp:cNvSpPr/>
      </dsp:nvSpPr>
      <dsp:spPr>
        <a:xfrm>
          <a:off x="0" y="0"/>
          <a:ext cx="1131447" cy="1131447"/>
        </a:xfrm>
        <a:prstGeom prst="rect">
          <a:avLst/>
        </a:prstGeom>
        <a:blipFill>
          <a:blip xmlns:r="http://schemas.openxmlformats.org/officeDocument/2006/relationships" r:embed="rId1"/>
          <a:srcRect/>
          <a:stretch>
            <a:fillRect l="-39000" r="-39000"/>
          </a:stretch>
        </a:blipFill>
        <a:ln>
          <a:noFill/>
        </a:ln>
        <a:effectLst/>
      </dsp:spPr>
      <dsp:style>
        <a:lnRef idx="0">
          <a:scrgbClr r="0" g="0" b="0"/>
        </a:lnRef>
        <a:fillRef idx="3">
          <a:scrgbClr r="0" g="0" b="0"/>
        </a:fillRef>
        <a:effectRef idx="2">
          <a:scrgbClr r="0" g="0" b="0"/>
        </a:effectRef>
        <a:fontRef idx="minor">
          <a:schemeClr val="lt1"/>
        </a:fontRef>
      </dsp:style>
    </dsp:sp>
    <dsp:sp modelId="{127EA525-3A78-4A75-8E7B-A5F1DD11AB11}">
      <dsp:nvSpPr>
        <dsp:cNvPr id="0" name=""/>
        <dsp:cNvSpPr/>
      </dsp:nvSpPr>
      <dsp:spPr>
        <a:xfrm>
          <a:off x="1311447" y="0"/>
          <a:ext cx="10170399" cy="36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US" sz="1800" kern="1200"/>
            <a:t>Sustainability Initiatives</a:t>
          </a:r>
        </a:p>
      </dsp:txBody>
      <dsp:txXfrm>
        <a:off x="1311447" y="0"/>
        <a:ext cx="10170399" cy="360333"/>
      </dsp:txXfrm>
    </dsp:sp>
    <dsp:sp modelId="{730A2B10-13EF-458E-80A5-91C733AC23CA}">
      <dsp:nvSpPr>
        <dsp:cNvPr id="0" name=""/>
        <dsp:cNvSpPr/>
      </dsp:nvSpPr>
      <dsp:spPr>
        <a:xfrm>
          <a:off x="1311447" y="360333"/>
          <a:ext cx="10170399" cy="7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US" sz="1400" kern="1200"/>
            <a:t>UWTSD supports projects focused on energy efficiency, waste reduction, and biodiversity enhancement on campus.</a:t>
          </a:r>
        </a:p>
      </dsp:txBody>
      <dsp:txXfrm>
        <a:off x="1311447" y="360333"/>
        <a:ext cx="10170399" cy="771114"/>
      </dsp:txXfrm>
    </dsp:sp>
    <dsp:sp modelId="{4581BF60-8DAD-40E0-AD64-7FE13DA3482F}">
      <dsp:nvSpPr>
        <dsp:cNvPr id="0" name=""/>
        <dsp:cNvSpPr/>
      </dsp:nvSpPr>
      <dsp:spPr>
        <a:xfrm>
          <a:off x="0" y="1221963"/>
          <a:ext cx="1131447" cy="113144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1623" r="11631" b="6"/>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5922FD32-04D3-414D-B565-F83B30A3F060}">
      <dsp:nvSpPr>
        <dsp:cNvPr id="0" name=""/>
        <dsp:cNvSpPr/>
      </dsp:nvSpPr>
      <dsp:spPr>
        <a:xfrm>
          <a:off x="1311447" y="1221963"/>
          <a:ext cx="10170399" cy="36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US" sz="1800" kern="1200"/>
            <a:t>Collaborative Efforts</a:t>
          </a:r>
        </a:p>
      </dsp:txBody>
      <dsp:txXfrm>
        <a:off x="1311447" y="1221963"/>
        <a:ext cx="10170399" cy="360333"/>
      </dsp:txXfrm>
    </dsp:sp>
    <dsp:sp modelId="{DBCBA308-8726-4D12-8E5A-4ED9328961EF}">
      <dsp:nvSpPr>
        <dsp:cNvPr id="0" name=""/>
        <dsp:cNvSpPr/>
      </dsp:nvSpPr>
      <dsp:spPr>
        <a:xfrm>
          <a:off x="1311447" y="1582296"/>
          <a:ext cx="10170399" cy="7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US" sz="1400" kern="1200"/>
            <a:t>The Sustainability Team collaborates with students, staff, and external partners to promote sustainable development.</a:t>
          </a:r>
        </a:p>
      </dsp:txBody>
      <dsp:txXfrm>
        <a:off x="1311447" y="1582296"/>
        <a:ext cx="10170399" cy="771114"/>
      </dsp:txXfrm>
    </dsp:sp>
    <dsp:sp modelId="{3FB93546-C824-4918-A10C-2B9625363080}">
      <dsp:nvSpPr>
        <dsp:cNvPr id="0" name=""/>
        <dsp:cNvSpPr/>
      </dsp:nvSpPr>
      <dsp:spPr>
        <a:xfrm>
          <a:off x="0" y="2443927"/>
          <a:ext cx="1131447" cy="113144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4529" r="18724" b="6"/>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3C22D0CE-45DE-469E-A3B9-33BA6985851C}">
      <dsp:nvSpPr>
        <dsp:cNvPr id="0" name=""/>
        <dsp:cNvSpPr/>
      </dsp:nvSpPr>
      <dsp:spPr>
        <a:xfrm>
          <a:off x="1311447" y="2443927"/>
          <a:ext cx="10170399" cy="36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US" sz="1800" kern="1200"/>
            <a:t>Educational Outreach</a:t>
          </a:r>
        </a:p>
      </dsp:txBody>
      <dsp:txXfrm>
        <a:off x="1311447" y="2443927"/>
        <a:ext cx="10170399" cy="360333"/>
      </dsp:txXfrm>
    </dsp:sp>
    <dsp:sp modelId="{3C73AD3B-5448-460D-A9AA-4252DF317FC7}">
      <dsp:nvSpPr>
        <dsp:cNvPr id="0" name=""/>
        <dsp:cNvSpPr/>
      </dsp:nvSpPr>
      <dsp:spPr>
        <a:xfrm>
          <a:off x="1311447" y="2804260"/>
          <a:ext cx="10170399" cy="7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US" sz="1400" kern="1200"/>
            <a:t>Sustainability is integrated into the curriculum to empower individuals for a sustainable future.</a:t>
          </a:r>
        </a:p>
      </dsp:txBody>
      <dsp:txXfrm>
        <a:off x="1311447" y="2804260"/>
        <a:ext cx="10170399" cy="7711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F6959-CD33-4ABC-A055-EFBCBF9C39B1}">
      <dsp:nvSpPr>
        <dsp:cNvPr id="0" name=""/>
        <dsp:cNvSpPr/>
      </dsp:nvSpPr>
      <dsp:spPr>
        <a:xfrm>
          <a:off x="0" y="436"/>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82ECD-7ACA-4F7C-89C6-82181D18A224}">
      <dsp:nvSpPr>
        <dsp:cNvPr id="0" name=""/>
        <dsp:cNvSpPr/>
      </dsp:nvSpPr>
      <dsp:spPr>
        <a:xfrm>
          <a:off x="309048" y="230307"/>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B72B7-0D02-4EE1-9FC8-FA1C0DD3FB3A}">
      <dsp:nvSpPr>
        <dsp:cNvPr id="0" name=""/>
        <dsp:cNvSpPr/>
      </dsp:nvSpPr>
      <dsp:spPr>
        <a:xfrm>
          <a:off x="1180002" y="436"/>
          <a:ext cx="5166360"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Wales are the top UK county for recycling 2</a:t>
          </a:r>
          <a:r>
            <a:rPr lang="en-GB" sz="2500" kern="1200" baseline="30000"/>
            <a:t>nd</a:t>
          </a:r>
          <a:r>
            <a:rPr lang="en-GB" sz="2500" kern="1200"/>
            <a:t> in the World</a:t>
          </a:r>
          <a:endParaRPr lang="en-US" sz="2500" kern="1200"/>
        </a:p>
      </dsp:txBody>
      <dsp:txXfrm>
        <a:off x="1180002" y="436"/>
        <a:ext cx="5166360" cy="1021647"/>
      </dsp:txXfrm>
    </dsp:sp>
    <dsp:sp modelId="{8691BABD-92F6-4ED8-81E0-F54B49ACF3E2}">
      <dsp:nvSpPr>
        <dsp:cNvPr id="0" name=""/>
        <dsp:cNvSpPr/>
      </dsp:nvSpPr>
      <dsp:spPr>
        <a:xfrm>
          <a:off x="6346362" y="436"/>
          <a:ext cx="513443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800100">
            <a:lnSpc>
              <a:spcPct val="100000"/>
            </a:lnSpc>
            <a:spcBef>
              <a:spcPct val="0"/>
            </a:spcBef>
            <a:spcAft>
              <a:spcPct val="35000"/>
            </a:spcAft>
            <a:buNone/>
          </a:pPr>
          <a:r>
            <a:rPr lang="en-GB" sz="1800" u="sng" kern="1200"/>
            <a:t>In 2022/2023 65.7% of waste was recycled, increased to 66.6% in 2023/2024</a:t>
          </a:r>
          <a:endParaRPr lang="en-US" sz="1800" u="sng" kern="1200"/>
        </a:p>
      </dsp:txBody>
      <dsp:txXfrm>
        <a:off x="6346362" y="436"/>
        <a:ext cx="5134437" cy="1021647"/>
      </dsp:txXfrm>
    </dsp:sp>
    <dsp:sp modelId="{B859D692-77B2-4685-8EFC-A5651F64D7D7}">
      <dsp:nvSpPr>
        <dsp:cNvPr id="0" name=""/>
        <dsp:cNvSpPr/>
      </dsp:nvSpPr>
      <dsp:spPr>
        <a:xfrm>
          <a:off x="0" y="1277495"/>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4D2F0-511C-4E26-B68A-5800A105294E}">
      <dsp:nvSpPr>
        <dsp:cNvPr id="0" name=""/>
        <dsp:cNvSpPr/>
      </dsp:nvSpPr>
      <dsp:spPr>
        <a:xfrm>
          <a:off x="309048" y="1507366"/>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0CD6D7-43D7-494F-9B14-95D63B7150E9}">
      <dsp:nvSpPr>
        <dsp:cNvPr id="0" name=""/>
        <dsp:cNvSpPr/>
      </dsp:nvSpPr>
      <dsp:spPr>
        <a:xfrm>
          <a:off x="1180002" y="1277495"/>
          <a:ext cx="5166360"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UWTSD are the top ranked university in Wales for Waste &amp; Recycling</a:t>
          </a:r>
          <a:endParaRPr lang="en-US" sz="2500" kern="1200"/>
        </a:p>
      </dsp:txBody>
      <dsp:txXfrm>
        <a:off x="1180002" y="1277495"/>
        <a:ext cx="5166360" cy="1021647"/>
      </dsp:txXfrm>
    </dsp:sp>
    <dsp:sp modelId="{3A18F321-E677-46DA-B787-9AE049689A95}">
      <dsp:nvSpPr>
        <dsp:cNvPr id="0" name=""/>
        <dsp:cNvSpPr/>
      </dsp:nvSpPr>
      <dsp:spPr>
        <a:xfrm>
          <a:off x="6346362" y="1277495"/>
          <a:ext cx="513443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800100">
            <a:lnSpc>
              <a:spcPct val="100000"/>
            </a:lnSpc>
            <a:spcBef>
              <a:spcPct val="0"/>
            </a:spcBef>
            <a:spcAft>
              <a:spcPct val="35000"/>
            </a:spcAft>
            <a:buNone/>
          </a:pPr>
          <a:r>
            <a:rPr lang="en-GB" sz="1800" kern="1200"/>
            <a:t>In 2022 66% of UWTSD waste was recycled </a:t>
          </a:r>
          <a:endParaRPr lang="en-US" sz="1800" kern="1200"/>
        </a:p>
      </dsp:txBody>
      <dsp:txXfrm>
        <a:off x="6346362" y="1277495"/>
        <a:ext cx="5134437" cy="1021647"/>
      </dsp:txXfrm>
    </dsp:sp>
    <dsp:sp modelId="{3B933E6B-DDBA-4B16-9793-0BF8E1353798}">
      <dsp:nvSpPr>
        <dsp:cNvPr id="0" name=""/>
        <dsp:cNvSpPr/>
      </dsp:nvSpPr>
      <dsp:spPr>
        <a:xfrm>
          <a:off x="0" y="2554554"/>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B539B-A345-4FC8-9C61-0A54D4A0AE2D}">
      <dsp:nvSpPr>
        <dsp:cNvPr id="0" name=""/>
        <dsp:cNvSpPr/>
      </dsp:nvSpPr>
      <dsp:spPr>
        <a:xfrm>
          <a:off x="309048" y="2784424"/>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D7D483-BB6A-4A91-8607-FC1A716A78CD}">
      <dsp:nvSpPr>
        <dsp:cNvPr id="0" name=""/>
        <dsp:cNvSpPr/>
      </dsp:nvSpPr>
      <dsp:spPr>
        <a:xfrm>
          <a:off x="1180002" y="2554554"/>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0.96% of our waste last year went to landfill.  </a:t>
          </a:r>
          <a:endParaRPr lang="en-US" sz="2500" kern="1200"/>
        </a:p>
      </dsp:txBody>
      <dsp:txXfrm>
        <a:off x="1180002" y="2554554"/>
        <a:ext cx="10300797" cy="10216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1C213-83C9-4C5D-94F0-228EF8DE9FE9}">
      <dsp:nvSpPr>
        <dsp:cNvPr id="0" name=""/>
        <dsp:cNvSpPr/>
      </dsp:nvSpPr>
      <dsp:spPr>
        <a:xfrm>
          <a:off x="0" y="436"/>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39D46-DAB1-4A2F-AA03-8ABDB90F18EC}">
      <dsp:nvSpPr>
        <dsp:cNvPr id="0" name=""/>
        <dsp:cNvSpPr/>
      </dsp:nvSpPr>
      <dsp:spPr>
        <a:xfrm>
          <a:off x="309048" y="230307"/>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8F245B-01D5-4169-991D-EB06379674CA}">
      <dsp:nvSpPr>
        <dsp:cNvPr id="0" name=""/>
        <dsp:cNvSpPr/>
      </dsp:nvSpPr>
      <dsp:spPr>
        <a:xfrm>
          <a:off x="1180002" y="436"/>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95% of all waste diverted from landfill by 2025</a:t>
          </a:r>
          <a:endParaRPr lang="en-US" sz="2500" kern="1200"/>
        </a:p>
      </dsp:txBody>
      <dsp:txXfrm>
        <a:off x="1180002" y="436"/>
        <a:ext cx="10300797" cy="1021647"/>
      </dsp:txXfrm>
    </dsp:sp>
    <dsp:sp modelId="{6C3C2B71-E3C6-48CB-AFD5-D34E909F3D80}">
      <dsp:nvSpPr>
        <dsp:cNvPr id="0" name=""/>
        <dsp:cNvSpPr/>
      </dsp:nvSpPr>
      <dsp:spPr>
        <a:xfrm>
          <a:off x="0" y="1277495"/>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A74127-3EAD-4D5A-A0EF-651D50356C40}">
      <dsp:nvSpPr>
        <dsp:cNvPr id="0" name=""/>
        <dsp:cNvSpPr/>
      </dsp:nvSpPr>
      <dsp:spPr>
        <a:xfrm>
          <a:off x="309048" y="1507366"/>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7A7E2D-C2C4-43C7-8816-07CCE0461458}">
      <dsp:nvSpPr>
        <dsp:cNvPr id="0" name=""/>
        <dsp:cNvSpPr/>
      </dsp:nvSpPr>
      <dsp:spPr>
        <a:xfrm>
          <a:off x="1180002" y="1277495"/>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70% of all waste recycled by 2025:    80% recycled by 2027</a:t>
          </a:r>
          <a:endParaRPr lang="en-US" sz="2500" kern="1200"/>
        </a:p>
      </dsp:txBody>
      <dsp:txXfrm>
        <a:off x="1180002" y="1277495"/>
        <a:ext cx="10300797" cy="1021647"/>
      </dsp:txXfrm>
    </dsp:sp>
    <dsp:sp modelId="{3B9F8CA0-8721-469D-AC2E-9EEA410628BD}">
      <dsp:nvSpPr>
        <dsp:cNvPr id="0" name=""/>
        <dsp:cNvSpPr/>
      </dsp:nvSpPr>
      <dsp:spPr>
        <a:xfrm>
          <a:off x="0" y="2554554"/>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233CC8-1AC1-43FF-8E6A-91A60D0104D3}">
      <dsp:nvSpPr>
        <dsp:cNvPr id="0" name=""/>
        <dsp:cNvSpPr/>
      </dsp:nvSpPr>
      <dsp:spPr>
        <a:xfrm>
          <a:off x="309048" y="2784424"/>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62C68-CB47-4B02-B656-8881BE85BD4E}">
      <dsp:nvSpPr>
        <dsp:cNvPr id="0" name=""/>
        <dsp:cNvSpPr/>
      </dsp:nvSpPr>
      <dsp:spPr>
        <a:xfrm>
          <a:off x="1180002" y="2554554"/>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Have a Reuse portal diverting any usable assets to internal departments or external charities and partners</a:t>
          </a:r>
          <a:endParaRPr lang="en-US" sz="2500" kern="1200"/>
        </a:p>
      </dsp:txBody>
      <dsp:txXfrm>
        <a:off x="1180002" y="2554554"/>
        <a:ext cx="10300797" cy="10216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4D6B92-1ED2-4820-8F6D-E433AF570C50}"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04F354-5105-4481-B800-FD8885E21FE1}" type="slidenum">
              <a:rPr lang="en-GB" smtClean="0"/>
              <a:t>‹#›</a:t>
            </a:fld>
            <a:endParaRPr lang="en-GB"/>
          </a:p>
        </p:txBody>
      </p:sp>
    </p:spTree>
    <p:extLst>
      <p:ext uri="{BB962C8B-B14F-4D97-AF65-F5344CB8AC3E}">
        <p14:creationId xmlns:p14="http://schemas.microsoft.com/office/powerpoint/2010/main" val="279062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europarl.europa.eu/RegData/etudes/BRIE/2022/729405/EPRS_BRI(2022)729405_EN.pdf"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1</a:t>
            </a:fld>
            <a:endParaRPr lang="en-GB"/>
          </a:p>
        </p:txBody>
      </p:sp>
    </p:spTree>
    <p:extLst>
      <p:ext uri="{BB962C8B-B14F-4D97-AF65-F5344CB8AC3E}">
        <p14:creationId xmlns:p14="http://schemas.microsoft.com/office/powerpoint/2010/main" val="2690738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2</a:t>
            </a:fld>
            <a:endParaRPr lang="en-GB"/>
          </a:p>
        </p:txBody>
      </p:sp>
    </p:spTree>
    <p:extLst>
      <p:ext uri="{BB962C8B-B14F-4D97-AF65-F5344CB8AC3E}">
        <p14:creationId xmlns:p14="http://schemas.microsoft.com/office/powerpoint/2010/main" val="3106281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now a dated view?</a:t>
            </a:r>
          </a:p>
        </p:txBody>
      </p:sp>
      <p:sp>
        <p:nvSpPr>
          <p:cNvPr id="4" name="Slide Number Placeholder 3"/>
          <p:cNvSpPr>
            <a:spLocks noGrp="1"/>
          </p:cNvSpPr>
          <p:nvPr>
            <p:ph type="sldNum" sz="quarter" idx="5"/>
          </p:nvPr>
        </p:nvSpPr>
        <p:spPr/>
        <p:txBody>
          <a:bodyPr/>
          <a:lstStyle/>
          <a:p>
            <a:fld id="{2104F354-5105-4481-B800-FD8885E21FE1}" type="slidenum">
              <a:rPr lang="en-GB" smtClean="0"/>
              <a:t>4</a:t>
            </a:fld>
            <a:endParaRPr lang="en-GB"/>
          </a:p>
        </p:txBody>
      </p:sp>
    </p:spTree>
    <p:extLst>
      <p:ext uri="{BB962C8B-B14F-4D97-AF65-F5344CB8AC3E}">
        <p14:creationId xmlns:p14="http://schemas.microsoft.com/office/powerpoint/2010/main" val="64028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role should a university play in tackling climate change?</a:t>
            </a:r>
          </a:p>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5</a:t>
            </a:fld>
            <a:endParaRPr lang="en-GB"/>
          </a:p>
        </p:txBody>
      </p:sp>
    </p:spTree>
    <p:extLst>
      <p:ext uri="{BB962C8B-B14F-4D97-AF65-F5344CB8AC3E}">
        <p14:creationId xmlns:p14="http://schemas.microsoft.com/office/powerpoint/2010/main" val="1857499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these 5 Key topics in more detail</a:t>
            </a:r>
          </a:p>
        </p:txBody>
      </p:sp>
      <p:sp>
        <p:nvSpPr>
          <p:cNvPr id="4" name="Slide Number Placeholder 3"/>
          <p:cNvSpPr>
            <a:spLocks noGrp="1"/>
          </p:cNvSpPr>
          <p:nvPr>
            <p:ph type="sldNum" sz="quarter" idx="5"/>
          </p:nvPr>
        </p:nvSpPr>
        <p:spPr/>
        <p:txBody>
          <a:bodyPr/>
          <a:lstStyle/>
          <a:p>
            <a:fld id="{2104F354-5105-4481-B800-FD8885E21FE1}" type="slidenum">
              <a:rPr lang="en-GB" smtClean="0"/>
              <a:t>11</a:t>
            </a:fld>
            <a:endParaRPr lang="en-GB"/>
          </a:p>
        </p:txBody>
      </p:sp>
    </p:spTree>
    <p:extLst>
      <p:ext uri="{BB962C8B-B14F-4D97-AF65-F5344CB8AC3E}">
        <p14:creationId xmlns:p14="http://schemas.microsoft.com/office/powerpoint/2010/main" val="2977730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Commuting emissions sit almost level with our Scope 2 (electricity) emissions</a:t>
            </a:r>
          </a:p>
          <a:p>
            <a:r>
              <a:rPr lang="en-GB" dirty="0"/>
              <a:t>Travel survey data directly impacts this</a:t>
            </a:r>
          </a:p>
        </p:txBody>
      </p:sp>
      <p:sp>
        <p:nvSpPr>
          <p:cNvPr id="4" name="Slide Number Placeholder 3"/>
          <p:cNvSpPr>
            <a:spLocks noGrp="1"/>
          </p:cNvSpPr>
          <p:nvPr>
            <p:ph type="sldNum" sz="quarter" idx="5"/>
          </p:nvPr>
        </p:nvSpPr>
        <p:spPr/>
        <p:txBody>
          <a:bodyPr/>
          <a:lstStyle/>
          <a:p>
            <a:fld id="{2104F354-5105-4481-B800-FD8885E21FE1}" type="slidenum">
              <a:rPr lang="en-GB" smtClean="0"/>
              <a:t>14</a:t>
            </a:fld>
            <a:endParaRPr lang="en-GB"/>
          </a:p>
        </p:txBody>
      </p:sp>
    </p:spTree>
    <p:extLst>
      <p:ext uri="{BB962C8B-B14F-4D97-AF65-F5344CB8AC3E}">
        <p14:creationId xmlns:p14="http://schemas.microsoft.com/office/powerpoint/2010/main" val="832399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example me getting to work in Carmarthen:</a:t>
            </a:r>
          </a:p>
          <a:p>
            <a:r>
              <a:rPr lang="en-GB" dirty="0"/>
              <a:t>Car – 58 miles at 1hr 49min</a:t>
            </a:r>
          </a:p>
          <a:p>
            <a:r>
              <a:rPr lang="en-GB" dirty="0"/>
              <a:t>Bus – first bus is 06:25 gets me in at 10:18 so 3hr 54min with 47min of walking</a:t>
            </a:r>
          </a:p>
          <a:p>
            <a:r>
              <a:rPr lang="en-GB" dirty="0"/>
              <a:t>Train – 0534 gets me in at 11:23 taking 5hr 51min. </a:t>
            </a:r>
          </a:p>
        </p:txBody>
      </p:sp>
      <p:sp>
        <p:nvSpPr>
          <p:cNvPr id="4" name="Slide Number Placeholder 3"/>
          <p:cNvSpPr>
            <a:spLocks noGrp="1"/>
          </p:cNvSpPr>
          <p:nvPr>
            <p:ph type="sldNum" sz="quarter" idx="5"/>
          </p:nvPr>
        </p:nvSpPr>
        <p:spPr/>
        <p:txBody>
          <a:bodyPr/>
          <a:lstStyle/>
          <a:p>
            <a:fld id="{2104F354-5105-4481-B800-FD8885E21FE1}" type="slidenum">
              <a:rPr lang="en-GB" smtClean="0"/>
              <a:t>18</a:t>
            </a:fld>
            <a:endParaRPr lang="en-GB"/>
          </a:p>
        </p:txBody>
      </p:sp>
    </p:spTree>
    <p:extLst>
      <p:ext uri="{BB962C8B-B14F-4D97-AF65-F5344CB8AC3E}">
        <p14:creationId xmlns:p14="http://schemas.microsoft.com/office/powerpoint/2010/main" val="319574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2023-2024 Student Travel Survey response location vs students on those campuses in 23/24</a:t>
            </a:r>
          </a:p>
        </p:txBody>
      </p:sp>
      <p:sp>
        <p:nvSpPr>
          <p:cNvPr id="4" name="Slide Number Placeholder 3"/>
          <p:cNvSpPr>
            <a:spLocks noGrp="1"/>
          </p:cNvSpPr>
          <p:nvPr>
            <p:ph type="sldNum" sz="quarter" idx="5"/>
          </p:nvPr>
        </p:nvSpPr>
        <p:spPr/>
        <p:txBody>
          <a:bodyPr/>
          <a:lstStyle/>
          <a:p>
            <a:fld id="{2104F354-5105-4481-B800-FD8885E21FE1}" type="slidenum">
              <a:rPr lang="en-GB" smtClean="0"/>
              <a:t>28</a:t>
            </a:fld>
            <a:endParaRPr lang="en-GB"/>
          </a:p>
        </p:txBody>
      </p:sp>
    </p:spTree>
    <p:extLst>
      <p:ext uri="{BB962C8B-B14F-4D97-AF65-F5344CB8AC3E}">
        <p14:creationId xmlns:p14="http://schemas.microsoft.com/office/powerpoint/2010/main" val="2497282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22/23 student survey matched staff survey – reduced in 23/24 to reduce question numbers</a:t>
            </a:r>
          </a:p>
          <a:p>
            <a:endParaRPr lang="en-GB" dirty="0"/>
          </a:p>
          <a:p>
            <a:r>
              <a:rPr lang="en-GB" dirty="0"/>
              <a:t>Keep an eye on that big blue and orange line – Blue – London 25/26 – Orange Swansea SA1 23/24</a:t>
            </a:r>
          </a:p>
        </p:txBody>
      </p:sp>
      <p:sp>
        <p:nvSpPr>
          <p:cNvPr id="4" name="Slide Number Placeholder 3"/>
          <p:cNvSpPr>
            <a:spLocks noGrp="1"/>
          </p:cNvSpPr>
          <p:nvPr>
            <p:ph type="sldNum" sz="quarter" idx="5"/>
          </p:nvPr>
        </p:nvSpPr>
        <p:spPr/>
        <p:txBody>
          <a:bodyPr/>
          <a:lstStyle/>
          <a:p>
            <a:fld id="{2104F354-5105-4481-B800-FD8885E21FE1}" type="slidenum">
              <a:rPr lang="en-GB" smtClean="0"/>
              <a:t>44</a:t>
            </a:fld>
            <a:endParaRPr lang="en-GB"/>
          </a:p>
        </p:txBody>
      </p:sp>
    </p:spTree>
    <p:extLst>
      <p:ext uri="{BB962C8B-B14F-4D97-AF65-F5344CB8AC3E}">
        <p14:creationId xmlns:p14="http://schemas.microsoft.com/office/powerpoint/2010/main" val="2193622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Blue – London 25/26 = 2 days</a:t>
            </a:r>
          </a:p>
          <a:p>
            <a:r>
              <a:rPr lang="en-GB" dirty="0"/>
              <a:t>Orange - Swansea SA1 23/24 = 5 days</a:t>
            </a:r>
          </a:p>
        </p:txBody>
      </p:sp>
      <p:sp>
        <p:nvSpPr>
          <p:cNvPr id="4" name="Slide Number Placeholder 3"/>
          <p:cNvSpPr>
            <a:spLocks noGrp="1"/>
          </p:cNvSpPr>
          <p:nvPr>
            <p:ph type="sldNum" sz="quarter" idx="5"/>
          </p:nvPr>
        </p:nvSpPr>
        <p:spPr/>
        <p:txBody>
          <a:bodyPr/>
          <a:lstStyle/>
          <a:p>
            <a:fld id="{2104F354-5105-4481-B800-FD8885E21FE1}" type="slidenum">
              <a:rPr lang="en-GB" smtClean="0"/>
              <a:t>45</a:t>
            </a:fld>
            <a:endParaRPr lang="en-GB"/>
          </a:p>
        </p:txBody>
      </p:sp>
    </p:spTree>
    <p:extLst>
      <p:ext uri="{BB962C8B-B14F-4D97-AF65-F5344CB8AC3E}">
        <p14:creationId xmlns:p14="http://schemas.microsoft.com/office/powerpoint/2010/main" val="1872286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Blue – London 25/26 = 2 days = train</a:t>
            </a:r>
          </a:p>
          <a:p>
            <a:r>
              <a:rPr lang="en-GB" dirty="0"/>
              <a:t>Orange - Swansea SA1 23/24 = 5 days = car</a:t>
            </a:r>
          </a:p>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46</a:t>
            </a:fld>
            <a:endParaRPr lang="en-GB"/>
          </a:p>
        </p:txBody>
      </p:sp>
    </p:spTree>
    <p:extLst>
      <p:ext uri="{BB962C8B-B14F-4D97-AF65-F5344CB8AC3E}">
        <p14:creationId xmlns:p14="http://schemas.microsoft.com/office/powerpoint/2010/main" val="692565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Blue – London 25/26 = 2 days = train = public transport and cost</a:t>
            </a:r>
          </a:p>
          <a:p>
            <a:r>
              <a:rPr lang="en-GB" dirty="0"/>
              <a:t>Orange - Swansea SA1 23/24 = 5 days = car = comfort &amp; convenience </a:t>
            </a:r>
          </a:p>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50</a:t>
            </a:fld>
            <a:endParaRPr lang="en-GB"/>
          </a:p>
        </p:txBody>
      </p:sp>
    </p:spTree>
    <p:extLst>
      <p:ext uri="{BB962C8B-B14F-4D97-AF65-F5344CB8AC3E}">
        <p14:creationId xmlns:p14="http://schemas.microsoft.com/office/powerpoint/2010/main" val="304310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Pivot tables on data – 24/25 staff travel data</a:t>
            </a:r>
          </a:p>
        </p:txBody>
      </p:sp>
      <p:sp>
        <p:nvSpPr>
          <p:cNvPr id="4" name="Slide Number Placeholder 3"/>
          <p:cNvSpPr>
            <a:spLocks noGrp="1"/>
          </p:cNvSpPr>
          <p:nvPr>
            <p:ph type="sldNum" sz="quarter" idx="5"/>
          </p:nvPr>
        </p:nvSpPr>
        <p:spPr/>
        <p:txBody>
          <a:bodyPr/>
          <a:lstStyle/>
          <a:p>
            <a:fld id="{2104F354-5105-4481-B800-FD8885E21FE1}" type="slidenum">
              <a:rPr lang="en-GB" smtClean="0"/>
              <a:t>51</a:t>
            </a:fld>
            <a:endParaRPr lang="en-GB"/>
          </a:p>
        </p:txBody>
      </p:sp>
    </p:spTree>
    <p:extLst>
      <p:ext uri="{BB962C8B-B14F-4D97-AF65-F5344CB8AC3E}">
        <p14:creationId xmlns:p14="http://schemas.microsoft.com/office/powerpoint/2010/main" val="1651950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0741A-9706-9A9F-45B4-02DB800AF2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F6D42-7F9A-4448-200A-5913CBF9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95A23C-A9CE-AAAB-44B2-7CE5A3C27448}"/>
              </a:ext>
            </a:extLst>
          </p:cNvPr>
          <p:cNvSpPr>
            <a:spLocks noGrp="1"/>
          </p:cNvSpPr>
          <p:nvPr>
            <p:ph type="body" idx="1"/>
          </p:nvPr>
        </p:nvSpPr>
        <p:spPr/>
        <p:txBody>
          <a:bodyPr/>
          <a:lstStyle/>
          <a:p>
            <a:r>
              <a:rPr lang="en-GB"/>
              <a:t>Why is it important – frankly because left to us we are rubbish at it…</a:t>
            </a:r>
          </a:p>
          <a:p>
            <a:endParaRPr lang="en-GB"/>
          </a:p>
          <a:p>
            <a:r>
              <a:rPr lang="en-GB" sz="1200">
                <a:effectLst/>
                <a:latin typeface="Calibri" panose="020F0502020204030204" pitchFamily="34" charset="0"/>
                <a:ea typeface="Times New Roman" panose="02020603050405020304" pitchFamily="18" charset="0"/>
                <a:cs typeface="Times New Roman" panose="02020603050405020304" pitchFamily="18" charset="0"/>
              </a:rPr>
              <a:t>This is compromising the ability of future generations to meet their own needs</a:t>
            </a:r>
            <a:endParaRPr lang="en-GB"/>
          </a:p>
        </p:txBody>
      </p:sp>
      <p:sp>
        <p:nvSpPr>
          <p:cNvPr id="4" name="Slide Number Placeholder 3">
            <a:extLst>
              <a:ext uri="{FF2B5EF4-FFF2-40B4-BE49-F238E27FC236}">
                <a16:creationId xmlns:a16="http://schemas.microsoft.com/office/drawing/2014/main" id="{C31B692D-6A8D-2A0D-19B4-C20DC87B7076}"/>
              </a:ext>
            </a:extLst>
          </p:cNvPr>
          <p:cNvSpPr>
            <a:spLocks noGrp="1"/>
          </p:cNvSpPr>
          <p:nvPr>
            <p:ph type="sldNum" sz="quarter" idx="5"/>
          </p:nvPr>
        </p:nvSpPr>
        <p:spPr/>
        <p:txBody>
          <a:bodyPr/>
          <a:lstStyle/>
          <a:p>
            <a:fld id="{2104F354-5105-4481-B800-FD8885E21FE1}" type="slidenum">
              <a:rPr lang="en-GB" smtClean="0"/>
              <a:t>55</a:t>
            </a:fld>
            <a:endParaRPr lang="en-GB"/>
          </a:p>
        </p:txBody>
      </p:sp>
    </p:spTree>
    <p:extLst>
      <p:ext uri="{BB962C8B-B14F-4D97-AF65-F5344CB8AC3E}">
        <p14:creationId xmlns:p14="http://schemas.microsoft.com/office/powerpoint/2010/main" val="21715500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Depending who I’m speaking to I need to tailor the message around these themes. So what do I mean by them?</a:t>
            </a:r>
          </a:p>
          <a:p>
            <a:endParaRPr lang="en-GB"/>
          </a:p>
          <a:p>
            <a:pPr marL="228600" indent="-228600">
              <a:buAutoNum type="arabicPeriod"/>
            </a:pPr>
            <a:r>
              <a:rPr lang="en-GB"/>
              <a:t>Back to the Brundtland Commission “Meeting the needs of the present without compromising the ability of future generations to meet their own needs” </a:t>
            </a:r>
          </a:p>
          <a:p>
            <a:pPr marL="0" indent="0">
              <a:buNone/>
            </a:pPr>
            <a:r>
              <a:rPr lang="en-GB"/>
              <a:t>We see UWTSD has a duty to prepare our students for a future shaped by environmental challenges. We need to lead by example in reducing our environmental impact and promoting sustainable development. </a:t>
            </a:r>
          </a:p>
          <a:p>
            <a:pPr marL="0" indent="0">
              <a:buNone/>
            </a:pPr>
            <a:r>
              <a:rPr lang="en-GB"/>
              <a:t>2. We hope we are teaching future leaders in their fields of study. Embedding sustainability into our teaching, research and campus operations ensures graduates leave us with awareness, skills and a desire to address some of these global challenges. For all of you there is a massive impact the creative arts can have in cultural influence. </a:t>
            </a:r>
          </a:p>
          <a:p>
            <a:pPr marL="0" indent="0">
              <a:buNone/>
            </a:pPr>
            <a:r>
              <a:rPr lang="en-GB"/>
              <a:t>3. There is some stuff we legally have to do. Workplace recycling legislation as an example. Even if we didn’t care about anything else we have to do that. </a:t>
            </a:r>
          </a:p>
          <a:p>
            <a:pPr marL="0" indent="0">
              <a:buNone/>
            </a:pPr>
            <a:r>
              <a:rPr lang="en-GB"/>
              <a:t>4. Some sustainable practices such as LED lighting and Solar panels help to reduce costs. </a:t>
            </a:r>
          </a:p>
          <a:p>
            <a:pPr marL="0" indent="0">
              <a:buNone/>
            </a:pPr>
            <a:r>
              <a:rPr lang="en-GB"/>
              <a:t>5. A recent survey showed 79% of students consider sustainability as a factor in choosing a university, If its important to our students it should be important to us. </a:t>
            </a:r>
          </a:p>
          <a:p>
            <a:pPr marL="0" indent="0">
              <a:buNone/>
            </a:pPr>
            <a:r>
              <a:rPr lang="en-GB"/>
              <a:t>6. We are a part of our local communities. We want to do right by the places we are located. Also you probably wouldn’t want to come and learn if there was toxic waste coming down the side of the building. </a:t>
            </a:r>
          </a:p>
        </p:txBody>
      </p:sp>
      <p:sp>
        <p:nvSpPr>
          <p:cNvPr id="4" name="Slide Number Placeholder 3"/>
          <p:cNvSpPr>
            <a:spLocks noGrp="1"/>
          </p:cNvSpPr>
          <p:nvPr>
            <p:ph type="sldNum" sz="quarter" idx="5"/>
          </p:nvPr>
        </p:nvSpPr>
        <p:spPr/>
        <p:txBody>
          <a:bodyPr/>
          <a:lstStyle/>
          <a:p>
            <a:fld id="{2104F354-5105-4481-B800-FD8885E21FE1}" type="slidenum">
              <a:rPr lang="en-GB" smtClean="0"/>
              <a:t>56</a:t>
            </a:fld>
            <a:endParaRPr lang="en-GB"/>
          </a:p>
        </p:txBody>
      </p:sp>
    </p:spTree>
    <p:extLst>
      <p:ext uri="{BB962C8B-B14F-4D97-AF65-F5344CB8AC3E}">
        <p14:creationId xmlns:p14="http://schemas.microsoft.com/office/powerpoint/2010/main" val="642251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Sustainability Initiatives – I’ve a few examples of these on the next slides</a:t>
            </a:r>
          </a:p>
          <a:p>
            <a:r>
              <a:rPr lang="en-GB"/>
              <a:t>Collaborative efforts – We work with local councils to look at our wider communities, here in Swansea some of that is looking around community resilience, so what to do in the event of wildfires, flooding etc and how that impacts students. Also initiatives like working with staff and students to ensure computers are turned off and not on standby at the end of the day. </a:t>
            </a:r>
          </a:p>
          <a:p>
            <a:r>
              <a:rPr lang="en-GB"/>
              <a:t>Educational Outreach – Things like today, and also sustainability themes through your lectures. In a few weeks in Carmarthen we are hosting local school children for a day looking at Climate Literacy. </a:t>
            </a:r>
          </a:p>
        </p:txBody>
      </p:sp>
      <p:sp>
        <p:nvSpPr>
          <p:cNvPr id="4" name="Slide Number Placeholder 3"/>
          <p:cNvSpPr>
            <a:spLocks noGrp="1"/>
          </p:cNvSpPr>
          <p:nvPr>
            <p:ph type="sldNum" sz="quarter" idx="5"/>
          </p:nvPr>
        </p:nvSpPr>
        <p:spPr/>
        <p:txBody>
          <a:bodyPr/>
          <a:lstStyle/>
          <a:p>
            <a:fld id="{2104F354-5105-4481-B800-FD8885E21FE1}" type="slidenum">
              <a:rPr lang="en-GB" smtClean="0"/>
              <a:t>57</a:t>
            </a:fld>
            <a:endParaRPr lang="en-GB"/>
          </a:p>
        </p:txBody>
      </p:sp>
    </p:spTree>
    <p:extLst>
      <p:ext uri="{BB962C8B-B14F-4D97-AF65-F5344CB8AC3E}">
        <p14:creationId xmlns:p14="http://schemas.microsoft.com/office/powerpoint/2010/main" val="1768085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here we have just some examples of our Electric Vehicle fleet and chargers, we are working on removing gas boilers and moving towards electric heating systems which create less carbon emissions, we are improving our windows and loft insulation to reduce heat loss and installing LED lighting to reduce energy use and give a better working environment.</a:t>
            </a:r>
          </a:p>
          <a:p>
            <a:endParaRPr lang="en-GB"/>
          </a:p>
          <a:p>
            <a:r>
              <a:rPr lang="en-GB"/>
              <a:t>We also have about 15% of our energy consumption generated by Solar Panels, and this will be increasing even more this year. You can see the ones on the Dynevor building here. But what does that mean. </a:t>
            </a:r>
          </a:p>
        </p:txBody>
      </p:sp>
      <p:sp>
        <p:nvSpPr>
          <p:cNvPr id="4" name="Slide Number Placeholder 3"/>
          <p:cNvSpPr>
            <a:spLocks noGrp="1"/>
          </p:cNvSpPr>
          <p:nvPr>
            <p:ph type="sldNum" sz="quarter" idx="5"/>
          </p:nvPr>
        </p:nvSpPr>
        <p:spPr/>
        <p:txBody>
          <a:bodyPr/>
          <a:lstStyle/>
          <a:p>
            <a:fld id="{2104F354-5105-4481-B800-FD8885E21FE1}" type="slidenum">
              <a:rPr lang="en-GB" smtClean="0"/>
              <a:t>58</a:t>
            </a:fld>
            <a:endParaRPr lang="en-GB"/>
          </a:p>
        </p:txBody>
      </p:sp>
    </p:spTree>
    <p:extLst>
      <p:ext uri="{BB962C8B-B14F-4D97-AF65-F5344CB8AC3E}">
        <p14:creationId xmlns:p14="http://schemas.microsoft.com/office/powerpoint/2010/main" val="1622227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you have the energy profile of SA1 for the 1</a:t>
            </a:r>
            <a:r>
              <a:rPr lang="en-GB" baseline="30000"/>
              <a:t>st </a:t>
            </a:r>
            <a:r>
              <a:rPr lang="en-GB"/>
              <a:t>to 5</a:t>
            </a:r>
            <a:r>
              <a:rPr lang="en-GB" baseline="30000"/>
              <a:t>th</a:t>
            </a:r>
            <a:r>
              <a:rPr lang="en-GB"/>
              <a:t> of Aug this year.</a:t>
            </a:r>
          </a:p>
          <a:p>
            <a:endParaRPr lang="en-GB"/>
          </a:p>
          <a:p>
            <a:r>
              <a:rPr lang="en-GB"/>
              <a:t>The Blue line is the solar generation. </a:t>
            </a:r>
          </a:p>
          <a:p>
            <a:r>
              <a:rPr lang="en-GB"/>
              <a:t>The Orange line is the energy the building was using. </a:t>
            </a:r>
          </a:p>
          <a:p>
            <a:endParaRPr lang="en-GB"/>
          </a:p>
          <a:p>
            <a:r>
              <a:rPr lang="en-GB"/>
              <a:t>As you can see the solar PV wipes out the increase in energy use of the daytime operation of the building. </a:t>
            </a:r>
          </a:p>
        </p:txBody>
      </p:sp>
      <p:sp>
        <p:nvSpPr>
          <p:cNvPr id="4" name="Slide Number Placeholder 3"/>
          <p:cNvSpPr>
            <a:spLocks noGrp="1"/>
          </p:cNvSpPr>
          <p:nvPr>
            <p:ph type="sldNum" sz="quarter" idx="5"/>
          </p:nvPr>
        </p:nvSpPr>
        <p:spPr/>
        <p:txBody>
          <a:bodyPr/>
          <a:lstStyle/>
          <a:p>
            <a:fld id="{2104F354-5105-4481-B800-FD8885E21FE1}" type="slidenum">
              <a:rPr lang="en-GB" smtClean="0"/>
              <a:t>59</a:t>
            </a:fld>
            <a:endParaRPr lang="en-GB"/>
          </a:p>
        </p:txBody>
      </p:sp>
    </p:spTree>
    <p:extLst>
      <p:ext uri="{BB962C8B-B14F-4D97-AF65-F5344CB8AC3E}">
        <p14:creationId xmlns:p14="http://schemas.microsoft.com/office/powerpoint/2010/main" val="18317539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E6468-52E3-1923-1C5E-48D41C0BF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517BA1-24C5-3063-CCC7-347400FBB6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8E0732-0075-6EC1-0FB0-6D059524D804}"/>
              </a:ext>
            </a:extLst>
          </p:cNvPr>
          <p:cNvSpPr>
            <a:spLocks noGrp="1"/>
          </p:cNvSpPr>
          <p:nvPr>
            <p:ph type="body" idx="1"/>
          </p:nvPr>
        </p:nvSpPr>
        <p:spPr/>
        <p:txBody>
          <a:bodyPr/>
          <a:lstStyle/>
          <a:p>
            <a:r>
              <a:rPr lang="en-GB" b="0" i="0">
                <a:solidFill>
                  <a:srgbClr val="333333"/>
                </a:solidFill>
                <a:effectLst/>
                <a:latin typeface="Montserrat" panose="00000500000000000000" pitchFamily="2" charset="0"/>
              </a:rPr>
              <a:t>I just want to cover in a bit more detail 2 of the many areas at UWTSD we work in the first being waste</a:t>
            </a:r>
          </a:p>
          <a:p>
            <a:endParaRPr lang="en-GB"/>
          </a:p>
        </p:txBody>
      </p:sp>
      <p:sp>
        <p:nvSpPr>
          <p:cNvPr id="4" name="Slide Number Placeholder 3">
            <a:extLst>
              <a:ext uri="{FF2B5EF4-FFF2-40B4-BE49-F238E27FC236}">
                <a16:creationId xmlns:a16="http://schemas.microsoft.com/office/drawing/2014/main" id="{80C6A23B-B97B-3BE7-B371-ECDF048A3AE8}"/>
              </a:ext>
            </a:extLst>
          </p:cNvPr>
          <p:cNvSpPr>
            <a:spLocks noGrp="1"/>
          </p:cNvSpPr>
          <p:nvPr>
            <p:ph type="sldNum" sz="quarter" idx="5"/>
          </p:nvPr>
        </p:nvSpPr>
        <p:spPr/>
        <p:txBody>
          <a:bodyPr/>
          <a:lstStyle/>
          <a:p>
            <a:fld id="{2104F354-5105-4481-B800-FD8885E21FE1}" type="slidenum">
              <a:rPr lang="en-GB" smtClean="0"/>
              <a:t>60</a:t>
            </a:fld>
            <a:endParaRPr lang="en-GB"/>
          </a:p>
        </p:txBody>
      </p:sp>
    </p:spTree>
    <p:extLst>
      <p:ext uri="{BB962C8B-B14F-4D97-AF65-F5344CB8AC3E}">
        <p14:creationId xmlns:p14="http://schemas.microsoft.com/office/powerpoint/2010/main" val="2142314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Wales only behind Austria</a:t>
            </a:r>
          </a:p>
          <a:p>
            <a:r>
              <a:rPr lang="en-GB"/>
              <a:t>Top 5 is:</a:t>
            </a:r>
          </a:p>
          <a:p>
            <a:r>
              <a:rPr lang="en-GB"/>
              <a:t>Austria</a:t>
            </a:r>
          </a:p>
          <a:p>
            <a:r>
              <a:rPr lang="en-GB"/>
              <a:t>Wales</a:t>
            </a:r>
          </a:p>
          <a:p>
            <a:r>
              <a:rPr lang="en-GB"/>
              <a:t>Taiwan</a:t>
            </a:r>
          </a:p>
          <a:p>
            <a:r>
              <a:rPr lang="en-GB"/>
              <a:t>Germany</a:t>
            </a:r>
          </a:p>
          <a:p>
            <a:r>
              <a:rPr lang="en-GB"/>
              <a:t>Belgium</a:t>
            </a:r>
          </a:p>
          <a:p>
            <a:endParaRPr lang="en-GB"/>
          </a:p>
          <a:p>
            <a:r>
              <a:rPr lang="en-GB"/>
              <a:t>So what types of Waste do we produce?</a:t>
            </a:r>
          </a:p>
        </p:txBody>
      </p:sp>
      <p:sp>
        <p:nvSpPr>
          <p:cNvPr id="4" name="Slide Number Placeholder 3"/>
          <p:cNvSpPr>
            <a:spLocks noGrp="1"/>
          </p:cNvSpPr>
          <p:nvPr>
            <p:ph type="sldNum" sz="quarter" idx="5"/>
          </p:nvPr>
        </p:nvSpPr>
        <p:spPr/>
        <p:txBody>
          <a:bodyPr/>
          <a:lstStyle/>
          <a:p>
            <a:fld id="{2104F354-5105-4481-B800-FD8885E21FE1}" type="slidenum">
              <a:rPr lang="en-GB" smtClean="0"/>
              <a:t>61</a:t>
            </a:fld>
            <a:endParaRPr lang="en-GB"/>
          </a:p>
        </p:txBody>
      </p:sp>
    </p:spTree>
    <p:extLst>
      <p:ext uri="{BB962C8B-B14F-4D97-AF65-F5344CB8AC3E}">
        <p14:creationId xmlns:p14="http://schemas.microsoft.com/office/powerpoint/2010/main" val="38977830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62</a:t>
            </a:fld>
            <a:endParaRPr lang="en-GB"/>
          </a:p>
        </p:txBody>
      </p:sp>
    </p:spTree>
    <p:extLst>
      <p:ext uri="{BB962C8B-B14F-4D97-AF65-F5344CB8AC3E}">
        <p14:creationId xmlns:p14="http://schemas.microsoft.com/office/powerpoint/2010/main" val="20504878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what happens to your rubbish?</a:t>
            </a:r>
          </a:p>
        </p:txBody>
      </p:sp>
      <p:sp>
        <p:nvSpPr>
          <p:cNvPr id="4" name="Slide Number Placeholder 3"/>
          <p:cNvSpPr>
            <a:spLocks noGrp="1"/>
          </p:cNvSpPr>
          <p:nvPr>
            <p:ph type="sldNum" sz="quarter" idx="5"/>
          </p:nvPr>
        </p:nvSpPr>
        <p:spPr/>
        <p:txBody>
          <a:bodyPr/>
          <a:lstStyle/>
          <a:p>
            <a:fld id="{2104F354-5105-4481-B800-FD8885E21FE1}" type="slidenum">
              <a:rPr lang="en-GB" smtClean="0"/>
              <a:t>64</a:t>
            </a:fld>
            <a:endParaRPr lang="en-GB"/>
          </a:p>
        </p:txBody>
      </p:sp>
    </p:spTree>
    <p:extLst>
      <p:ext uri="{BB962C8B-B14F-4D97-AF65-F5344CB8AC3E}">
        <p14:creationId xmlns:p14="http://schemas.microsoft.com/office/powerpoint/2010/main" val="38598359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fun fact is 2x banana skins will charge your phone</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67</a:t>
            </a:fld>
            <a:endParaRPr lang="en-GB"/>
          </a:p>
        </p:txBody>
      </p:sp>
    </p:spTree>
    <p:extLst>
      <p:ext uri="{BB962C8B-B14F-4D97-AF65-F5344CB8AC3E}">
        <p14:creationId xmlns:p14="http://schemas.microsoft.com/office/powerpoint/2010/main" val="18531529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Cotton, 24% of global fibre  uses huge amounts of pesticide, herbicides and water to produce.  It is not easily recycled in virgin material</a:t>
            </a:r>
          </a:p>
          <a:p>
            <a:r>
              <a:rPr lang="en-GB" dirty="0"/>
              <a:t>Polyester 52% of global fibre is recyclable and uses less water to produce than cotton, however almost all of recycled polyester clothing is from recycled bottles not from textiles.</a:t>
            </a:r>
          </a:p>
          <a:p>
            <a:r>
              <a:rPr lang="en-GB" dirty="0"/>
              <a:t>PFAS: Forever Chemical: Cancers: Increased risk of kidney, testicular, liver, and prostate cancers.</a:t>
            </a:r>
          </a:p>
          <a:p>
            <a:r>
              <a:rPr lang="en-GB" dirty="0"/>
              <a:t>Immune System Effects (especially children) Reproductive &amp; Developmental Issues: Decreased fertility, low birth weight, developmental delays in children, and pregnancy-induced hypertension.</a:t>
            </a:r>
          </a:p>
          <a:p>
            <a:r>
              <a:rPr lang="en-GB" dirty="0"/>
              <a:t>Hormonal &amp; Metabolic Effects: Thyroid disruption, increased cholesterol, obesity, and risk of type 2 diabetes.</a:t>
            </a:r>
          </a:p>
          <a:p>
            <a:r>
              <a:rPr lang="en-GB" dirty="0"/>
              <a:t>Liver Damage: Toxicity and damage to liver tissues. </a:t>
            </a:r>
          </a:p>
          <a:p>
            <a:r>
              <a:rPr lang="en-GB" dirty="0"/>
              <a:t>Environmentally don't break down, so they build up in the environment and living organisms over time.</a:t>
            </a:r>
          </a:p>
          <a:p>
            <a:r>
              <a:rPr lang="en-GB" dirty="0"/>
              <a:t>Found globally in water, soil, air, food, and household products.</a:t>
            </a:r>
          </a:p>
          <a:p>
            <a:r>
              <a:rPr lang="en-GB" dirty="0"/>
              <a:t>Same health impacts and humans and animals </a:t>
            </a:r>
          </a:p>
          <a:p>
            <a:r>
              <a:rPr lang="en-GB" dirty="0">
                <a:hlinkClick r:id="rId3"/>
              </a:rPr>
              <a:t>Textiles and the environment</a:t>
            </a:r>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68</a:t>
            </a:fld>
            <a:endParaRPr lang="en-GB"/>
          </a:p>
        </p:txBody>
      </p:sp>
    </p:spTree>
    <p:extLst>
      <p:ext uri="{BB962C8B-B14F-4D97-AF65-F5344CB8AC3E}">
        <p14:creationId xmlns:p14="http://schemas.microsoft.com/office/powerpoint/2010/main" val="40464422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Rooftop solar is proposed to save 42% of carbon emissions for the building annually</a:t>
            </a:r>
          </a:p>
          <a:p>
            <a:r>
              <a:rPr lang="en-GB" dirty="0"/>
              <a:t>Paired with a battery this is raising to 56%</a:t>
            </a:r>
          </a:p>
          <a:p>
            <a:r>
              <a:rPr lang="en-GB" dirty="0"/>
              <a:t>With ASHP adding a further 10% reduction.</a:t>
            </a:r>
          </a:p>
          <a:p>
            <a:endParaRPr lang="en-GB" dirty="0"/>
          </a:p>
          <a:p>
            <a:r>
              <a:rPr lang="en-GB" dirty="0"/>
              <a:t>The whole project will reduce the CO2 emissions for this site by 66%</a:t>
            </a:r>
          </a:p>
        </p:txBody>
      </p:sp>
      <p:sp>
        <p:nvSpPr>
          <p:cNvPr id="4" name="Slide Number Placeholder 3"/>
          <p:cNvSpPr>
            <a:spLocks noGrp="1"/>
          </p:cNvSpPr>
          <p:nvPr>
            <p:ph type="sldNum" sz="quarter" idx="5"/>
          </p:nvPr>
        </p:nvSpPr>
        <p:spPr/>
        <p:txBody>
          <a:bodyPr/>
          <a:lstStyle/>
          <a:p>
            <a:fld id="{2104F354-5105-4481-B800-FD8885E21FE1}" type="slidenum">
              <a:rPr lang="en-GB" smtClean="0"/>
              <a:t>69</a:t>
            </a:fld>
            <a:endParaRPr lang="en-GB"/>
          </a:p>
        </p:txBody>
      </p:sp>
    </p:spTree>
    <p:extLst>
      <p:ext uri="{BB962C8B-B14F-4D97-AF65-F5344CB8AC3E}">
        <p14:creationId xmlns:p14="http://schemas.microsoft.com/office/powerpoint/2010/main" val="30687888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Montserrat" panose="00000500000000000000" pitchFamily="2" charset="0"/>
              </a:rPr>
              <a:t>State of the nature report:</a:t>
            </a:r>
          </a:p>
          <a:p>
            <a:r>
              <a:rPr lang="en-GB" b="0" i="0">
                <a:solidFill>
                  <a:srgbClr val="333333"/>
                </a:solidFill>
                <a:effectLst/>
                <a:latin typeface="Montserrat" panose="00000500000000000000" pitchFamily="2" charset="0"/>
              </a:rPr>
              <a:t>	Habitats that are important for wildlife, only 14% (7% of woodlands and 25% of peatlands.)</a:t>
            </a:r>
          </a:p>
          <a:p>
            <a:r>
              <a:rPr lang="en-GB" b="0" i="0">
                <a:solidFill>
                  <a:srgbClr val="333333"/>
                </a:solidFill>
                <a:effectLst/>
                <a:latin typeface="Montserrat" panose="00000500000000000000" pitchFamily="2" charset="0"/>
              </a:rPr>
              <a:t>	All species abundance has decline by 19% since 1970</a:t>
            </a:r>
          </a:p>
          <a:p>
            <a:r>
              <a:rPr lang="en-GB" b="0" i="0">
                <a:solidFill>
                  <a:srgbClr val="333333"/>
                </a:solidFill>
                <a:effectLst/>
                <a:latin typeface="Montserrat" panose="00000500000000000000" pitchFamily="2" charset="0"/>
              </a:rPr>
              <a:t>	1 in 6 remaining species at risk of being lost (10,000)</a:t>
            </a:r>
          </a:p>
          <a:p>
            <a:r>
              <a:rPr lang="en-GB" b="0" i="0">
                <a:solidFill>
                  <a:srgbClr val="333333"/>
                </a:solidFill>
                <a:effectLst/>
                <a:latin typeface="Montserrat" panose="00000500000000000000" pitchFamily="2" charset="0"/>
              </a:rPr>
              <a:t>	151 extinct in UK from 1500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To mee the requirements under the Wellbeing and Future Generation Act.</a:t>
            </a:r>
          </a:p>
          <a:p>
            <a:r>
              <a:rPr lang="en-GB" b="0" i="0">
                <a:solidFill>
                  <a:srgbClr val="333333"/>
                </a:solidFill>
                <a:effectLst/>
                <a:latin typeface="Montserrat" panose="00000500000000000000" pitchFamily="2" charset="0"/>
              </a:rPr>
              <a:t>	Tri-annual section-6 report</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70</a:t>
            </a:fld>
            <a:endParaRPr lang="en-GB"/>
          </a:p>
        </p:txBody>
      </p:sp>
    </p:spTree>
    <p:extLst>
      <p:ext uri="{BB962C8B-B14F-4D97-AF65-F5344CB8AC3E}">
        <p14:creationId xmlns:p14="http://schemas.microsoft.com/office/powerpoint/2010/main" val="2210683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052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5101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4328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bIv_AzNRmpCodCQFwoW1R1UNjdaMkZUTVM4QTQ5UzBCQldJSUZNR0tKSiQlQCN0PWcu" TargetMode="External"/><Relationship Id="rId2" Type="http://schemas.openxmlformats.org/officeDocument/2006/relationships/hyperlink" Target="https://forms.office.com/Pages/ResponsePage.aspx?id=-REPTm4EBUWcuNshUjEeIbIv_AzNRmpCodCQFwoW1R1UMDdZUkM2U0VOQ0UxWDlRVFBWODg1WTEyMSQlQCN0PWcu"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55.emf"/><Relationship Id="rId4" Type="http://schemas.openxmlformats.org/officeDocument/2006/relationships/image" Target="../media/image54.emf"/></Relationships>
</file>

<file path=ppt/slides/_rels/slide5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7.xml"/><Relationship Id="rId1" Type="http://schemas.openxmlformats.org/officeDocument/2006/relationships/slideLayout" Target="../slideLayouts/slideLayout8.xml"/><Relationship Id="rId5" Type="http://schemas.openxmlformats.org/officeDocument/2006/relationships/image" Target="../media/image72.png"/><Relationship Id="rId4" Type="http://schemas.openxmlformats.org/officeDocument/2006/relationships/image" Target="../media/image71.jpeg"/></Relationships>
</file>

<file path=ppt/slides/_rels/slide5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86.png"/></Relationships>
</file>

<file path=ppt/slides/_rels/slide70.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s://naturalresources.wales/evidence-and-data/research-and-reports/state-of-natural-resources-report-sonarr-for-wales-2020/?lang=en" TargetMode="External"/><Relationship Id="rId1" Type="http://schemas.openxmlformats.org/officeDocument/2006/relationships/slideLayout" Target="../slideLayouts/slideLayout10.xml"/></Relationships>
</file>

<file path=ppt/slides/_rels/slide7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8.xml"/><Relationship Id="rId5" Type="http://schemas.openxmlformats.org/officeDocument/2006/relationships/image" Target="../media/image92.jpeg"/><Relationship Id="rId4" Type="http://schemas.openxmlformats.org/officeDocument/2006/relationships/image" Target="../media/image91.jpeg"/></Relationships>
</file>

<file path=ppt/slides/_rels/slide73.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oleObject" Target="../embeddings/oleObject1.bin"/><Relationship Id="rId1" Type="http://schemas.openxmlformats.org/officeDocument/2006/relationships/slideLayout" Target="../slideLayouts/slideLayout10.xml"/><Relationship Id="rId4" Type="http://schemas.openxmlformats.org/officeDocument/2006/relationships/image" Target="../media/image94.jpeg"/></Relationships>
</file>

<file path=ppt/slides/_rels/slide74.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41FBCC-924C-E20F-B266-3BD30A27E45C}"/>
              </a:ext>
            </a:extLst>
          </p:cNvPr>
          <p:cNvSpPr txBox="1"/>
          <p:nvPr/>
        </p:nvSpPr>
        <p:spPr>
          <a:xfrm>
            <a:off x="252248" y="415519"/>
            <a:ext cx="11824138" cy="2554545"/>
          </a:xfrm>
          <a:prstGeom prst="rect">
            <a:avLst/>
          </a:prstGeom>
          <a:noFill/>
        </p:spPr>
        <p:txBody>
          <a:bodyPr wrap="square" rtlCol="0">
            <a:spAutoFit/>
          </a:bodyPr>
          <a:lstStyle/>
          <a:p>
            <a:pPr algn="ctr"/>
            <a:r>
              <a:rPr lang="en-GB" sz="8000" b="1" dirty="0">
                <a:solidFill>
                  <a:schemeClr val="accent4"/>
                </a:solidFill>
              </a:rPr>
              <a:t>UNDERSTANDING TRAVEL BEHAVIOURS</a:t>
            </a:r>
          </a:p>
        </p:txBody>
      </p:sp>
      <p:sp>
        <p:nvSpPr>
          <p:cNvPr id="4" name="TextBox 3">
            <a:extLst>
              <a:ext uri="{FF2B5EF4-FFF2-40B4-BE49-F238E27FC236}">
                <a16:creationId xmlns:a16="http://schemas.microsoft.com/office/drawing/2014/main" id="{120B42D2-D2D3-CB0E-505B-CE3EEFDA293E}"/>
              </a:ext>
            </a:extLst>
          </p:cNvPr>
          <p:cNvSpPr txBox="1"/>
          <p:nvPr/>
        </p:nvSpPr>
        <p:spPr>
          <a:xfrm>
            <a:off x="0" y="3642726"/>
            <a:ext cx="11824138" cy="923330"/>
          </a:xfrm>
          <a:prstGeom prst="rect">
            <a:avLst/>
          </a:prstGeom>
          <a:noFill/>
        </p:spPr>
        <p:txBody>
          <a:bodyPr wrap="square" rtlCol="0">
            <a:spAutoFit/>
          </a:bodyPr>
          <a:lstStyle/>
          <a:p>
            <a:pPr algn="ctr"/>
            <a:r>
              <a:rPr lang="en-GB" sz="5400" b="1" dirty="0">
                <a:solidFill>
                  <a:schemeClr val="accent4"/>
                </a:solidFill>
              </a:rPr>
              <a:t>Sustainable Travel Surveys at UWTSD</a:t>
            </a:r>
          </a:p>
        </p:txBody>
      </p:sp>
    </p:spTree>
    <p:extLst>
      <p:ext uri="{BB962C8B-B14F-4D97-AF65-F5344CB8AC3E}">
        <p14:creationId xmlns:p14="http://schemas.microsoft.com/office/powerpoint/2010/main" val="75877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00CBAB-CE06-D749-7D85-721A59618AAE}"/>
              </a:ext>
            </a:extLst>
          </p:cNvPr>
          <p:cNvSpPr txBox="1"/>
          <p:nvPr/>
        </p:nvSpPr>
        <p:spPr>
          <a:xfrm>
            <a:off x="301657" y="2144110"/>
            <a:ext cx="11594969" cy="1284889"/>
          </a:xfrm>
          <a:prstGeom prst="rect">
            <a:avLst/>
          </a:prstGeom>
        </p:spPr>
        <p:txBody>
          <a:bodyPr vert="horz" lIns="91440" tIns="45720" rIns="91440" bIns="45720" numCol="2" rtlCol="0" anchor="ctr">
            <a:normAutofit fontScale="70000" lnSpcReduction="20000"/>
          </a:bodyPr>
          <a:lstStyle/>
          <a:p>
            <a:pPr marL="342900" lvl="0" indent="-342900" fontAlgn="t">
              <a:lnSpc>
                <a:spcPct val="90000"/>
              </a:lnSpc>
              <a:spcBef>
                <a:spcPct val="0"/>
              </a:spcBef>
              <a:spcAft>
                <a:spcPts val="600"/>
              </a:spcAft>
              <a:buFont typeface="Arial" panose="020B0604020202020204" pitchFamily="34" charset="0"/>
              <a:buChar char="•"/>
            </a:pPr>
            <a:r>
              <a:rPr lang="en-US" sz="2000" dirty="0">
                <a:latin typeface="+mj-lt"/>
                <a:ea typeface="+mj-ea"/>
                <a:cs typeface="+mj-cs"/>
              </a:rPr>
              <a:t>Explain the role of travel surveys in sustainability and transport planning.</a:t>
            </a:r>
          </a:p>
          <a:p>
            <a:pPr marL="342900" lvl="0" indent="-342900" fontAlgn="t">
              <a:lnSpc>
                <a:spcPct val="90000"/>
              </a:lnSpc>
              <a:spcBef>
                <a:spcPct val="0"/>
              </a:spcBef>
              <a:spcAft>
                <a:spcPts val="600"/>
              </a:spcAft>
              <a:buFont typeface="Arial" panose="020B0604020202020204" pitchFamily="34" charset="0"/>
              <a:buChar char="•"/>
            </a:pPr>
            <a:r>
              <a:rPr lang="en-US" sz="2000" dirty="0">
                <a:latin typeface="+mj-lt"/>
                <a:ea typeface="+mj-ea"/>
                <a:cs typeface="+mj-cs"/>
              </a:rPr>
              <a:t>Understand the purpose of the UWTSD staff and student travel surveys.</a:t>
            </a:r>
          </a:p>
          <a:p>
            <a:pPr marL="342900" lvl="0" indent="-342900" fontAlgn="t">
              <a:lnSpc>
                <a:spcPct val="90000"/>
              </a:lnSpc>
              <a:spcBef>
                <a:spcPct val="0"/>
              </a:spcBef>
              <a:spcAft>
                <a:spcPts val="600"/>
              </a:spcAft>
              <a:buFont typeface="Arial" panose="020B0604020202020204" pitchFamily="34" charset="0"/>
              <a:buChar char="•"/>
            </a:pPr>
            <a:r>
              <a:rPr lang="en-US" sz="2000" dirty="0">
                <a:latin typeface="+mj-lt"/>
                <a:ea typeface="+mj-ea"/>
                <a:cs typeface="+mj-cs"/>
              </a:rPr>
              <a:t>Identify how survey questions generate useful transport and sustainability data.</a:t>
            </a:r>
          </a:p>
          <a:p>
            <a:pPr marL="342900" lvl="0" indent="-342900" fontAlgn="t">
              <a:lnSpc>
                <a:spcPct val="90000"/>
              </a:lnSpc>
              <a:spcBef>
                <a:spcPct val="0"/>
              </a:spcBef>
              <a:spcAft>
                <a:spcPts val="600"/>
              </a:spcAft>
              <a:buFont typeface="Arial" panose="020B0604020202020204" pitchFamily="34" charset="0"/>
              <a:buChar char="•"/>
            </a:pPr>
            <a:r>
              <a:rPr lang="en-US" sz="2000" dirty="0" err="1">
                <a:latin typeface="+mj-lt"/>
                <a:ea typeface="+mj-ea"/>
                <a:cs typeface="+mj-cs"/>
              </a:rPr>
              <a:t>Recognise</a:t>
            </a:r>
            <a:r>
              <a:rPr lang="en-US" sz="2000" dirty="0">
                <a:latin typeface="+mj-lt"/>
                <a:ea typeface="+mj-ea"/>
                <a:cs typeface="+mj-cs"/>
              </a:rPr>
              <a:t> common methods for </a:t>
            </a:r>
            <a:r>
              <a:rPr lang="en-US" sz="2000" dirty="0" err="1">
                <a:latin typeface="+mj-lt"/>
                <a:ea typeface="+mj-ea"/>
                <a:cs typeface="+mj-cs"/>
              </a:rPr>
              <a:t>analysing</a:t>
            </a:r>
            <a:r>
              <a:rPr lang="en-US" sz="2000" dirty="0">
                <a:latin typeface="+mj-lt"/>
                <a:ea typeface="+mj-ea"/>
                <a:cs typeface="+mj-cs"/>
              </a:rPr>
              <a:t> travel survey results.</a:t>
            </a:r>
          </a:p>
          <a:p>
            <a:pPr marL="342900" lvl="0" indent="-342900" fontAlgn="t">
              <a:lnSpc>
                <a:spcPct val="90000"/>
              </a:lnSpc>
              <a:spcBef>
                <a:spcPct val="0"/>
              </a:spcBef>
              <a:spcAft>
                <a:spcPts val="600"/>
              </a:spcAft>
              <a:buFont typeface="Arial" panose="020B0604020202020204" pitchFamily="34" charset="0"/>
              <a:buChar char="•"/>
            </a:pPr>
            <a:r>
              <a:rPr lang="en-US" sz="2000" dirty="0">
                <a:latin typeface="+mj-lt"/>
                <a:ea typeface="+mj-ea"/>
                <a:cs typeface="+mj-cs"/>
              </a:rPr>
              <a:t>Develop approaches for encouraging student participation in the survey.</a:t>
            </a:r>
          </a:p>
          <a:p>
            <a:pPr marL="342900" lvl="0" indent="-342900" fontAlgn="t">
              <a:lnSpc>
                <a:spcPct val="90000"/>
              </a:lnSpc>
              <a:spcBef>
                <a:spcPct val="0"/>
              </a:spcBef>
              <a:spcAft>
                <a:spcPts val="600"/>
              </a:spcAft>
              <a:buFont typeface="Arial" panose="020B0604020202020204" pitchFamily="34" charset="0"/>
              <a:buChar char="•"/>
            </a:pPr>
            <a:r>
              <a:rPr lang="en-US" sz="2000" dirty="0">
                <a:latin typeface="+mj-lt"/>
                <a:ea typeface="+mj-ea"/>
                <a:cs typeface="+mj-cs"/>
              </a:rPr>
              <a:t>Link travel </a:t>
            </a:r>
            <a:r>
              <a:rPr lang="en-US" sz="2000" dirty="0" err="1">
                <a:latin typeface="+mj-lt"/>
                <a:ea typeface="+mj-ea"/>
                <a:cs typeface="+mj-cs"/>
              </a:rPr>
              <a:t>behaviour</a:t>
            </a:r>
            <a:r>
              <a:rPr lang="en-US" sz="2000" dirty="0">
                <a:latin typeface="+mj-lt"/>
                <a:ea typeface="+mj-ea"/>
                <a:cs typeface="+mj-cs"/>
              </a:rPr>
              <a:t> to sustainable development objectives and urban planning</a:t>
            </a:r>
            <a:r>
              <a:rPr lang="en-US" sz="1100" dirty="0">
                <a:latin typeface="+mj-lt"/>
                <a:ea typeface="+mj-ea"/>
                <a:cs typeface="+mj-cs"/>
              </a:rPr>
              <a:t>.</a:t>
            </a:r>
          </a:p>
          <a:p>
            <a:pPr>
              <a:lnSpc>
                <a:spcPct val="90000"/>
              </a:lnSpc>
              <a:spcBef>
                <a:spcPct val="0"/>
              </a:spcBef>
              <a:spcAft>
                <a:spcPts val="600"/>
              </a:spcAft>
            </a:pPr>
            <a:endParaRPr lang="en-US" sz="1100" dirty="0">
              <a:latin typeface="+mj-lt"/>
              <a:ea typeface="+mj-ea"/>
              <a:cs typeface="+mj-cs"/>
            </a:endParaRPr>
          </a:p>
        </p:txBody>
      </p:sp>
      <p:pic>
        <p:nvPicPr>
          <p:cNvPr id="10" name="Picture 9">
            <a:extLst>
              <a:ext uri="{FF2B5EF4-FFF2-40B4-BE49-F238E27FC236}">
                <a16:creationId xmlns:a16="http://schemas.microsoft.com/office/drawing/2014/main" id="{809C1316-E62F-A2B9-968D-A4F3DA32872F}"/>
              </a:ext>
            </a:extLst>
          </p:cNvPr>
          <p:cNvPicPr>
            <a:picLocks noChangeAspect="1"/>
          </p:cNvPicPr>
          <p:nvPr/>
        </p:nvPicPr>
        <p:blipFill>
          <a:blip r:embed="rId3"/>
          <a:srcRect l="4" t="25503" r="-5" b="24922"/>
          <a:stretch>
            <a:fillRect/>
          </a:stretch>
        </p:blipFill>
        <p:spPr>
          <a:xfrm>
            <a:off x="301657" y="3429000"/>
            <a:ext cx="11594969" cy="3247697"/>
          </a:xfrm>
          <a:prstGeom prst="rect">
            <a:avLst/>
          </a:prstGeom>
          <a:noFill/>
        </p:spPr>
      </p:pic>
      <p:sp>
        <p:nvSpPr>
          <p:cNvPr id="11" name="TextBox 10">
            <a:extLst>
              <a:ext uri="{FF2B5EF4-FFF2-40B4-BE49-F238E27FC236}">
                <a16:creationId xmlns:a16="http://schemas.microsoft.com/office/drawing/2014/main" id="{04B9D488-0543-359A-5CFF-EA1B0BD54C9A}"/>
              </a:ext>
            </a:extLst>
          </p:cNvPr>
          <p:cNvSpPr txBox="1"/>
          <p:nvPr/>
        </p:nvSpPr>
        <p:spPr>
          <a:xfrm>
            <a:off x="301657" y="1240221"/>
            <a:ext cx="11594969" cy="813300"/>
          </a:xfrm>
          <a:prstGeom prst="rect">
            <a:avLst/>
          </a:prstGeom>
          <a:noFill/>
        </p:spPr>
        <p:txBody>
          <a:bodyPr wrap="square" rtlCol="0">
            <a:spAutoFit/>
          </a:bodyPr>
          <a:lstStyle/>
          <a:p>
            <a:pPr fontAlgn="t">
              <a:lnSpc>
                <a:spcPct val="90000"/>
              </a:lnSpc>
              <a:spcBef>
                <a:spcPct val="0"/>
              </a:spcBef>
              <a:spcAft>
                <a:spcPts val="600"/>
              </a:spcAft>
            </a:pPr>
            <a:r>
              <a:rPr lang="en-US" sz="2800" b="1" dirty="0"/>
              <a:t>Learning Outcomes</a:t>
            </a:r>
          </a:p>
          <a:p>
            <a:pPr fontAlgn="t">
              <a:lnSpc>
                <a:spcPct val="90000"/>
              </a:lnSpc>
              <a:spcBef>
                <a:spcPct val="0"/>
              </a:spcBef>
              <a:spcAft>
                <a:spcPts val="600"/>
              </a:spcAft>
            </a:pPr>
            <a:r>
              <a:rPr lang="en-US" dirty="0"/>
              <a:t>By the end of the session students will be able to:</a:t>
            </a:r>
          </a:p>
        </p:txBody>
      </p:sp>
    </p:spTree>
    <p:extLst>
      <p:ext uri="{BB962C8B-B14F-4D97-AF65-F5344CB8AC3E}">
        <p14:creationId xmlns:p14="http://schemas.microsoft.com/office/powerpoint/2010/main" val="3812181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9A52880-6E93-DBD7-B61B-9E7AC0C46815}"/>
              </a:ext>
            </a:extLst>
          </p:cNvPr>
          <p:cNvSpPr>
            <a:spLocks noGrp="1"/>
          </p:cNvSpPr>
          <p:nvPr>
            <p:ph type="title" idx="4294967295"/>
          </p:nvPr>
        </p:nvSpPr>
        <p:spPr>
          <a:xfrm>
            <a:off x="355600" y="353836"/>
            <a:ext cx="11480800" cy="1325563"/>
          </a:xfrm>
        </p:spPr>
        <p:txBody>
          <a:bodyPr anchor="ctr">
            <a:normAutofit/>
          </a:bodyPr>
          <a:lstStyle/>
          <a:p>
            <a:pPr algn="ctr"/>
            <a:r>
              <a:rPr lang="en-US" b="1">
                <a:solidFill>
                  <a:schemeClr val="accent4"/>
                </a:solidFill>
              </a:rPr>
              <a:t>INTRODUCTION TO SUSTAINABILITY AT UWTSD</a:t>
            </a:r>
          </a:p>
        </p:txBody>
      </p:sp>
      <p:pic>
        <p:nvPicPr>
          <p:cNvPr id="11" name="Picture 10" descr="Small plant growing on soil">
            <a:extLst>
              <a:ext uri="{FF2B5EF4-FFF2-40B4-BE49-F238E27FC236}">
                <a16:creationId xmlns:a16="http://schemas.microsoft.com/office/drawing/2014/main" id="{B93DE0B7-7B39-5F6F-06E0-26AF5159538E}"/>
              </a:ext>
            </a:extLst>
          </p:cNvPr>
          <p:cNvPicPr>
            <a:picLocks noChangeAspect="1"/>
          </p:cNvPicPr>
          <p:nvPr/>
        </p:nvPicPr>
        <p:blipFill>
          <a:blip r:embed="rId2"/>
          <a:srcRect t="34493" r="-1" b="18329"/>
          <a:stretch>
            <a:fillRect/>
          </a:stretch>
        </p:blipFill>
        <p:spPr>
          <a:xfrm>
            <a:off x="421434" y="1825625"/>
            <a:ext cx="11355416" cy="3575934"/>
          </a:xfrm>
          <a:prstGeom prst="rect">
            <a:avLst/>
          </a:prstGeom>
          <a:noFill/>
        </p:spPr>
      </p:pic>
    </p:spTree>
    <p:extLst>
      <p:ext uri="{BB962C8B-B14F-4D97-AF65-F5344CB8AC3E}">
        <p14:creationId xmlns:p14="http://schemas.microsoft.com/office/powerpoint/2010/main" val="4046757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6A36E-1367-E1CE-3977-6CF7FC3C02E4}"/>
              </a:ext>
            </a:extLst>
          </p:cNvPr>
          <p:cNvSpPr>
            <a:spLocks noGrp="1"/>
          </p:cNvSpPr>
          <p:nvPr>
            <p:ph type="title"/>
          </p:nvPr>
        </p:nvSpPr>
        <p:spPr>
          <a:xfrm>
            <a:off x="355076" y="239514"/>
            <a:ext cx="11481847" cy="940837"/>
          </a:xfrm>
        </p:spPr>
        <p:txBody>
          <a:bodyPr>
            <a:normAutofit/>
          </a:bodyPr>
          <a:lstStyle/>
          <a:p>
            <a:pPr fontAlgn="t"/>
            <a:r>
              <a:rPr lang="en-GB" sz="2800" b="1" dirty="0"/>
              <a:t>Sustainability is Part of Who We Are</a:t>
            </a:r>
          </a:p>
        </p:txBody>
      </p:sp>
      <p:sp>
        <p:nvSpPr>
          <p:cNvPr id="4" name="Text Box 1">
            <a:extLst>
              <a:ext uri="{FF2B5EF4-FFF2-40B4-BE49-F238E27FC236}">
                <a16:creationId xmlns:a16="http://schemas.microsoft.com/office/drawing/2014/main" id="{AFF3F76A-99D8-8BE6-6C33-7FD04C2061BF}"/>
              </a:ext>
            </a:extLst>
          </p:cNvPr>
          <p:cNvSpPr txBox="1">
            <a:spLocks noChangeArrowheads="1"/>
          </p:cNvSpPr>
          <p:nvPr/>
        </p:nvSpPr>
        <p:spPr bwMode="auto">
          <a:xfrm>
            <a:off x="355076" y="1180352"/>
            <a:ext cx="5813379" cy="110039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p:spPr>
        <p:txBody>
          <a:bodyPr rot="0" vert="horz" wrap="square" lIns="36576" tIns="36576" rIns="36576" bIns="36576" anchor="t" anchorCtr="0" upright="1">
            <a:noAutofit/>
          </a:bodyPr>
          <a:lstStyle/>
          <a:p>
            <a:pPr fontAlgn="t">
              <a:lnSpc>
                <a:spcPct val="100000"/>
              </a:lnSpc>
              <a:buNone/>
            </a:pPr>
            <a:r>
              <a:rPr lang="en-GB" b="1" dirty="0"/>
              <a:t>Our Vision</a:t>
            </a:r>
          </a:p>
          <a:p>
            <a:pPr fontAlgn="t">
              <a:lnSpc>
                <a:spcPct val="100000"/>
              </a:lnSpc>
              <a:buNone/>
            </a:pPr>
            <a:r>
              <a:rPr lang="en-GB" dirty="0"/>
              <a:t>"Meeting the needs of the present without compromising the ability of future generations to meet their own needs.”</a:t>
            </a:r>
          </a:p>
          <a:p>
            <a:pPr algn="ctr"/>
            <a:r>
              <a:rPr lang="en-GB" b="1" dirty="0">
                <a:solidFill>
                  <a:srgbClr val="D9D9D9"/>
                </a:solidFill>
                <a:effectLst/>
                <a:latin typeface="Verdana" panose="020B0604030504040204" pitchFamily="34" charset="0"/>
                <a:ea typeface="Times New Roman" panose="02020603050405020304" pitchFamily="18" charset="0"/>
                <a:cs typeface="Times New Roman" panose="02020603050405020304" pitchFamily="18" charset="0"/>
              </a:rPr>
              <a:t> </a:t>
            </a:r>
            <a:endParaRPr lang="en-GB" dirty="0">
              <a:effectLst/>
              <a:latin typeface="Verdana" panose="020B0604030504040204" pitchFamily="34" charset="0"/>
              <a:ea typeface="Times New Roman" panose="02020603050405020304" pitchFamily="18" charset="0"/>
              <a:cs typeface="Times New Roman" panose="02020603050405020304" pitchFamily="18" charset="0"/>
            </a:endParaRPr>
          </a:p>
        </p:txBody>
      </p:sp>
      <p:pic>
        <p:nvPicPr>
          <p:cNvPr id="1026" name="Picture 2" descr="What Is Sustainability? And Why Does It Matter?">
            <a:extLst>
              <a:ext uri="{FF2B5EF4-FFF2-40B4-BE49-F238E27FC236}">
                <a16:creationId xmlns:a16="http://schemas.microsoft.com/office/drawing/2014/main" id="{D55C4DA2-D15B-1DD6-C0B7-7C6624436C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8966" y="1047107"/>
            <a:ext cx="5312281" cy="398421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0121768-D94B-4952-67CA-F8FD8FB7413E}"/>
              </a:ext>
            </a:extLst>
          </p:cNvPr>
          <p:cNvSpPr txBox="1"/>
          <p:nvPr/>
        </p:nvSpPr>
        <p:spPr>
          <a:xfrm>
            <a:off x="270933" y="2545930"/>
            <a:ext cx="6298033" cy="2031325"/>
          </a:xfrm>
          <a:prstGeom prst="rect">
            <a:avLst/>
          </a:prstGeom>
          <a:noFill/>
        </p:spPr>
        <p:txBody>
          <a:bodyPr wrap="square" rtlCol="0">
            <a:spAutoFit/>
          </a:bodyPr>
          <a:lstStyle/>
          <a:p>
            <a:pPr fontAlgn="t">
              <a:lnSpc>
                <a:spcPct val="100000"/>
              </a:lnSpc>
              <a:buNone/>
            </a:pPr>
            <a:r>
              <a:rPr lang="en-GB" b="1" dirty="0"/>
              <a:t>UWTSD aims to</a:t>
            </a:r>
            <a:r>
              <a:rPr lang="en-GB" dirty="0"/>
              <a:t>:</a:t>
            </a:r>
          </a:p>
          <a:p>
            <a:pPr marL="342900" lvl="0" indent="-342900" fontAlgn="t">
              <a:lnSpc>
                <a:spcPct val="100000"/>
              </a:lnSpc>
              <a:buFont typeface="Arial" panose="020B0604020202020204" pitchFamily="34" charset="0"/>
              <a:buChar char="•"/>
            </a:pPr>
            <a:r>
              <a:rPr lang="en-GB" dirty="0"/>
              <a:t>Reduce environmental impacts across all campuses.</a:t>
            </a:r>
          </a:p>
          <a:p>
            <a:pPr marL="342900" lvl="0" indent="-342900" fontAlgn="t">
              <a:lnSpc>
                <a:spcPct val="100000"/>
              </a:lnSpc>
              <a:buFont typeface="Arial" panose="020B0604020202020204" pitchFamily="34" charset="0"/>
              <a:buChar char="•"/>
            </a:pPr>
            <a:r>
              <a:rPr lang="en-GB" dirty="0"/>
              <a:t>Support a transition to a low-carbon future.</a:t>
            </a:r>
          </a:p>
          <a:p>
            <a:pPr marL="342900" lvl="0" indent="-342900" fontAlgn="t">
              <a:lnSpc>
                <a:spcPct val="100000"/>
              </a:lnSpc>
              <a:buFont typeface="Arial" panose="020B0604020202020204" pitchFamily="34" charset="0"/>
              <a:buChar char="•"/>
            </a:pPr>
            <a:r>
              <a:rPr lang="en-GB" dirty="0"/>
              <a:t>Embed sustainability into education and research.</a:t>
            </a:r>
          </a:p>
          <a:p>
            <a:pPr marL="342900" lvl="0" indent="-342900" fontAlgn="t">
              <a:lnSpc>
                <a:spcPct val="100000"/>
              </a:lnSpc>
              <a:buFont typeface="Arial" panose="020B0604020202020204" pitchFamily="34" charset="0"/>
              <a:buChar char="•"/>
            </a:pPr>
            <a:r>
              <a:rPr lang="en-GB" dirty="0"/>
              <a:t>Equip learners with the skills needed for a sustainable society.</a:t>
            </a:r>
          </a:p>
          <a:p>
            <a:pPr marL="342900" lvl="0" indent="-342900" fontAlgn="t">
              <a:lnSpc>
                <a:spcPct val="100000"/>
              </a:lnSpc>
              <a:buFont typeface="Arial" panose="020B0604020202020204" pitchFamily="34" charset="0"/>
              <a:buChar char="•"/>
            </a:pPr>
            <a:r>
              <a:rPr lang="en-GB" dirty="0"/>
              <a:t>Act as an environmental leader in Wales</a:t>
            </a:r>
          </a:p>
          <a:p>
            <a:endParaRPr lang="en-GB" dirty="0"/>
          </a:p>
        </p:txBody>
      </p:sp>
      <p:sp>
        <p:nvSpPr>
          <p:cNvPr id="6" name="TextBox 5">
            <a:extLst>
              <a:ext uri="{FF2B5EF4-FFF2-40B4-BE49-F238E27FC236}">
                <a16:creationId xmlns:a16="http://schemas.microsoft.com/office/drawing/2014/main" id="{9B6DBEE3-8842-AD3B-856A-5EC2841F2C63}"/>
              </a:ext>
            </a:extLst>
          </p:cNvPr>
          <p:cNvSpPr txBox="1"/>
          <p:nvPr/>
        </p:nvSpPr>
        <p:spPr>
          <a:xfrm>
            <a:off x="270933" y="5031318"/>
            <a:ext cx="11481846" cy="646331"/>
          </a:xfrm>
          <a:prstGeom prst="rect">
            <a:avLst/>
          </a:prstGeom>
          <a:noFill/>
        </p:spPr>
        <p:txBody>
          <a:bodyPr wrap="square">
            <a:spAutoFit/>
          </a:bodyPr>
          <a:lstStyle/>
          <a:p>
            <a:pPr fontAlgn="t">
              <a:lnSpc>
                <a:spcPct val="100000"/>
              </a:lnSpc>
              <a:buNone/>
            </a:pPr>
            <a:r>
              <a:rPr lang="en-GB" sz="1800" b="0" i="0" dirty="0">
                <a:effectLst/>
                <a:latin typeface="+mn-lt"/>
              </a:rPr>
              <a:t>Sustainability is not just about buildings and energy.</a:t>
            </a:r>
          </a:p>
          <a:p>
            <a:pPr fontAlgn="t">
              <a:lnSpc>
                <a:spcPct val="100000"/>
              </a:lnSpc>
              <a:buNone/>
            </a:pPr>
            <a:r>
              <a:rPr lang="en-GB" sz="1800" b="1" i="0" dirty="0">
                <a:effectLst/>
                <a:latin typeface="+mn-lt"/>
              </a:rPr>
              <a:t>It is embedded across teaching, learning, travel, research, operations and decision making</a:t>
            </a:r>
            <a:endParaRPr lang="en-GB" sz="1800" b="0" i="0" dirty="0">
              <a:effectLst/>
              <a:latin typeface="Segoe UI" panose="020B0502040204020203" pitchFamily="34" charset="0"/>
            </a:endParaRPr>
          </a:p>
        </p:txBody>
      </p:sp>
    </p:spTree>
    <p:extLst>
      <p:ext uri="{BB962C8B-B14F-4D97-AF65-F5344CB8AC3E}">
        <p14:creationId xmlns:p14="http://schemas.microsoft.com/office/powerpoint/2010/main" val="1458030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229AF-B2F5-EEA2-67CD-88823ECCB756}"/>
              </a:ext>
            </a:extLst>
          </p:cNvPr>
          <p:cNvSpPr>
            <a:spLocks noGrp="1"/>
          </p:cNvSpPr>
          <p:nvPr>
            <p:ph type="title"/>
          </p:nvPr>
        </p:nvSpPr>
        <p:spPr>
          <a:xfrm>
            <a:off x="355076" y="0"/>
            <a:ext cx="11481847" cy="1325563"/>
          </a:xfrm>
        </p:spPr>
        <p:txBody>
          <a:bodyPr/>
          <a:lstStyle/>
          <a:p>
            <a:r>
              <a:rPr lang="en-GB" sz="2800" b="1" dirty="0"/>
              <a:t>Why Sustainability Matters</a:t>
            </a:r>
            <a:endParaRPr lang="en-GB" dirty="0"/>
          </a:p>
        </p:txBody>
      </p:sp>
      <p:sp>
        <p:nvSpPr>
          <p:cNvPr id="3" name="Content Placeholder 2">
            <a:extLst>
              <a:ext uri="{FF2B5EF4-FFF2-40B4-BE49-F238E27FC236}">
                <a16:creationId xmlns:a16="http://schemas.microsoft.com/office/drawing/2014/main" id="{165FCADF-7315-9BC5-9A11-2D79809B845B}"/>
              </a:ext>
            </a:extLst>
          </p:cNvPr>
          <p:cNvSpPr>
            <a:spLocks noGrp="1"/>
          </p:cNvSpPr>
          <p:nvPr>
            <p:ph idx="1"/>
          </p:nvPr>
        </p:nvSpPr>
        <p:spPr>
          <a:xfrm>
            <a:off x="267851" y="1268577"/>
            <a:ext cx="4472315" cy="3575934"/>
          </a:xfrm>
        </p:spPr>
        <p:txBody>
          <a:bodyPr>
            <a:normAutofit/>
          </a:bodyPr>
          <a:lstStyle/>
          <a:p>
            <a:pPr fontAlgn="t">
              <a:buNone/>
            </a:pPr>
            <a:r>
              <a:rPr lang="en-GB" sz="1800" b="1" dirty="0"/>
              <a:t>The Challenges Facing Society</a:t>
            </a:r>
          </a:p>
          <a:p>
            <a:pPr fontAlgn="t">
              <a:buNone/>
            </a:pPr>
            <a:r>
              <a:rPr lang="en-GB" sz="1800" dirty="0"/>
              <a:t>We are living through unprecedented environmental challenges:</a:t>
            </a:r>
          </a:p>
          <a:p>
            <a:pPr marL="342900" lvl="0" indent="-342900" fontAlgn="t"/>
            <a:r>
              <a:rPr lang="en-GB" sz="1800" dirty="0"/>
              <a:t>Climate change</a:t>
            </a:r>
          </a:p>
          <a:p>
            <a:pPr marL="342900" lvl="0" indent="-342900" fontAlgn="t"/>
            <a:r>
              <a:rPr lang="en-GB" sz="1800" dirty="0"/>
              <a:t>Biodiversity loss</a:t>
            </a:r>
          </a:p>
          <a:p>
            <a:pPr marL="342900" lvl="0" indent="-342900" fontAlgn="t"/>
            <a:r>
              <a:rPr lang="en-GB" sz="1800" dirty="0"/>
              <a:t>Resource scarcity</a:t>
            </a:r>
          </a:p>
          <a:p>
            <a:pPr marL="342900" lvl="0" indent="-342900" fontAlgn="t"/>
            <a:r>
              <a:rPr lang="en-GB" sz="1800" dirty="0"/>
              <a:t>Air pollution</a:t>
            </a:r>
          </a:p>
          <a:p>
            <a:pPr marL="342900" lvl="0" indent="-342900" fontAlgn="t"/>
            <a:r>
              <a:rPr lang="en-GB" sz="1800" dirty="0"/>
              <a:t>Rising energy demands</a:t>
            </a:r>
          </a:p>
          <a:p>
            <a:pPr marL="342900" lvl="0" indent="-342900" fontAlgn="t"/>
            <a:r>
              <a:rPr lang="en-GB" sz="1800" dirty="0"/>
              <a:t>Sustainable economic transition</a:t>
            </a:r>
          </a:p>
          <a:p>
            <a:endParaRPr lang="en-GB" dirty="0"/>
          </a:p>
        </p:txBody>
      </p:sp>
      <p:sp>
        <p:nvSpPr>
          <p:cNvPr id="5" name="TextBox 4">
            <a:extLst>
              <a:ext uri="{FF2B5EF4-FFF2-40B4-BE49-F238E27FC236}">
                <a16:creationId xmlns:a16="http://schemas.microsoft.com/office/drawing/2014/main" id="{21D294BB-D964-6FBB-7B72-4753BA171229}"/>
              </a:ext>
            </a:extLst>
          </p:cNvPr>
          <p:cNvSpPr txBox="1"/>
          <p:nvPr/>
        </p:nvSpPr>
        <p:spPr>
          <a:xfrm>
            <a:off x="4403836" y="1174718"/>
            <a:ext cx="6096000" cy="2092881"/>
          </a:xfrm>
          <a:prstGeom prst="rect">
            <a:avLst/>
          </a:prstGeom>
          <a:noFill/>
        </p:spPr>
        <p:txBody>
          <a:bodyPr wrap="square">
            <a:spAutoFit/>
          </a:bodyPr>
          <a:lstStyle/>
          <a:p>
            <a:pPr fontAlgn="t">
              <a:lnSpc>
                <a:spcPct val="100000"/>
              </a:lnSpc>
              <a:buNone/>
            </a:pPr>
            <a:r>
              <a:rPr lang="en-GB" b="0" i="0" dirty="0">
                <a:effectLst/>
                <a:latin typeface="+mn-lt"/>
              </a:rPr>
              <a:t>Higher education institutions play a critical role in responding to these challenges through:</a:t>
            </a:r>
          </a:p>
          <a:p>
            <a:pPr marL="342900" lvl="0" indent="-342900" fontAlgn="t">
              <a:lnSpc>
                <a:spcPct val="100000"/>
              </a:lnSpc>
              <a:buFont typeface="Arial" panose="020B0604020202020204" pitchFamily="34" charset="0"/>
              <a:buChar char="•"/>
            </a:pPr>
            <a:r>
              <a:rPr lang="en-GB" b="0" i="0" dirty="0">
                <a:effectLst/>
                <a:latin typeface="+mn-lt"/>
              </a:rPr>
              <a:t>Education</a:t>
            </a:r>
          </a:p>
          <a:p>
            <a:pPr marL="342900" lvl="0" indent="-342900" fontAlgn="t">
              <a:lnSpc>
                <a:spcPct val="100000"/>
              </a:lnSpc>
              <a:buFont typeface="Arial" panose="020B0604020202020204" pitchFamily="34" charset="0"/>
              <a:buChar char="•"/>
            </a:pPr>
            <a:r>
              <a:rPr lang="en-GB" b="0" i="0" dirty="0">
                <a:effectLst/>
                <a:latin typeface="+mn-lt"/>
              </a:rPr>
              <a:t>Research</a:t>
            </a:r>
          </a:p>
          <a:p>
            <a:pPr marL="342900" lvl="0" indent="-342900" fontAlgn="t">
              <a:lnSpc>
                <a:spcPct val="100000"/>
              </a:lnSpc>
              <a:buFont typeface="Arial" panose="020B0604020202020204" pitchFamily="34" charset="0"/>
              <a:buChar char="•"/>
            </a:pPr>
            <a:r>
              <a:rPr lang="en-GB" b="0" i="0" dirty="0">
                <a:effectLst/>
                <a:latin typeface="+mn-lt"/>
              </a:rPr>
              <a:t>Innovation</a:t>
            </a:r>
          </a:p>
          <a:p>
            <a:pPr marL="342900" lvl="0" indent="-342900" fontAlgn="t">
              <a:lnSpc>
                <a:spcPct val="100000"/>
              </a:lnSpc>
              <a:buFont typeface="Arial" panose="020B0604020202020204" pitchFamily="34" charset="0"/>
              <a:buChar char="•"/>
            </a:pPr>
            <a:r>
              <a:rPr lang="en-GB" b="0" i="0" dirty="0">
                <a:effectLst/>
                <a:latin typeface="+mn-lt"/>
              </a:rPr>
              <a:t>Community leadership</a:t>
            </a:r>
          </a:p>
          <a:p>
            <a:pPr marL="342900" lvl="0" indent="-342900" fontAlgn="t">
              <a:lnSpc>
                <a:spcPct val="100000"/>
              </a:lnSpc>
              <a:buFont typeface="Arial" panose="020B0604020202020204" pitchFamily="34" charset="0"/>
              <a:buChar char="•"/>
            </a:pPr>
            <a:r>
              <a:rPr lang="en-GB" b="0" i="0" dirty="0">
                <a:effectLst/>
                <a:latin typeface="+mn-lt"/>
              </a:rPr>
              <a:t>Operational leadership</a:t>
            </a:r>
            <a:endParaRPr lang="en-GB" b="0" i="0" dirty="0">
              <a:effectLst/>
              <a:latin typeface="Segoe UI" panose="020B0502040204020203" pitchFamily="34" charset="0"/>
            </a:endParaRPr>
          </a:p>
        </p:txBody>
      </p:sp>
      <p:pic>
        <p:nvPicPr>
          <p:cNvPr id="7" name="Picture 6">
            <a:extLst>
              <a:ext uri="{FF2B5EF4-FFF2-40B4-BE49-F238E27FC236}">
                <a16:creationId xmlns:a16="http://schemas.microsoft.com/office/drawing/2014/main" id="{329FD9DD-7DB1-A96C-5ECA-51C43421CBD7}"/>
              </a:ext>
            </a:extLst>
          </p:cNvPr>
          <p:cNvPicPr>
            <a:picLocks noChangeAspect="1"/>
          </p:cNvPicPr>
          <p:nvPr/>
        </p:nvPicPr>
        <p:blipFill>
          <a:blip r:embed="rId3"/>
          <a:stretch>
            <a:fillRect/>
          </a:stretch>
        </p:blipFill>
        <p:spPr>
          <a:xfrm>
            <a:off x="7094484" y="2198845"/>
            <a:ext cx="4829666" cy="3219777"/>
          </a:xfrm>
          <a:prstGeom prst="rect">
            <a:avLst/>
          </a:prstGeom>
        </p:spPr>
      </p:pic>
    </p:spTree>
    <p:extLst>
      <p:ext uri="{BB962C8B-B14F-4D97-AF65-F5344CB8AC3E}">
        <p14:creationId xmlns:p14="http://schemas.microsoft.com/office/powerpoint/2010/main" val="97588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3F83C-CFB5-BB45-CC4B-CF8CCBDFA2A4}"/>
              </a:ext>
            </a:extLst>
          </p:cNvPr>
          <p:cNvSpPr>
            <a:spLocks noGrp="1"/>
          </p:cNvSpPr>
          <p:nvPr>
            <p:ph type="title"/>
          </p:nvPr>
        </p:nvSpPr>
        <p:spPr/>
        <p:txBody>
          <a:bodyPr/>
          <a:lstStyle/>
          <a:p>
            <a:r>
              <a:rPr lang="en-GB" sz="2800" b="1" dirty="0"/>
              <a:t>Sustainability and the UWTSD Strategic Plan</a:t>
            </a:r>
            <a:br>
              <a:rPr lang="en-GB" dirty="0"/>
            </a:br>
            <a:endParaRPr lang="en-GB" dirty="0"/>
          </a:p>
        </p:txBody>
      </p:sp>
      <p:sp>
        <p:nvSpPr>
          <p:cNvPr id="3" name="Content Placeholder 2">
            <a:extLst>
              <a:ext uri="{FF2B5EF4-FFF2-40B4-BE49-F238E27FC236}">
                <a16:creationId xmlns:a16="http://schemas.microsoft.com/office/drawing/2014/main" id="{888CAE0F-1B46-443E-8193-F2DD07FA0835}"/>
              </a:ext>
            </a:extLst>
          </p:cNvPr>
          <p:cNvSpPr>
            <a:spLocks noGrp="1"/>
          </p:cNvSpPr>
          <p:nvPr>
            <p:ph idx="1"/>
          </p:nvPr>
        </p:nvSpPr>
        <p:spPr>
          <a:xfrm>
            <a:off x="351934" y="1166648"/>
            <a:ext cx="5385846" cy="4477407"/>
          </a:xfrm>
        </p:spPr>
        <p:txBody>
          <a:bodyPr>
            <a:normAutofit fontScale="92500" lnSpcReduction="10000"/>
          </a:bodyPr>
          <a:lstStyle/>
          <a:p>
            <a:pPr fontAlgn="t">
              <a:buNone/>
            </a:pPr>
            <a:r>
              <a:rPr lang="en-GB" sz="2100" b="1" dirty="0"/>
              <a:t>Three Core Principles</a:t>
            </a:r>
          </a:p>
          <a:p>
            <a:pPr fontAlgn="t">
              <a:buNone/>
            </a:pPr>
            <a:r>
              <a:rPr lang="en-GB" sz="2100" dirty="0"/>
              <a:t>The Sustainability Strategy is aligned with the UWTSD Strategic Plan through three themes:</a:t>
            </a:r>
          </a:p>
          <a:p>
            <a:pPr fontAlgn="t">
              <a:buNone/>
            </a:pPr>
            <a:r>
              <a:rPr lang="en-GB" sz="2100" b="1" dirty="0"/>
              <a:t>Our People</a:t>
            </a:r>
          </a:p>
          <a:p>
            <a:pPr fontAlgn="t"/>
            <a:r>
              <a:rPr lang="en-GB" sz="2100" dirty="0"/>
              <a:t>Empower staff and students.</a:t>
            </a:r>
          </a:p>
          <a:p>
            <a:pPr fontAlgn="t"/>
            <a:r>
              <a:rPr lang="en-GB" sz="2100" dirty="0"/>
              <a:t>Create a culture of environmental responsibility.</a:t>
            </a:r>
          </a:p>
          <a:p>
            <a:pPr fontAlgn="t"/>
            <a:r>
              <a:rPr lang="en-GB" sz="2100" dirty="0"/>
              <a:t>Encourage behavioural change</a:t>
            </a:r>
          </a:p>
          <a:p>
            <a:endParaRPr lang="en-GB" sz="2100" dirty="0"/>
          </a:p>
          <a:p>
            <a:pPr marL="0" lvl="0" indent="0" fontAlgn="t">
              <a:buNone/>
            </a:pPr>
            <a:r>
              <a:rPr lang="en-GB" sz="2100" b="1" dirty="0"/>
              <a:t>Our Purpose</a:t>
            </a:r>
          </a:p>
          <a:p>
            <a:pPr marL="342900" lvl="0" indent="-342900" fontAlgn="t"/>
            <a:r>
              <a:rPr lang="en-GB" sz="2100" dirty="0"/>
              <a:t>Embed sustainability into education.</a:t>
            </a:r>
          </a:p>
          <a:p>
            <a:pPr marL="342900" lvl="0" indent="-342900" fontAlgn="t"/>
            <a:r>
              <a:rPr lang="en-GB" sz="2100" dirty="0"/>
              <a:t>Develop future green skills.</a:t>
            </a:r>
          </a:p>
          <a:p>
            <a:pPr marL="342900" lvl="0" indent="-342900" fontAlgn="t"/>
            <a:r>
              <a:rPr lang="en-GB" sz="2100" dirty="0"/>
              <a:t>Prepare graduates for a changing world</a:t>
            </a:r>
          </a:p>
          <a:p>
            <a:endParaRPr lang="en-GB" dirty="0"/>
          </a:p>
        </p:txBody>
      </p:sp>
      <p:sp>
        <p:nvSpPr>
          <p:cNvPr id="5" name="TextBox 4">
            <a:extLst>
              <a:ext uri="{FF2B5EF4-FFF2-40B4-BE49-F238E27FC236}">
                <a16:creationId xmlns:a16="http://schemas.microsoft.com/office/drawing/2014/main" id="{40016EF5-6BE1-08C9-0E96-A76427BB0EF4}"/>
              </a:ext>
            </a:extLst>
          </p:cNvPr>
          <p:cNvSpPr txBox="1"/>
          <p:nvPr/>
        </p:nvSpPr>
        <p:spPr>
          <a:xfrm>
            <a:off x="6211613" y="1220006"/>
            <a:ext cx="5899013" cy="1200329"/>
          </a:xfrm>
          <a:prstGeom prst="rect">
            <a:avLst/>
          </a:prstGeom>
          <a:noFill/>
        </p:spPr>
        <p:txBody>
          <a:bodyPr wrap="square">
            <a:spAutoFit/>
          </a:bodyPr>
          <a:lstStyle/>
          <a:p>
            <a:pPr marL="0" lvl="0" indent="0" fontAlgn="t">
              <a:buNone/>
            </a:pPr>
            <a:r>
              <a:rPr lang="en-GB" b="1" dirty="0"/>
              <a:t>Our Place</a:t>
            </a:r>
          </a:p>
          <a:p>
            <a:pPr marL="342900" lvl="0" indent="-342900" fontAlgn="t">
              <a:buFont typeface="Arial" panose="020B0604020202020204" pitchFamily="34" charset="0"/>
              <a:buChar char="•"/>
            </a:pPr>
            <a:r>
              <a:rPr lang="en-GB" dirty="0"/>
              <a:t>Use campuses as "living laboratories".</a:t>
            </a:r>
          </a:p>
          <a:p>
            <a:pPr marL="342900" lvl="0" indent="-342900" fontAlgn="t">
              <a:buFont typeface="Arial" panose="020B0604020202020204" pitchFamily="34" charset="0"/>
              <a:buChar char="•"/>
            </a:pPr>
            <a:r>
              <a:rPr lang="en-GB" dirty="0"/>
              <a:t>Demonstrate best practice.</a:t>
            </a:r>
          </a:p>
          <a:p>
            <a:pPr marL="342900" lvl="0" indent="-342900" fontAlgn="t">
              <a:buFont typeface="Arial" panose="020B0604020202020204" pitchFamily="34" charset="0"/>
              <a:buChar char="•"/>
            </a:pPr>
            <a:r>
              <a:rPr lang="en-GB" dirty="0"/>
              <a:t>Support local communities and regions.</a:t>
            </a:r>
          </a:p>
        </p:txBody>
      </p:sp>
      <p:pic>
        <p:nvPicPr>
          <p:cNvPr id="7" name="Picture 6">
            <a:extLst>
              <a:ext uri="{FF2B5EF4-FFF2-40B4-BE49-F238E27FC236}">
                <a16:creationId xmlns:a16="http://schemas.microsoft.com/office/drawing/2014/main" id="{DC8824E9-55D9-6E70-0F1F-09F1E87EE6F0}"/>
              </a:ext>
            </a:extLst>
          </p:cNvPr>
          <p:cNvPicPr>
            <a:picLocks noChangeAspect="1"/>
          </p:cNvPicPr>
          <p:nvPr/>
        </p:nvPicPr>
        <p:blipFill>
          <a:blip r:embed="rId2"/>
          <a:stretch>
            <a:fillRect/>
          </a:stretch>
        </p:blipFill>
        <p:spPr>
          <a:xfrm>
            <a:off x="6211613" y="2545569"/>
            <a:ext cx="5171089" cy="2969992"/>
          </a:xfrm>
          <a:prstGeom prst="rect">
            <a:avLst/>
          </a:prstGeom>
        </p:spPr>
      </p:pic>
    </p:spTree>
    <p:extLst>
      <p:ext uri="{BB962C8B-B14F-4D97-AF65-F5344CB8AC3E}">
        <p14:creationId xmlns:p14="http://schemas.microsoft.com/office/powerpoint/2010/main" val="167807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06C48-D070-5752-8A59-B80557DD0CD8}"/>
              </a:ext>
            </a:extLst>
          </p:cNvPr>
          <p:cNvSpPr>
            <a:spLocks noGrp="1"/>
          </p:cNvSpPr>
          <p:nvPr>
            <p:ph type="title"/>
          </p:nvPr>
        </p:nvSpPr>
        <p:spPr>
          <a:xfrm>
            <a:off x="355076" y="46500"/>
            <a:ext cx="11481847" cy="1325563"/>
          </a:xfrm>
        </p:spPr>
        <p:txBody>
          <a:bodyPr/>
          <a:lstStyle/>
          <a:p>
            <a:r>
              <a:rPr lang="en-GB" sz="2800" b="1" dirty="0"/>
              <a:t>UWTSD Sustainability Priorities 2025-2030</a:t>
            </a:r>
            <a:endParaRPr lang="en-GB" b="1" dirty="0"/>
          </a:p>
        </p:txBody>
      </p:sp>
      <p:sp>
        <p:nvSpPr>
          <p:cNvPr id="3" name="Content Placeholder 2">
            <a:extLst>
              <a:ext uri="{FF2B5EF4-FFF2-40B4-BE49-F238E27FC236}">
                <a16:creationId xmlns:a16="http://schemas.microsoft.com/office/drawing/2014/main" id="{6D24BCC7-AB64-2002-8008-1B3C7B2E1892}"/>
              </a:ext>
            </a:extLst>
          </p:cNvPr>
          <p:cNvSpPr>
            <a:spLocks noGrp="1"/>
          </p:cNvSpPr>
          <p:nvPr>
            <p:ph idx="1"/>
          </p:nvPr>
        </p:nvSpPr>
        <p:spPr>
          <a:xfrm>
            <a:off x="355076" y="1267453"/>
            <a:ext cx="5590636" cy="3575934"/>
          </a:xfrm>
        </p:spPr>
        <p:txBody>
          <a:bodyPr/>
          <a:lstStyle/>
          <a:p>
            <a:pPr fontAlgn="t">
              <a:buNone/>
            </a:pPr>
            <a:r>
              <a:rPr lang="en-GB" sz="1800" b="1" dirty="0"/>
              <a:t>Six Strategic Priorities</a:t>
            </a:r>
          </a:p>
          <a:p>
            <a:pPr marL="342900" lvl="0" indent="-342900" fontAlgn="t">
              <a:buFont typeface="+mj-lt"/>
              <a:buAutoNum type="arabicPeriod"/>
            </a:pPr>
            <a:r>
              <a:rPr lang="en-GB" sz="1800" dirty="0"/>
              <a:t>Carbon Reduction</a:t>
            </a:r>
          </a:p>
          <a:p>
            <a:pPr marL="342900" lvl="0" indent="-342900" fontAlgn="t">
              <a:buFont typeface="+mj-lt"/>
              <a:buAutoNum type="arabicPeriod"/>
            </a:pPr>
            <a:r>
              <a:rPr lang="en-GB" sz="1800" dirty="0"/>
              <a:t>Education &amp; Employability</a:t>
            </a:r>
          </a:p>
          <a:p>
            <a:pPr marL="342900" lvl="0" indent="-342900" fontAlgn="t">
              <a:buFont typeface="+mj-lt"/>
              <a:buAutoNum type="arabicPeriod"/>
            </a:pPr>
            <a:r>
              <a:rPr lang="en-GB" sz="1800" dirty="0"/>
              <a:t>Sustainable Estate</a:t>
            </a:r>
          </a:p>
          <a:p>
            <a:pPr marL="342900" lvl="0" indent="-342900" fontAlgn="t">
              <a:buFont typeface="+mj-lt"/>
              <a:buAutoNum type="arabicPeriod"/>
            </a:pPr>
            <a:r>
              <a:rPr lang="en-GB" sz="1800" dirty="0"/>
              <a:t>Research &amp; Innovation</a:t>
            </a:r>
          </a:p>
          <a:p>
            <a:pPr marL="342900" lvl="0" indent="-342900" fontAlgn="t">
              <a:buFont typeface="+mj-lt"/>
              <a:buAutoNum type="arabicPeriod"/>
            </a:pPr>
            <a:r>
              <a:rPr lang="en-GB" sz="1800" dirty="0"/>
              <a:t>Leadership, Engagement &amp; Culture</a:t>
            </a:r>
          </a:p>
          <a:p>
            <a:pPr marL="342900" lvl="0" indent="-342900" fontAlgn="t">
              <a:buFont typeface="+mj-lt"/>
              <a:buAutoNum type="arabicPeriod"/>
            </a:pPr>
            <a:r>
              <a:rPr lang="en-GB" sz="1800" dirty="0"/>
              <a:t>Monitoring &amp; Reporting</a:t>
            </a:r>
          </a:p>
          <a:p>
            <a:endParaRPr lang="en-GB" dirty="0"/>
          </a:p>
        </p:txBody>
      </p:sp>
      <p:sp>
        <p:nvSpPr>
          <p:cNvPr id="5" name="TextBox 4">
            <a:extLst>
              <a:ext uri="{FF2B5EF4-FFF2-40B4-BE49-F238E27FC236}">
                <a16:creationId xmlns:a16="http://schemas.microsoft.com/office/drawing/2014/main" id="{2502A06C-600C-8D47-3790-215C70251DEB}"/>
              </a:ext>
            </a:extLst>
          </p:cNvPr>
          <p:cNvSpPr txBox="1"/>
          <p:nvPr/>
        </p:nvSpPr>
        <p:spPr>
          <a:xfrm>
            <a:off x="5740923" y="1228283"/>
            <a:ext cx="6096000" cy="2729465"/>
          </a:xfrm>
          <a:prstGeom prst="rect">
            <a:avLst/>
          </a:prstGeom>
          <a:noFill/>
        </p:spPr>
        <p:txBody>
          <a:bodyPr wrap="square">
            <a:spAutoFit/>
          </a:bodyPr>
          <a:lstStyle/>
          <a:p>
            <a:pPr fontAlgn="t">
              <a:lnSpc>
                <a:spcPct val="100000"/>
              </a:lnSpc>
              <a:buNone/>
            </a:pPr>
            <a:r>
              <a:rPr lang="en-GB" sz="1800" b="1" i="0" dirty="0">
                <a:effectLst/>
                <a:latin typeface="+mn-lt"/>
              </a:rPr>
              <a:t>Where Does Travel Fit?</a:t>
            </a:r>
          </a:p>
          <a:p>
            <a:pPr fontAlgn="t">
              <a:lnSpc>
                <a:spcPct val="100000"/>
              </a:lnSpc>
              <a:buNone/>
            </a:pPr>
            <a:r>
              <a:rPr lang="en-GB" sz="1800" b="0" i="0" dirty="0">
                <a:effectLst/>
                <a:latin typeface="+mn-lt"/>
              </a:rPr>
              <a:t>Travel contributes to:</a:t>
            </a:r>
          </a:p>
          <a:p>
            <a:pPr marL="342900" lvl="0" indent="-342900" fontAlgn="t">
              <a:lnSpc>
                <a:spcPct val="100000"/>
              </a:lnSpc>
              <a:buFont typeface="Arial" panose="020B0604020202020204" pitchFamily="34" charset="0"/>
              <a:buChar char="•"/>
            </a:pPr>
            <a:r>
              <a:rPr lang="en-GB" sz="1800" b="0" i="0" dirty="0">
                <a:effectLst/>
                <a:latin typeface="+mn-lt"/>
              </a:rPr>
              <a:t>Carbon Reduction</a:t>
            </a:r>
          </a:p>
          <a:p>
            <a:pPr marL="342900" lvl="0" indent="-342900" fontAlgn="t">
              <a:lnSpc>
                <a:spcPct val="100000"/>
              </a:lnSpc>
              <a:buFont typeface="Arial" panose="020B0604020202020204" pitchFamily="34" charset="0"/>
              <a:buChar char="•"/>
            </a:pPr>
            <a:r>
              <a:rPr lang="en-GB" sz="1800" b="0" i="0" dirty="0">
                <a:effectLst/>
                <a:latin typeface="+mn-lt"/>
              </a:rPr>
              <a:t>Sustainable Estate</a:t>
            </a:r>
          </a:p>
          <a:p>
            <a:pPr marL="342900" lvl="0" indent="-342900" fontAlgn="t">
              <a:lnSpc>
                <a:spcPct val="100000"/>
              </a:lnSpc>
              <a:buFont typeface="Arial" panose="020B0604020202020204" pitchFamily="34" charset="0"/>
              <a:buChar char="•"/>
            </a:pPr>
            <a:r>
              <a:rPr lang="en-GB" sz="1800" b="0" i="0" dirty="0">
                <a:effectLst/>
                <a:latin typeface="+mn-lt"/>
              </a:rPr>
              <a:t>Leadership &amp; Culture</a:t>
            </a:r>
          </a:p>
          <a:p>
            <a:pPr marL="342900" lvl="0" indent="-342900" fontAlgn="t">
              <a:lnSpc>
                <a:spcPct val="100000"/>
              </a:lnSpc>
              <a:buFont typeface="Arial" panose="020B0604020202020204" pitchFamily="34" charset="0"/>
              <a:buChar char="•"/>
            </a:pPr>
            <a:r>
              <a:rPr lang="en-GB" sz="1800" b="0" i="0" dirty="0">
                <a:effectLst/>
                <a:latin typeface="+mn-lt"/>
              </a:rPr>
              <a:t>Student Engagement</a:t>
            </a:r>
          </a:p>
          <a:p>
            <a:pPr fontAlgn="t">
              <a:lnSpc>
                <a:spcPct val="100000"/>
              </a:lnSpc>
              <a:buNone/>
            </a:pPr>
            <a:r>
              <a:rPr lang="en-GB" sz="1800" b="0" i="0" dirty="0">
                <a:effectLst/>
                <a:latin typeface="+mn-lt"/>
              </a:rPr>
              <a:t>This is why travel behaviour is an important sustainability issue for the University.</a:t>
            </a:r>
            <a:endParaRPr lang="en-GB" sz="1800" b="0" i="0" dirty="0">
              <a:effectLst/>
              <a:latin typeface="Segoe UI" panose="020B0502040204020203" pitchFamily="34" charset="0"/>
            </a:endParaRPr>
          </a:p>
        </p:txBody>
      </p:sp>
    </p:spTree>
    <p:extLst>
      <p:ext uri="{BB962C8B-B14F-4D97-AF65-F5344CB8AC3E}">
        <p14:creationId xmlns:p14="http://schemas.microsoft.com/office/powerpoint/2010/main" val="50617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D1912A-F1D0-EAD5-2DD3-60A7F178256A}"/>
              </a:ext>
            </a:extLst>
          </p:cNvPr>
          <p:cNvSpPr>
            <a:spLocks noGrp="1"/>
          </p:cNvSpPr>
          <p:nvPr>
            <p:ph type="title"/>
          </p:nvPr>
        </p:nvSpPr>
        <p:spPr/>
        <p:txBody>
          <a:bodyPr>
            <a:normAutofit/>
          </a:bodyPr>
          <a:lstStyle/>
          <a:p>
            <a:r>
              <a:rPr lang="en-GB" sz="3100" b="1" dirty="0"/>
              <a:t>Sustainability and the UN Sustainable Development Goals</a:t>
            </a:r>
            <a:br>
              <a:rPr lang="en-GB" dirty="0"/>
            </a:br>
            <a:endParaRPr lang="en-GB" dirty="0"/>
          </a:p>
        </p:txBody>
      </p:sp>
      <p:sp>
        <p:nvSpPr>
          <p:cNvPr id="5" name="Content Placeholder 4">
            <a:extLst>
              <a:ext uri="{FF2B5EF4-FFF2-40B4-BE49-F238E27FC236}">
                <a16:creationId xmlns:a16="http://schemas.microsoft.com/office/drawing/2014/main" id="{639195C7-CD23-BA79-120A-F5CFD50302DE}"/>
              </a:ext>
            </a:extLst>
          </p:cNvPr>
          <p:cNvSpPr>
            <a:spLocks noGrp="1"/>
          </p:cNvSpPr>
          <p:nvPr>
            <p:ph idx="1"/>
          </p:nvPr>
        </p:nvSpPr>
        <p:spPr>
          <a:xfrm>
            <a:off x="355076" y="1195004"/>
            <a:ext cx="11481847" cy="3575934"/>
          </a:xfrm>
        </p:spPr>
        <p:txBody>
          <a:bodyPr>
            <a:normAutofit fontScale="92500" lnSpcReduction="10000"/>
          </a:bodyPr>
          <a:lstStyle/>
          <a:p>
            <a:pPr fontAlgn="t">
              <a:buNone/>
            </a:pPr>
            <a:r>
              <a:rPr lang="en-GB" sz="2300" b="1" dirty="0"/>
              <a:t>Thinking Globally, Acting Locally</a:t>
            </a:r>
          </a:p>
          <a:p>
            <a:pPr fontAlgn="t">
              <a:buNone/>
            </a:pPr>
            <a:r>
              <a:rPr lang="en-GB" sz="2300" dirty="0"/>
              <a:t>UWTSD aligns its Sustainability Strategy with the United Nations Sustainable Development Goals (SDGs). </a:t>
            </a:r>
          </a:p>
          <a:p>
            <a:pPr fontAlgn="t">
              <a:buNone/>
            </a:pPr>
            <a:r>
              <a:rPr lang="en-GB" sz="2300" dirty="0"/>
              <a:t>For travel and transport, the most relevant goals are:</a:t>
            </a:r>
          </a:p>
          <a:p>
            <a:pPr marL="342900" lvl="0" indent="-342900" fontAlgn="t"/>
            <a:r>
              <a:rPr lang="en-GB" sz="2300" dirty="0"/>
              <a:t>SDG 3: Good Health &amp; Wellbeing</a:t>
            </a:r>
          </a:p>
          <a:p>
            <a:pPr marL="342900" lvl="0" indent="-342900" fontAlgn="t"/>
            <a:r>
              <a:rPr lang="en-GB" sz="2300" dirty="0"/>
              <a:t>SDG 4: Quality Education</a:t>
            </a:r>
          </a:p>
          <a:p>
            <a:pPr marL="342900" lvl="0" indent="-342900" fontAlgn="t"/>
            <a:r>
              <a:rPr lang="en-GB" sz="2300" dirty="0"/>
              <a:t>SDG 7: Affordable &amp; Clean Energy</a:t>
            </a:r>
          </a:p>
          <a:p>
            <a:pPr marL="342900" lvl="0" indent="-342900" fontAlgn="t"/>
            <a:r>
              <a:rPr lang="en-GB" sz="2300" dirty="0"/>
              <a:t>SDG 11: Sustainable Cities &amp; Communities</a:t>
            </a:r>
          </a:p>
          <a:p>
            <a:pPr marL="342900" lvl="0" indent="-342900" fontAlgn="t"/>
            <a:r>
              <a:rPr lang="en-GB" sz="2300" dirty="0"/>
              <a:t>SDG 12: Responsible Consumption &amp; Production</a:t>
            </a:r>
          </a:p>
          <a:p>
            <a:pPr marL="342900" lvl="0" indent="-342900" fontAlgn="t"/>
            <a:r>
              <a:rPr lang="en-GB" sz="2300" dirty="0"/>
              <a:t>SDG 13: Climate Action</a:t>
            </a:r>
          </a:p>
          <a:p>
            <a:endParaRPr lang="en-GB" dirty="0"/>
          </a:p>
        </p:txBody>
      </p:sp>
      <p:pic>
        <p:nvPicPr>
          <p:cNvPr id="7" name="Picture 6">
            <a:extLst>
              <a:ext uri="{FF2B5EF4-FFF2-40B4-BE49-F238E27FC236}">
                <a16:creationId xmlns:a16="http://schemas.microsoft.com/office/drawing/2014/main" id="{F629CE56-45AC-9435-CD14-D5EC09C5008C}"/>
              </a:ext>
            </a:extLst>
          </p:cNvPr>
          <p:cNvPicPr>
            <a:picLocks noChangeAspect="1"/>
          </p:cNvPicPr>
          <p:nvPr/>
        </p:nvPicPr>
        <p:blipFill>
          <a:blip r:embed="rId2"/>
          <a:stretch>
            <a:fillRect/>
          </a:stretch>
        </p:blipFill>
        <p:spPr>
          <a:xfrm>
            <a:off x="7291551" y="2039007"/>
            <a:ext cx="3900159" cy="3900159"/>
          </a:xfrm>
          <a:prstGeom prst="rect">
            <a:avLst/>
          </a:prstGeom>
        </p:spPr>
      </p:pic>
    </p:spTree>
    <p:extLst>
      <p:ext uri="{BB962C8B-B14F-4D97-AF65-F5344CB8AC3E}">
        <p14:creationId xmlns:p14="http://schemas.microsoft.com/office/powerpoint/2010/main" val="1947673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4736-7303-01BD-CD00-2CAF1EAC1CB0}"/>
              </a:ext>
            </a:extLst>
          </p:cNvPr>
          <p:cNvSpPr>
            <a:spLocks noGrp="1"/>
          </p:cNvSpPr>
          <p:nvPr>
            <p:ph type="title"/>
          </p:nvPr>
        </p:nvSpPr>
        <p:spPr/>
        <p:txBody>
          <a:bodyPr/>
          <a:lstStyle/>
          <a:p>
            <a:r>
              <a:rPr lang="en-GB" sz="2800" b="1" dirty="0"/>
              <a:t>Why Are We Studying Travel?</a:t>
            </a:r>
            <a:br>
              <a:rPr lang="en-GB" dirty="0"/>
            </a:br>
            <a:endParaRPr lang="en-GB" dirty="0"/>
          </a:p>
        </p:txBody>
      </p:sp>
      <p:sp>
        <p:nvSpPr>
          <p:cNvPr id="3" name="Content Placeholder 2">
            <a:extLst>
              <a:ext uri="{FF2B5EF4-FFF2-40B4-BE49-F238E27FC236}">
                <a16:creationId xmlns:a16="http://schemas.microsoft.com/office/drawing/2014/main" id="{AAD013FC-2A11-DD42-6532-955600C08B33}"/>
              </a:ext>
            </a:extLst>
          </p:cNvPr>
          <p:cNvSpPr>
            <a:spLocks noGrp="1"/>
          </p:cNvSpPr>
          <p:nvPr>
            <p:ph idx="1"/>
          </p:nvPr>
        </p:nvSpPr>
        <p:spPr>
          <a:xfrm>
            <a:off x="351934" y="1173983"/>
            <a:ext cx="5107160" cy="3575934"/>
          </a:xfrm>
        </p:spPr>
        <p:txBody>
          <a:bodyPr>
            <a:normAutofit/>
          </a:bodyPr>
          <a:lstStyle/>
          <a:p>
            <a:pPr fontAlgn="t">
              <a:buNone/>
            </a:pPr>
            <a:r>
              <a:rPr lang="en-GB" sz="1800" b="1" dirty="0"/>
              <a:t>Travel Matters</a:t>
            </a:r>
          </a:p>
          <a:p>
            <a:pPr fontAlgn="t">
              <a:buNone/>
            </a:pPr>
            <a:r>
              <a:rPr lang="en-GB" sz="1800" dirty="0"/>
              <a:t>Travel is one of the most visible environmental impacts generated by a university community.</a:t>
            </a:r>
          </a:p>
          <a:p>
            <a:pPr fontAlgn="t">
              <a:buNone/>
            </a:pPr>
            <a:r>
              <a:rPr lang="en-GB" sz="1800" dirty="0"/>
              <a:t>Every day:</a:t>
            </a:r>
          </a:p>
          <a:p>
            <a:pPr marL="342900" lvl="0" indent="-342900" fontAlgn="t"/>
            <a:r>
              <a:rPr lang="en-GB" sz="1800" dirty="0"/>
              <a:t>Staff commute to work.</a:t>
            </a:r>
          </a:p>
          <a:p>
            <a:pPr marL="342900" lvl="0" indent="-342900" fontAlgn="t"/>
            <a:r>
              <a:rPr lang="en-GB" sz="1800" dirty="0"/>
              <a:t>Students travel to campus.</a:t>
            </a:r>
          </a:p>
          <a:p>
            <a:pPr marL="342900" lvl="0" indent="-342900" fontAlgn="t"/>
            <a:r>
              <a:rPr lang="en-GB" sz="1800" dirty="0"/>
              <a:t>Staff travel between campuses.</a:t>
            </a:r>
          </a:p>
          <a:p>
            <a:pPr marL="342900" lvl="0" indent="-342900" fontAlgn="t"/>
            <a:r>
              <a:rPr lang="en-GB" sz="1800" dirty="0"/>
              <a:t>Visitors travel to university facilities.</a:t>
            </a:r>
          </a:p>
          <a:p>
            <a:endParaRPr lang="en-GB" dirty="0"/>
          </a:p>
        </p:txBody>
      </p:sp>
      <p:sp>
        <p:nvSpPr>
          <p:cNvPr id="5" name="TextBox 4">
            <a:extLst>
              <a:ext uri="{FF2B5EF4-FFF2-40B4-BE49-F238E27FC236}">
                <a16:creationId xmlns:a16="http://schemas.microsoft.com/office/drawing/2014/main" id="{5DD52EEA-57F9-4799-00ED-10E4D7F3E5C2}"/>
              </a:ext>
            </a:extLst>
          </p:cNvPr>
          <p:cNvSpPr txBox="1"/>
          <p:nvPr/>
        </p:nvSpPr>
        <p:spPr>
          <a:xfrm>
            <a:off x="5896304" y="1173983"/>
            <a:ext cx="6096000" cy="2070182"/>
          </a:xfrm>
          <a:prstGeom prst="rect">
            <a:avLst/>
          </a:prstGeom>
          <a:noFill/>
        </p:spPr>
        <p:txBody>
          <a:bodyPr wrap="square">
            <a:spAutoFit/>
          </a:bodyPr>
          <a:lstStyle/>
          <a:p>
            <a:pPr fontAlgn="t">
              <a:lnSpc>
                <a:spcPct val="100000"/>
              </a:lnSpc>
              <a:buNone/>
            </a:pPr>
            <a:r>
              <a:rPr lang="en-GB" sz="1800" b="0" i="0" dirty="0">
                <a:effectLst/>
                <a:latin typeface="+mn-lt"/>
              </a:rPr>
              <a:t>Understanding these journeys helps UWTSD:</a:t>
            </a:r>
          </a:p>
          <a:p>
            <a:pPr marL="342900" lvl="0" indent="-342900" fontAlgn="t">
              <a:lnSpc>
                <a:spcPct val="100000"/>
              </a:lnSpc>
              <a:buFont typeface="Arial" panose="020B0604020202020204" pitchFamily="34" charset="0"/>
              <a:buChar char="•"/>
            </a:pPr>
            <a:r>
              <a:rPr lang="en-GB" sz="1800" b="0" i="0" dirty="0">
                <a:effectLst/>
                <a:latin typeface="+mn-lt"/>
              </a:rPr>
              <a:t>Reduce carbon emissions.</a:t>
            </a:r>
          </a:p>
          <a:p>
            <a:pPr marL="342900" lvl="0" indent="-342900" fontAlgn="t">
              <a:lnSpc>
                <a:spcPct val="100000"/>
              </a:lnSpc>
              <a:buFont typeface="Arial" panose="020B0604020202020204" pitchFamily="34" charset="0"/>
              <a:buChar char="•"/>
            </a:pPr>
            <a:r>
              <a:rPr lang="en-GB" sz="1800" b="0" i="0" dirty="0">
                <a:effectLst/>
                <a:latin typeface="+mn-lt"/>
              </a:rPr>
              <a:t>Improve travel options.</a:t>
            </a:r>
          </a:p>
          <a:p>
            <a:pPr marL="342900" lvl="0" indent="-342900" fontAlgn="t">
              <a:lnSpc>
                <a:spcPct val="100000"/>
              </a:lnSpc>
              <a:buFont typeface="Arial" panose="020B0604020202020204" pitchFamily="34" charset="0"/>
              <a:buChar char="•"/>
            </a:pPr>
            <a:r>
              <a:rPr lang="en-GB" sz="1800" b="0" i="0" dirty="0">
                <a:effectLst/>
                <a:latin typeface="+mn-lt"/>
              </a:rPr>
              <a:t>Improve student experience.</a:t>
            </a:r>
          </a:p>
          <a:p>
            <a:pPr marL="342900" lvl="0" indent="-342900" fontAlgn="t">
              <a:lnSpc>
                <a:spcPct val="100000"/>
              </a:lnSpc>
              <a:buFont typeface="Arial" panose="020B0604020202020204" pitchFamily="34" charset="0"/>
              <a:buChar char="•"/>
            </a:pPr>
            <a:r>
              <a:rPr lang="en-GB" sz="1800" b="0" i="0" dirty="0">
                <a:effectLst/>
                <a:latin typeface="+mn-lt"/>
              </a:rPr>
              <a:t>Support future investment decisions.</a:t>
            </a:r>
          </a:p>
          <a:p>
            <a:pPr marL="342900" lvl="0" indent="-342900" fontAlgn="t">
              <a:lnSpc>
                <a:spcPct val="100000"/>
              </a:lnSpc>
              <a:buFont typeface="Arial" panose="020B0604020202020204" pitchFamily="34" charset="0"/>
              <a:buChar char="•"/>
            </a:pPr>
            <a:r>
              <a:rPr lang="en-GB" sz="1800" b="0" i="0" dirty="0">
                <a:effectLst/>
                <a:latin typeface="+mn-lt"/>
              </a:rPr>
              <a:t>Monitor progress towards sustainability goals.</a:t>
            </a:r>
            <a:endParaRPr lang="en-GB" sz="1800" b="0" i="0" dirty="0">
              <a:effectLst/>
              <a:latin typeface="Segoe UI" panose="020B0502040204020203" pitchFamily="34" charset="0"/>
            </a:endParaRPr>
          </a:p>
        </p:txBody>
      </p:sp>
      <p:pic>
        <p:nvPicPr>
          <p:cNvPr id="7" name="Picture 6">
            <a:extLst>
              <a:ext uri="{FF2B5EF4-FFF2-40B4-BE49-F238E27FC236}">
                <a16:creationId xmlns:a16="http://schemas.microsoft.com/office/drawing/2014/main" id="{2A3A8C84-38A2-AD52-C61E-9C7D7C865F5C}"/>
              </a:ext>
            </a:extLst>
          </p:cNvPr>
          <p:cNvPicPr>
            <a:picLocks noChangeAspect="1"/>
          </p:cNvPicPr>
          <p:nvPr/>
        </p:nvPicPr>
        <p:blipFill>
          <a:blip r:embed="rId2"/>
          <a:stretch>
            <a:fillRect/>
          </a:stretch>
        </p:blipFill>
        <p:spPr>
          <a:xfrm>
            <a:off x="6096000" y="3095573"/>
            <a:ext cx="4232056" cy="2372926"/>
          </a:xfrm>
          <a:prstGeom prst="rect">
            <a:avLst/>
          </a:prstGeom>
        </p:spPr>
      </p:pic>
    </p:spTree>
    <p:extLst>
      <p:ext uri="{BB962C8B-B14F-4D97-AF65-F5344CB8AC3E}">
        <p14:creationId xmlns:p14="http://schemas.microsoft.com/office/powerpoint/2010/main" val="150704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376A0-D7F4-6732-7FB6-DCD01FE7048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C50AAB-C7F2-7852-D700-5D85F865BAED}"/>
              </a:ext>
            </a:extLst>
          </p:cNvPr>
          <p:cNvSpPr txBox="1"/>
          <p:nvPr/>
        </p:nvSpPr>
        <p:spPr>
          <a:xfrm>
            <a:off x="838200" y="36512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Why Do We Measure Travel?</a:t>
            </a:r>
          </a:p>
        </p:txBody>
      </p:sp>
      <p:pic>
        <p:nvPicPr>
          <p:cNvPr id="4" name="Picture 3" descr="Time compass on hand">
            <a:extLst>
              <a:ext uri="{FF2B5EF4-FFF2-40B4-BE49-F238E27FC236}">
                <a16:creationId xmlns:a16="http://schemas.microsoft.com/office/drawing/2014/main" id="{93323EFA-64F7-E106-A383-E3AF05F68C24}"/>
              </a:ext>
            </a:extLst>
          </p:cNvPr>
          <p:cNvPicPr>
            <a:picLocks noChangeAspect="1"/>
          </p:cNvPicPr>
          <p:nvPr/>
        </p:nvPicPr>
        <p:blipFill>
          <a:blip r:embed="rId2"/>
          <a:srcRect t="38795" b="5187"/>
          <a:stretch>
            <a:fillRect/>
          </a:stretch>
        </p:blipFill>
        <p:spPr>
          <a:xfrm>
            <a:off x="838200" y="1690689"/>
            <a:ext cx="10515600" cy="3917239"/>
          </a:xfrm>
          <a:prstGeom prst="rect">
            <a:avLst/>
          </a:prstGeom>
          <a:noFill/>
        </p:spPr>
      </p:pic>
    </p:spTree>
    <p:extLst>
      <p:ext uri="{BB962C8B-B14F-4D97-AF65-F5344CB8AC3E}">
        <p14:creationId xmlns:p14="http://schemas.microsoft.com/office/powerpoint/2010/main" val="184605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104700-A89B-E6A3-CB12-DC9616BA88D3}"/>
              </a:ext>
            </a:extLst>
          </p:cNvPr>
          <p:cNvSpPr txBox="1"/>
          <p:nvPr/>
        </p:nvSpPr>
        <p:spPr>
          <a:xfrm>
            <a:off x="301657" y="1420927"/>
            <a:ext cx="11594969" cy="7862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dirty="0">
                <a:latin typeface="+mj-lt"/>
                <a:ea typeface="+mj-ea"/>
                <a:cs typeface="+mj-cs"/>
              </a:rPr>
              <a:t>Travel and Sustainability</a:t>
            </a:r>
          </a:p>
        </p:txBody>
      </p:sp>
      <p:graphicFrame>
        <p:nvGraphicFramePr>
          <p:cNvPr id="6" name="TextBox 2">
            <a:extLst>
              <a:ext uri="{FF2B5EF4-FFF2-40B4-BE49-F238E27FC236}">
                <a16:creationId xmlns:a16="http://schemas.microsoft.com/office/drawing/2014/main" id="{BDF2C6FA-7B80-6244-10CC-1AC36D91AEAB}"/>
              </a:ext>
            </a:extLst>
          </p:cNvPr>
          <p:cNvGraphicFramePr/>
          <p:nvPr>
            <p:extLst>
              <p:ext uri="{D42A27DB-BD31-4B8C-83A1-F6EECF244321}">
                <p14:modId xmlns:p14="http://schemas.microsoft.com/office/powerpoint/2010/main" val="4011187189"/>
              </p:ext>
            </p:extLst>
          </p:nvPr>
        </p:nvGraphicFramePr>
        <p:xfrm>
          <a:off x="301657" y="255560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72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87523-1702-AF10-C6BA-7EB74654F7D0}"/>
              </a:ext>
            </a:extLst>
          </p:cNvPr>
          <p:cNvSpPr>
            <a:spLocks noGrp="1"/>
          </p:cNvSpPr>
          <p:nvPr>
            <p:ph type="title"/>
          </p:nvPr>
        </p:nvSpPr>
        <p:spPr>
          <a:xfrm>
            <a:off x="358219" y="365125"/>
            <a:ext cx="11481847" cy="1325563"/>
          </a:xfrm>
        </p:spPr>
        <p:txBody>
          <a:bodyPr anchor="ctr">
            <a:normAutofit/>
          </a:bodyPr>
          <a:lstStyle/>
          <a:p>
            <a:r>
              <a:rPr lang="en-GB" sz="2800" b="1" dirty="0"/>
              <a:t>Why Universities Care</a:t>
            </a:r>
          </a:p>
        </p:txBody>
      </p:sp>
      <p:graphicFrame>
        <p:nvGraphicFramePr>
          <p:cNvPr id="5" name="Content Placeholder 2">
            <a:extLst>
              <a:ext uri="{FF2B5EF4-FFF2-40B4-BE49-F238E27FC236}">
                <a16:creationId xmlns:a16="http://schemas.microsoft.com/office/drawing/2014/main" id="{73BCEBFC-F75A-C7A2-6087-56B0F6109A09}"/>
              </a:ext>
            </a:extLst>
          </p:cNvPr>
          <p:cNvGraphicFramePr>
            <a:graphicFrameLocks noGrp="1"/>
          </p:cNvGraphicFramePr>
          <p:nvPr>
            <p:ph idx="1"/>
            <p:extLst>
              <p:ext uri="{D42A27DB-BD31-4B8C-83A1-F6EECF244321}">
                <p14:modId xmlns:p14="http://schemas.microsoft.com/office/powerpoint/2010/main" val="104038569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98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C0637-6E22-9EC1-565D-ED239A40B764}"/>
              </a:ext>
            </a:extLst>
          </p:cNvPr>
          <p:cNvSpPr>
            <a:spLocks noGrp="1"/>
          </p:cNvSpPr>
          <p:nvPr>
            <p:ph type="title"/>
          </p:nvPr>
        </p:nvSpPr>
        <p:spPr>
          <a:xfrm>
            <a:off x="358219" y="365125"/>
            <a:ext cx="11481847" cy="1325563"/>
          </a:xfrm>
        </p:spPr>
        <p:txBody>
          <a:bodyPr anchor="ctr">
            <a:normAutofit/>
          </a:bodyPr>
          <a:lstStyle/>
          <a:p>
            <a:pPr fontAlgn="t"/>
            <a:r>
              <a:rPr lang="en-GB" sz="2800" b="1" dirty="0"/>
              <a:t>Discussion Question</a:t>
            </a:r>
            <a:br>
              <a:rPr lang="en-GB" sz="2800" b="1" dirty="0"/>
            </a:br>
            <a:br>
              <a:rPr lang="en-GB" sz="2400" b="1" dirty="0"/>
            </a:br>
            <a:r>
              <a:rPr lang="en-GB" sz="1800" dirty="0"/>
              <a:t>"How do you currently travel to campus and what most influences that decision?"</a:t>
            </a:r>
            <a:endParaRPr lang="en-GB" sz="2400" dirty="0"/>
          </a:p>
        </p:txBody>
      </p:sp>
      <p:pic>
        <p:nvPicPr>
          <p:cNvPr id="5" name="Picture 4">
            <a:extLst>
              <a:ext uri="{FF2B5EF4-FFF2-40B4-BE49-F238E27FC236}">
                <a16:creationId xmlns:a16="http://schemas.microsoft.com/office/drawing/2014/main" id="{56C19B6C-CD42-7EEC-43B9-794AC6CF3C3B}"/>
              </a:ext>
            </a:extLst>
          </p:cNvPr>
          <p:cNvPicPr>
            <a:picLocks noChangeAspect="1"/>
          </p:cNvPicPr>
          <p:nvPr/>
        </p:nvPicPr>
        <p:blipFill>
          <a:blip r:embed="rId2"/>
          <a:srcRect t="29368" r="1" b="16232"/>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2463163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11442-A4C4-4CA9-7B5C-D0142E4F02EA}"/>
              </a:ext>
            </a:extLst>
          </p:cNvPr>
          <p:cNvSpPr>
            <a:spLocks noGrp="1"/>
          </p:cNvSpPr>
          <p:nvPr>
            <p:ph type="title"/>
          </p:nvPr>
        </p:nvSpPr>
        <p:spPr/>
        <p:txBody>
          <a:bodyPr/>
          <a:lstStyle/>
          <a:p>
            <a:r>
              <a:rPr lang="en-GB" sz="2800" b="1" dirty="0"/>
              <a:t>Transport as a major source of carbon emissions.</a:t>
            </a:r>
            <a:br>
              <a:rPr lang="en-US" dirty="0"/>
            </a:br>
            <a:endParaRPr lang="en-GB" dirty="0"/>
          </a:p>
        </p:txBody>
      </p:sp>
      <p:pic>
        <p:nvPicPr>
          <p:cNvPr id="5" name="Picture 4">
            <a:extLst>
              <a:ext uri="{FF2B5EF4-FFF2-40B4-BE49-F238E27FC236}">
                <a16:creationId xmlns:a16="http://schemas.microsoft.com/office/drawing/2014/main" id="{B57A6644-7230-BE8F-7385-CE56E5D28A2E}"/>
              </a:ext>
            </a:extLst>
          </p:cNvPr>
          <p:cNvPicPr>
            <a:picLocks noChangeAspect="1"/>
          </p:cNvPicPr>
          <p:nvPr/>
        </p:nvPicPr>
        <p:blipFill>
          <a:blip r:embed="rId3"/>
          <a:stretch>
            <a:fillRect/>
          </a:stretch>
        </p:blipFill>
        <p:spPr>
          <a:xfrm>
            <a:off x="295374" y="2531351"/>
            <a:ext cx="9396825" cy="2327654"/>
          </a:xfrm>
          <a:prstGeom prst="rect">
            <a:avLst/>
          </a:prstGeom>
        </p:spPr>
      </p:pic>
    </p:spTree>
    <p:extLst>
      <p:ext uri="{BB962C8B-B14F-4D97-AF65-F5344CB8AC3E}">
        <p14:creationId xmlns:p14="http://schemas.microsoft.com/office/powerpoint/2010/main" val="191863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2A40F-23A8-9B78-DA73-174FB6279BCB}"/>
              </a:ext>
            </a:extLst>
          </p:cNvPr>
          <p:cNvSpPr>
            <a:spLocks noGrp="1"/>
          </p:cNvSpPr>
          <p:nvPr>
            <p:ph type="title"/>
          </p:nvPr>
        </p:nvSpPr>
        <p:spPr>
          <a:xfrm>
            <a:off x="298514" y="863877"/>
            <a:ext cx="11594969" cy="1325563"/>
          </a:xfrm>
        </p:spPr>
        <p:txBody>
          <a:bodyPr>
            <a:normAutofit/>
          </a:bodyPr>
          <a:lstStyle/>
          <a:p>
            <a:r>
              <a:rPr lang="en-GB" sz="2800" b="1" dirty="0"/>
              <a:t>Air quality impacts</a:t>
            </a:r>
          </a:p>
        </p:txBody>
      </p:sp>
      <p:sp>
        <p:nvSpPr>
          <p:cNvPr id="3" name="Content Placeholder 2">
            <a:extLst>
              <a:ext uri="{FF2B5EF4-FFF2-40B4-BE49-F238E27FC236}">
                <a16:creationId xmlns:a16="http://schemas.microsoft.com/office/drawing/2014/main" id="{612F5A74-46C0-C3D9-91C1-05469A383B88}"/>
              </a:ext>
            </a:extLst>
          </p:cNvPr>
          <p:cNvSpPr>
            <a:spLocks noGrp="1"/>
          </p:cNvSpPr>
          <p:nvPr>
            <p:ph idx="1"/>
          </p:nvPr>
        </p:nvSpPr>
        <p:spPr>
          <a:xfrm>
            <a:off x="298514" y="1916967"/>
            <a:ext cx="11594969" cy="544946"/>
          </a:xfrm>
        </p:spPr>
        <p:txBody>
          <a:bodyPr>
            <a:normAutofit/>
          </a:bodyPr>
          <a:lstStyle/>
          <a:p>
            <a:pPr marL="0" indent="0">
              <a:buNone/>
            </a:pPr>
            <a:r>
              <a:rPr lang="en-GB" sz="1800" dirty="0"/>
              <a:t>The Death of Ella Adoo-Kissi-Debrah (London)</a:t>
            </a:r>
          </a:p>
          <a:p>
            <a:endParaRPr lang="en-GB" sz="1800" dirty="0"/>
          </a:p>
        </p:txBody>
      </p:sp>
      <p:sp>
        <p:nvSpPr>
          <p:cNvPr id="4" name="TextBox 3">
            <a:extLst>
              <a:ext uri="{FF2B5EF4-FFF2-40B4-BE49-F238E27FC236}">
                <a16:creationId xmlns:a16="http://schemas.microsoft.com/office/drawing/2014/main" id="{92078D0E-51DF-E19D-141D-3387999A8524}"/>
              </a:ext>
            </a:extLst>
          </p:cNvPr>
          <p:cNvSpPr txBox="1"/>
          <p:nvPr/>
        </p:nvSpPr>
        <p:spPr>
          <a:xfrm>
            <a:off x="298514" y="2377966"/>
            <a:ext cx="6337738" cy="2585323"/>
          </a:xfrm>
          <a:prstGeom prst="rect">
            <a:avLst/>
          </a:prstGeom>
          <a:noFill/>
        </p:spPr>
        <p:txBody>
          <a:bodyPr wrap="square" rtlCol="0">
            <a:spAutoFit/>
          </a:bodyPr>
          <a:lstStyle/>
          <a:p>
            <a:pPr fontAlgn="t">
              <a:lnSpc>
                <a:spcPct val="100000"/>
              </a:lnSpc>
              <a:buNone/>
            </a:pPr>
            <a:r>
              <a:rPr lang="en-GB" b="1" dirty="0"/>
              <a:t>What happened?</a:t>
            </a:r>
          </a:p>
          <a:p>
            <a:pPr fontAlgn="t">
              <a:lnSpc>
                <a:spcPct val="100000"/>
              </a:lnSpc>
              <a:buNone/>
            </a:pPr>
            <a:r>
              <a:rPr lang="en-GB" dirty="0"/>
              <a:t>Ella Adoo-Kissi-Debrah was a nine-year-old girl living approximately 25 metres from the South Circular Road in London. After years of severe asthma attacks and multiple hospital admissions, she died in 2013. In 2020, a coroner concluded that air pollution was a significant contributory factor in her death, making it the first known case in the UK where air pollution was officially recorded as a cause of death</a:t>
            </a:r>
          </a:p>
          <a:p>
            <a:endParaRPr lang="en-GB" dirty="0"/>
          </a:p>
        </p:txBody>
      </p:sp>
      <p:sp>
        <p:nvSpPr>
          <p:cNvPr id="6" name="TextBox 5">
            <a:extLst>
              <a:ext uri="{FF2B5EF4-FFF2-40B4-BE49-F238E27FC236}">
                <a16:creationId xmlns:a16="http://schemas.microsoft.com/office/drawing/2014/main" id="{50CE3E8C-D9AB-5018-804A-2F02E1DB8BC6}"/>
              </a:ext>
            </a:extLst>
          </p:cNvPr>
          <p:cNvSpPr txBox="1"/>
          <p:nvPr/>
        </p:nvSpPr>
        <p:spPr>
          <a:xfrm>
            <a:off x="6636252" y="1453055"/>
            <a:ext cx="5387582" cy="2308324"/>
          </a:xfrm>
          <a:prstGeom prst="rect">
            <a:avLst/>
          </a:prstGeom>
          <a:noFill/>
        </p:spPr>
        <p:txBody>
          <a:bodyPr wrap="square" rtlCol="0">
            <a:spAutoFit/>
          </a:bodyPr>
          <a:lstStyle/>
          <a:p>
            <a:pPr fontAlgn="t">
              <a:lnSpc>
                <a:spcPct val="100000"/>
              </a:lnSpc>
              <a:buNone/>
            </a:pPr>
            <a:r>
              <a:rPr lang="en-GB" b="1" dirty="0"/>
              <a:t>Why is it relevant?</a:t>
            </a:r>
          </a:p>
          <a:p>
            <a:pPr marL="342900" lvl="0" indent="-342900" fontAlgn="t">
              <a:lnSpc>
                <a:spcPct val="100000"/>
              </a:lnSpc>
              <a:buFont typeface="Arial" panose="020B0604020202020204" pitchFamily="34" charset="0"/>
              <a:buChar char="•"/>
            </a:pPr>
            <a:r>
              <a:rPr lang="en-GB" dirty="0"/>
              <a:t>The main source of pollution was road traffic emissions.</a:t>
            </a:r>
          </a:p>
          <a:p>
            <a:pPr marL="342900" lvl="0" indent="-342900" fontAlgn="t">
              <a:lnSpc>
                <a:spcPct val="100000"/>
              </a:lnSpc>
              <a:buFont typeface="Arial" panose="020B0604020202020204" pitchFamily="34" charset="0"/>
              <a:buChar char="•"/>
            </a:pPr>
            <a:r>
              <a:rPr lang="en-GB" dirty="0"/>
              <a:t>Nitrogen dioxide (NO₂) and particulate matter exceeded recommended health levels.</a:t>
            </a:r>
          </a:p>
          <a:p>
            <a:pPr marL="342900" lvl="0" indent="-342900" fontAlgn="t">
              <a:lnSpc>
                <a:spcPct val="100000"/>
              </a:lnSpc>
              <a:buFont typeface="Arial" panose="020B0604020202020204" pitchFamily="34" charset="0"/>
              <a:buChar char="•"/>
            </a:pPr>
            <a:r>
              <a:rPr lang="en-GB" dirty="0"/>
              <a:t>The case led to national discussions on clean air policy and transport emissions</a:t>
            </a:r>
          </a:p>
          <a:p>
            <a:endParaRPr lang="en-GB" dirty="0"/>
          </a:p>
        </p:txBody>
      </p:sp>
      <p:sp>
        <p:nvSpPr>
          <p:cNvPr id="8" name="TextBox 7">
            <a:extLst>
              <a:ext uri="{FF2B5EF4-FFF2-40B4-BE49-F238E27FC236}">
                <a16:creationId xmlns:a16="http://schemas.microsoft.com/office/drawing/2014/main" id="{F30B31FD-5425-4AB0-4F2D-9930956FEB73}"/>
              </a:ext>
            </a:extLst>
          </p:cNvPr>
          <p:cNvSpPr txBox="1"/>
          <p:nvPr/>
        </p:nvSpPr>
        <p:spPr>
          <a:xfrm>
            <a:off x="210207" y="5777175"/>
            <a:ext cx="6159062" cy="923330"/>
          </a:xfrm>
          <a:prstGeom prst="rect">
            <a:avLst/>
          </a:prstGeom>
          <a:noFill/>
        </p:spPr>
        <p:txBody>
          <a:bodyPr wrap="square">
            <a:spAutoFit/>
          </a:bodyPr>
          <a:lstStyle/>
          <a:p>
            <a:pPr fontAlgn="t">
              <a:lnSpc>
                <a:spcPct val="100000"/>
              </a:lnSpc>
              <a:buNone/>
            </a:pPr>
            <a:r>
              <a:rPr lang="en-GB" sz="1800" b="1" i="0" dirty="0">
                <a:effectLst/>
              </a:rPr>
              <a:t>If a single road can contribute to a child's death, what responsibility do governments, organisations and individuals have to reduce transport emissions?</a:t>
            </a:r>
            <a:endParaRPr lang="en-GB" sz="1800" b="1" i="0" dirty="0">
              <a:effectLst/>
              <a:latin typeface="Segoe UI" panose="020B0502040204020203" pitchFamily="34" charset="0"/>
            </a:endParaRPr>
          </a:p>
        </p:txBody>
      </p:sp>
      <p:pic>
        <p:nvPicPr>
          <p:cNvPr id="10" name="Picture 9">
            <a:extLst>
              <a:ext uri="{FF2B5EF4-FFF2-40B4-BE49-F238E27FC236}">
                <a16:creationId xmlns:a16="http://schemas.microsoft.com/office/drawing/2014/main" id="{D7998FB5-1C07-088D-1719-48BEDD7EEC7D}"/>
              </a:ext>
            </a:extLst>
          </p:cNvPr>
          <p:cNvPicPr>
            <a:picLocks noChangeAspect="1"/>
          </p:cNvPicPr>
          <p:nvPr/>
        </p:nvPicPr>
        <p:blipFill>
          <a:blip r:embed="rId2"/>
          <a:stretch>
            <a:fillRect/>
          </a:stretch>
        </p:blipFill>
        <p:spPr>
          <a:xfrm>
            <a:off x="6915806" y="3515003"/>
            <a:ext cx="4775921" cy="3185502"/>
          </a:xfrm>
          <a:prstGeom prst="rect">
            <a:avLst/>
          </a:prstGeom>
        </p:spPr>
      </p:pic>
    </p:spTree>
    <p:extLst>
      <p:ext uri="{BB962C8B-B14F-4D97-AF65-F5344CB8AC3E}">
        <p14:creationId xmlns:p14="http://schemas.microsoft.com/office/powerpoint/2010/main" val="100447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82326-C370-AB15-E716-728CE7337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33B53F-6CB0-EBA0-BBC0-5B1C9273314D}"/>
              </a:ext>
            </a:extLst>
          </p:cNvPr>
          <p:cNvSpPr>
            <a:spLocks noGrp="1"/>
          </p:cNvSpPr>
          <p:nvPr>
            <p:ph type="title"/>
          </p:nvPr>
        </p:nvSpPr>
        <p:spPr>
          <a:xfrm>
            <a:off x="298515" y="1264495"/>
            <a:ext cx="11594969" cy="777028"/>
          </a:xfrm>
        </p:spPr>
        <p:txBody>
          <a:bodyPr>
            <a:normAutofit/>
          </a:bodyPr>
          <a:lstStyle/>
          <a:p>
            <a:pPr lvl="0"/>
            <a:r>
              <a:rPr lang="en-GB" sz="2800" b="1" dirty="0"/>
              <a:t>Congestion and infrastructure impacts</a:t>
            </a:r>
          </a:p>
        </p:txBody>
      </p:sp>
      <p:sp>
        <p:nvSpPr>
          <p:cNvPr id="3" name="Content Placeholder 2">
            <a:extLst>
              <a:ext uri="{FF2B5EF4-FFF2-40B4-BE49-F238E27FC236}">
                <a16:creationId xmlns:a16="http://schemas.microsoft.com/office/drawing/2014/main" id="{60D881AF-0221-83F3-908C-408E8B26DF24}"/>
              </a:ext>
            </a:extLst>
          </p:cNvPr>
          <p:cNvSpPr>
            <a:spLocks noGrp="1"/>
          </p:cNvSpPr>
          <p:nvPr>
            <p:ph idx="1"/>
          </p:nvPr>
        </p:nvSpPr>
        <p:spPr>
          <a:xfrm>
            <a:off x="295373" y="2041523"/>
            <a:ext cx="11594969" cy="544946"/>
          </a:xfrm>
        </p:spPr>
        <p:txBody>
          <a:bodyPr/>
          <a:lstStyle/>
          <a:p>
            <a:pPr fontAlgn="t">
              <a:buNone/>
            </a:pPr>
            <a:r>
              <a:rPr lang="en-GB" sz="1800" dirty="0"/>
              <a:t>Newport M4 Corridor, South Wales</a:t>
            </a:r>
          </a:p>
          <a:p>
            <a:endParaRPr lang="en-GB" dirty="0"/>
          </a:p>
        </p:txBody>
      </p:sp>
      <p:sp>
        <p:nvSpPr>
          <p:cNvPr id="4" name="TextBox 3">
            <a:extLst>
              <a:ext uri="{FF2B5EF4-FFF2-40B4-BE49-F238E27FC236}">
                <a16:creationId xmlns:a16="http://schemas.microsoft.com/office/drawing/2014/main" id="{C0AD9F1E-B123-5FB8-32B2-6686825199F4}"/>
              </a:ext>
            </a:extLst>
          </p:cNvPr>
          <p:cNvSpPr txBox="1"/>
          <p:nvPr/>
        </p:nvSpPr>
        <p:spPr>
          <a:xfrm>
            <a:off x="295373" y="2586469"/>
            <a:ext cx="6337738" cy="2308324"/>
          </a:xfrm>
          <a:prstGeom prst="rect">
            <a:avLst/>
          </a:prstGeom>
          <a:noFill/>
        </p:spPr>
        <p:txBody>
          <a:bodyPr wrap="square" rtlCol="0">
            <a:spAutoFit/>
          </a:bodyPr>
          <a:lstStyle/>
          <a:p>
            <a:pPr fontAlgn="t">
              <a:lnSpc>
                <a:spcPct val="100000"/>
              </a:lnSpc>
              <a:buNone/>
            </a:pPr>
            <a:r>
              <a:rPr lang="en-GB" b="1" dirty="0"/>
              <a:t>What happened?</a:t>
            </a:r>
          </a:p>
          <a:p>
            <a:pPr fontAlgn="t">
              <a:lnSpc>
                <a:spcPct val="100000"/>
              </a:lnSpc>
              <a:buNone/>
            </a:pPr>
            <a:r>
              <a:rPr lang="en-GB" dirty="0"/>
              <a:t>The M4 around Newport has long been one of the most congested motorway sections in Wales. Air quality monitoring stations have been established at locations around Junction 25 due to concerns over traffic-related pollution. Newport currently has multiple Air Quality Management Areas (AQMAs), with road traffic identified as a major contributing source of pollution.</a:t>
            </a:r>
          </a:p>
          <a:p>
            <a:endParaRPr lang="en-GB" dirty="0"/>
          </a:p>
        </p:txBody>
      </p:sp>
      <p:sp>
        <p:nvSpPr>
          <p:cNvPr id="6" name="TextBox 5">
            <a:extLst>
              <a:ext uri="{FF2B5EF4-FFF2-40B4-BE49-F238E27FC236}">
                <a16:creationId xmlns:a16="http://schemas.microsoft.com/office/drawing/2014/main" id="{A6B4FF38-F432-E533-E636-917B79C05DE3}"/>
              </a:ext>
            </a:extLst>
          </p:cNvPr>
          <p:cNvSpPr txBox="1"/>
          <p:nvPr/>
        </p:nvSpPr>
        <p:spPr>
          <a:xfrm>
            <a:off x="7157004" y="3740631"/>
            <a:ext cx="4458987" cy="2031325"/>
          </a:xfrm>
          <a:prstGeom prst="rect">
            <a:avLst/>
          </a:prstGeom>
          <a:noFill/>
        </p:spPr>
        <p:txBody>
          <a:bodyPr wrap="square" rtlCol="0">
            <a:spAutoFit/>
          </a:bodyPr>
          <a:lstStyle/>
          <a:p>
            <a:pPr fontAlgn="t">
              <a:lnSpc>
                <a:spcPct val="100000"/>
              </a:lnSpc>
              <a:buNone/>
            </a:pPr>
            <a:r>
              <a:rPr lang="en-GB" b="1" dirty="0"/>
              <a:t>Sustainability Issues?</a:t>
            </a:r>
          </a:p>
          <a:p>
            <a:pPr marL="342900" lvl="0" indent="-342900" fontAlgn="t">
              <a:lnSpc>
                <a:spcPct val="100000"/>
              </a:lnSpc>
              <a:buFont typeface="Arial" panose="020B0604020202020204" pitchFamily="34" charset="0"/>
              <a:buChar char="•"/>
            </a:pPr>
            <a:r>
              <a:rPr lang="en-GB" dirty="0"/>
              <a:t>Heavy commuter traffic.</a:t>
            </a:r>
          </a:p>
          <a:p>
            <a:pPr marL="342900" lvl="0" indent="-342900" fontAlgn="t">
              <a:lnSpc>
                <a:spcPct val="100000"/>
              </a:lnSpc>
              <a:buFont typeface="Arial" panose="020B0604020202020204" pitchFamily="34" charset="0"/>
              <a:buChar char="•"/>
            </a:pPr>
            <a:r>
              <a:rPr lang="en-GB" dirty="0"/>
              <a:t>Freight transport congestion.</a:t>
            </a:r>
          </a:p>
          <a:p>
            <a:pPr marL="342900" lvl="0" indent="-342900" fontAlgn="t">
              <a:lnSpc>
                <a:spcPct val="100000"/>
              </a:lnSpc>
              <a:buFont typeface="Arial" panose="020B0604020202020204" pitchFamily="34" charset="0"/>
              <a:buChar char="•"/>
            </a:pPr>
            <a:r>
              <a:rPr lang="en-GB" dirty="0"/>
              <a:t>Increased NO₂ emissions.</a:t>
            </a:r>
          </a:p>
          <a:p>
            <a:pPr marL="342900" lvl="0" indent="-342900" fontAlgn="t">
              <a:lnSpc>
                <a:spcPct val="100000"/>
              </a:lnSpc>
              <a:buFont typeface="Arial" panose="020B0604020202020204" pitchFamily="34" charset="0"/>
              <a:buChar char="•"/>
            </a:pPr>
            <a:r>
              <a:rPr lang="en-GB" dirty="0"/>
              <a:t>Delays affecting economic productivity.</a:t>
            </a:r>
          </a:p>
          <a:p>
            <a:pPr marL="342900" lvl="0" indent="-342900" fontAlgn="t">
              <a:lnSpc>
                <a:spcPct val="100000"/>
              </a:lnSpc>
              <a:buFont typeface="Arial" panose="020B0604020202020204" pitchFamily="34" charset="0"/>
              <a:buChar char="•"/>
            </a:pPr>
            <a:r>
              <a:rPr lang="en-GB" dirty="0"/>
              <a:t>Pressure to expand road infrastructure.</a:t>
            </a:r>
          </a:p>
          <a:p>
            <a:endParaRPr lang="en-GB" dirty="0"/>
          </a:p>
        </p:txBody>
      </p:sp>
      <p:sp>
        <p:nvSpPr>
          <p:cNvPr id="8" name="TextBox 7">
            <a:extLst>
              <a:ext uri="{FF2B5EF4-FFF2-40B4-BE49-F238E27FC236}">
                <a16:creationId xmlns:a16="http://schemas.microsoft.com/office/drawing/2014/main" id="{25227C20-25B0-7E04-F9AC-2B0C8FEE57BE}"/>
              </a:ext>
            </a:extLst>
          </p:cNvPr>
          <p:cNvSpPr txBox="1"/>
          <p:nvPr/>
        </p:nvSpPr>
        <p:spPr>
          <a:xfrm>
            <a:off x="359465" y="5471137"/>
            <a:ext cx="11473068" cy="923330"/>
          </a:xfrm>
          <a:prstGeom prst="rect">
            <a:avLst/>
          </a:prstGeom>
          <a:noFill/>
        </p:spPr>
        <p:txBody>
          <a:bodyPr wrap="square">
            <a:spAutoFit/>
          </a:bodyPr>
          <a:lstStyle/>
          <a:p>
            <a:pPr fontAlgn="t">
              <a:lnSpc>
                <a:spcPct val="100000"/>
              </a:lnSpc>
              <a:buNone/>
            </a:pPr>
            <a:r>
              <a:rPr lang="en-GB" b="1" dirty="0"/>
              <a:t>Governments often face a dilemma:</a:t>
            </a:r>
          </a:p>
          <a:p>
            <a:pPr fontAlgn="t">
              <a:lnSpc>
                <a:spcPct val="100000"/>
              </a:lnSpc>
              <a:buNone/>
            </a:pPr>
            <a:r>
              <a:rPr lang="en-GB" b="1" dirty="0"/>
              <a:t>Build more roads to ease congestion, or invest in public transport and behaviour change to reduce traffic demand. Where is the balance?</a:t>
            </a:r>
          </a:p>
        </p:txBody>
      </p:sp>
      <p:pic>
        <p:nvPicPr>
          <p:cNvPr id="7" name="Picture 6">
            <a:extLst>
              <a:ext uri="{FF2B5EF4-FFF2-40B4-BE49-F238E27FC236}">
                <a16:creationId xmlns:a16="http://schemas.microsoft.com/office/drawing/2014/main" id="{3AC4EE56-4A1C-D75C-6650-0E949A001104}"/>
              </a:ext>
            </a:extLst>
          </p:cNvPr>
          <p:cNvPicPr>
            <a:picLocks noChangeAspect="1"/>
          </p:cNvPicPr>
          <p:nvPr/>
        </p:nvPicPr>
        <p:blipFill>
          <a:blip r:embed="rId2"/>
          <a:stretch>
            <a:fillRect/>
          </a:stretch>
        </p:blipFill>
        <p:spPr>
          <a:xfrm>
            <a:off x="7315200" y="1291064"/>
            <a:ext cx="3683334" cy="2449567"/>
          </a:xfrm>
          <a:prstGeom prst="rect">
            <a:avLst/>
          </a:prstGeom>
        </p:spPr>
      </p:pic>
    </p:spTree>
    <p:extLst>
      <p:ext uri="{BB962C8B-B14F-4D97-AF65-F5344CB8AC3E}">
        <p14:creationId xmlns:p14="http://schemas.microsoft.com/office/powerpoint/2010/main" val="421381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107EE-0F66-94D6-96E2-6EC030A624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225415-1A5F-5C8C-1648-DFDA9D33C2DD}"/>
              </a:ext>
            </a:extLst>
          </p:cNvPr>
          <p:cNvSpPr>
            <a:spLocks noGrp="1"/>
          </p:cNvSpPr>
          <p:nvPr>
            <p:ph type="title"/>
          </p:nvPr>
        </p:nvSpPr>
        <p:spPr>
          <a:xfrm>
            <a:off x="298515" y="1242097"/>
            <a:ext cx="11594969" cy="891350"/>
          </a:xfrm>
        </p:spPr>
        <p:txBody>
          <a:bodyPr/>
          <a:lstStyle/>
          <a:p>
            <a:pPr lvl="0"/>
            <a:r>
              <a:rPr lang="en-GB" sz="2800" b="1" dirty="0"/>
              <a:t>Health and wellbeing considerations</a:t>
            </a:r>
            <a:r>
              <a:rPr lang="en-GB" dirty="0"/>
              <a:t>.</a:t>
            </a:r>
            <a:endParaRPr lang="en-US" dirty="0"/>
          </a:p>
        </p:txBody>
      </p:sp>
      <p:sp>
        <p:nvSpPr>
          <p:cNvPr id="3" name="Content Placeholder 2">
            <a:extLst>
              <a:ext uri="{FF2B5EF4-FFF2-40B4-BE49-F238E27FC236}">
                <a16:creationId xmlns:a16="http://schemas.microsoft.com/office/drawing/2014/main" id="{D22AF77D-D887-F8CD-8910-07A230DCCDBF}"/>
              </a:ext>
            </a:extLst>
          </p:cNvPr>
          <p:cNvSpPr>
            <a:spLocks noGrp="1"/>
          </p:cNvSpPr>
          <p:nvPr>
            <p:ph idx="1"/>
          </p:nvPr>
        </p:nvSpPr>
        <p:spPr>
          <a:xfrm>
            <a:off x="359465" y="2085192"/>
            <a:ext cx="11594969" cy="544946"/>
          </a:xfrm>
        </p:spPr>
        <p:txBody>
          <a:bodyPr/>
          <a:lstStyle/>
          <a:p>
            <a:pPr fontAlgn="t">
              <a:buNone/>
            </a:pPr>
            <a:r>
              <a:rPr lang="en-GB" sz="1800" dirty="0"/>
              <a:t>London's Air Pollution and Public Health Burden</a:t>
            </a:r>
          </a:p>
          <a:p>
            <a:endParaRPr lang="en-GB" dirty="0"/>
          </a:p>
        </p:txBody>
      </p:sp>
      <p:sp>
        <p:nvSpPr>
          <p:cNvPr id="4" name="TextBox 3">
            <a:extLst>
              <a:ext uri="{FF2B5EF4-FFF2-40B4-BE49-F238E27FC236}">
                <a16:creationId xmlns:a16="http://schemas.microsoft.com/office/drawing/2014/main" id="{721E654A-C9DE-94DA-A9C4-E46A94FCA9DB}"/>
              </a:ext>
            </a:extLst>
          </p:cNvPr>
          <p:cNvSpPr txBox="1"/>
          <p:nvPr/>
        </p:nvSpPr>
        <p:spPr>
          <a:xfrm>
            <a:off x="359465" y="2570537"/>
            <a:ext cx="6337738" cy="2585323"/>
          </a:xfrm>
          <a:prstGeom prst="rect">
            <a:avLst/>
          </a:prstGeom>
          <a:noFill/>
        </p:spPr>
        <p:txBody>
          <a:bodyPr wrap="square" rtlCol="0">
            <a:spAutoFit/>
          </a:bodyPr>
          <a:lstStyle/>
          <a:p>
            <a:pPr fontAlgn="t">
              <a:lnSpc>
                <a:spcPct val="100000"/>
              </a:lnSpc>
              <a:buNone/>
            </a:pPr>
            <a:r>
              <a:rPr lang="en-GB" b="1" dirty="0"/>
              <a:t>What happened?</a:t>
            </a:r>
          </a:p>
          <a:p>
            <a:pPr fontAlgn="t">
              <a:lnSpc>
                <a:spcPct val="100000"/>
              </a:lnSpc>
              <a:buNone/>
            </a:pPr>
            <a:r>
              <a:rPr lang="en-GB" dirty="0"/>
              <a:t>Before introduction of the Ultra Low Emission Zone (ULEZ), London experienced some of the highest urban pollution levels in the UK. Studies and monitoring have linked long-term exposure to air pollution with premature deaths, respiratory illness and cardiovascular disease. Recent analyses suggest air pollution-related deaths have reduced significantly as air quality policies have been introduced.</a:t>
            </a:r>
          </a:p>
          <a:p>
            <a:endParaRPr lang="en-GB" dirty="0"/>
          </a:p>
        </p:txBody>
      </p:sp>
      <p:sp>
        <p:nvSpPr>
          <p:cNvPr id="6" name="TextBox 5">
            <a:extLst>
              <a:ext uri="{FF2B5EF4-FFF2-40B4-BE49-F238E27FC236}">
                <a16:creationId xmlns:a16="http://schemas.microsoft.com/office/drawing/2014/main" id="{B4B4DCA0-B0E0-A697-302B-D537FA24E187}"/>
              </a:ext>
            </a:extLst>
          </p:cNvPr>
          <p:cNvSpPr txBox="1"/>
          <p:nvPr/>
        </p:nvSpPr>
        <p:spPr>
          <a:xfrm>
            <a:off x="7096325" y="1687772"/>
            <a:ext cx="4458987" cy="2308324"/>
          </a:xfrm>
          <a:prstGeom prst="rect">
            <a:avLst/>
          </a:prstGeom>
          <a:noFill/>
        </p:spPr>
        <p:txBody>
          <a:bodyPr wrap="square" rtlCol="0">
            <a:spAutoFit/>
          </a:bodyPr>
          <a:lstStyle/>
          <a:p>
            <a:pPr fontAlgn="t">
              <a:lnSpc>
                <a:spcPct val="100000"/>
              </a:lnSpc>
              <a:buNone/>
            </a:pPr>
            <a:r>
              <a:rPr lang="en-GB" b="1" dirty="0"/>
              <a:t>Why is it useful?</a:t>
            </a:r>
          </a:p>
          <a:p>
            <a:pPr fontAlgn="t">
              <a:lnSpc>
                <a:spcPct val="100000"/>
              </a:lnSpc>
              <a:buNone/>
            </a:pPr>
            <a:r>
              <a:rPr lang="en-GB" dirty="0"/>
              <a:t>It demonstrates that:</a:t>
            </a:r>
          </a:p>
          <a:p>
            <a:pPr marL="342900" lvl="0" indent="-342900" fontAlgn="t">
              <a:lnSpc>
                <a:spcPct val="100000"/>
              </a:lnSpc>
              <a:buFont typeface="Arial" panose="020B0604020202020204" pitchFamily="34" charset="0"/>
              <a:buChar char="•"/>
            </a:pPr>
            <a:r>
              <a:rPr lang="en-GB" dirty="0"/>
              <a:t>Transport policies directly affect public health.</a:t>
            </a:r>
          </a:p>
          <a:p>
            <a:pPr marL="342900" lvl="0" indent="-342900" fontAlgn="t">
              <a:lnSpc>
                <a:spcPct val="100000"/>
              </a:lnSpc>
              <a:buFont typeface="Arial" panose="020B0604020202020204" pitchFamily="34" charset="0"/>
              <a:buChar char="•"/>
            </a:pPr>
            <a:r>
              <a:rPr lang="en-GB" dirty="0"/>
              <a:t>Air quality improvements can save lives.</a:t>
            </a:r>
          </a:p>
          <a:p>
            <a:pPr marL="342900" lvl="0" indent="-342900" fontAlgn="t">
              <a:lnSpc>
                <a:spcPct val="100000"/>
              </a:lnSpc>
              <a:buFont typeface="Arial" panose="020B0604020202020204" pitchFamily="34" charset="0"/>
              <a:buChar char="•"/>
            </a:pPr>
            <a:r>
              <a:rPr lang="en-GB" dirty="0"/>
              <a:t>Travel behaviour and vehicle choice matter.</a:t>
            </a:r>
          </a:p>
          <a:p>
            <a:endParaRPr lang="en-GB" dirty="0"/>
          </a:p>
        </p:txBody>
      </p:sp>
      <p:sp>
        <p:nvSpPr>
          <p:cNvPr id="8" name="TextBox 7">
            <a:extLst>
              <a:ext uri="{FF2B5EF4-FFF2-40B4-BE49-F238E27FC236}">
                <a16:creationId xmlns:a16="http://schemas.microsoft.com/office/drawing/2014/main" id="{2A53F21D-6B13-D751-A007-5A0CDF897F83}"/>
              </a:ext>
            </a:extLst>
          </p:cNvPr>
          <p:cNvSpPr txBox="1"/>
          <p:nvPr/>
        </p:nvSpPr>
        <p:spPr>
          <a:xfrm>
            <a:off x="420416" y="6301438"/>
            <a:ext cx="11473068" cy="369332"/>
          </a:xfrm>
          <a:prstGeom prst="rect">
            <a:avLst/>
          </a:prstGeom>
          <a:noFill/>
        </p:spPr>
        <p:txBody>
          <a:bodyPr wrap="square">
            <a:spAutoFit/>
          </a:bodyPr>
          <a:lstStyle/>
          <a:p>
            <a:pPr fontAlgn="t">
              <a:lnSpc>
                <a:spcPct val="100000"/>
              </a:lnSpc>
              <a:buNone/>
            </a:pPr>
            <a:r>
              <a:rPr lang="en-GB" b="1" dirty="0"/>
              <a:t>Is restricting polluting vehicles a fair policy if it disproportionately affects lower-income households?</a:t>
            </a:r>
          </a:p>
        </p:txBody>
      </p:sp>
      <p:pic>
        <p:nvPicPr>
          <p:cNvPr id="7" name="Picture 6">
            <a:extLst>
              <a:ext uri="{FF2B5EF4-FFF2-40B4-BE49-F238E27FC236}">
                <a16:creationId xmlns:a16="http://schemas.microsoft.com/office/drawing/2014/main" id="{EC44E5F5-1CD3-D831-18A3-7229B02A12C1}"/>
              </a:ext>
            </a:extLst>
          </p:cNvPr>
          <p:cNvPicPr>
            <a:picLocks noChangeAspect="1"/>
          </p:cNvPicPr>
          <p:nvPr/>
        </p:nvPicPr>
        <p:blipFill>
          <a:blip r:embed="rId2"/>
          <a:stretch>
            <a:fillRect/>
          </a:stretch>
        </p:blipFill>
        <p:spPr>
          <a:xfrm>
            <a:off x="7352275" y="3775716"/>
            <a:ext cx="4103686" cy="2308323"/>
          </a:xfrm>
          <a:prstGeom prst="rect">
            <a:avLst/>
          </a:prstGeom>
        </p:spPr>
      </p:pic>
    </p:spTree>
    <p:extLst>
      <p:ext uri="{BB962C8B-B14F-4D97-AF65-F5344CB8AC3E}">
        <p14:creationId xmlns:p14="http://schemas.microsoft.com/office/powerpoint/2010/main" val="4153572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A1305-FF78-0D5B-B8B9-55CD027CA7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1E14C-3574-E677-B2F6-4AA241EFAAD5}"/>
              </a:ext>
            </a:extLst>
          </p:cNvPr>
          <p:cNvSpPr>
            <a:spLocks noGrp="1"/>
          </p:cNvSpPr>
          <p:nvPr>
            <p:ph type="title"/>
          </p:nvPr>
        </p:nvSpPr>
        <p:spPr>
          <a:xfrm>
            <a:off x="298514" y="892498"/>
            <a:ext cx="11594969" cy="1325563"/>
          </a:xfrm>
        </p:spPr>
        <p:txBody>
          <a:bodyPr/>
          <a:lstStyle/>
          <a:p>
            <a:pPr lvl="0"/>
            <a:r>
              <a:rPr lang="en-GB" sz="2800" b="1" dirty="0"/>
              <a:t>Accessibility and Social Inclusion</a:t>
            </a:r>
            <a:r>
              <a:rPr lang="en-GB" dirty="0"/>
              <a:t>.</a:t>
            </a:r>
            <a:endParaRPr lang="en-US" dirty="0"/>
          </a:p>
        </p:txBody>
      </p:sp>
      <p:sp>
        <p:nvSpPr>
          <p:cNvPr id="3" name="Content Placeholder 2">
            <a:extLst>
              <a:ext uri="{FF2B5EF4-FFF2-40B4-BE49-F238E27FC236}">
                <a16:creationId xmlns:a16="http://schemas.microsoft.com/office/drawing/2014/main" id="{4D2C4717-57C3-9034-26C0-BF457545F767}"/>
              </a:ext>
            </a:extLst>
          </p:cNvPr>
          <p:cNvSpPr>
            <a:spLocks noGrp="1"/>
          </p:cNvSpPr>
          <p:nvPr>
            <p:ph idx="1"/>
          </p:nvPr>
        </p:nvSpPr>
        <p:spPr>
          <a:xfrm>
            <a:off x="298514" y="1877360"/>
            <a:ext cx="11594969" cy="544946"/>
          </a:xfrm>
        </p:spPr>
        <p:txBody>
          <a:bodyPr/>
          <a:lstStyle/>
          <a:p>
            <a:pPr fontAlgn="t">
              <a:buNone/>
            </a:pPr>
            <a:r>
              <a:rPr lang="en-GB" sz="1800" dirty="0"/>
              <a:t>Transport Poverty in Rural Britain</a:t>
            </a:r>
          </a:p>
          <a:p>
            <a:endParaRPr lang="en-GB" dirty="0"/>
          </a:p>
        </p:txBody>
      </p:sp>
      <p:sp>
        <p:nvSpPr>
          <p:cNvPr id="4" name="TextBox 3">
            <a:extLst>
              <a:ext uri="{FF2B5EF4-FFF2-40B4-BE49-F238E27FC236}">
                <a16:creationId xmlns:a16="http://schemas.microsoft.com/office/drawing/2014/main" id="{E7A16269-FDE2-B4C5-5293-7D4AD9AC4986}"/>
              </a:ext>
            </a:extLst>
          </p:cNvPr>
          <p:cNvSpPr txBox="1"/>
          <p:nvPr/>
        </p:nvSpPr>
        <p:spPr>
          <a:xfrm>
            <a:off x="298514" y="2337827"/>
            <a:ext cx="5812218" cy="2862322"/>
          </a:xfrm>
          <a:prstGeom prst="rect">
            <a:avLst/>
          </a:prstGeom>
          <a:noFill/>
        </p:spPr>
        <p:txBody>
          <a:bodyPr wrap="square" rtlCol="0">
            <a:spAutoFit/>
          </a:bodyPr>
          <a:lstStyle/>
          <a:p>
            <a:pPr fontAlgn="t">
              <a:lnSpc>
                <a:spcPct val="100000"/>
              </a:lnSpc>
              <a:buNone/>
            </a:pPr>
            <a:r>
              <a:rPr lang="en-GB" b="1" dirty="0"/>
              <a:t>What is Transport Poverty?</a:t>
            </a:r>
          </a:p>
          <a:p>
            <a:pPr fontAlgn="t">
              <a:lnSpc>
                <a:spcPct val="100000"/>
              </a:lnSpc>
              <a:buNone/>
            </a:pPr>
            <a:r>
              <a:rPr lang="en-GB" dirty="0"/>
              <a:t>Research has found that transport costs are a major contributor to household poverty, especially in rural areas where public transport options are limited. Poor transport access can restrict people's ability to reach:</a:t>
            </a:r>
          </a:p>
          <a:p>
            <a:pPr marL="342900" lvl="0" indent="-342900" fontAlgn="t">
              <a:lnSpc>
                <a:spcPct val="100000"/>
              </a:lnSpc>
              <a:buFont typeface="Arial" panose="020B0604020202020204" pitchFamily="34" charset="0"/>
              <a:buChar char="•"/>
            </a:pPr>
            <a:r>
              <a:rPr lang="en-GB" dirty="0"/>
              <a:t>Education</a:t>
            </a:r>
          </a:p>
          <a:p>
            <a:pPr marL="342900" lvl="0" indent="-342900" fontAlgn="t">
              <a:lnSpc>
                <a:spcPct val="100000"/>
              </a:lnSpc>
              <a:buFont typeface="Arial" panose="020B0604020202020204" pitchFamily="34" charset="0"/>
              <a:buChar char="•"/>
            </a:pPr>
            <a:r>
              <a:rPr lang="en-GB" dirty="0"/>
              <a:t>Healthcare</a:t>
            </a:r>
          </a:p>
          <a:p>
            <a:pPr marL="342900" lvl="0" indent="-342900" fontAlgn="t">
              <a:lnSpc>
                <a:spcPct val="100000"/>
              </a:lnSpc>
              <a:buFont typeface="Arial" panose="020B0604020202020204" pitchFamily="34" charset="0"/>
              <a:buChar char="•"/>
            </a:pPr>
            <a:r>
              <a:rPr lang="en-GB" dirty="0"/>
              <a:t>Employment</a:t>
            </a:r>
          </a:p>
          <a:p>
            <a:pPr marL="342900" lvl="0" indent="-342900" fontAlgn="t">
              <a:lnSpc>
                <a:spcPct val="100000"/>
              </a:lnSpc>
              <a:buFont typeface="Arial" panose="020B0604020202020204" pitchFamily="34" charset="0"/>
              <a:buChar char="•"/>
            </a:pPr>
            <a:r>
              <a:rPr lang="en-GB" dirty="0"/>
              <a:t>Social activities</a:t>
            </a:r>
          </a:p>
          <a:p>
            <a:endParaRPr lang="en-GB" dirty="0"/>
          </a:p>
        </p:txBody>
      </p:sp>
      <p:sp>
        <p:nvSpPr>
          <p:cNvPr id="6" name="TextBox 5">
            <a:extLst>
              <a:ext uri="{FF2B5EF4-FFF2-40B4-BE49-F238E27FC236}">
                <a16:creationId xmlns:a16="http://schemas.microsoft.com/office/drawing/2014/main" id="{BBDE37A8-3ADB-12C6-14E7-8C54B35E9327}"/>
              </a:ext>
            </a:extLst>
          </p:cNvPr>
          <p:cNvSpPr txBox="1"/>
          <p:nvPr/>
        </p:nvSpPr>
        <p:spPr>
          <a:xfrm>
            <a:off x="6420788" y="1445114"/>
            <a:ext cx="5162639" cy="2862322"/>
          </a:xfrm>
          <a:prstGeom prst="rect">
            <a:avLst/>
          </a:prstGeom>
          <a:noFill/>
        </p:spPr>
        <p:txBody>
          <a:bodyPr wrap="square" rtlCol="0">
            <a:spAutoFit/>
          </a:bodyPr>
          <a:lstStyle/>
          <a:p>
            <a:pPr fontAlgn="t">
              <a:lnSpc>
                <a:spcPct val="100000"/>
              </a:lnSpc>
              <a:buNone/>
            </a:pPr>
            <a:r>
              <a:rPr lang="en-GB" b="1" dirty="0"/>
              <a:t>Real-World Example</a:t>
            </a:r>
          </a:p>
          <a:p>
            <a:pPr fontAlgn="t">
              <a:lnSpc>
                <a:spcPct val="100000"/>
              </a:lnSpc>
              <a:buNone/>
            </a:pPr>
            <a:r>
              <a:rPr lang="en-GB" dirty="0"/>
              <a:t>Consider living in a rural part of Wales:</a:t>
            </a:r>
          </a:p>
          <a:p>
            <a:pPr marL="342900" lvl="0" indent="-342900" fontAlgn="t">
              <a:lnSpc>
                <a:spcPct val="100000"/>
              </a:lnSpc>
              <a:buFont typeface="Arial" panose="020B0604020202020204" pitchFamily="34" charset="0"/>
              <a:buChar char="•"/>
            </a:pPr>
            <a:r>
              <a:rPr lang="en-GB" dirty="0"/>
              <a:t>No direct bus service to employment</a:t>
            </a:r>
          </a:p>
          <a:p>
            <a:pPr marL="342900" lvl="0" indent="-342900" fontAlgn="t">
              <a:lnSpc>
                <a:spcPct val="100000"/>
              </a:lnSpc>
              <a:buFont typeface="Arial" panose="020B0604020202020204" pitchFamily="34" charset="0"/>
              <a:buChar char="•"/>
            </a:pPr>
            <a:r>
              <a:rPr lang="en-GB" dirty="0"/>
              <a:t>Only one morning and evening bus.</a:t>
            </a:r>
          </a:p>
          <a:p>
            <a:pPr marL="342900" lvl="0" indent="-342900" fontAlgn="t">
              <a:lnSpc>
                <a:spcPct val="100000"/>
              </a:lnSpc>
              <a:buFont typeface="Arial" panose="020B0604020202020204" pitchFamily="34" charset="0"/>
              <a:buChar char="•"/>
            </a:pPr>
            <a:r>
              <a:rPr lang="en-GB" dirty="0"/>
              <a:t>No rail alternative.</a:t>
            </a:r>
          </a:p>
          <a:p>
            <a:pPr marL="342900" lvl="0" indent="-342900" fontAlgn="t">
              <a:lnSpc>
                <a:spcPct val="100000"/>
              </a:lnSpc>
              <a:buFont typeface="Arial" panose="020B0604020202020204" pitchFamily="34" charset="0"/>
              <a:buChar char="•"/>
            </a:pPr>
            <a:r>
              <a:rPr lang="en-GB" dirty="0"/>
              <a:t>Driving becomes the only realistic option.</a:t>
            </a:r>
          </a:p>
          <a:p>
            <a:pPr fontAlgn="t">
              <a:lnSpc>
                <a:spcPct val="100000"/>
              </a:lnSpc>
              <a:buNone/>
            </a:pPr>
            <a:r>
              <a:rPr lang="en-GB" dirty="0"/>
              <a:t>From a sustainability perspective, driving may be less desirable, but from an accessibility perspective it may be essential.</a:t>
            </a:r>
          </a:p>
          <a:p>
            <a:endParaRPr lang="en-GB" dirty="0"/>
          </a:p>
        </p:txBody>
      </p:sp>
      <p:sp>
        <p:nvSpPr>
          <p:cNvPr id="8" name="TextBox 7">
            <a:extLst>
              <a:ext uri="{FF2B5EF4-FFF2-40B4-BE49-F238E27FC236}">
                <a16:creationId xmlns:a16="http://schemas.microsoft.com/office/drawing/2014/main" id="{D60F77C4-8649-AC60-7F43-53D0E08B795D}"/>
              </a:ext>
            </a:extLst>
          </p:cNvPr>
          <p:cNvSpPr txBox="1"/>
          <p:nvPr/>
        </p:nvSpPr>
        <p:spPr>
          <a:xfrm>
            <a:off x="420415" y="6277044"/>
            <a:ext cx="11473068" cy="369332"/>
          </a:xfrm>
          <a:prstGeom prst="rect">
            <a:avLst/>
          </a:prstGeom>
          <a:noFill/>
        </p:spPr>
        <p:txBody>
          <a:bodyPr wrap="square">
            <a:spAutoFit/>
          </a:bodyPr>
          <a:lstStyle/>
          <a:p>
            <a:pPr fontAlgn="t">
              <a:lnSpc>
                <a:spcPct val="100000"/>
              </a:lnSpc>
              <a:buNone/>
            </a:pPr>
            <a:r>
              <a:rPr lang="en-GB" b="1" dirty="0"/>
              <a:t>Is it reasonable to expect everyone to switch to public transport if public transport doesn't exist where they live?</a:t>
            </a:r>
          </a:p>
        </p:txBody>
      </p:sp>
      <p:pic>
        <p:nvPicPr>
          <p:cNvPr id="7" name="Picture 6">
            <a:extLst>
              <a:ext uri="{FF2B5EF4-FFF2-40B4-BE49-F238E27FC236}">
                <a16:creationId xmlns:a16="http://schemas.microsoft.com/office/drawing/2014/main" id="{16EB7F1D-0A87-2898-3504-0F8CCEE42114}"/>
              </a:ext>
            </a:extLst>
          </p:cNvPr>
          <p:cNvPicPr>
            <a:picLocks noChangeAspect="1"/>
          </p:cNvPicPr>
          <p:nvPr/>
        </p:nvPicPr>
        <p:blipFill>
          <a:blip r:embed="rId3"/>
          <a:stretch>
            <a:fillRect/>
          </a:stretch>
        </p:blipFill>
        <p:spPr>
          <a:xfrm>
            <a:off x="4602826" y="4035972"/>
            <a:ext cx="2986347" cy="2241072"/>
          </a:xfrm>
          <a:prstGeom prst="rect">
            <a:avLst/>
          </a:prstGeom>
        </p:spPr>
      </p:pic>
    </p:spTree>
    <p:extLst>
      <p:ext uri="{BB962C8B-B14F-4D97-AF65-F5344CB8AC3E}">
        <p14:creationId xmlns:p14="http://schemas.microsoft.com/office/powerpoint/2010/main" val="3461717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A6A0D-8A57-11BB-1A94-8CF195B80CF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55AF80A-1517-205A-3ED1-9BF6DD50FB7F}"/>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Travel Surveys as a Sustainability Tool</a:t>
            </a:r>
          </a:p>
        </p:txBody>
      </p:sp>
      <p:pic>
        <p:nvPicPr>
          <p:cNvPr id="6" name="Picture 5" descr="What is Sustainable Travel?">
            <a:extLst>
              <a:ext uri="{FF2B5EF4-FFF2-40B4-BE49-F238E27FC236}">
                <a16:creationId xmlns:a16="http://schemas.microsoft.com/office/drawing/2014/main" id="{A40694EF-6DD3-748D-494F-C2C973128E79}"/>
              </a:ext>
            </a:extLst>
          </p:cNvPr>
          <p:cNvPicPr>
            <a:picLocks noChangeAspect="1"/>
          </p:cNvPicPr>
          <p:nvPr/>
        </p:nvPicPr>
        <p:blipFill>
          <a:blip r:embed="rId2"/>
          <a:srcRect l="56" t="47705" r="-54" b="5637"/>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2304992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F0D231-8289-8A77-FF2A-7674D306AF9E}"/>
              </a:ext>
            </a:extLst>
          </p:cNvPr>
          <p:cNvSpPr>
            <a:spLocks noGrp="1"/>
          </p:cNvSpPr>
          <p:nvPr>
            <p:ph type="title"/>
          </p:nvPr>
        </p:nvSpPr>
        <p:spPr/>
        <p:txBody>
          <a:bodyPr/>
          <a:lstStyle/>
          <a:p>
            <a:r>
              <a:rPr lang="en-GB" sz="2800" b="1" dirty="0"/>
              <a:t>What is a Travel Survey?</a:t>
            </a:r>
            <a:br>
              <a:rPr lang="en-GB" b="1" dirty="0"/>
            </a:br>
            <a:endParaRPr lang="en-GB" b="1" dirty="0"/>
          </a:p>
        </p:txBody>
      </p:sp>
      <p:sp>
        <p:nvSpPr>
          <p:cNvPr id="7" name="Content Placeholder 6">
            <a:extLst>
              <a:ext uri="{FF2B5EF4-FFF2-40B4-BE49-F238E27FC236}">
                <a16:creationId xmlns:a16="http://schemas.microsoft.com/office/drawing/2014/main" id="{0BBF9DC1-33A0-9722-A370-16C87824F394}"/>
              </a:ext>
            </a:extLst>
          </p:cNvPr>
          <p:cNvSpPr>
            <a:spLocks noGrp="1"/>
          </p:cNvSpPr>
          <p:nvPr>
            <p:ph idx="1"/>
          </p:nvPr>
        </p:nvSpPr>
        <p:spPr>
          <a:xfrm>
            <a:off x="295374" y="2285837"/>
            <a:ext cx="11594969" cy="3651349"/>
          </a:xfrm>
        </p:spPr>
        <p:txBody>
          <a:bodyPr/>
          <a:lstStyle/>
          <a:p>
            <a:pPr fontAlgn="t">
              <a:buNone/>
            </a:pPr>
            <a:r>
              <a:rPr lang="en-GB" sz="1800" dirty="0"/>
              <a:t>A method of understanding:</a:t>
            </a:r>
          </a:p>
          <a:p>
            <a:pPr marL="342900" lvl="0" indent="-342900" fontAlgn="t"/>
            <a:r>
              <a:rPr lang="en-GB" sz="1800" dirty="0"/>
              <a:t>Where people travel from.</a:t>
            </a:r>
          </a:p>
          <a:p>
            <a:pPr marL="342900" lvl="0" indent="-342900" fontAlgn="t"/>
            <a:r>
              <a:rPr lang="en-GB" sz="1800" dirty="0"/>
              <a:t>How they travel.</a:t>
            </a:r>
          </a:p>
          <a:p>
            <a:pPr marL="342900" lvl="0" indent="-342900" fontAlgn="t"/>
            <a:r>
              <a:rPr lang="en-GB" sz="1800" dirty="0"/>
              <a:t>Why they choose certain modes.</a:t>
            </a:r>
          </a:p>
          <a:p>
            <a:pPr marL="342900" lvl="0" indent="-342900" fontAlgn="t"/>
            <a:r>
              <a:rPr lang="en-GB" sz="1800" dirty="0"/>
              <a:t>Barriers to sustainable travel.</a:t>
            </a:r>
          </a:p>
          <a:p>
            <a:pPr marL="342900" lvl="0" indent="-342900" fontAlgn="t"/>
            <a:r>
              <a:rPr lang="en-GB" sz="1800" dirty="0"/>
              <a:t>Behaviour-change opportunities.</a:t>
            </a:r>
          </a:p>
          <a:p>
            <a:endParaRPr lang="en-GB" dirty="0"/>
          </a:p>
        </p:txBody>
      </p:sp>
    </p:spTree>
    <p:extLst>
      <p:ext uri="{BB962C8B-B14F-4D97-AF65-F5344CB8AC3E}">
        <p14:creationId xmlns:p14="http://schemas.microsoft.com/office/powerpoint/2010/main" val="111445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430D1-5901-4DE3-BE14-794606532D0D}"/>
              </a:ext>
            </a:extLst>
          </p:cNvPr>
          <p:cNvSpPr>
            <a:spLocks noGrp="1"/>
          </p:cNvSpPr>
          <p:nvPr>
            <p:ph type="title"/>
          </p:nvPr>
        </p:nvSpPr>
        <p:spPr/>
        <p:txBody>
          <a:bodyPr/>
          <a:lstStyle/>
          <a:p>
            <a:r>
              <a:rPr lang="en-GB" sz="2800" b="1" dirty="0"/>
              <a:t>How Organisations Use Survey Data</a:t>
            </a:r>
            <a:br>
              <a:rPr lang="en-GB" dirty="0"/>
            </a:br>
            <a:endParaRPr lang="en-GB" dirty="0"/>
          </a:p>
        </p:txBody>
      </p:sp>
      <p:sp>
        <p:nvSpPr>
          <p:cNvPr id="3" name="Content Placeholder 2">
            <a:extLst>
              <a:ext uri="{FF2B5EF4-FFF2-40B4-BE49-F238E27FC236}">
                <a16:creationId xmlns:a16="http://schemas.microsoft.com/office/drawing/2014/main" id="{4402ECA8-0D2D-57D6-A4FB-D0A8E0093607}"/>
              </a:ext>
            </a:extLst>
          </p:cNvPr>
          <p:cNvSpPr>
            <a:spLocks noGrp="1"/>
          </p:cNvSpPr>
          <p:nvPr>
            <p:ph idx="1"/>
          </p:nvPr>
        </p:nvSpPr>
        <p:spPr>
          <a:xfrm>
            <a:off x="298515" y="2285837"/>
            <a:ext cx="11594969" cy="3651349"/>
          </a:xfrm>
        </p:spPr>
        <p:txBody>
          <a:bodyPr/>
          <a:lstStyle/>
          <a:p>
            <a:pPr fontAlgn="t">
              <a:buNone/>
            </a:pPr>
            <a:r>
              <a:rPr lang="en-GB" sz="1800" dirty="0"/>
              <a:t>Examples:</a:t>
            </a:r>
          </a:p>
          <a:p>
            <a:pPr marL="342900" lvl="0" indent="-342900" fontAlgn="t"/>
            <a:r>
              <a:rPr lang="en-GB" sz="1800" dirty="0"/>
              <a:t>Travel Plans.</a:t>
            </a:r>
          </a:p>
          <a:p>
            <a:pPr marL="342900" lvl="0" indent="-342900" fontAlgn="t"/>
            <a:r>
              <a:rPr lang="en-GB" sz="1800" dirty="0"/>
              <a:t>Carbon reduction programmes.</a:t>
            </a:r>
          </a:p>
          <a:p>
            <a:pPr marL="342900" lvl="0" indent="-342900" fontAlgn="t"/>
            <a:r>
              <a:rPr lang="en-GB" sz="1800" dirty="0"/>
              <a:t>Public transport negotiations.</a:t>
            </a:r>
          </a:p>
          <a:p>
            <a:pPr marL="342900" lvl="0" indent="-342900" fontAlgn="t"/>
            <a:r>
              <a:rPr lang="en-GB" sz="1800" dirty="0"/>
              <a:t>Cycle infrastructure investment.</a:t>
            </a:r>
          </a:p>
          <a:p>
            <a:pPr marL="342900" lvl="0" indent="-342900" fontAlgn="t"/>
            <a:r>
              <a:rPr lang="en-GB" sz="1800" dirty="0"/>
              <a:t>Parking management.</a:t>
            </a:r>
          </a:p>
          <a:p>
            <a:pPr marL="342900" lvl="0" indent="-342900" fontAlgn="t"/>
            <a:r>
              <a:rPr lang="en-GB" sz="1800" dirty="0"/>
              <a:t>Active travel initiatives.</a:t>
            </a:r>
          </a:p>
          <a:p>
            <a:pPr marL="342900" lvl="0" indent="-342900" fontAlgn="t"/>
            <a:r>
              <a:rPr lang="en-GB" sz="1800" dirty="0"/>
              <a:t>Emissions reporting</a:t>
            </a:r>
          </a:p>
          <a:p>
            <a:endParaRPr lang="en-GB" dirty="0"/>
          </a:p>
        </p:txBody>
      </p:sp>
      <p:pic>
        <p:nvPicPr>
          <p:cNvPr id="5" name="Picture 4">
            <a:extLst>
              <a:ext uri="{FF2B5EF4-FFF2-40B4-BE49-F238E27FC236}">
                <a16:creationId xmlns:a16="http://schemas.microsoft.com/office/drawing/2014/main" id="{E8CFB479-036E-8421-2E18-EFCEEC859FB2}"/>
              </a:ext>
            </a:extLst>
          </p:cNvPr>
          <p:cNvPicPr>
            <a:picLocks noChangeAspect="1"/>
          </p:cNvPicPr>
          <p:nvPr/>
        </p:nvPicPr>
        <p:blipFill>
          <a:blip r:embed="rId2"/>
          <a:stretch>
            <a:fillRect/>
          </a:stretch>
        </p:blipFill>
        <p:spPr>
          <a:xfrm>
            <a:off x="5888621" y="2100507"/>
            <a:ext cx="5353747" cy="4482662"/>
          </a:xfrm>
          <a:prstGeom prst="rect">
            <a:avLst/>
          </a:prstGeom>
        </p:spPr>
      </p:pic>
    </p:spTree>
    <p:extLst>
      <p:ext uri="{BB962C8B-B14F-4D97-AF65-F5344CB8AC3E}">
        <p14:creationId xmlns:p14="http://schemas.microsoft.com/office/powerpoint/2010/main" val="295945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5EBCD-2585-3742-1D9D-43BFBA70CF0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791A7CC-5B6A-9C81-6F98-897D06E9CF6B}"/>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Understanding the UWTSD Travel Surveys</a:t>
            </a:r>
          </a:p>
        </p:txBody>
      </p:sp>
      <p:pic>
        <p:nvPicPr>
          <p:cNvPr id="6" name="Picture 5" descr="Survey Images – Browse 3,078,063 Stock Photos, Vectors, and Video ...">
            <a:extLst>
              <a:ext uri="{FF2B5EF4-FFF2-40B4-BE49-F238E27FC236}">
                <a16:creationId xmlns:a16="http://schemas.microsoft.com/office/drawing/2014/main" id="{5BC0864F-DB9E-E37B-E36D-99532E56C82D}"/>
              </a:ext>
            </a:extLst>
          </p:cNvPr>
          <p:cNvPicPr>
            <a:picLocks noChangeAspect="1"/>
          </p:cNvPicPr>
          <p:nvPr/>
        </p:nvPicPr>
        <p:blipFill>
          <a:blip r:embed="rId2"/>
          <a:srcRect t="24495" r="1" b="28847"/>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1586185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19FBB-1DFE-A9E8-9A16-A73A986C07EF}"/>
              </a:ext>
            </a:extLst>
          </p:cNvPr>
          <p:cNvSpPr>
            <a:spLocks noGrp="1"/>
          </p:cNvSpPr>
          <p:nvPr>
            <p:ph type="title"/>
          </p:nvPr>
        </p:nvSpPr>
        <p:spPr/>
        <p:txBody>
          <a:bodyPr/>
          <a:lstStyle/>
          <a:p>
            <a:r>
              <a:rPr lang="en-GB" sz="2800" dirty="0"/>
              <a:t>Overview</a:t>
            </a:r>
            <a:br>
              <a:rPr lang="en-GB" dirty="0"/>
            </a:br>
            <a:endParaRPr lang="en-GB" dirty="0"/>
          </a:p>
        </p:txBody>
      </p:sp>
      <p:sp>
        <p:nvSpPr>
          <p:cNvPr id="3" name="Content Placeholder 2">
            <a:extLst>
              <a:ext uri="{FF2B5EF4-FFF2-40B4-BE49-F238E27FC236}">
                <a16:creationId xmlns:a16="http://schemas.microsoft.com/office/drawing/2014/main" id="{C4DDF391-67A6-BC1B-D6DE-7D07883909CC}"/>
              </a:ext>
            </a:extLst>
          </p:cNvPr>
          <p:cNvSpPr>
            <a:spLocks noGrp="1"/>
          </p:cNvSpPr>
          <p:nvPr>
            <p:ph idx="1"/>
          </p:nvPr>
        </p:nvSpPr>
        <p:spPr>
          <a:xfrm>
            <a:off x="295374" y="2285837"/>
            <a:ext cx="11594969" cy="3651349"/>
          </a:xfrm>
        </p:spPr>
        <p:txBody>
          <a:bodyPr/>
          <a:lstStyle/>
          <a:p>
            <a:pPr marL="0" indent="0">
              <a:buNone/>
            </a:pPr>
            <a:r>
              <a:rPr lang="en-GB" sz="1800" dirty="0"/>
              <a:t>UWTSD runs annual surveys for both staff and students to understand travel patterns and inform future actions.</a:t>
            </a:r>
          </a:p>
          <a:p>
            <a:endParaRPr lang="en-GB" dirty="0"/>
          </a:p>
        </p:txBody>
      </p:sp>
    </p:spTree>
    <p:extLst>
      <p:ext uri="{BB962C8B-B14F-4D97-AF65-F5344CB8AC3E}">
        <p14:creationId xmlns:p14="http://schemas.microsoft.com/office/powerpoint/2010/main" val="2899686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26A0-2A52-C144-B073-E241D8350361}"/>
              </a:ext>
            </a:extLst>
          </p:cNvPr>
          <p:cNvSpPr>
            <a:spLocks noGrp="1"/>
          </p:cNvSpPr>
          <p:nvPr>
            <p:ph type="title"/>
          </p:nvPr>
        </p:nvSpPr>
        <p:spPr/>
        <p:txBody>
          <a:bodyPr/>
          <a:lstStyle/>
          <a:p>
            <a:r>
              <a:rPr lang="en-GB" sz="2800" dirty="0"/>
              <a:t>Student Survey Themes</a:t>
            </a:r>
            <a:br>
              <a:rPr lang="en-GB" dirty="0"/>
            </a:br>
            <a:endParaRPr lang="en-GB" dirty="0"/>
          </a:p>
        </p:txBody>
      </p:sp>
      <p:sp>
        <p:nvSpPr>
          <p:cNvPr id="3" name="Content Placeholder 2">
            <a:extLst>
              <a:ext uri="{FF2B5EF4-FFF2-40B4-BE49-F238E27FC236}">
                <a16:creationId xmlns:a16="http://schemas.microsoft.com/office/drawing/2014/main" id="{F6FA17C3-8AF3-29E9-BCF5-6EEE00AFA590}"/>
              </a:ext>
            </a:extLst>
          </p:cNvPr>
          <p:cNvSpPr>
            <a:spLocks noGrp="1"/>
          </p:cNvSpPr>
          <p:nvPr>
            <p:ph idx="1"/>
          </p:nvPr>
        </p:nvSpPr>
        <p:spPr>
          <a:xfrm>
            <a:off x="301657" y="2238704"/>
            <a:ext cx="11594969" cy="4294072"/>
          </a:xfrm>
        </p:spPr>
        <p:txBody>
          <a:bodyPr numCol="2">
            <a:normAutofit/>
          </a:bodyPr>
          <a:lstStyle/>
          <a:p>
            <a:pPr fontAlgn="t">
              <a:buNone/>
            </a:pPr>
            <a:r>
              <a:rPr lang="en-GB" sz="1800" b="1" dirty="0"/>
              <a:t>Travel Behaviour</a:t>
            </a:r>
          </a:p>
          <a:p>
            <a:pPr marL="342900" lvl="0" indent="-342900" fontAlgn="t"/>
            <a:r>
              <a:rPr lang="en-GB" sz="1800" dirty="0"/>
              <a:t>Campus location.</a:t>
            </a:r>
          </a:p>
          <a:p>
            <a:pPr marL="342900" lvl="0" indent="-342900" fontAlgn="t"/>
            <a:r>
              <a:rPr lang="en-GB" sz="1800" dirty="0"/>
              <a:t>Days commuting.</a:t>
            </a:r>
          </a:p>
          <a:p>
            <a:pPr marL="342900" lvl="0" indent="-342900" fontAlgn="t"/>
            <a:r>
              <a:rPr lang="en-GB" sz="1800" dirty="0"/>
              <a:t>Travel modes.</a:t>
            </a:r>
          </a:p>
          <a:p>
            <a:pPr fontAlgn="t">
              <a:buNone/>
            </a:pPr>
            <a:r>
              <a:rPr lang="en-GB" sz="1800" b="1" dirty="0"/>
              <a:t>Active Travel</a:t>
            </a:r>
          </a:p>
          <a:p>
            <a:pPr marL="342900" lvl="0" indent="-342900" fontAlgn="t"/>
            <a:r>
              <a:rPr lang="en-GB" sz="1800" dirty="0"/>
              <a:t>Cycling facilities.</a:t>
            </a:r>
          </a:p>
          <a:p>
            <a:pPr marL="342900" lvl="0" indent="-342900" fontAlgn="t"/>
            <a:r>
              <a:rPr lang="en-GB" sz="1800" dirty="0"/>
              <a:t>Walking opportunities.</a:t>
            </a:r>
          </a:p>
          <a:p>
            <a:pPr marL="342900" lvl="0" indent="-342900" fontAlgn="t"/>
            <a:r>
              <a:rPr lang="en-GB" sz="1800" dirty="0"/>
              <a:t>Infrastructure improvements.</a:t>
            </a:r>
          </a:p>
          <a:p>
            <a:pPr fontAlgn="t">
              <a:buNone/>
            </a:pPr>
            <a:endParaRPr lang="en-GB" sz="1800" b="1" dirty="0"/>
          </a:p>
          <a:p>
            <a:pPr fontAlgn="t">
              <a:buNone/>
            </a:pPr>
            <a:endParaRPr lang="en-GB" sz="1800" b="1" dirty="0"/>
          </a:p>
          <a:p>
            <a:pPr fontAlgn="t">
              <a:buNone/>
            </a:pPr>
            <a:endParaRPr lang="en-GB" sz="1800" b="1" dirty="0"/>
          </a:p>
          <a:p>
            <a:pPr fontAlgn="t">
              <a:buNone/>
            </a:pPr>
            <a:r>
              <a:rPr lang="en-GB" sz="1800" b="1" dirty="0"/>
              <a:t>Public Transport</a:t>
            </a:r>
          </a:p>
          <a:p>
            <a:pPr marL="342900" lvl="0" indent="-342900" fontAlgn="t"/>
            <a:r>
              <a:rPr lang="en-GB" sz="1800" dirty="0"/>
              <a:t>Ticket costs.</a:t>
            </a:r>
          </a:p>
          <a:p>
            <a:pPr marL="342900" lvl="0" indent="-342900" fontAlgn="t"/>
            <a:r>
              <a:rPr lang="en-GB" sz="1800" dirty="0"/>
              <a:t>Service frequency.</a:t>
            </a:r>
          </a:p>
          <a:p>
            <a:pPr marL="342900" lvl="0" indent="-342900" fontAlgn="t"/>
            <a:r>
              <a:rPr lang="en-GB" sz="1800" dirty="0"/>
              <a:t>Route availability.</a:t>
            </a:r>
          </a:p>
          <a:p>
            <a:pPr fontAlgn="t">
              <a:buNone/>
            </a:pPr>
            <a:r>
              <a:rPr lang="en-GB" sz="1800" b="1" dirty="0"/>
              <a:t>Behaviour Change</a:t>
            </a:r>
          </a:p>
          <a:p>
            <a:pPr marL="342900" lvl="0" indent="-342900" fontAlgn="t"/>
            <a:r>
              <a:rPr lang="en-GB" sz="1800" dirty="0"/>
              <a:t>Incentive app interest.</a:t>
            </a:r>
          </a:p>
          <a:p>
            <a:pPr marL="342900" lvl="0" indent="-342900" fontAlgn="t"/>
            <a:r>
              <a:rPr lang="en-GB" sz="1800" dirty="0"/>
              <a:t>Key factors affecting decisions.</a:t>
            </a:r>
          </a:p>
          <a:p>
            <a:endParaRPr lang="en-GB" dirty="0"/>
          </a:p>
        </p:txBody>
      </p:sp>
    </p:spTree>
    <p:extLst>
      <p:ext uri="{BB962C8B-B14F-4D97-AF65-F5344CB8AC3E}">
        <p14:creationId xmlns:p14="http://schemas.microsoft.com/office/powerpoint/2010/main" val="1007022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581ED-2E66-2699-79CE-6C9139F6D9A9}"/>
              </a:ext>
            </a:extLst>
          </p:cNvPr>
          <p:cNvSpPr>
            <a:spLocks noGrp="1"/>
          </p:cNvSpPr>
          <p:nvPr>
            <p:ph type="title"/>
          </p:nvPr>
        </p:nvSpPr>
        <p:spPr/>
        <p:txBody>
          <a:bodyPr>
            <a:normAutofit/>
          </a:bodyPr>
          <a:lstStyle/>
          <a:p>
            <a:r>
              <a:rPr lang="en-GB" sz="2800" dirty="0"/>
              <a:t>Staff Travel Themes</a:t>
            </a:r>
          </a:p>
        </p:txBody>
      </p:sp>
      <p:sp>
        <p:nvSpPr>
          <p:cNvPr id="3" name="Content Placeholder 2">
            <a:extLst>
              <a:ext uri="{FF2B5EF4-FFF2-40B4-BE49-F238E27FC236}">
                <a16:creationId xmlns:a16="http://schemas.microsoft.com/office/drawing/2014/main" id="{9BE7D6CE-E7A9-957A-0266-59AB206842C2}"/>
              </a:ext>
            </a:extLst>
          </p:cNvPr>
          <p:cNvSpPr>
            <a:spLocks noGrp="1"/>
          </p:cNvSpPr>
          <p:nvPr>
            <p:ph idx="1"/>
          </p:nvPr>
        </p:nvSpPr>
        <p:spPr>
          <a:xfrm>
            <a:off x="301657" y="2545095"/>
            <a:ext cx="11594969" cy="3651349"/>
          </a:xfrm>
        </p:spPr>
        <p:txBody>
          <a:bodyPr numCol="2">
            <a:normAutofit/>
          </a:bodyPr>
          <a:lstStyle/>
          <a:p>
            <a:pPr fontAlgn="t">
              <a:buNone/>
            </a:pPr>
            <a:r>
              <a:rPr lang="en-GB" sz="1800" dirty="0"/>
              <a:t>Additional topics include:</a:t>
            </a:r>
          </a:p>
          <a:p>
            <a:pPr marL="342900" lvl="0" indent="-342900" fontAlgn="t"/>
            <a:r>
              <a:rPr lang="en-GB" sz="1800" dirty="0"/>
              <a:t>Distance travelled.</a:t>
            </a:r>
          </a:p>
          <a:p>
            <a:pPr marL="342900" lvl="0" indent="-342900" fontAlgn="t"/>
            <a:r>
              <a:rPr lang="en-GB" sz="1800" dirty="0"/>
              <a:t>Travel time.</a:t>
            </a:r>
          </a:p>
          <a:p>
            <a:pPr marL="342900" lvl="0" indent="-342900" fontAlgn="t"/>
            <a:r>
              <a:rPr lang="en-GB" sz="1800" dirty="0"/>
              <a:t>Vehicle fuel type.</a:t>
            </a:r>
          </a:p>
          <a:p>
            <a:pPr marL="342900" lvl="0" indent="-342900" fontAlgn="t"/>
            <a:r>
              <a:rPr lang="en-GB" sz="1800" dirty="0"/>
              <a:t>Vehicle size.</a:t>
            </a:r>
          </a:p>
          <a:p>
            <a:pPr marL="342900" lvl="0" indent="-342900" fontAlgn="t"/>
            <a:r>
              <a:rPr lang="en-GB" sz="1800" dirty="0"/>
              <a:t>Cross-campus travel.</a:t>
            </a:r>
          </a:p>
          <a:p>
            <a:pPr marL="342900" lvl="0" indent="-342900" fontAlgn="t"/>
            <a:r>
              <a:rPr lang="en-GB" sz="1800" dirty="0"/>
              <a:t>Use of Teams to reduce travel.</a:t>
            </a:r>
          </a:p>
          <a:p>
            <a:pPr marL="342900" lvl="0" indent="-342900" fontAlgn="t"/>
            <a:r>
              <a:rPr lang="en-GB" sz="1800" dirty="0"/>
              <a:t>Public transport barriers.</a:t>
            </a:r>
          </a:p>
          <a:p>
            <a:pPr marL="342900" lvl="0" indent="-342900" fontAlgn="t"/>
            <a:r>
              <a:rPr lang="en-GB" sz="1800" dirty="0"/>
              <a:t>Impact of fuel prices.</a:t>
            </a:r>
          </a:p>
          <a:p>
            <a:endParaRPr lang="en-GB" dirty="0"/>
          </a:p>
        </p:txBody>
      </p:sp>
    </p:spTree>
    <p:extLst>
      <p:ext uri="{BB962C8B-B14F-4D97-AF65-F5344CB8AC3E}">
        <p14:creationId xmlns:p14="http://schemas.microsoft.com/office/powerpoint/2010/main" val="2556538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2BC1F-6F5C-A14A-813A-45BD8F892320}"/>
              </a:ext>
            </a:extLst>
          </p:cNvPr>
          <p:cNvSpPr>
            <a:spLocks noGrp="1"/>
          </p:cNvSpPr>
          <p:nvPr>
            <p:ph type="title"/>
          </p:nvPr>
        </p:nvSpPr>
        <p:spPr/>
        <p:txBody>
          <a:bodyPr>
            <a:normAutofit/>
          </a:bodyPr>
          <a:lstStyle/>
          <a:p>
            <a:r>
              <a:rPr lang="en-GB" sz="2800" dirty="0"/>
              <a:t>Surveys</a:t>
            </a:r>
          </a:p>
        </p:txBody>
      </p:sp>
      <p:sp>
        <p:nvSpPr>
          <p:cNvPr id="3" name="Content Placeholder 2">
            <a:extLst>
              <a:ext uri="{FF2B5EF4-FFF2-40B4-BE49-F238E27FC236}">
                <a16:creationId xmlns:a16="http://schemas.microsoft.com/office/drawing/2014/main" id="{27D6AFE0-B540-24C2-4799-6D5F12D770C6}"/>
              </a:ext>
            </a:extLst>
          </p:cNvPr>
          <p:cNvSpPr>
            <a:spLocks noGrp="1"/>
          </p:cNvSpPr>
          <p:nvPr>
            <p:ph idx="1"/>
          </p:nvPr>
        </p:nvSpPr>
        <p:spPr/>
        <p:txBody>
          <a:bodyPr>
            <a:normAutofit/>
          </a:bodyPr>
          <a:lstStyle/>
          <a:p>
            <a:r>
              <a:rPr lang="en-GB" sz="1800" dirty="0"/>
              <a:t>UWTSD Student Survey - </a:t>
            </a:r>
            <a:r>
              <a:rPr lang="en-GB" sz="1800" dirty="0">
                <a:hlinkClick r:id="rId2"/>
              </a:rPr>
              <a:t>UWTSD Student Travel Survey 2026/27 – Fill in form</a:t>
            </a:r>
            <a:endParaRPr lang="en-GB" sz="1800" dirty="0"/>
          </a:p>
          <a:p>
            <a:r>
              <a:rPr lang="en-GB" sz="1800" dirty="0"/>
              <a:t>UWTSD Staff Survey - </a:t>
            </a:r>
            <a:r>
              <a:rPr lang="en-GB" sz="1800" dirty="0">
                <a:hlinkClick r:id="rId3"/>
              </a:rPr>
              <a:t>UWTSD Staff Travel Survey 2026/27 – Fill in form</a:t>
            </a:r>
            <a:endParaRPr lang="en-GB" sz="1800" dirty="0"/>
          </a:p>
        </p:txBody>
      </p:sp>
    </p:spTree>
    <p:extLst>
      <p:ext uri="{BB962C8B-B14F-4D97-AF65-F5344CB8AC3E}">
        <p14:creationId xmlns:p14="http://schemas.microsoft.com/office/powerpoint/2010/main" val="3670033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C5D3D-A175-5B42-BADE-592B5C251CC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11E3FE4-6BDF-ECC1-196A-687B4E3157FE}"/>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Supporting Survey Participation</a:t>
            </a:r>
          </a:p>
        </p:txBody>
      </p:sp>
      <p:pic>
        <p:nvPicPr>
          <p:cNvPr id="5" name="Picture 4">
            <a:extLst>
              <a:ext uri="{FF2B5EF4-FFF2-40B4-BE49-F238E27FC236}">
                <a16:creationId xmlns:a16="http://schemas.microsoft.com/office/drawing/2014/main" id="{0DF65AEA-39EE-2B20-D0AF-3B180CD106AC}"/>
              </a:ext>
            </a:extLst>
          </p:cNvPr>
          <p:cNvPicPr>
            <a:picLocks noChangeAspect="1"/>
          </p:cNvPicPr>
          <p:nvPr/>
        </p:nvPicPr>
        <p:blipFill>
          <a:blip r:embed="rId2"/>
          <a:srcRect t="18235" r="1" b="33851"/>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3700998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A5C1A-18C3-ACA3-80B6-B7D307E4869F}"/>
              </a:ext>
            </a:extLst>
          </p:cNvPr>
          <p:cNvSpPr>
            <a:spLocks noGrp="1"/>
          </p:cNvSpPr>
          <p:nvPr>
            <p:ph type="title"/>
          </p:nvPr>
        </p:nvSpPr>
        <p:spPr/>
        <p:txBody>
          <a:bodyPr/>
          <a:lstStyle/>
          <a:p>
            <a:r>
              <a:rPr lang="en-GB" sz="2800" b="1" dirty="0"/>
              <a:t>Why Response Rates Matter</a:t>
            </a:r>
            <a:br>
              <a:rPr lang="en-GB" dirty="0"/>
            </a:br>
            <a:endParaRPr lang="en-GB" dirty="0"/>
          </a:p>
        </p:txBody>
      </p:sp>
      <p:sp>
        <p:nvSpPr>
          <p:cNvPr id="3" name="Content Placeholder 2">
            <a:extLst>
              <a:ext uri="{FF2B5EF4-FFF2-40B4-BE49-F238E27FC236}">
                <a16:creationId xmlns:a16="http://schemas.microsoft.com/office/drawing/2014/main" id="{1B9B75F6-88BF-5A6C-1040-077F86B5AA9B}"/>
              </a:ext>
            </a:extLst>
          </p:cNvPr>
          <p:cNvSpPr>
            <a:spLocks noGrp="1"/>
          </p:cNvSpPr>
          <p:nvPr>
            <p:ph idx="1"/>
          </p:nvPr>
        </p:nvSpPr>
        <p:spPr>
          <a:xfrm>
            <a:off x="301657" y="2285837"/>
            <a:ext cx="11594969" cy="3651349"/>
          </a:xfrm>
        </p:spPr>
        <p:txBody>
          <a:bodyPr/>
          <a:lstStyle/>
          <a:p>
            <a:pPr fontAlgn="t">
              <a:buNone/>
            </a:pPr>
            <a:r>
              <a:rPr lang="en-GB" sz="1800" dirty="0"/>
              <a:t>Low participation can create:</a:t>
            </a:r>
          </a:p>
          <a:p>
            <a:pPr marL="342900" lvl="0" indent="-342900" fontAlgn="t"/>
            <a:r>
              <a:rPr lang="en-GB" sz="1800" dirty="0"/>
              <a:t>Sampling bias.</a:t>
            </a:r>
          </a:p>
          <a:p>
            <a:pPr marL="342900" lvl="0" indent="-342900" fontAlgn="t"/>
            <a:r>
              <a:rPr lang="en-GB" sz="1800" dirty="0"/>
              <a:t>Unrepresentative results.</a:t>
            </a:r>
          </a:p>
          <a:p>
            <a:pPr marL="342900" lvl="0" indent="-342900" fontAlgn="t"/>
            <a:r>
              <a:rPr lang="en-GB" sz="1800" dirty="0"/>
              <a:t>Poor decision-making.</a:t>
            </a:r>
          </a:p>
          <a:p>
            <a:endParaRPr lang="en-GB" dirty="0"/>
          </a:p>
        </p:txBody>
      </p:sp>
      <p:pic>
        <p:nvPicPr>
          <p:cNvPr id="5" name="Picture 4">
            <a:extLst>
              <a:ext uri="{FF2B5EF4-FFF2-40B4-BE49-F238E27FC236}">
                <a16:creationId xmlns:a16="http://schemas.microsoft.com/office/drawing/2014/main" id="{98FF068E-E0B0-3858-6E96-E8B60FE9EE71}"/>
              </a:ext>
            </a:extLst>
          </p:cNvPr>
          <p:cNvPicPr>
            <a:picLocks noChangeAspect="1"/>
          </p:cNvPicPr>
          <p:nvPr/>
        </p:nvPicPr>
        <p:blipFill>
          <a:blip r:embed="rId3"/>
          <a:stretch>
            <a:fillRect/>
          </a:stretch>
        </p:blipFill>
        <p:spPr>
          <a:xfrm>
            <a:off x="5289299" y="1707172"/>
            <a:ext cx="5830330" cy="2404339"/>
          </a:xfrm>
          <a:prstGeom prst="rect">
            <a:avLst/>
          </a:prstGeom>
        </p:spPr>
      </p:pic>
      <p:pic>
        <p:nvPicPr>
          <p:cNvPr id="10" name="Picture 9">
            <a:extLst>
              <a:ext uri="{FF2B5EF4-FFF2-40B4-BE49-F238E27FC236}">
                <a16:creationId xmlns:a16="http://schemas.microsoft.com/office/drawing/2014/main" id="{BFAD2F01-F7D3-A2FE-2CBD-F637CF495C09}"/>
              </a:ext>
            </a:extLst>
          </p:cNvPr>
          <p:cNvPicPr>
            <a:picLocks noChangeAspect="1"/>
          </p:cNvPicPr>
          <p:nvPr/>
        </p:nvPicPr>
        <p:blipFill>
          <a:blip r:embed="rId4"/>
          <a:stretch>
            <a:fillRect/>
          </a:stretch>
        </p:blipFill>
        <p:spPr>
          <a:xfrm>
            <a:off x="7693573" y="4111511"/>
            <a:ext cx="3944522" cy="2374067"/>
          </a:xfrm>
          <a:prstGeom prst="rect">
            <a:avLst/>
          </a:prstGeom>
        </p:spPr>
      </p:pic>
    </p:spTree>
    <p:extLst>
      <p:ext uri="{BB962C8B-B14F-4D97-AF65-F5344CB8AC3E}">
        <p14:creationId xmlns:p14="http://schemas.microsoft.com/office/powerpoint/2010/main" val="2273970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54B1C-CDD1-F8EE-D20F-F8DBF46E1F57}"/>
              </a:ext>
            </a:extLst>
          </p:cNvPr>
          <p:cNvSpPr>
            <a:spLocks noGrp="1"/>
          </p:cNvSpPr>
          <p:nvPr>
            <p:ph type="title"/>
          </p:nvPr>
        </p:nvSpPr>
        <p:spPr/>
        <p:txBody>
          <a:bodyPr/>
          <a:lstStyle/>
          <a:p>
            <a:r>
              <a:rPr lang="en-GB" sz="2800" b="1" dirty="0"/>
              <a:t>Good Engagement Techniques</a:t>
            </a:r>
            <a:br>
              <a:rPr lang="en-GB" dirty="0"/>
            </a:br>
            <a:endParaRPr lang="en-GB" dirty="0"/>
          </a:p>
        </p:txBody>
      </p:sp>
      <p:sp>
        <p:nvSpPr>
          <p:cNvPr id="3" name="Content Placeholder 2">
            <a:extLst>
              <a:ext uri="{FF2B5EF4-FFF2-40B4-BE49-F238E27FC236}">
                <a16:creationId xmlns:a16="http://schemas.microsoft.com/office/drawing/2014/main" id="{52366E26-818E-DEB5-C995-7015B47B489B}"/>
              </a:ext>
            </a:extLst>
          </p:cNvPr>
          <p:cNvSpPr>
            <a:spLocks noGrp="1"/>
          </p:cNvSpPr>
          <p:nvPr>
            <p:ph idx="1"/>
          </p:nvPr>
        </p:nvSpPr>
        <p:spPr>
          <a:xfrm>
            <a:off x="301658" y="2285837"/>
            <a:ext cx="3860440" cy="3651349"/>
          </a:xfrm>
        </p:spPr>
        <p:txBody>
          <a:bodyPr/>
          <a:lstStyle/>
          <a:p>
            <a:pPr marL="342900" lvl="0" indent="-342900" fontAlgn="t"/>
            <a:r>
              <a:rPr lang="en-GB" sz="1800" dirty="0"/>
              <a:t>Short classroom pitches.</a:t>
            </a:r>
          </a:p>
          <a:p>
            <a:pPr marL="342900" lvl="0" indent="-342900" fontAlgn="t"/>
            <a:r>
              <a:rPr lang="en-GB" sz="1800" dirty="0"/>
              <a:t>QR codes.</a:t>
            </a:r>
          </a:p>
          <a:p>
            <a:pPr marL="342900" lvl="0" indent="-342900" fontAlgn="t"/>
            <a:r>
              <a:rPr lang="en-GB" sz="1800" dirty="0"/>
              <a:t>Social media promotion.</a:t>
            </a:r>
          </a:p>
          <a:p>
            <a:pPr marL="342900" lvl="0" indent="-342900" fontAlgn="t"/>
            <a:r>
              <a:rPr lang="en-GB" sz="1800" dirty="0"/>
              <a:t>Student ambassadors.</a:t>
            </a:r>
          </a:p>
          <a:p>
            <a:pPr marL="342900" lvl="0" indent="-342900" fontAlgn="t"/>
            <a:r>
              <a:rPr lang="en-GB" sz="1800" dirty="0"/>
              <a:t>Sustainability societies.</a:t>
            </a:r>
          </a:p>
          <a:p>
            <a:pPr marL="342900" lvl="0" indent="-342900" fontAlgn="t"/>
            <a:r>
              <a:rPr lang="en-GB" sz="1800" dirty="0"/>
              <a:t>Informal discussions.</a:t>
            </a:r>
          </a:p>
          <a:p>
            <a:endParaRPr lang="en-GB" dirty="0"/>
          </a:p>
        </p:txBody>
      </p:sp>
      <p:pic>
        <p:nvPicPr>
          <p:cNvPr id="7" name="Picture 6">
            <a:extLst>
              <a:ext uri="{FF2B5EF4-FFF2-40B4-BE49-F238E27FC236}">
                <a16:creationId xmlns:a16="http://schemas.microsoft.com/office/drawing/2014/main" id="{CBF0082B-ECB6-FCCA-B97B-D5707B71982F}"/>
              </a:ext>
            </a:extLst>
          </p:cNvPr>
          <p:cNvPicPr>
            <a:picLocks noChangeAspect="1"/>
          </p:cNvPicPr>
          <p:nvPr/>
        </p:nvPicPr>
        <p:blipFill>
          <a:blip r:embed="rId2"/>
          <a:stretch>
            <a:fillRect/>
          </a:stretch>
        </p:blipFill>
        <p:spPr>
          <a:xfrm>
            <a:off x="5108799" y="2110290"/>
            <a:ext cx="6478200" cy="3651349"/>
          </a:xfrm>
          <a:prstGeom prst="rect">
            <a:avLst/>
          </a:prstGeom>
        </p:spPr>
      </p:pic>
    </p:spTree>
    <p:extLst>
      <p:ext uri="{BB962C8B-B14F-4D97-AF65-F5344CB8AC3E}">
        <p14:creationId xmlns:p14="http://schemas.microsoft.com/office/powerpoint/2010/main" val="374685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3F62-426B-A32B-990F-518630AC411F}"/>
              </a:ext>
            </a:extLst>
          </p:cNvPr>
          <p:cNvSpPr>
            <a:spLocks noGrp="1"/>
          </p:cNvSpPr>
          <p:nvPr>
            <p:ph type="title"/>
          </p:nvPr>
        </p:nvSpPr>
        <p:spPr>
          <a:xfrm>
            <a:off x="298515" y="2892374"/>
            <a:ext cx="11594969" cy="1325563"/>
          </a:xfrm>
        </p:spPr>
        <p:txBody>
          <a:bodyPr>
            <a:normAutofit fontScale="90000"/>
          </a:bodyPr>
          <a:lstStyle/>
          <a:p>
            <a:r>
              <a:rPr lang="en-GB" dirty="0"/>
              <a:t>Develop a 2-minute pitch encouraging students to complete the survey.</a:t>
            </a:r>
            <a:br>
              <a:rPr lang="en-GB" dirty="0"/>
            </a:br>
            <a:endParaRPr lang="en-GB" dirty="0"/>
          </a:p>
        </p:txBody>
      </p:sp>
    </p:spTree>
    <p:extLst>
      <p:ext uri="{BB962C8B-B14F-4D97-AF65-F5344CB8AC3E}">
        <p14:creationId xmlns:p14="http://schemas.microsoft.com/office/powerpoint/2010/main" val="75229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145C7-4D7D-88B5-6654-60EB23A78AB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655BD5-8311-BA19-BDC2-1E9CD6EF997A}"/>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Analysing</a:t>
            </a:r>
            <a:r>
              <a:rPr lang="en-US" sz="4400" dirty="0">
                <a:latin typeface="+mj-lt"/>
                <a:ea typeface="+mj-ea"/>
                <a:cs typeface="+mj-cs"/>
              </a:rPr>
              <a:t> Survey Results</a:t>
            </a:r>
          </a:p>
        </p:txBody>
      </p:sp>
      <p:pic>
        <p:nvPicPr>
          <p:cNvPr id="4" name="Picture 3">
            <a:extLst>
              <a:ext uri="{FF2B5EF4-FFF2-40B4-BE49-F238E27FC236}">
                <a16:creationId xmlns:a16="http://schemas.microsoft.com/office/drawing/2014/main" id="{77BE9BA0-18D9-A4D4-BEA7-9CCD6B8B90B8}"/>
              </a:ext>
            </a:extLst>
          </p:cNvPr>
          <p:cNvPicPr>
            <a:picLocks noChangeAspect="1"/>
          </p:cNvPicPr>
          <p:nvPr/>
        </p:nvPicPr>
        <p:blipFill>
          <a:blip r:embed="rId2"/>
          <a:srcRect l="56" t="32331" r="-54" b="21012"/>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35987591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B6C05-B5C7-6A69-7AFE-54A39C953426}"/>
              </a:ext>
            </a:extLst>
          </p:cNvPr>
          <p:cNvSpPr>
            <a:spLocks noGrp="1"/>
          </p:cNvSpPr>
          <p:nvPr>
            <p:ph type="title"/>
          </p:nvPr>
        </p:nvSpPr>
        <p:spPr>
          <a:xfrm>
            <a:off x="298515" y="1179188"/>
            <a:ext cx="11594969" cy="1325563"/>
          </a:xfrm>
        </p:spPr>
        <p:txBody>
          <a:bodyPr>
            <a:normAutofit/>
          </a:bodyPr>
          <a:lstStyle/>
          <a:p>
            <a:r>
              <a:rPr lang="en-GB" sz="2800" b="1" dirty="0"/>
              <a:t>Basic Analysis Methods</a:t>
            </a:r>
          </a:p>
        </p:txBody>
      </p:sp>
      <p:sp>
        <p:nvSpPr>
          <p:cNvPr id="3" name="Content Placeholder 2">
            <a:extLst>
              <a:ext uri="{FF2B5EF4-FFF2-40B4-BE49-F238E27FC236}">
                <a16:creationId xmlns:a16="http://schemas.microsoft.com/office/drawing/2014/main" id="{9A1EF3E6-FC0A-D675-3041-18E62EBF772F}"/>
              </a:ext>
            </a:extLst>
          </p:cNvPr>
          <p:cNvSpPr>
            <a:spLocks noGrp="1"/>
          </p:cNvSpPr>
          <p:nvPr>
            <p:ph idx="1"/>
          </p:nvPr>
        </p:nvSpPr>
        <p:spPr>
          <a:xfrm>
            <a:off x="298515" y="2504751"/>
            <a:ext cx="5142702" cy="3651349"/>
          </a:xfrm>
        </p:spPr>
        <p:txBody>
          <a:bodyPr>
            <a:normAutofit/>
          </a:bodyPr>
          <a:lstStyle/>
          <a:p>
            <a:pPr fontAlgn="t">
              <a:buNone/>
            </a:pPr>
            <a:r>
              <a:rPr lang="en-GB" sz="1900" b="1" dirty="0"/>
              <a:t>Descriptive Statistics</a:t>
            </a:r>
          </a:p>
          <a:p>
            <a:pPr marL="342900" lvl="0" indent="-342900" fontAlgn="t"/>
            <a:r>
              <a:rPr lang="en-GB" sz="1900" dirty="0"/>
              <a:t>Frequencies.</a:t>
            </a:r>
          </a:p>
          <a:p>
            <a:pPr marL="342900" lvl="0" indent="-342900" fontAlgn="t"/>
            <a:r>
              <a:rPr lang="en-GB" sz="1900" dirty="0"/>
              <a:t>Percentages.</a:t>
            </a:r>
          </a:p>
          <a:p>
            <a:pPr marL="342900" lvl="0" indent="-342900" fontAlgn="t"/>
            <a:r>
              <a:rPr lang="en-GB" sz="1900" dirty="0"/>
              <a:t>Rankings.</a:t>
            </a:r>
          </a:p>
          <a:p>
            <a:pPr fontAlgn="t">
              <a:buNone/>
            </a:pPr>
            <a:r>
              <a:rPr lang="en-GB" sz="1900" dirty="0"/>
              <a:t>Example:</a:t>
            </a:r>
          </a:p>
          <a:p>
            <a:pPr fontAlgn="t">
              <a:buNone/>
            </a:pPr>
            <a:r>
              <a:rPr lang="en-GB" sz="1900" dirty="0"/>
              <a:t>How many students drive?</a:t>
            </a:r>
          </a:p>
          <a:p>
            <a:pPr fontAlgn="t">
              <a:buNone/>
            </a:pPr>
            <a:r>
              <a:rPr lang="en-GB" sz="1900" dirty="0"/>
              <a:t>How many walk?</a:t>
            </a:r>
          </a:p>
          <a:p>
            <a:pPr fontAlgn="t">
              <a:buNone/>
            </a:pPr>
            <a:r>
              <a:rPr lang="en-GB" sz="1900" dirty="0"/>
              <a:t>How many use public transport?</a:t>
            </a:r>
          </a:p>
          <a:p>
            <a:endParaRPr lang="en-GB" dirty="0"/>
          </a:p>
        </p:txBody>
      </p:sp>
      <p:sp>
        <p:nvSpPr>
          <p:cNvPr id="4" name="Content Placeholder 2">
            <a:extLst>
              <a:ext uri="{FF2B5EF4-FFF2-40B4-BE49-F238E27FC236}">
                <a16:creationId xmlns:a16="http://schemas.microsoft.com/office/drawing/2014/main" id="{E9FE26DE-AE42-7B8A-5AE8-3DAF5CCE7BB4}"/>
              </a:ext>
            </a:extLst>
          </p:cNvPr>
          <p:cNvSpPr txBox="1">
            <a:spLocks/>
          </p:cNvSpPr>
          <p:nvPr/>
        </p:nvSpPr>
        <p:spPr>
          <a:xfrm>
            <a:off x="5192110" y="2504750"/>
            <a:ext cx="5412828"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buNone/>
            </a:pPr>
            <a:r>
              <a:rPr lang="en-GB" sz="1900" b="1" dirty="0"/>
              <a:t>Cross Analysis</a:t>
            </a:r>
          </a:p>
          <a:p>
            <a:pPr fontAlgn="t">
              <a:buNone/>
            </a:pPr>
            <a:r>
              <a:rPr lang="en-GB" sz="1900" dirty="0"/>
              <a:t>Examples:</a:t>
            </a:r>
          </a:p>
          <a:p>
            <a:pPr marL="342900" lvl="0" indent="-342900" fontAlgn="t"/>
            <a:r>
              <a:rPr lang="en-GB" sz="1900" dirty="0"/>
              <a:t>Campus vs travel mode.</a:t>
            </a:r>
          </a:p>
          <a:p>
            <a:pPr marL="342900" lvl="0" indent="-342900" fontAlgn="t"/>
            <a:r>
              <a:rPr lang="en-GB" sz="1900" dirty="0"/>
              <a:t>Distance vs transport choice.</a:t>
            </a:r>
          </a:p>
          <a:p>
            <a:pPr marL="342900" lvl="0" indent="-342900" fontAlgn="t"/>
            <a:r>
              <a:rPr lang="en-GB" sz="1900" dirty="0"/>
              <a:t>Travel mode vs environmental concern.</a:t>
            </a:r>
          </a:p>
          <a:p>
            <a:pPr marL="0" lvl="0" indent="0" fontAlgn="t">
              <a:buNone/>
            </a:pPr>
            <a:r>
              <a:rPr lang="en-GB" sz="1900" dirty="0"/>
              <a:t>Example:</a:t>
            </a:r>
          </a:p>
          <a:p>
            <a:pPr marL="0" lvl="0" indent="0" fontAlgn="t">
              <a:buNone/>
            </a:pPr>
            <a:r>
              <a:rPr lang="en-GB" sz="1900" dirty="0"/>
              <a:t>How many Swansea SA1 students Drive</a:t>
            </a:r>
          </a:p>
          <a:p>
            <a:endParaRPr lang="en-GB" dirty="0"/>
          </a:p>
        </p:txBody>
      </p:sp>
    </p:spTree>
    <p:extLst>
      <p:ext uri="{BB962C8B-B14F-4D97-AF65-F5344CB8AC3E}">
        <p14:creationId xmlns:p14="http://schemas.microsoft.com/office/powerpoint/2010/main" val="239998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DA746-F69C-ACA7-CAFE-9F0D42422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0C2D2-45CB-2B2D-06A1-A3382A68C197}"/>
              </a:ext>
            </a:extLst>
          </p:cNvPr>
          <p:cNvSpPr>
            <a:spLocks noGrp="1"/>
          </p:cNvSpPr>
          <p:nvPr>
            <p:ph type="title"/>
          </p:nvPr>
        </p:nvSpPr>
        <p:spPr/>
        <p:txBody>
          <a:bodyPr>
            <a:normAutofit/>
          </a:bodyPr>
          <a:lstStyle/>
          <a:p>
            <a:r>
              <a:rPr lang="en-GB" sz="2800" b="1" dirty="0"/>
              <a:t>Basic Analysis Methods</a:t>
            </a:r>
          </a:p>
        </p:txBody>
      </p:sp>
      <p:sp>
        <p:nvSpPr>
          <p:cNvPr id="3" name="Content Placeholder 2">
            <a:extLst>
              <a:ext uri="{FF2B5EF4-FFF2-40B4-BE49-F238E27FC236}">
                <a16:creationId xmlns:a16="http://schemas.microsoft.com/office/drawing/2014/main" id="{487DF7C7-4AB3-2EA4-0828-85B5A5BABFA5}"/>
              </a:ext>
            </a:extLst>
          </p:cNvPr>
          <p:cNvSpPr>
            <a:spLocks noGrp="1"/>
          </p:cNvSpPr>
          <p:nvPr>
            <p:ph idx="1"/>
          </p:nvPr>
        </p:nvSpPr>
        <p:spPr>
          <a:xfrm>
            <a:off x="301658" y="2881426"/>
            <a:ext cx="5142702" cy="3651349"/>
          </a:xfrm>
        </p:spPr>
        <p:txBody>
          <a:bodyPr>
            <a:normAutofit/>
          </a:bodyPr>
          <a:lstStyle/>
          <a:p>
            <a:pPr fontAlgn="t">
              <a:buNone/>
            </a:pPr>
            <a:r>
              <a:rPr lang="en-GB" sz="1800" b="1" dirty="0"/>
              <a:t>Identifying Key Findings</a:t>
            </a:r>
          </a:p>
          <a:p>
            <a:pPr fontAlgn="t">
              <a:buNone/>
            </a:pPr>
            <a:r>
              <a:rPr lang="en-GB" sz="1800" dirty="0"/>
              <a:t>Students should ask:</a:t>
            </a:r>
          </a:p>
          <a:p>
            <a:pPr marL="342900" lvl="0" indent="-342900" fontAlgn="t"/>
            <a:r>
              <a:rPr lang="en-GB" sz="1800" dirty="0"/>
              <a:t>What is surprising?</a:t>
            </a:r>
          </a:p>
          <a:p>
            <a:pPr marL="342900" lvl="0" indent="-342900" fontAlgn="t"/>
            <a:r>
              <a:rPr lang="en-GB" sz="1800" dirty="0"/>
              <a:t>What is significant?</a:t>
            </a:r>
          </a:p>
          <a:p>
            <a:pPr marL="342900" lvl="0" indent="-342900" fontAlgn="t"/>
            <a:r>
              <a:rPr lang="en-GB" sz="1800" dirty="0"/>
              <a:t>What is limiting sustainable travel?</a:t>
            </a:r>
          </a:p>
          <a:p>
            <a:pPr marL="0" indent="0">
              <a:buNone/>
            </a:pPr>
            <a:endParaRPr lang="en-GB" dirty="0"/>
          </a:p>
        </p:txBody>
      </p:sp>
      <p:sp>
        <p:nvSpPr>
          <p:cNvPr id="4" name="Content Placeholder 2">
            <a:extLst>
              <a:ext uri="{FF2B5EF4-FFF2-40B4-BE49-F238E27FC236}">
                <a16:creationId xmlns:a16="http://schemas.microsoft.com/office/drawing/2014/main" id="{660EAA10-E303-AFB7-BF4B-092166C29513}"/>
              </a:ext>
            </a:extLst>
          </p:cNvPr>
          <p:cNvSpPr txBox="1">
            <a:spLocks/>
          </p:cNvSpPr>
          <p:nvPr/>
        </p:nvSpPr>
        <p:spPr>
          <a:xfrm>
            <a:off x="5486401" y="2881425"/>
            <a:ext cx="5412828"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buNone/>
            </a:pPr>
            <a:r>
              <a:rPr lang="en-GB" sz="1800" b="1" dirty="0"/>
              <a:t>Turning Findings into Recommendations</a:t>
            </a:r>
          </a:p>
          <a:p>
            <a:pPr fontAlgn="t">
              <a:buNone/>
            </a:pPr>
            <a:r>
              <a:rPr lang="en-GB" sz="1800" dirty="0"/>
              <a:t>Example:</a:t>
            </a:r>
          </a:p>
          <a:p>
            <a:pPr fontAlgn="t">
              <a:buNone/>
            </a:pPr>
            <a:r>
              <a:rPr lang="en-GB" sz="1800" dirty="0"/>
              <a:t>Finding: Students identify cost as biggest barrier to public transport.</a:t>
            </a:r>
          </a:p>
          <a:p>
            <a:pPr fontAlgn="t">
              <a:buNone/>
            </a:pPr>
            <a:r>
              <a:rPr lang="en-GB" sz="1800" dirty="0"/>
              <a:t>Possible recommendation: Negotiate discounted bus or rail fares.</a:t>
            </a:r>
          </a:p>
          <a:p>
            <a:endParaRPr lang="en-GB" dirty="0"/>
          </a:p>
        </p:txBody>
      </p:sp>
    </p:spTree>
    <p:extLst>
      <p:ext uri="{BB962C8B-B14F-4D97-AF65-F5344CB8AC3E}">
        <p14:creationId xmlns:p14="http://schemas.microsoft.com/office/powerpoint/2010/main" val="179193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AA1AD9-3342-590C-4DC4-84B08B513C89}"/>
              </a:ext>
            </a:extLst>
          </p:cNvPr>
          <p:cNvSpPr>
            <a:spLocks noGrp="1"/>
          </p:cNvSpPr>
          <p:nvPr>
            <p:ph type="title"/>
          </p:nvPr>
        </p:nvSpPr>
        <p:spPr/>
        <p:txBody>
          <a:bodyPr/>
          <a:lstStyle/>
          <a:p>
            <a:r>
              <a:rPr lang="en-GB" dirty="0"/>
              <a:t>Previous Survey Results (Staff)</a:t>
            </a:r>
          </a:p>
        </p:txBody>
      </p:sp>
      <p:pic>
        <p:nvPicPr>
          <p:cNvPr id="9" name="Picture 8">
            <a:extLst>
              <a:ext uri="{FF2B5EF4-FFF2-40B4-BE49-F238E27FC236}">
                <a16:creationId xmlns:a16="http://schemas.microsoft.com/office/drawing/2014/main" id="{EEF164F3-3E8E-6B74-341F-464837D97390}"/>
              </a:ext>
            </a:extLst>
          </p:cNvPr>
          <p:cNvPicPr>
            <a:picLocks noChangeAspect="1"/>
          </p:cNvPicPr>
          <p:nvPr/>
        </p:nvPicPr>
        <p:blipFill>
          <a:blip r:embed="rId2"/>
          <a:stretch>
            <a:fillRect/>
          </a:stretch>
        </p:blipFill>
        <p:spPr>
          <a:xfrm>
            <a:off x="295374" y="2364645"/>
            <a:ext cx="10657490" cy="4254825"/>
          </a:xfrm>
          <a:prstGeom prst="rect">
            <a:avLst/>
          </a:prstGeom>
        </p:spPr>
      </p:pic>
    </p:spTree>
    <p:extLst>
      <p:ext uri="{BB962C8B-B14F-4D97-AF65-F5344CB8AC3E}">
        <p14:creationId xmlns:p14="http://schemas.microsoft.com/office/powerpoint/2010/main" val="42774178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C382F-F6DA-C4FE-19DA-0EAA7E4A2516}"/>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5" name="Picture 4">
            <a:extLst>
              <a:ext uri="{FF2B5EF4-FFF2-40B4-BE49-F238E27FC236}">
                <a16:creationId xmlns:a16="http://schemas.microsoft.com/office/drawing/2014/main" id="{C94FD681-8790-9328-6E41-EB25A0479E22}"/>
              </a:ext>
            </a:extLst>
          </p:cNvPr>
          <p:cNvPicPr>
            <a:picLocks noChangeAspect="1"/>
          </p:cNvPicPr>
          <p:nvPr/>
        </p:nvPicPr>
        <p:blipFill>
          <a:blip r:embed="rId2"/>
          <a:stretch>
            <a:fillRect/>
          </a:stretch>
        </p:blipFill>
        <p:spPr>
          <a:xfrm>
            <a:off x="295374" y="1806088"/>
            <a:ext cx="11698014" cy="5051912"/>
          </a:xfrm>
          <a:prstGeom prst="rect">
            <a:avLst/>
          </a:prstGeom>
        </p:spPr>
      </p:pic>
    </p:spTree>
    <p:extLst>
      <p:ext uri="{BB962C8B-B14F-4D97-AF65-F5344CB8AC3E}">
        <p14:creationId xmlns:p14="http://schemas.microsoft.com/office/powerpoint/2010/main" val="21394340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1BABC-C016-0B37-1431-75FA3976F9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712E3E-4D53-3C00-C944-CF2D6AC3B05F}"/>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4" name="Picture 3">
            <a:extLst>
              <a:ext uri="{FF2B5EF4-FFF2-40B4-BE49-F238E27FC236}">
                <a16:creationId xmlns:a16="http://schemas.microsoft.com/office/drawing/2014/main" id="{97CC5648-6C89-7C33-DC1C-812400F95AB6}"/>
              </a:ext>
            </a:extLst>
          </p:cNvPr>
          <p:cNvPicPr>
            <a:picLocks noChangeAspect="1"/>
          </p:cNvPicPr>
          <p:nvPr/>
        </p:nvPicPr>
        <p:blipFill>
          <a:blip r:embed="rId2"/>
          <a:stretch>
            <a:fillRect/>
          </a:stretch>
        </p:blipFill>
        <p:spPr>
          <a:xfrm>
            <a:off x="0" y="1881352"/>
            <a:ext cx="12192000" cy="4704561"/>
          </a:xfrm>
          <a:prstGeom prst="rect">
            <a:avLst/>
          </a:prstGeom>
        </p:spPr>
      </p:pic>
    </p:spTree>
    <p:extLst>
      <p:ext uri="{BB962C8B-B14F-4D97-AF65-F5344CB8AC3E}">
        <p14:creationId xmlns:p14="http://schemas.microsoft.com/office/powerpoint/2010/main" val="2680257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FF13A1-F44C-E8F5-791D-8B3EEC6BB5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8C26E1-333A-0F2B-376F-07D88B6C57D1}"/>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5" name="Picture 4">
            <a:extLst>
              <a:ext uri="{FF2B5EF4-FFF2-40B4-BE49-F238E27FC236}">
                <a16:creationId xmlns:a16="http://schemas.microsoft.com/office/drawing/2014/main" id="{831EDE57-2BAF-97A9-0966-BF0611B602FE}"/>
              </a:ext>
            </a:extLst>
          </p:cNvPr>
          <p:cNvPicPr>
            <a:picLocks noChangeAspect="1"/>
          </p:cNvPicPr>
          <p:nvPr/>
        </p:nvPicPr>
        <p:blipFill>
          <a:blip r:embed="rId2"/>
          <a:stretch>
            <a:fillRect/>
          </a:stretch>
        </p:blipFill>
        <p:spPr>
          <a:xfrm>
            <a:off x="0" y="2006707"/>
            <a:ext cx="12192000" cy="4105825"/>
          </a:xfrm>
          <a:prstGeom prst="rect">
            <a:avLst/>
          </a:prstGeom>
        </p:spPr>
      </p:pic>
    </p:spTree>
    <p:extLst>
      <p:ext uri="{BB962C8B-B14F-4D97-AF65-F5344CB8AC3E}">
        <p14:creationId xmlns:p14="http://schemas.microsoft.com/office/powerpoint/2010/main" val="8789148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AE000-47B3-BAF3-E089-4D847CD26D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F843BA-C715-6293-CAAA-0E78D39FE061}"/>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4" name="Picture 3">
            <a:extLst>
              <a:ext uri="{FF2B5EF4-FFF2-40B4-BE49-F238E27FC236}">
                <a16:creationId xmlns:a16="http://schemas.microsoft.com/office/drawing/2014/main" id="{82E0227D-698E-3F6A-0C8F-34F013577324}"/>
              </a:ext>
            </a:extLst>
          </p:cNvPr>
          <p:cNvPicPr>
            <a:picLocks noChangeAspect="1"/>
          </p:cNvPicPr>
          <p:nvPr/>
        </p:nvPicPr>
        <p:blipFill>
          <a:blip r:embed="rId2"/>
          <a:stretch>
            <a:fillRect/>
          </a:stretch>
        </p:blipFill>
        <p:spPr>
          <a:xfrm>
            <a:off x="0" y="1799988"/>
            <a:ext cx="12192000" cy="4813556"/>
          </a:xfrm>
          <a:prstGeom prst="rect">
            <a:avLst/>
          </a:prstGeom>
        </p:spPr>
      </p:pic>
    </p:spTree>
    <p:extLst>
      <p:ext uri="{BB962C8B-B14F-4D97-AF65-F5344CB8AC3E}">
        <p14:creationId xmlns:p14="http://schemas.microsoft.com/office/powerpoint/2010/main" val="30569476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47EB8-EA84-72DE-DA26-C6A6DFFD83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2FD779-2C8F-91D1-B6CF-D11B86C8A9CA}"/>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5" name="Picture 4">
            <a:extLst>
              <a:ext uri="{FF2B5EF4-FFF2-40B4-BE49-F238E27FC236}">
                <a16:creationId xmlns:a16="http://schemas.microsoft.com/office/drawing/2014/main" id="{A53F3FB1-2914-D2CF-5895-A15AF4772736}"/>
              </a:ext>
            </a:extLst>
          </p:cNvPr>
          <p:cNvPicPr>
            <a:picLocks noChangeAspect="1"/>
          </p:cNvPicPr>
          <p:nvPr/>
        </p:nvPicPr>
        <p:blipFill>
          <a:blip r:embed="rId2"/>
          <a:stretch>
            <a:fillRect/>
          </a:stretch>
        </p:blipFill>
        <p:spPr>
          <a:xfrm>
            <a:off x="295374" y="1728260"/>
            <a:ext cx="11247153" cy="5024635"/>
          </a:xfrm>
          <a:prstGeom prst="rect">
            <a:avLst/>
          </a:prstGeom>
        </p:spPr>
      </p:pic>
    </p:spTree>
    <p:extLst>
      <p:ext uri="{BB962C8B-B14F-4D97-AF65-F5344CB8AC3E}">
        <p14:creationId xmlns:p14="http://schemas.microsoft.com/office/powerpoint/2010/main" val="19493065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FCBD7-B375-3F75-BFDB-3D12D7A338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3587EE-B643-90D4-9C90-48F399112129}"/>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4" name="Picture 3">
            <a:extLst>
              <a:ext uri="{FF2B5EF4-FFF2-40B4-BE49-F238E27FC236}">
                <a16:creationId xmlns:a16="http://schemas.microsoft.com/office/drawing/2014/main" id="{7B0FEC84-E6FB-A5DF-F59F-92B810A2611D}"/>
              </a:ext>
            </a:extLst>
          </p:cNvPr>
          <p:cNvPicPr>
            <a:picLocks noChangeAspect="1"/>
          </p:cNvPicPr>
          <p:nvPr/>
        </p:nvPicPr>
        <p:blipFill>
          <a:blip r:embed="rId2"/>
          <a:stretch>
            <a:fillRect/>
          </a:stretch>
        </p:blipFill>
        <p:spPr>
          <a:xfrm>
            <a:off x="0" y="1786759"/>
            <a:ext cx="12192000" cy="4915324"/>
          </a:xfrm>
          <a:prstGeom prst="rect">
            <a:avLst/>
          </a:prstGeom>
        </p:spPr>
      </p:pic>
    </p:spTree>
    <p:extLst>
      <p:ext uri="{BB962C8B-B14F-4D97-AF65-F5344CB8AC3E}">
        <p14:creationId xmlns:p14="http://schemas.microsoft.com/office/powerpoint/2010/main" val="14836523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BCB4E-12B3-44E8-99BF-BAC8C768A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0D73A8-FD02-5657-C47E-10E5CCB42F88}"/>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5" name="Picture 4">
            <a:extLst>
              <a:ext uri="{FF2B5EF4-FFF2-40B4-BE49-F238E27FC236}">
                <a16:creationId xmlns:a16="http://schemas.microsoft.com/office/drawing/2014/main" id="{BC5E6CC6-959E-4140-5A81-73CF6E48624D}"/>
              </a:ext>
            </a:extLst>
          </p:cNvPr>
          <p:cNvPicPr>
            <a:picLocks noChangeAspect="1"/>
          </p:cNvPicPr>
          <p:nvPr/>
        </p:nvPicPr>
        <p:blipFill>
          <a:blip r:embed="rId2"/>
          <a:stretch>
            <a:fillRect/>
          </a:stretch>
        </p:blipFill>
        <p:spPr>
          <a:xfrm>
            <a:off x="1297841" y="1881352"/>
            <a:ext cx="9102146" cy="4875776"/>
          </a:xfrm>
          <a:prstGeom prst="rect">
            <a:avLst/>
          </a:prstGeom>
        </p:spPr>
      </p:pic>
    </p:spTree>
    <p:extLst>
      <p:ext uri="{BB962C8B-B14F-4D97-AF65-F5344CB8AC3E}">
        <p14:creationId xmlns:p14="http://schemas.microsoft.com/office/powerpoint/2010/main" val="30763864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8616E-03E0-845E-B684-1ADC72F6ED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DC9DAC-58A7-FF04-266D-BAE9ADD8FF98}"/>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4" name="Picture 3">
            <a:extLst>
              <a:ext uri="{FF2B5EF4-FFF2-40B4-BE49-F238E27FC236}">
                <a16:creationId xmlns:a16="http://schemas.microsoft.com/office/drawing/2014/main" id="{E633407E-45C5-993C-632A-B595CA82A96B}"/>
              </a:ext>
            </a:extLst>
          </p:cNvPr>
          <p:cNvPicPr>
            <a:picLocks noChangeAspect="1"/>
          </p:cNvPicPr>
          <p:nvPr/>
        </p:nvPicPr>
        <p:blipFill>
          <a:blip r:embed="rId2"/>
          <a:stretch>
            <a:fillRect/>
          </a:stretch>
        </p:blipFill>
        <p:spPr>
          <a:xfrm>
            <a:off x="725214" y="1881352"/>
            <a:ext cx="10426262" cy="4920464"/>
          </a:xfrm>
          <a:prstGeom prst="rect">
            <a:avLst/>
          </a:prstGeom>
        </p:spPr>
      </p:pic>
    </p:spTree>
    <p:extLst>
      <p:ext uri="{BB962C8B-B14F-4D97-AF65-F5344CB8AC3E}">
        <p14:creationId xmlns:p14="http://schemas.microsoft.com/office/powerpoint/2010/main" val="17863259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02CAF-C1B0-D9D3-6DA4-02BCED6C9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BCFFE2-F5C4-E366-7A74-38819A0DAFDD}"/>
              </a:ext>
            </a:extLst>
          </p:cNvPr>
          <p:cNvSpPr>
            <a:spLocks noGrp="1"/>
          </p:cNvSpPr>
          <p:nvPr>
            <p:ph type="title"/>
          </p:nvPr>
        </p:nvSpPr>
        <p:spPr>
          <a:xfrm>
            <a:off x="1114097" y="1200209"/>
            <a:ext cx="10782529" cy="681143"/>
          </a:xfrm>
        </p:spPr>
        <p:txBody>
          <a:bodyPr>
            <a:normAutofit fontScale="90000"/>
          </a:bodyPr>
          <a:lstStyle/>
          <a:p>
            <a:r>
              <a:rPr lang="en-GB" dirty="0"/>
              <a:t>24/25 							25/26</a:t>
            </a:r>
          </a:p>
        </p:txBody>
      </p:sp>
      <p:pic>
        <p:nvPicPr>
          <p:cNvPr id="5" name="Picture 4">
            <a:extLst>
              <a:ext uri="{FF2B5EF4-FFF2-40B4-BE49-F238E27FC236}">
                <a16:creationId xmlns:a16="http://schemas.microsoft.com/office/drawing/2014/main" id="{87D5DBF2-E0CF-35EE-2359-B3D5CEDFE018}"/>
              </a:ext>
            </a:extLst>
          </p:cNvPr>
          <p:cNvPicPr>
            <a:picLocks noChangeAspect="1"/>
          </p:cNvPicPr>
          <p:nvPr/>
        </p:nvPicPr>
        <p:blipFill>
          <a:blip r:embed="rId2"/>
          <a:stretch>
            <a:fillRect/>
          </a:stretch>
        </p:blipFill>
        <p:spPr>
          <a:xfrm>
            <a:off x="903889" y="1881352"/>
            <a:ext cx="9995338" cy="4592453"/>
          </a:xfrm>
          <a:prstGeom prst="rect">
            <a:avLst/>
          </a:prstGeom>
        </p:spPr>
      </p:pic>
    </p:spTree>
    <p:extLst>
      <p:ext uri="{BB962C8B-B14F-4D97-AF65-F5344CB8AC3E}">
        <p14:creationId xmlns:p14="http://schemas.microsoft.com/office/powerpoint/2010/main" val="29596209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E3C5B-6F69-D56C-0FC0-DD160D370F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9ACE6E7-B602-4DF8-0C78-02D7B3277F28}"/>
              </a:ext>
            </a:extLst>
          </p:cNvPr>
          <p:cNvSpPr>
            <a:spLocks noGrp="1"/>
          </p:cNvSpPr>
          <p:nvPr>
            <p:ph type="title"/>
          </p:nvPr>
        </p:nvSpPr>
        <p:spPr/>
        <p:txBody>
          <a:bodyPr/>
          <a:lstStyle/>
          <a:p>
            <a:r>
              <a:rPr lang="en-GB" dirty="0"/>
              <a:t>Previous Survey Results (Student)</a:t>
            </a:r>
          </a:p>
        </p:txBody>
      </p:sp>
      <p:sp>
        <p:nvSpPr>
          <p:cNvPr id="7" name="Title 1">
            <a:extLst>
              <a:ext uri="{FF2B5EF4-FFF2-40B4-BE49-F238E27FC236}">
                <a16:creationId xmlns:a16="http://schemas.microsoft.com/office/drawing/2014/main" id="{84D04EA6-704E-85F2-6964-F395F55F9FB6}"/>
              </a:ext>
            </a:extLst>
          </p:cNvPr>
          <p:cNvSpPr txBox="1">
            <a:spLocks/>
          </p:cNvSpPr>
          <p:nvPr/>
        </p:nvSpPr>
        <p:spPr>
          <a:xfrm>
            <a:off x="295374" y="2469253"/>
            <a:ext cx="10782529" cy="681143"/>
          </a:xfrm>
          <a:prstGeom prst="rect">
            <a:avLst/>
          </a:prstGeom>
        </p:spPr>
        <p:txBody>
          <a:bodyPr vert="horz" lIns="91440" tIns="45720" rIns="91440" bIns="45720" rtlCol="0" anchor="ctr">
            <a:normAutofit fontScale="3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22/23 = 36 responses</a:t>
            </a:r>
          </a:p>
          <a:p>
            <a:r>
              <a:rPr lang="en-GB" dirty="0"/>
              <a:t>23/24 = 138 responses</a:t>
            </a:r>
          </a:p>
          <a:p>
            <a:r>
              <a:rPr lang="en-GB" dirty="0"/>
              <a:t>24/25 = 49 responses</a:t>
            </a:r>
          </a:p>
          <a:p>
            <a:r>
              <a:rPr lang="en-GB" dirty="0"/>
              <a:t>25/25 = 102 responses</a:t>
            </a:r>
          </a:p>
        </p:txBody>
      </p:sp>
      <p:pic>
        <p:nvPicPr>
          <p:cNvPr id="13" name="Picture 12">
            <a:extLst>
              <a:ext uri="{FF2B5EF4-FFF2-40B4-BE49-F238E27FC236}">
                <a16:creationId xmlns:a16="http://schemas.microsoft.com/office/drawing/2014/main" id="{C0FF497F-BDDE-140E-76D9-0EC1B30628AB}"/>
              </a:ext>
            </a:extLst>
          </p:cNvPr>
          <p:cNvPicPr>
            <a:picLocks noChangeAspect="1"/>
          </p:cNvPicPr>
          <p:nvPr/>
        </p:nvPicPr>
        <p:blipFill>
          <a:blip r:embed="rId3"/>
          <a:stretch>
            <a:fillRect/>
          </a:stretch>
        </p:blipFill>
        <p:spPr>
          <a:xfrm>
            <a:off x="2945311" y="2431920"/>
            <a:ext cx="7352413" cy="4426080"/>
          </a:xfrm>
          <a:prstGeom prst="rect">
            <a:avLst/>
          </a:prstGeom>
        </p:spPr>
      </p:pic>
    </p:spTree>
    <p:extLst>
      <p:ext uri="{BB962C8B-B14F-4D97-AF65-F5344CB8AC3E}">
        <p14:creationId xmlns:p14="http://schemas.microsoft.com/office/powerpoint/2010/main" val="1708762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B8C51-F866-F7AD-8D63-156E5D96F025}"/>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95A7F155-C682-4220-646E-61DA1F6DDCC7}"/>
              </a:ext>
            </a:extLst>
          </p:cNvPr>
          <p:cNvPicPr>
            <a:picLocks noChangeAspect="1"/>
          </p:cNvPicPr>
          <p:nvPr/>
        </p:nvPicPr>
        <p:blipFill>
          <a:blip r:embed="rId3"/>
          <a:stretch>
            <a:fillRect/>
          </a:stretch>
        </p:blipFill>
        <p:spPr>
          <a:xfrm>
            <a:off x="1400290" y="1292388"/>
            <a:ext cx="9540763" cy="5245046"/>
          </a:xfrm>
          <a:prstGeom prst="rect">
            <a:avLst/>
          </a:prstGeom>
        </p:spPr>
      </p:pic>
    </p:spTree>
    <p:extLst>
      <p:ext uri="{BB962C8B-B14F-4D97-AF65-F5344CB8AC3E}">
        <p14:creationId xmlns:p14="http://schemas.microsoft.com/office/powerpoint/2010/main" val="390318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F0A6524-2995-62F5-7B2C-F02B9F7BF202}"/>
              </a:ext>
            </a:extLst>
          </p:cNvPr>
          <p:cNvPicPr>
            <a:picLocks noChangeAspect="1"/>
          </p:cNvPicPr>
          <p:nvPr/>
        </p:nvPicPr>
        <p:blipFill>
          <a:blip r:embed="rId3"/>
          <a:stretch>
            <a:fillRect/>
          </a:stretch>
        </p:blipFill>
        <p:spPr>
          <a:xfrm>
            <a:off x="1106000" y="1334429"/>
            <a:ext cx="9488427" cy="5216274"/>
          </a:xfrm>
          <a:prstGeom prst="rect">
            <a:avLst/>
          </a:prstGeom>
        </p:spPr>
      </p:pic>
    </p:spTree>
    <p:extLst>
      <p:ext uri="{BB962C8B-B14F-4D97-AF65-F5344CB8AC3E}">
        <p14:creationId xmlns:p14="http://schemas.microsoft.com/office/powerpoint/2010/main" val="20474278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2B8DE7D-0F01-3812-D225-FF845EB5B312}"/>
              </a:ext>
            </a:extLst>
          </p:cNvPr>
          <p:cNvPicPr>
            <a:picLocks noChangeAspect="1"/>
          </p:cNvPicPr>
          <p:nvPr/>
        </p:nvPicPr>
        <p:blipFill>
          <a:blip r:embed="rId2"/>
          <a:stretch>
            <a:fillRect/>
          </a:stretch>
        </p:blipFill>
        <p:spPr>
          <a:xfrm>
            <a:off x="1305697" y="1312676"/>
            <a:ext cx="9440018" cy="5056593"/>
          </a:xfrm>
          <a:prstGeom prst="rect">
            <a:avLst/>
          </a:prstGeom>
        </p:spPr>
      </p:pic>
    </p:spTree>
    <p:extLst>
      <p:ext uri="{BB962C8B-B14F-4D97-AF65-F5344CB8AC3E}">
        <p14:creationId xmlns:p14="http://schemas.microsoft.com/office/powerpoint/2010/main" val="22520288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6216EE2-8263-D667-0ACA-E73F8D3C93B3}"/>
              </a:ext>
            </a:extLst>
          </p:cNvPr>
          <p:cNvPicPr>
            <a:picLocks noChangeAspect="1"/>
          </p:cNvPicPr>
          <p:nvPr/>
        </p:nvPicPr>
        <p:blipFill>
          <a:blip r:embed="rId2"/>
          <a:stretch>
            <a:fillRect/>
          </a:stretch>
        </p:blipFill>
        <p:spPr>
          <a:xfrm>
            <a:off x="1379269" y="1323186"/>
            <a:ext cx="9263425" cy="4962000"/>
          </a:xfrm>
          <a:prstGeom prst="rect">
            <a:avLst/>
          </a:prstGeom>
        </p:spPr>
      </p:pic>
    </p:spTree>
    <p:extLst>
      <p:ext uri="{BB962C8B-B14F-4D97-AF65-F5344CB8AC3E}">
        <p14:creationId xmlns:p14="http://schemas.microsoft.com/office/powerpoint/2010/main" val="42802862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00F6D6F-C693-9051-7E9B-C0FEBC55396A}"/>
              </a:ext>
            </a:extLst>
          </p:cNvPr>
          <p:cNvPicPr>
            <a:picLocks noChangeAspect="1"/>
          </p:cNvPicPr>
          <p:nvPr/>
        </p:nvPicPr>
        <p:blipFill>
          <a:blip r:embed="rId2"/>
          <a:stretch>
            <a:fillRect/>
          </a:stretch>
        </p:blipFill>
        <p:spPr>
          <a:xfrm>
            <a:off x="1484372" y="1291655"/>
            <a:ext cx="9695096" cy="5193227"/>
          </a:xfrm>
          <a:prstGeom prst="rect">
            <a:avLst/>
          </a:prstGeom>
        </p:spPr>
      </p:pic>
    </p:spTree>
    <p:extLst>
      <p:ext uri="{BB962C8B-B14F-4D97-AF65-F5344CB8AC3E}">
        <p14:creationId xmlns:p14="http://schemas.microsoft.com/office/powerpoint/2010/main" val="33466916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5287C6-A499-BC45-2C0F-FBD7D3D4D279}"/>
              </a:ext>
            </a:extLst>
          </p:cNvPr>
          <p:cNvPicPr>
            <a:picLocks noChangeAspect="1"/>
          </p:cNvPicPr>
          <p:nvPr/>
        </p:nvPicPr>
        <p:blipFill>
          <a:blip r:embed="rId3"/>
          <a:stretch>
            <a:fillRect/>
          </a:stretch>
        </p:blipFill>
        <p:spPr>
          <a:xfrm>
            <a:off x="569972" y="1291656"/>
            <a:ext cx="10244498" cy="5487517"/>
          </a:xfrm>
          <a:prstGeom prst="rect">
            <a:avLst/>
          </a:prstGeom>
        </p:spPr>
      </p:pic>
    </p:spTree>
    <p:extLst>
      <p:ext uri="{BB962C8B-B14F-4D97-AF65-F5344CB8AC3E}">
        <p14:creationId xmlns:p14="http://schemas.microsoft.com/office/powerpoint/2010/main" val="30804699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0FEF6-4B9A-17F6-C691-F36A1FBE80AB}"/>
              </a:ext>
            </a:extLst>
          </p:cNvPr>
          <p:cNvSpPr>
            <a:spLocks noGrp="1"/>
          </p:cNvSpPr>
          <p:nvPr>
            <p:ph type="title"/>
          </p:nvPr>
        </p:nvSpPr>
        <p:spPr/>
        <p:txBody>
          <a:bodyPr>
            <a:normAutofit/>
          </a:bodyPr>
          <a:lstStyle/>
          <a:p>
            <a:r>
              <a:rPr lang="en-GB" sz="2800" b="1" dirty="0"/>
              <a:t>Student Travel Survey 2024/2025</a:t>
            </a:r>
          </a:p>
        </p:txBody>
      </p:sp>
      <p:pic>
        <p:nvPicPr>
          <p:cNvPr id="8" name="Picture 7">
            <a:extLst>
              <a:ext uri="{FF2B5EF4-FFF2-40B4-BE49-F238E27FC236}">
                <a16:creationId xmlns:a16="http://schemas.microsoft.com/office/drawing/2014/main" id="{62BDB446-8ABA-3B06-A6AB-4B46F7B83116}"/>
              </a:ext>
            </a:extLst>
          </p:cNvPr>
          <p:cNvPicPr>
            <a:picLocks noChangeAspect="1"/>
          </p:cNvPicPr>
          <p:nvPr/>
        </p:nvPicPr>
        <p:blipFill>
          <a:blip r:embed="rId3"/>
          <a:stretch>
            <a:fillRect/>
          </a:stretch>
        </p:blipFill>
        <p:spPr>
          <a:xfrm>
            <a:off x="181468" y="3599031"/>
            <a:ext cx="3874680" cy="2238704"/>
          </a:xfrm>
          <a:prstGeom prst="rect">
            <a:avLst/>
          </a:prstGeom>
        </p:spPr>
      </p:pic>
      <p:sp>
        <p:nvSpPr>
          <p:cNvPr id="9" name="TextBox 8">
            <a:extLst>
              <a:ext uri="{FF2B5EF4-FFF2-40B4-BE49-F238E27FC236}">
                <a16:creationId xmlns:a16="http://schemas.microsoft.com/office/drawing/2014/main" id="{194DB657-AAFE-1EDD-8448-7BCF02955D10}"/>
              </a:ext>
            </a:extLst>
          </p:cNvPr>
          <p:cNvSpPr txBox="1"/>
          <p:nvPr/>
        </p:nvSpPr>
        <p:spPr>
          <a:xfrm>
            <a:off x="493986" y="2746489"/>
            <a:ext cx="3132083" cy="646331"/>
          </a:xfrm>
          <a:prstGeom prst="rect">
            <a:avLst/>
          </a:prstGeom>
          <a:noFill/>
        </p:spPr>
        <p:txBody>
          <a:bodyPr wrap="square" rtlCol="0">
            <a:spAutoFit/>
          </a:bodyPr>
          <a:lstStyle/>
          <a:p>
            <a:pPr algn="ctr"/>
            <a:r>
              <a:rPr lang="en-GB" dirty="0"/>
              <a:t>What factors most influence how you get to campus?</a:t>
            </a:r>
          </a:p>
        </p:txBody>
      </p:sp>
      <p:sp>
        <p:nvSpPr>
          <p:cNvPr id="11" name="TextBox 10">
            <a:extLst>
              <a:ext uri="{FF2B5EF4-FFF2-40B4-BE49-F238E27FC236}">
                <a16:creationId xmlns:a16="http://schemas.microsoft.com/office/drawing/2014/main" id="{B39A67FE-50CD-27DE-EE10-53A9C08BBB6C}"/>
              </a:ext>
            </a:extLst>
          </p:cNvPr>
          <p:cNvSpPr txBox="1"/>
          <p:nvPr/>
        </p:nvSpPr>
        <p:spPr>
          <a:xfrm>
            <a:off x="4529958" y="2746488"/>
            <a:ext cx="3132083" cy="369332"/>
          </a:xfrm>
          <a:prstGeom prst="rect">
            <a:avLst/>
          </a:prstGeom>
          <a:noFill/>
        </p:spPr>
        <p:txBody>
          <a:bodyPr wrap="square" rtlCol="0">
            <a:spAutoFit/>
          </a:bodyPr>
          <a:lstStyle/>
          <a:p>
            <a:pPr algn="ctr"/>
            <a:r>
              <a:rPr lang="en-GB" dirty="0"/>
              <a:t>How do you get to campus?</a:t>
            </a:r>
          </a:p>
        </p:txBody>
      </p:sp>
      <p:pic>
        <p:nvPicPr>
          <p:cNvPr id="15" name="Picture 14">
            <a:extLst>
              <a:ext uri="{FF2B5EF4-FFF2-40B4-BE49-F238E27FC236}">
                <a16:creationId xmlns:a16="http://schemas.microsoft.com/office/drawing/2014/main" id="{4D02A235-50F7-EAAA-DA8C-24EAC8AAF9B3}"/>
              </a:ext>
            </a:extLst>
          </p:cNvPr>
          <p:cNvPicPr>
            <a:picLocks noChangeAspect="1"/>
          </p:cNvPicPr>
          <p:nvPr/>
        </p:nvPicPr>
        <p:blipFill>
          <a:blip r:embed="rId4"/>
          <a:stretch>
            <a:fillRect/>
          </a:stretch>
        </p:blipFill>
        <p:spPr>
          <a:xfrm>
            <a:off x="4445876" y="3599030"/>
            <a:ext cx="3537704" cy="2238703"/>
          </a:xfrm>
          <a:prstGeom prst="rect">
            <a:avLst/>
          </a:prstGeom>
        </p:spPr>
      </p:pic>
      <p:pic>
        <p:nvPicPr>
          <p:cNvPr id="17" name="Picture 16">
            <a:extLst>
              <a:ext uri="{FF2B5EF4-FFF2-40B4-BE49-F238E27FC236}">
                <a16:creationId xmlns:a16="http://schemas.microsoft.com/office/drawing/2014/main" id="{913C3EAC-FB18-BF95-457C-8AE0FB797102}"/>
              </a:ext>
            </a:extLst>
          </p:cNvPr>
          <p:cNvPicPr>
            <a:picLocks noChangeAspect="1"/>
          </p:cNvPicPr>
          <p:nvPr/>
        </p:nvPicPr>
        <p:blipFill>
          <a:blip r:embed="rId5"/>
          <a:stretch>
            <a:fillRect/>
          </a:stretch>
        </p:blipFill>
        <p:spPr>
          <a:xfrm>
            <a:off x="8214326" y="983740"/>
            <a:ext cx="3796206" cy="5781755"/>
          </a:xfrm>
          <a:prstGeom prst="rect">
            <a:avLst/>
          </a:prstGeom>
        </p:spPr>
      </p:pic>
    </p:spTree>
    <p:extLst>
      <p:ext uri="{BB962C8B-B14F-4D97-AF65-F5344CB8AC3E}">
        <p14:creationId xmlns:p14="http://schemas.microsoft.com/office/powerpoint/2010/main" val="9922864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BCFC9-CF5C-2799-D051-194ED977C2B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A5DC117-BCCC-C4A1-0BE6-CE1D20C56C04}"/>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Linking Findings to Sustainable Development</a:t>
            </a:r>
          </a:p>
        </p:txBody>
      </p:sp>
      <p:pic>
        <p:nvPicPr>
          <p:cNvPr id="6" name="Picture 5" descr="Sustainable Development Goals Objectives">
            <a:extLst>
              <a:ext uri="{FF2B5EF4-FFF2-40B4-BE49-F238E27FC236}">
                <a16:creationId xmlns:a16="http://schemas.microsoft.com/office/drawing/2014/main" id="{0FE200FE-C674-5D3D-E50B-9B1EDD218100}"/>
              </a:ext>
            </a:extLst>
          </p:cNvPr>
          <p:cNvPicPr>
            <a:picLocks noChangeAspect="1"/>
          </p:cNvPicPr>
          <p:nvPr/>
        </p:nvPicPr>
        <p:blipFill>
          <a:blip r:embed="rId2"/>
          <a:srcRect t="17927" r="1" b="35415"/>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30666030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E1D3AD-76EC-7413-DE42-FBB45D2CE6EA}"/>
              </a:ext>
            </a:extLst>
          </p:cNvPr>
          <p:cNvSpPr>
            <a:spLocks noGrp="1"/>
          </p:cNvSpPr>
          <p:nvPr>
            <p:ph type="title"/>
          </p:nvPr>
        </p:nvSpPr>
        <p:spPr/>
        <p:txBody>
          <a:bodyPr>
            <a:normAutofit/>
          </a:bodyPr>
          <a:lstStyle/>
          <a:p>
            <a:r>
              <a:rPr lang="en-GB" sz="2800" b="1" dirty="0"/>
              <a:t>Connect recommendations to Sustainable Development</a:t>
            </a:r>
          </a:p>
        </p:txBody>
      </p:sp>
      <p:sp>
        <p:nvSpPr>
          <p:cNvPr id="5" name="Content Placeholder 4">
            <a:extLst>
              <a:ext uri="{FF2B5EF4-FFF2-40B4-BE49-F238E27FC236}">
                <a16:creationId xmlns:a16="http://schemas.microsoft.com/office/drawing/2014/main" id="{E8A6EB5D-6194-410B-949F-A0F8CEC46693}"/>
              </a:ext>
            </a:extLst>
          </p:cNvPr>
          <p:cNvSpPr>
            <a:spLocks noGrp="1"/>
          </p:cNvSpPr>
          <p:nvPr>
            <p:ph idx="1"/>
          </p:nvPr>
        </p:nvSpPr>
        <p:spPr>
          <a:xfrm>
            <a:off x="301658" y="2881426"/>
            <a:ext cx="4848412" cy="3651349"/>
          </a:xfrm>
        </p:spPr>
        <p:txBody>
          <a:bodyPr/>
          <a:lstStyle/>
          <a:p>
            <a:pPr marL="342900" lvl="0" indent="-342900" fontAlgn="t"/>
            <a:r>
              <a:rPr lang="en-GB" sz="1800" dirty="0"/>
              <a:t>Carbon reduction.</a:t>
            </a:r>
          </a:p>
          <a:p>
            <a:pPr marL="342900" lvl="0" indent="-342900" fontAlgn="t"/>
            <a:r>
              <a:rPr lang="en-GB" sz="1800" dirty="0"/>
              <a:t>Sustainable transport.</a:t>
            </a:r>
          </a:p>
          <a:p>
            <a:pPr marL="342900" lvl="0" indent="-342900" fontAlgn="t"/>
            <a:r>
              <a:rPr lang="en-GB" sz="1800" dirty="0"/>
              <a:t>Health benefits.</a:t>
            </a:r>
          </a:p>
          <a:p>
            <a:pPr marL="342900" lvl="0" indent="-342900" fontAlgn="t"/>
            <a:r>
              <a:rPr lang="en-GB" sz="1800" dirty="0"/>
              <a:t>Accessibility.</a:t>
            </a:r>
          </a:p>
          <a:p>
            <a:pPr marL="342900" lvl="0" indent="-342900" fontAlgn="t"/>
            <a:r>
              <a:rPr lang="en-GB" sz="1800" dirty="0"/>
              <a:t>Community wellbeing.</a:t>
            </a:r>
          </a:p>
          <a:p>
            <a:pPr marL="342900" lvl="0" indent="-342900" fontAlgn="t"/>
            <a:r>
              <a:rPr lang="en-GB" sz="1800" dirty="0"/>
              <a:t>Urban planning principles.</a:t>
            </a:r>
          </a:p>
          <a:p>
            <a:endParaRPr lang="en-GB" dirty="0"/>
          </a:p>
        </p:txBody>
      </p:sp>
      <p:sp>
        <p:nvSpPr>
          <p:cNvPr id="6" name="Content Placeholder 4">
            <a:extLst>
              <a:ext uri="{FF2B5EF4-FFF2-40B4-BE49-F238E27FC236}">
                <a16:creationId xmlns:a16="http://schemas.microsoft.com/office/drawing/2014/main" id="{CB75D123-176D-BFFC-9542-804705492D69}"/>
              </a:ext>
            </a:extLst>
          </p:cNvPr>
          <p:cNvSpPr txBox="1">
            <a:spLocks/>
          </p:cNvSpPr>
          <p:nvPr/>
        </p:nvSpPr>
        <p:spPr>
          <a:xfrm>
            <a:off x="5993009" y="2746489"/>
            <a:ext cx="4848412"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buNone/>
            </a:pPr>
            <a:r>
              <a:rPr lang="en-GB" sz="1800" dirty="0"/>
              <a:t>Recommendation: Install additional cycle storage.</a:t>
            </a:r>
          </a:p>
          <a:p>
            <a:pPr fontAlgn="t">
              <a:buNone/>
            </a:pPr>
            <a:r>
              <a:rPr lang="en-GB" sz="1800" dirty="0"/>
              <a:t>Benefits:</a:t>
            </a:r>
          </a:p>
          <a:p>
            <a:pPr marL="342900" lvl="0" indent="-342900" fontAlgn="t"/>
            <a:r>
              <a:rPr lang="en-GB" sz="1800" dirty="0"/>
              <a:t>Reduced emissions.</a:t>
            </a:r>
          </a:p>
          <a:p>
            <a:pPr marL="342900" lvl="0" indent="-342900" fontAlgn="t"/>
            <a:r>
              <a:rPr lang="en-GB" sz="1800" dirty="0"/>
              <a:t>Reduced parking demand.</a:t>
            </a:r>
          </a:p>
          <a:p>
            <a:pPr marL="342900" lvl="0" indent="-342900" fontAlgn="t"/>
            <a:r>
              <a:rPr lang="en-GB" sz="1800" dirty="0"/>
              <a:t>Increased physical activity.</a:t>
            </a:r>
          </a:p>
          <a:p>
            <a:pPr marL="342900" lvl="0" indent="-342900" fontAlgn="t"/>
            <a:r>
              <a:rPr lang="en-GB" sz="1800" dirty="0"/>
              <a:t>Improved campus sustainability.</a:t>
            </a:r>
          </a:p>
          <a:p>
            <a:endParaRPr lang="en-GB" dirty="0"/>
          </a:p>
        </p:txBody>
      </p:sp>
    </p:spTree>
    <p:extLst>
      <p:ext uri="{BB962C8B-B14F-4D97-AF65-F5344CB8AC3E}">
        <p14:creationId xmlns:p14="http://schemas.microsoft.com/office/powerpoint/2010/main" val="85508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2AF5-AB59-337E-D2FF-D90F66BC4AA3}"/>
              </a:ext>
            </a:extLst>
          </p:cNvPr>
          <p:cNvSpPr>
            <a:spLocks noGrp="1"/>
          </p:cNvSpPr>
          <p:nvPr>
            <p:ph type="title"/>
          </p:nvPr>
        </p:nvSpPr>
        <p:spPr/>
        <p:txBody>
          <a:bodyPr anchor="ctr">
            <a:normAutofit/>
          </a:bodyPr>
          <a:lstStyle/>
          <a:p>
            <a:pPr algn="ctr"/>
            <a:r>
              <a:rPr lang="en-GB" b="1" dirty="0"/>
              <a:t>Questions?</a:t>
            </a:r>
          </a:p>
        </p:txBody>
      </p:sp>
      <p:sp>
        <p:nvSpPr>
          <p:cNvPr id="5" name="Content Placeholder 4">
            <a:extLst>
              <a:ext uri="{FF2B5EF4-FFF2-40B4-BE49-F238E27FC236}">
                <a16:creationId xmlns:a16="http://schemas.microsoft.com/office/drawing/2014/main" id="{11323000-718D-3F9C-2C8A-838E3D7D8230}"/>
              </a:ext>
            </a:extLst>
          </p:cNvPr>
          <p:cNvSpPr>
            <a:spLocks noGrp="1"/>
          </p:cNvSpPr>
          <p:nvPr>
            <p:ph idx="1"/>
          </p:nvPr>
        </p:nvSpPr>
        <p:spPr/>
        <p:txBody>
          <a:bodyPr/>
          <a:lstStyle/>
          <a:p>
            <a:endParaRPr lang="en-GB"/>
          </a:p>
        </p:txBody>
      </p:sp>
      <p:pic>
        <p:nvPicPr>
          <p:cNvPr id="4" name="Picture 3" descr="Question marks in a line and one question mark is lit">
            <a:extLst>
              <a:ext uri="{FF2B5EF4-FFF2-40B4-BE49-F238E27FC236}">
                <a16:creationId xmlns:a16="http://schemas.microsoft.com/office/drawing/2014/main" id="{8E4CAA18-E42D-E3A1-0C9F-8A885708E487}"/>
              </a:ext>
            </a:extLst>
          </p:cNvPr>
          <p:cNvPicPr>
            <a:picLocks noChangeAspect="1"/>
          </p:cNvPicPr>
          <p:nvPr/>
        </p:nvPicPr>
        <p:blipFill>
          <a:blip r:embed="rId2"/>
          <a:srcRect t="20603" r="-1" b="32219"/>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3327085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7B1FCF6D-64AE-FD1E-C42F-10CCAC4BE0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29757-7265-5F86-A4C2-7C64F7DD45E3}"/>
              </a:ext>
            </a:extLst>
          </p:cNvPr>
          <p:cNvSpPr>
            <a:spLocks noGrp="1"/>
          </p:cNvSpPr>
          <p:nvPr>
            <p:ph type="title"/>
          </p:nvPr>
        </p:nvSpPr>
        <p:spPr/>
        <p:txBody>
          <a:bodyPr/>
          <a:lstStyle/>
          <a:p>
            <a:r>
              <a:rPr lang="en-GB"/>
              <a:t>Why is Sustainability important?</a:t>
            </a:r>
          </a:p>
        </p:txBody>
      </p:sp>
      <p:pic>
        <p:nvPicPr>
          <p:cNvPr id="5" name="Picture 4">
            <a:extLst>
              <a:ext uri="{FF2B5EF4-FFF2-40B4-BE49-F238E27FC236}">
                <a16:creationId xmlns:a16="http://schemas.microsoft.com/office/drawing/2014/main" id="{D70C67EC-17D3-0E94-6E97-070B11CB5BBF}"/>
              </a:ext>
            </a:extLst>
          </p:cNvPr>
          <p:cNvPicPr>
            <a:picLocks noChangeAspect="1"/>
          </p:cNvPicPr>
          <p:nvPr/>
        </p:nvPicPr>
        <p:blipFill>
          <a:blip r:embed="rId3"/>
          <a:srcRect b="16269"/>
          <a:stretch>
            <a:fillRect/>
          </a:stretch>
        </p:blipFill>
        <p:spPr>
          <a:xfrm>
            <a:off x="3752766" y="3778984"/>
            <a:ext cx="3937365" cy="1903022"/>
          </a:xfrm>
          <a:prstGeom prst="rect">
            <a:avLst/>
          </a:prstGeom>
        </p:spPr>
      </p:pic>
      <p:pic>
        <p:nvPicPr>
          <p:cNvPr id="6" name="Picture 5">
            <a:extLst>
              <a:ext uri="{FF2B5EF4-FFF2-40B4-BE49-F238E27FC236}">
                <a16:creationId xmlns:a16="http://schemas.microsoft.com/office/drawing/2014/main" id="{453237BC-1179-FD9A-087A-7C9ABD7D71F5}"/>
              </a:ext>
            </a:extLst>
          </p:cNvPr>
          <p:cNvPicPr>
            <a:picLocks noChangeAspect="1"/>
          </p:cNvPicPr>
          <p:nvPr/>
        </p:nvPicPr>
        <p:blipFill>
          <a:blip r:embed="rId4"/>
          <a:stretch>
            <a:fillRect/>
          </a:stretch>
        </p:blipFill>
        <p:spPr>
          <a:xfrm>
            <a:off x="8205033" y="1104405"/>
            <a:ext cx="3856518" cy="4444697"/>
          </a:xfrm>
          <a:prstGeom prst="rect">
            <a:avLst/>
          </a:prstGeom>
        </p:spPr>
      </p:pic>
      <p:pic>
        <p:nvPicPr>
          <p:cNvPr id="7" name="Picture 6">
            <a:extLst>
              <a:ext uri="{FF2B5EF4-FFF2-40B4-BE49-F238E27FC236}">
                <a16:creationId xmlns:a16="http://schemas.microsoft.com/office/drawing/2014/main" id="{92B90AE3-4B92-4D50-7A30-1122FF5E25B6}"/>
              </a:ext>
            </a:extLst>
          </p:cNvPr>
          <p:cNvPicPr>
            <a:picLocks noChangeAspect="1"/>
          </p:cNvPicPr>
          <p:nvPr/>
        </p:nvPicPr>
        <p:blipFill>
          <a:blip r:embed="rId5"/>
          <a:stretch>
            <a:fillRect/>
          </a:stretch>
        </p:blipFill>
        <p:spPr>
          <a:xfrm>
            <a:off x="3481559" y="1389413"/>
            <a:ext cx="4501989" cy="2296933"/>
          </a:xfrm>
          <a:prstGeom prst="rect">
            <a:avLst/>
          </a:prstGeom>
        </p:spPr>
      </p:pic>
      <p:pic>
        <p:nvPicPr>
          <p:cNvPr id="8" name="Picture 7">
            <a:extLst>
              <a:ext uri="{FF2B5EF4-FFF2-40B4-BE49-F238E27FC236}">
                <a16:creationId xmlns:a16="http://schemas.microsoft.com/office/drawing/2014/main" id="{867310ED-39FC-23B6-F02E-364EE2004F0C}"/>
              </a:ext>
            </a:extLst>
          </p:cNvPr>
          <p:cNvPicPr>
            <a:picLocks noChangeAspect="1"/>
          </p:cNvPicPr>
          <p:nvPr/>
        </p:nvPicPr>
        <p:blipFill>
          <a:blip r:embed="rId6"/>
          <a:stretch>
            <a:fillRect/>
          </a:stretch>
        </p:blipFill>
        <p:spPr>
          <a:xfrm>
            <a:off x="130449" y="1292780"/>
            <a:ext cx="3107416" cy="4389226"/>
          </a:xfrm>
          <a:prstGeom prst="rect">
            <a:avLst/>
          </a:prstGeom>
        </p:spPr>
      </p:pic>
    </p:spTree>
    <p:extLst>
      <p:ext uri="{BB962C8B-B14F-4D97-AF65-F5344CB8AC3E}">
        <p14:creationId xmlns:p14="http://schemas.microsoft.com/office/powerpoint/2010/main" val="37375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DF321744-437E-6FA5-E427-294623A9F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3999A-75A8-E00C-B58C-258DFB00AD2F}"/>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t>What is it important to UWTSD?</a:t>
            </a:r>
          </a:p>
        </p:txBody>
      </p:sp>
      <p:graphicFrame>
        <p:nvGraphicFramePr>
          <p:cNvPr id="10" name="TextBox 3">
            <a:extLst>
              <a:ext uri="{FF2B5EF4-FFF2-40B4-BE49-F238E27FC236}">
                <a16:creationId xmlns:a16="http://schemas.microsoft.com/office/drawing/2014/main" id="{2830CF64-FE76-AA9A-4BA0-8CEF0B70715B}"/>
              </a:ext>
            </a:extLst>
          </p:cNvPr>
          <p:cNvGraphicFramePr/>
          <p:nvPr>
            <p:extLst>
              <p:ext uri="{D42A27DB-BD31-4B8C-83A1-F6EECF244321}">
                <p14:modId xmlns:p14="http://schemas.microsoft.com/office/powerpoint/2010/main" val="371392935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36462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2E12-77BD-EA48-DE1F-F7053C3123C5}"/>
              </a:ext>
            </a:extLst>
          </p:cNvPr>
          <p:cNvSpPr>
            <a:spLocks noGrp="1"/>
          </p:cNvSpPr>
          <p:nvPr>
            <p:ph type="title"/>
          </p:nvPr>
        </p:nvSpPr>
        <p:spPr>
          <a:xfrm>
            <a:off x="358219" y="365125"/>
            <a:ext cx="11481847" cy="1325563"/>
          </a:xfrm>
        </p:spPr>
        <p:txBody>
          <a:bodyPr anchor="ctr">
            <a:normAutofit/>
          </a:bodyPr>
          <a:lstStyle/>
          <a:p>
            <a:r>
              <a:rPr lang="en-GB"/>
              <a:t>UWTSD’s Sustainability Actions </a:t>
            </a:r>
          </a:p>
        </p:txBody>
      </p:sp>
      <p:graphicFrame>
        <p:nvGraphicFramePr>
          <p:cNvPr id="4" name="Content Placeholder 3">
            <a:extLst>
              <a:ext uri="{FF2B5EF4-FFF2-40B4-BE49-F238E27FC236}">
                <a16:creationId xmlns:a16="http://schemas.microsoft.com/office/drawing/2014/main" id="{509EF7B4-A2CD-4F81-EA34-384FEEA5C6FC}"/>
              </a:ext>
            </a:extLst>
          </p:cNvPr>
          <p:cNvGraphicFramePr>
            <a:graphicFrameLocks/>
          </p:cNvGraphicFramePr>
          <p:nvPr>
            <p:extLst>
              <p:ext uri="{D42A27DB-BD31-4B8C-83A1-F6EECF244321}">
                <p14:modId xmlns:p14="http://schemas.microsoft.com/office/powerpoint/2010/main" val="786090291"/>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86822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621CD-1EF1-B6AE-5B29-0C0676BE701F}"/>
              </a:ext>
            </a:extLst>
          </p:cNvPr>
          <p:cNvSpPr>
            <a:spLocks noGrp="1"/>
          </p:cNvSpPr>
          <p:nvPr>
            <p:ph type="title" idx="4294967295"/>
          </p:nvPr>
        </p:nvSpPr>
        <p:spPr>
          <a:xfrm>
            <a:off x="711200" y="365125"/>
            <a:ext cx="11480800" cy="1325563"/>
          </a:xfrm>
        </p:spPr>
        <p:txBody>
          <a:bodyPr anchor="ctr">
            <a:normAutofit/>
          </a:bodyPr>
          <a:lstStyle/>
          <a:p>
            <a:r>
              <a:rPr lang="en-GB"/>
              <a:t>Sustainability Initiatives</a:t>
            </a:r>
          </a:p>
        </p:txBody>
      </p:sp>
      <p:pic>
        <p:nvPicPr>
          <p:cNvPr id="8" name="Picture 2" descr="University Electric Van">
            <a:extLst>
              <a:ext uri="{FF2B5EF4-FFF2-40B4-BE49-F238E27FC236}">
                <a16:creationId xmlns:a16="http://schemas.microsoft.com/office/drawing/2014/main" id="{5AC54CEA-80DA-27EE-C7C0-89B233E92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785" r="7289"/>
          <a:stretch/>
        </p:blipFill>
        <p:spPr bwMode="auto">
          <a:xfrm>
            <a:off x="7440000" y="2918707"/>
            <a:ext cx="3889088" cy="26702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A sign on a pole&#10;&#10;Description automatically generated">
            <a:extLst>
              <a:ext uri="{FF2B5EF4-FFF2-40B4-BE49-F238E27FC236}">
                <a16:creationId xmlns:a16="http://schemas.microsoft.com/office/drawing/2014/main" id="{6B87AFEB-8A95-9841-DD3D-C8F8AD1F4FA5}"/>
              </a:ext>
            </a:extLst>
          </p:cNvPr>
          <p:cNvPicPr>
            <a:picLocks noChangeAspect="1"/>
          </p:cNvPicPr>
          <p:nvPr/>
        </p:nvPicPr>
        <p:blipFill>
          <a:blip r:embed="rId4"/>
          <a:srcRect t="24234" b="40392"/>
          <a:stretch/>
        </p:blipFill>
        <p:spPr>
          <a:xfrm>
            <a:off x="6577912" y="147638"/>
            <a:ext cx="5414116" cy="25535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D81CB5A5-9387-2956-6CD8-CE71DAAD624E}"/>
              </a:ext>
            </a:extLst>
          </p:cNvPr>
          <p:cNvPicPr>
            <a:picLocks noChangeAspect="1"/>
          </p:cNvPicPr>
          <p:nvPr/>
        </p:nvPicPr>
        <p:blipFill>
          <a:blip r:embed="rId5"/>
          <a:stretch>
            <a:fillRect/>
          </a:stretch>
        </p:blipFill>
        <p:spPr>
          <a:xfrm>
            <a:off x="500805" y="1783484"/>
            <a:ext cx="6077107" cy="3617999"/>
          </a:xfrm>
          <a:prstGeom prst="rect">
            <a:avLst/>
          </a:prstGeom>
        </p:spPr>
      </p:pic>
    </p:spTree>
    <p:extLst>
      <p:ext uri="{BB962C8B-B14F-4D97-AF65-F5344CB8AC3E}">
        <p14:creationId xmlns:p14="http://schemas.microsoft.com/office/powerpoint/2010/main" val="9906179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9A8B-2C76-CDF7-1B72-5F19332BE6F6}"/>
              </a:ext>
            </a:extLst>
          </p:cNvPr>
          <p:cNvSpPr>
            <a:spLocks noGrp="1"/>
          </p:cNvSpPr>
          <p:nvPr>
            <p:ph type="title"/>
          </p:nvPr>
        </p:nvSpPr>
        <p:spPr>
          <a:xfrm>
            <a:off x="358219" y="365125"/>
            <a:ext cx="11481847" cy="1325563"/>
          </a:xfrm>
        </p:spPr>
        <p:txBody>
          <a:bodyPr anchor="ctr">
            <a:normAutofit/>
          </a:bodyPr>
          <a:lstStyle/>
          <a:p>
            <a:r>
              <a:rPr lang="en-GB"/>
              <a:t>SA1 Solar PV</a:t>
            </a:r>
          </a:p>
        </p:txBody>
      </p:sp>
      <p:pic>
        <p:nvPicPr>
          <p:cNvPr id="4" name="Picture 3">
            <a:extLst>
              <a:ext uri="{FF2B5EF4-FFF2-40B4-BE49-F238E27FC236}">
                <a16:creationId xmlns:a16="http://schemas.microsoft.com/office/drawing/2014/main" id="{95F002C4-FE51-DE51-BEFB-9138B840BA6D}"/>
              </a:ext>
            </a:extLst>
          </p:cNvPr>
          <p:cNvPicPr>
            <a:picLocks noChangeAspect="1"/>
          </p:cNvPicPr>
          <p:nvPr/>
        </p:nvPicPr>
        <p:blipFill>
          <a:blip r:embed="rId3"/>
          <a:srcRect t="12965"/>
          <a:stretch>
            <a:fillRect/>
          </a:stretch>
        </p:blipFill>
        <p:spPr>
          <a:xfrm>
            <a:off x="2943782" y="1265801"/>
            <a:ext cx="8976872" cy="4326397"/>
          </a:xfrm>
          <a:prstGeom prst="rect">
            <a:avLst/>
          </a:prstGeom>
        </p:spPr>
      </p:pic>
    </p:spTree>
    <p:extLst>
      <p:ext uri="{BB962C8B-B14F-4D97-AF65-F5344CB8AC3E}">
        <p14:creationId xmlns:p14="http://schemas.microsoft.com/office/powerpoint/2010/main" val="28781886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E24C9E9-EEC6-2686-2333-EF0B1E4696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ABF14E-B630-146B-B572-73190B5FA818}"/>
              </a:ext>
            </a:extLst>
          </p:cNvPr>
          <p:cNvSpPr>
            <a:spLocks noGrp="1"/>
          </p:cNvSpPr>
          <p:nvPr>
            <p:ph type="title" idx="4294967295"/>
          </p:nvPr>
        </p:nvSpPr>
        <p:spPr>
          <a:xfrm>
            <a:off x="4962525" y="1962150"/>
            <a:ext cx="7229475" cy="3602038"/>
          </a:xfrm>
        </p:spPr>
        <p:txBody>
          <a:bodyPr vert="horz" lIns="91440" tIns="45720" rIns="91440" bIns="45720" rtlCol="0" anchor="t">
            <a:normAutofit/>
          </a:bodyPr>
          <a:lstStyle/>
          <a:p>
            <a:r>
              <a:rPr lang="en-US" sz="7200" kern="1200">
                <a:solidFill>
                  <a:schemeClr val="bg1"/>
                </a:solidFill>
                <a:latin typeface="+mj-lt"/>
                <a:ea typeface="+mj-ea"/>
                <a:cs typeface="+mj-cs"/>
              </a:rPr>
              <a:t>Waste</a:t>
            </a:r>
          </a:p>
        </p:txBody>
      </p:sp>
      <p:sp>
        <p:nvSpPr>
          <p:cNvPr id="3" name="Rectangle 2" descr="Recycle">
            <a:extLst>
              <a:ext uri="{FF2B5EF4-FFF2-40B4-BE49-F238E27FC236}">
                <a16:creationId xmlns:a16="http://schemas.microsoft.com/office/drawing/2014/main" id="{8EC7A778-936F-CC85-71AB-1FC3B51C7B02}"/>
              </a:ext>
            </a:extLst>
          </p:cNvPr>
          <p:cNvSpPr/>
          <p:nvPr/>
        </p:nvSpPr>
        <p:spPr>
          <a:xfrm>
            <a:off x="220463" y="262398"/>
            <a:ext cx="4742062" cy="5556511"/>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32915993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D640-24E8-AD68-05D9-16E620D626AA}"/>
              </a:ext>
            </a:extLst>
          </p:cNvPr>
          <p:cNvSpPr>
            <a:spLocks noGrp="1"/>
          </p:cNvSpPr>
          <p:nvPr>
            <p:ph type="title" idx="4294967295"/>
          </p:nvPr>
        </p:nvSpPr>
        <p:spPr>
          <a:xfrm>
            <a:off x="711200" y="365125"/>
            <a:ext cx="11480800" cy="1325563"/>
          </a:xfrm>
        </p:spPr>
        <p:txBody>
          <a:bodyPr/>
          <a:lstStyle/>
          <a:p>
            <a:r>
              <a:rPr lang="en-GB"/>
              <a:t>Context</a:t>
            </a:r>
          </a:p>
        </p:txBody>
      </p:sp>
      <p:graphicFrame>
        <p:nvGraphicFramePr>
          <p:cNvPr id="6" name="Content Placeholder 2">
            <a:extLst>
              <a:ext uri="{FF2B5EF4-FFF2-40B4-BE49-F238E27FC236}">
                <a16:creationId xmlns:a16="http://schemas.microsoft.com/office/drawing/2014/main" id="{5120092D-AD1F-5E3A-101A-A656562CC484}"/>
              </a:ext>
            </a:extLst>
          </p:cNvPr>
          <p:cNvGraphicFramePr>
            <a:graphicFrameLocks noGrp="1"/>
          </p:cNvGraphicFramePr>
          <p:nvPr>
            <p:ph idx="4294967295"/>
            <p:extLst>
              <p:ext uri="{D42A27DB-BD31-4B8C-83A1-F6EECF244321}">
                <p14:modId xmlns:p14="http://schemas.microsoft.com/office/powerpoint/2010/main" val="2751740491"/>
              </p:ext>
            </p:extLst>
          </p:nvPr>
        </p:nvGraphicFramePr>
        <p:xfrm>
          <a:off x="711200"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309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FB1F6959-CD33-4ABC-A055-EFBCBF9C39B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graphicEl>
                                              <a:dgm id="{98082ECD-7ACA-4F7C-89C6-82181D18A224}"/>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graphicEl>
                                              <a:dgm id="{1B0B72B7-0D02-4EE1-9FC8-FA1C0DD3FB3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8691BABD-92F6-4ED8-81E0-F54B49ACF3E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14E4D2F0-511C-4E26-B68A-5800A105294E}"/>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graphicEl>
                                              <a:dgm id="{B859D692-77B2-4685-8EFC-A5651F64D7D7}"/>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graphicEl>
                                              <a:dgm id="{F30CD6D7-43D7-494F-9B14-95D63B7150E9}"/>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dgm id="{3A18F321-E677-46DA-B787-9AE049689A9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graphicEl>
                                              <a:dgm id="{3B933E6B-DDBA-4B16-9793-0BF8E1353798}"/>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graphicEl>
                                              <a:dgm id="{D33B539B-A345-4FC8-9C61-0A54D4A0AE2D}"/>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graphicEl>
                                              <a:dgm id="{AFD7D483-BB6A-4A91-8607-FC1A716A78C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4E02B-CFE8-FD8C-83FE-953BD97DFA1A}"/>
              </a:ext>
            </a:extLst>
          </p:cNvPr>
          <p:cNvSpPr>
            <a:spLocks noGrp="1"/>
          </p:cNvSpPr>
          <p:nvPr>
            <p:ph type="title" idx="4294967295"/>
          </p:nvPr>
        </p:nvSpPr>
        <p:spPr>
          <a:xfrm>
            <a:off x="6469063" y="365125"/>
            <a:ext cx="5722937" cy="1325563"/>
          </a:xfrm>
        </p:spPr>
        <p:txBody>
          <a:bodyPr vert="horz" lIns="91440" tIns="45720" rIns="91440" bIns="45720" rtlCol="0" anchor="ctr">
            <a:normAutofit/>
          </a:bodyPr>
          <a:lstStyle/>
          <a:p>
            <a:r>
              <a:rPr lang="en-US"/>
              <a:t>Paper and Card</a:t>
            </a:r>
          </a:p>
        </p:txBody>
      </p:sp>
      <p:sp>
        <p:nvSpPr>
          <p:cNvPr id="3" name="Content Placeholder 2">
            <a:extLst>
              <a:ext uri="{FF2B5EF4-FFF2-40B4-BE49-F238E27FC236}">
                <a16:creationId xmlns:a16="http://schemas.microsoft.com/office/drawing/2014/main" id="{E8D5C81A-7B15-8631-9A24-EE0D2E17D218}"/>
              </a:ext>
            </a:extLst>
          </p:cNvPr>
          <p:cNvSpPr>
            <a:spLocks noGrp="1"/>
          </p:cNvSpPr>
          <p:nvPr>
            <p:ph idx="4294967295"/>
          </p:nvPr>
        </p:nvSpPr>
        <p:spPr>
          <a:xfrm>
            <a:off x="5819775" y="1825625"/>
            <a:ext cx="6372225" cy="3576638"/>
          </a:xfrm>
        </p:spPr>
        <p:txBody>
          <a:bodyPr vert="horz" lIns="91440" tIns="45720" rIns="91440" bIns="45720" rtlCol="0">
            <a:normAutofit/>
          </a:bodyPr>
          <a:lstStyle/>
          <a:p>
            <a:pPr>
              <a:spcAft>
                <a:spcPts val="800"/>
              </a:spcAft>
            </a:pPr>
            <a:r>
              <a:rPr lang="en-US" sz="1900">
                <a:effectLst/>
              </a:rPr>
              <a:t>Using old paper to make 1 ton of new paper we save 17 trees, 1500l of oil, </a:t>
            </a:r>
            <a:r>
              <a:rPr lang="en-US" sz="1900"/>
              <a:t>58% of </a:t>
            </a:r>
            <a:r>
              <a:rPr lang="en-US" sz="1900">
                <a:effectLst/>
              </a:rPr>
              <a:t>water </a:t>
            </a:r>
            <a:r>
              <a:rPr lang="en-US" sz="1900"/>
              <a:t>and 64% of energy. </a:t>
            </a:r>
          </a:p>
          <a:p>
            <a:pPr>
              <a:spcAft>
                <a:spcPts val="800"/>
              </a:spcAft>
            </a:pPr>
            <a:r>
              <a:rPr lang="en-US" sz="1900"/>
              <a:t>1x A4 Printed flyer for every student at UWTSD in 23/24 uses nearly 1 whole tree a tree.</a:t>
            </a:r>
          </a:p>
          <a:p>
            <a:pPr>
              <a:spcAft>
                <a:spcPts val="800"/>
              </a:spcAft>
            </a:pPr>
            <a:r>
              <a:rPr lang="en-US" sz="1900"/>
              <a:t>If every student who attended UWTSD in 23/24 had a prospectus that would equate to 194 trees cut down.</a:t>
            </a:r>
          </a:p>
          <a:p>
            <a:pPr>
              <a:spcAft>
                <a:spcPts val="800"/>
              </a:spcAft>
            </a:pPr>
            <a:endParaRPr lang="en-US" sz="1900"/>
          </a:p>
          <a:p>
            <a:endParaRPr lang="en-US" sz="1900"/>
          </a:p>
        </p:txBody>
      </p:sp>
      <p:pic>
        <p:nvPicPr>
          <p:cNvPr id="4" name="Picture 3" descr="A forest with trees and a forest&#10;&#10;Description automatically generated with low confidence">
            <a:extLst>
              <a:ext uri="{FF2B5EF4-FFF2-40B4-BE49-F238E27FC236}">
                <a16:creationId xmlns:a16="http://schemas.microsoft.com/office/drawing/2014/main" id="{C4004208-F83F-E63C-BBC2-BBD419EDDB9F}"/>
              </a:ext>
            </a:extLst>
          </p:cNvPr>
          <p:cNvPicPr>
            <a:picLocks noChangeAspect="1"/>
          </p:cNvPicPr>
          <p:nvPr/>
        </p:nvPicPr>
        <p:blipFill>
          <a:blip r:embed="rId3">
            <a:extLst>
              <a:ext uri="{28A0092B-C50C-407E-A947-70E740481C1C}">
                <a14:useLocalDpi xmlns:a14="http://schemas.microsoft.com/office/drawing/2010/main" val="0"/>
              </a:ext>
            </a:extLst>
          </a:blip>
          <a:srcRect l="6334" r="26775"/>
          <a:stretch/>
        </p:blipFill>
        <p:spPr>
          <a:xfrm>
            <a:off x="0" y="0"/>
            <a:ext cx="5095855" cy="5713569"/>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42041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998A5-4853-060B-4CBD-C6AC8473D1C6}"/>
              </a:ext>
            </a:extLst>
          </p:cNvPr>
          <p:cNvSpPr>
            <a:spLocks noGrp="1"/>
          </p:cNvSpPr>
          <p:nvPr>
            <p:ph type="title" idx="4294967295"/>
          </p:nvPr>
        </p:nvSpPr>
        <p:spPr>
          <a:xfrm>
            <a:off x="711200" y="365125"/>
            <a:ext cx="11480800" cy="1325563"/>
          </a:xfrm>
        </p:spPr>
        <p:txBody>
          <a:bodyPr/>
          <a:lstStyle/>
          <a:p>
            <a:r>
              <a:rPr lang="en-GB"/>
              <a:t>Our Ambition</a:t>
            </a:r>
          </a:p>
        </p:txBody>
      </p:sp>
      <p:graphicFrame>
        <p:nvGraphicFramePr>
          <p:cNvPr id="5" name="Content Placeholder 2">
            <a:extLst>
              <a:ext uri="{FF2B5EF4-FFF2-40B4-BE49-F238E27FC236}">
                <a16:creationId xmlns:a16="http://schemas.microsoft.com/office/drawing/2014/main" id="{1BC934BA-B37A-2509-FD4C-B503265082CF}"/>
              </a:ext>
            </a:extLst>
          </p:cNvPr>
          <p:cNvGraphicFramePr>
            <a:graphicFrameLocks noGrp="1"/>
          </p:cNvGraphicFramePr>
          <p:nvPr>
            <p:ph idx="4294967295"/>
            <p:extLst>
              <p:ext uri="{D42A27DB-BD31-4B8C-83A1-F6EECF244321}">
                <p14:modId xmlns:p14="http://schemas.microsoft.com/office/powerpoint/2010/main" val="2270323082"/>
              </p:ext>
            </p:extLst>
          </p:nvPr>
        </p:nvGraphicFramePr>
        <p:xfrm>
          <a:off x="711200"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94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FE1C213-83C9-4C5D-94F0-228EF8DE9FE9}"/>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0739D46-DAB1-4A2F-AA03-8ABDB90F18E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D48F245B-01D5-4169-991D-EB06379674C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C3C2B71-E3C6-48CB-AFD5-D34E909F3D80}"/>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0FA74127-3EAD-4D5A-A0EF-651D50356C4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187A7E2D-C2C4-43C7-8816-07CCE046145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4233CC8-1AC1-43FF-8E6A-91A60D0104D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3B9F8CA0-8721-469D-AC2E-9EEA410628B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13562C68-CB47-4B02-B656-8881BE85BD4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E1FEFB-621F-0FD5-699C-880A2B4D6679}"/>
              </a:ext>
            </a:extLst>
          </p:cNvPr>
          <p:cNvPicPr>
            <a:picLocks noChangeAspect="1"/>
          </p:cNvPicPr>
          <p:nvPr/>
        </p:nvPicPr>
        <p:blipFill>
          <a:blip r:embed="rId3"/>
          <a:stretch>
            <a:fillRect/>
          </a:stretch>
        </p:blipFill>
        <p:spPr>
          <a:xfrm>
            <a:off x="1225912" y="95250"/>
            <a:ext cx="9748658" cy="5500688"/>
          </a:xfrm>
          <a:prstGeom prst="rect">
            <a:avLst/>
          </a:prstGeom>
        </p:spPr>
      </p:pic>
    </p:spTree>
    <p:extLst>
      <p:ext uri="{BB962C8B-B14F-4D97-AF65-F5344CB8AC3E}">
        <p14:creationId xmlns:p14="http://schemas.microsoft.com/office/powerpoint/2010/main" val="10616610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8155D8-E023-9E06-74E1-BA5FEB0E0AA9}"/>
              </a:ext>
            </a:extLst>
          </p:cNvPr>
          <p:cNvPicPr>
            <a:picLocks noChangeAspect="1"/>
          </p:cNvPicPr>
          <p:nvPr/>
        </p:nvPicPr>
        <p:blipFill>
          <a:blip r:embed="rId2"/>
          <a:stretch>
            <a:fillRect/>
          </a:stretch>
        </p:blipFill>
        <p:spPr>
          <a:xfrm>
            <a:off x="1318160" y="122407"/>
            <a:ext cx="9769701" cy="5528628"/>
          </a:xfrm>
          <a:prstGeom prst="rect">
            <a:avLst/>
          </a:prstGeom>
        </p:spPr>
      </p:pic>
    </p:spTree>
    <p:extLst>
      <p:ext uri="{BB962C8B-B14F-4D97-AF65-F5344CB8AC3E}">
        <p14:creationId xmlns:p14="http://schemas.microsoft.com/office/powerpoint/2010/main" val="41041341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CCED3F-046E-DC35-5D48-F6716EB7CD0C}"/>
              </a:ext>
            </a:extLst>
          </p:cNvPr>
          <p:cNvPicPr>
            <a:picLocks noChangeAspect="1"/>
          </p:cNvPicPr>
          <p:nvPr/>
        </p:nvPicPr>
        <p:blipFill>
          <a:blip r:embed="rId2"/>
          <a:stretch>
            <a:fillRect/>
          </a:stretch>
        </p:blipFill>
        <p:spPr>
          <a:xfrm>
            <a:off x="1137856" y="82204"/>
            <a:ext cx="9916287" cy="5594695"/>
          </a:xfrm>
          <a:prstGeom prst="rect">
            <a:avLst/>
          </a:prstGeom>
        </p:spPr>
      </p:pic>
    </p:spTree>
    <p:extLst>
      <p:ext uri="{BB962C8B-B14F-4D97-AF65-F5344CB8AC3E}">
        <p14:creationId xmlns:p14="http://schemas.microsoft.com/office/powerpoint/2010/main" val="25153096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C9097C-4AAE-E900-1468-ADB31D0DA418}"/>
              </a:ext>
            </a:extLst>
          </p:cNvPr>
          <p:cNvPicPr>
            <a:picLocks noChangeAspect="1"/>
          </p:cNvPicPr>
          <p:nvPr/>
        </p:nvPicPr>
        <p:blipFill>
          <a:blip r:embed="rId3"/>
          <a:stretch>
            <a:fillRect/>
          </a:stretch>
        </p:blipFill>
        <p:spPr>
          <a:xfrm>
            <a:off x="1181099" y="0"/>
            <a:ext cx="9829801" cy="5538222"/>
          </a:xfrm>
          <a:prstGeom prst="rect">
            <a:avLst/>
          </a:prstGeom>
        </p:spPr>
      </p:pic>
    </p:spTree>
    <p:extLst>
      <p:ext uri="{BB962C8B-B14F-4D97-AF65-F5344CB8AC3E}">
        <p14:creationId xmlns:p14="http://schemas.microsoft.com/office/powerpoint/2010/main" val="371037895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28BC87-1ACE-5669-340F-A5145C6D0B4C}"/>
              </a:ext>
            </a:extLst>
          </p:cNvPr>
          <p:cNvPicPr>
            <a:picLocks noChangeAspect="1"/>
          </p:cNvPicPr>
          <p:nvPr/>
        </p:nvPicPr>
        <p:blipFill>
          <a:blip r:embed="rId3"/>
          <a:stretch>
            <a:fillRect/>
          </a:stretch>
        </p:blipFill>
        <p:spPr>
          <a:xfrm>
            <a:off x="5777345" y="149107"/>
            <a:ext cx="6309612" cy="3512351"/>
          </a:xfrm>
          <a:prstGeom prst="rect">
            <a:avLst/>
          </a:prstGeom>
        </p:spPr>
      </p:pic>
      <p:sp>
        <p:nvSpPr>
          <p:cNvPr id="2" name="Title 1">
            <a:extLst>
              <a:ext uri="{FF2B5EF4-FFF2-40B4-BE49-F238E27FC236}">
                <a16:creationId xmlns:a16="http://schemas.microsoft.com/office/drawing/2014/main" id="{9EBA37B6-C7DC-7CE6-C02F-10EAAA83355E}"/>
              </a:ext>
            </a:extLst>
          </p:cNvPr>
          <p:cNvSpPr>
            <a:spLocks noGrp="1"/>
          </p:cNvSpPr>
          <p:nvPr>
            <p:ph type="title"/>
          </p:nvPr>
        </p:nvSpPr>
        <p:spPr/>
        <p:txBody>
          <a:bodyPr/>
          <a:lstStyle/>
          <a:p>
            <a:r>
              <a:rPr lang="en-GB" dirty="0"/>
              <a:t>Textiles</a:t>
            </a:r>
          </a:p>
        </p:txBody>
      </p:sp>
      <p:sp>
        <p:nvSpPr>
          <p:cNvPr id="4" name="Content Placeholder 3">
            <a:extLst>
              <a:ext uri="{FF2B5EF4-FFF2-40B4-BE49-F238E27FC236}">
                <a16:creationId xmlns:a16="http://schemas.microsoft.com/office/drawing/2014/main" id="{E66AA083-DC15-993A-79BB-DC8791D6B0E8}"/>
              </a:ext>
            </a:extLst>
          </p:cNvPr>
          <p:cNvSpPr>
            <a:spLocks noGrp="1"/>
          </p:cNvSpPr>
          <p:nvPr>
            <p:ph idx="1"/>
          </p:nvPr>
        </p:nvSpPr>
        <p:spPr>
          <a:xfrm>
            <a:off x="212748" y="1780480"/>
            <a:ext cx="9513144" cy="3575934"/>
          </a:xfrm>
        </p:spPr>
        <p:txBody>
          <a:bodyPr/>
          <a:lstStyle/>
          <a:p>
            <a:r>
              <a:rPr lang="en-GB" dirty="0"/>
              <a:t>10% of world carbon emissions</a:t>
            </a:r>
          </a:p>
          <a:p>
            <a:r>
              <a:rPr lang="en-GB" dirty="0"/>
              <a:t>30% of garments never sold</a:t>
            </a:r>
          </a:p>
          <a:p>
            <a:r>
              <a:rPr lang="en-GB" dirty="0"/>
              <a:t>Polyester vs Cotton</a:t>
            </a:r>
          </a:p>
          <a:p>
            <a:r>
              <a:rPr lang="en-GB" dirty="0"/>
              <a:t>PFAS: Common in Water Repellence</a:t>
            </a:r>
          </a:p>
        </p:txBody>
      </p:sp>
    </p:spTree>
    <p:extLst>
      <p:ext uri="{BB962C8B-B14F-4D97-AF65-F5344CB8AC3E}">
        <p14:creationId xmlns:p14="http://schemas.microsoft.com/office/powerpoint/2010/main" val="9353015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E7A16-C5E3-5050-62AC-178021BC787D}"/>
              </a:ext>
            </a:extLst>
          </p:cNvPr>
          <p:cNvSpPr>
            <a:spLocks noGrp="1"/>
          </p:cNvSpPr>
          <p:nvPr>
            <p:ph type="title"/>
          </p:nvPr>
        </p:nvSpPr>
        <p:spPr/>
        <p:txBody>
          <a:bodyPr/>
          <a:lstStyle/>
          <a:p>
            <a:r>
              <a:rPr lang="en-GB" dirty="0" err="1"/>
              <a:t>Cynefin</a:t>
            </a:r>
            <a:endParaRPr lang="en-GB" dirty="0"/>
          </a:p>
        </p:txBody>
      </p:sp>
      <p:sp>
        <p:nvSpPr>
          <p:cNvPr id="5" name="Content Placeholder 4">
            <a:extLst>
              <a:ext uri="{FF2B5EF4-FFF2-40B4-BE49-F238E27FC236}">
                <a16:creationId xmlns:a16="http://schemas.microsoft.com/office/drawing/2014/main" id="{4F5EE52A-77F1-AC8C-88E0-8B13FBB944E8}"/>
              </a:ext>
            </a:extLst>
          </p:cNvPr>
          <p:cNvSpPr>
            <a:spLocks noGrp="1"/>
          </p:cNvSpPr>
          <p:nvPr>
            <p:ph idx="1"/>
          </p:nvPr>
        </p:nvSpPr>
        <p:spPr>
          <a:xfrm>
            <a:off x="358220" y="1825625"/>
            <a:ext cx="4470956" cy="3575934"/>
          </a:xfrm>
        </p:spPr>
        <p:txBody>
          <a:bodyPr>
            <a:normAutofit/>
          </a:bodyPr>
          <a:lstStyle/>
          <a:p>
            <a:r>
              <a:rPr lang="en-GB" dirty="0"/>
              <a:t>Site specific biodiversity plan for SSI/SAC</a:t>
            </a:r>
          </a:p>
          <a:p>
            <a:r>
              <a:rPr lang="en-GB" dirty="0"/>
              <a:t>Rooftop Solar</a:t>
            </a:r>
          </a:p>
          <a:p>
            <a:r>
              <a:rPr lang="en-GB" dirty="0"/>
              <a:t>Battery System</a:t>
            </a:r>
          </a:p>
          <a:p>
            <a:r>
              <a:rPr lang="en-GB" dirty="0"/>
              <a:t>Wind Turbine-paused</a:t>
            </a:r>
          </a:p>
          <a:p>
            <a:r>
              <a:rPr lang="en-GB" dirty="0"/>
              <a:t>ASHP</a:t>
            </a:r>
          </a:p>
          <a:p>
            <a:pPr marL="0" indent="0">
              <a:buNone/>
            </a:pPr>
            <a:endParaRPr lang="en-GB" dirty="0"/>
          </a:p>
        </p:txBody>
      </p:sp>
      <p:pic>
        <p:nvPicPr>
          <p:cNvPr id="7" name="Picture 6">
            <a:extLst>
              <a:ext uri="{FF2B5EF4-FFF2-40B4-BE49-F238E27FC236}">
                <a16:creationId xmlns:a16="http://schemas.microsoft.com/office/drawing/2014/main" id="{5BCAF04D-FAC5-2201-ED81-747A3E8B2403}"/>
              </a:ext>
            </a:extLst>
          </p:cNvPr>
          <p:cNvPicPr>
            <a:picLocks noChangeAspect="1"/>
          </p:cNvPicPr>
          <p:nvPr/>
        </p:nvPicPr>
        <p:blipFill>
          <a:blip r:embed="rId3"/>
          <a:stretch>
            <a:fillRect/>
          </a:stretch>
        </p:blipFill>
        <p:spPr>
          <a:xfrm>
            <a:off x="8010525" y="564318"/>
            <a:ext cx="4048124" cy="2864682"/>
          </a:xfrm>
          <a:prstGeom prst="rect">
            <a:avLst/>
          </a:prstGeom>
        </p:spPr>
      </p:pic>
      <p:pic>
        <p:nvPicPr>
          <p:cNvPr id="9" name="Picture 8">
            <a:extLst>
              <a:ext uri="{FF2B5EF4-FFF2-40B4-BE49-F238E27FC236}">
                <a16:creationId xmlns:a16="http://schemas.microsoft.com/office/drawing/2014/main" id="{1622AD0B-B689-41DA-5929-3B8E18CA0854}"/>
              </a:ext>
            </a:extLst>
          </p:cNvPr>
          <p:cNvPicPr>
            <a:picLocks noChangeAspect="1"/>
          </p:cNvPicPr>
          <p:nvPr/>
        </p:nvPicPr>
        <p:blipFill>
          <a:blip r:embed="rId4"/>
          <a:stretch>
            <a:fillRect/>
          </a:stretch>
        </p:blipFill>
        <p:spPr>
          <a:xfrm>
            <a:off x="4595812" y="642937"/>
            <a:ext cx="3000375" cy="4238625"/>
          </a:xfrm>
          <a:prstGeom prst="rect">
            <a:avLst/>
          </a:prstGeom>
        </p:spPr>
      </p:pic>
    </p:spTree>
    <p:extLst>
      <p:ext uri="{BB962C8B-B14F-4D97-AF65-F5344CB8AC3E}">
        <p14:creationId xmlns:p14="http://schemas.microsoft.com/office/powerpoint/2010/main" val="41937162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994-D399-EFFA-FE67-8482E9F1A477}"/>
              </a:ext>
            </a:extLst>
          </p:cNvPr>
          <p:cNvSpPr>
            <a:spLocks noGrp="1"/>
          </p:cNvSpPr>
          <p:nvPr>
            <p:ph type="title" idx="4294967295"/>
          </p:nvPr>
        </p:nvSpPr>
        <p:spPr>
          <a:xfrm>
            <a:off x="4962525" y="1962150"/>
            <a:ext cx="7229475" cy="3602038"/>
          </a:xfrm>
        </p:spPr>
        <p:txBody>
          <a:bodyPr vert="horz" lIns="91440" tIns="45720" rIns="91440" bIns="45720" rtlCol="0" anchor="t">
            <a:normAutofit/>
          </a:bodyPr>
          <a:lstStyle/>
          <a:p>
            <a:r>
              <a:rPr lang="en-US" sz="7200" kern="1200">
                <a:solidFill>
                  <a:schemeClr val="bg1"/>
                </a:solidFill>
                <a:latin typeface="+mj-lt"/>
                <a:ea typeface="+mj-ea"/>
                <a:cs typeface="+mj-cs"/>
              </a:rPr>
              <a:t>Biodiversity</a:t>
            </a:r>
          </a:p>
        </p:txBody>
      </p:sp>
      <p:pic>
        <p:nvPicPr>
          <p:cNvPr id="7" name="Graphic 6" descr="Deciduous tree">
            <a:extLst>
              <a:ext uri="{FF2B5EF4-FFF2-40B4-BE49-F238E27FC236}">
                <a16:creationId xmlns:a16="http://schemas.microsoft.com/office/drawing/2014/main" id="{5DC6357F-E07A-4009-62A3-6C2C07B9882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17639724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5510-F11E-9E23-668E-1C12E347D47E}"/>
              </a:ext>
            </a:extLst>
          </p:cNvPr>
          <p:cNvSpPr>
            <a:spLocks noGrp="1"/>
          </p:cNvSpPr>
          <p:nvPr>
            <p:ph type="title"/>
          </p:nvPr>
        </p:nvSpPr>
        <p:spPr>
          <a:xfrm>
            <a:off x="838200" y="136526"/>
            <a:ext cx="10515600" cy="1325563"/>
          </a:xfrm>
        </p:spPr>
        <p:txBody>
          <a:bodyPr/>
          <a:lstStyle/>
          <a:p>
            <a:r>
              <a:rPr lang="en-GB" dirty="0"/>
              <a:t>State of Nature</a:t>
            </a:r>
          </a:p>
        </p:txBody>
      </p:sp>
      <p:sp>
        <p:nvSpPr>
          <p:cNvPr id="3" name="Content Placeholder 2">
            <a:extLst>
              <a:ext uri="{FF2B5EF4-FFF2-40B4-BE49-F238E27FC236}">
                <a16:creationId xmlns:a16="http://schemas.microsoft.com/office/drawing/2014/main" id="{88627C72-DCCD-255E-2180-A6F4ADF050D6}"/>
              </a:ext>
            </a:extLst>
          </p:cNvPr>
          <p:cNvSpPr>
            <a:spLocks noGrp="1"/>
          </p:cNvSpPr>
          <p:nvPr>
            <p:ph idx="1"/>
          </p:nvPr>
        </p:nvSpPr>
        <p:spPr>
          <a:xfrm>
            <a:off x="1745065" y="1045029"/>
            <a:ext cx="4049485" cy="5131934"/>
          </a:xfrm>
        </p:spPr>
        <p:txBody>
          <a:bodyPr/>
          <a:lstStyle/>
          <a:p>
            <a:r>
              <a:rPr lang="en-GB" sz="2200" dirty="0"/>
              <a:t>Early industrialisation resulting in loss of traditional land use.</a:t>
            </a:r>
          </a:p>
          <a:p>
            <a:r>
              <a:rPr lang="en-GB" sz="2200" dirty="0"/>
              <a:t>97% of wildflower meadows were lost in the UK by the 1980s.</a:t>
            </a:r>
          </a:p>
          <a:p>
            <a:r>
              <a:rPr lang="en-GB" sz="2200" dirty="0"/>
              <a:t>In Wales, where key pressures include INNS, pests and disease, land use change, over-exploitation of resources, and pollution.</a:t>
            </a:r>
          </a:p>
          <a:p>
            <a:r>
              <a:rPr lang="en-GB" sz="2200" dirty="0"/>
              <a:t>More detail available in </a:t>
            </a:r>
            <a:r>
              <a:rPr lang="en-GB" sz="2200" dirty="0">
                <a:hlinkClick r:id="rId2"/>
              </a:rPr>
              <a:t>NRW State of Natural Resources Report</a:t>
            </a:r>
            <a:endParaRPr lang="en-GB" sz="2200" dirty="0"/>
          </a:p>
        </p:txBody>
      </p:sp>
      <p:pic>
        <p:nvPicPr>
          <p:cNvPr id="5" name="Picture 4">
            <a:extLst>
              <a:ext uri="{FF2B5EF4-FFF2-40B4-BE49-F238E27FC236}">
                <a16:creationId xmlns:a16="http://schemas.microsoft.com/office/drawing/2014/main" id="{B2DBFA58-78AE-372D-EC55-43E6CF5804BD}"/>
              </a:ext>
            </a:extLst>
          </p:cNvPr>
          <p:cNvPicPr>
            <a:picLocks noChangeAspect="1"/>
          </p:cNvPicPr>
          <p:nvPr/>
        </p:nvPicPr>
        <p:blipFill>
          <a:blip r:embed="rId3"/>
          <a:stretch>
            <a:fillRect/>
          </a:stretch>
        </p:blipFill>
        <p:spPr>
          <a:xfrm>
            <a:off x="6568072" y="958276"/>
            <a:ext cx="3878865" cy="4941449"/>
          </a:xfrm>
          <a:prstGeom prst="rect">
            <a:avLst/>
          </a:prstGeom>
        </p:spPr>
      </p:pic>
    </p:spTree>
    <p:extLst>
      <p:ext uri="{BB962C8B-B14F-4D97-AF65-F5344CB8AC3E}">
        <p14:creationId xmlns:p14="http://schemas.microsoft.com/office/powerpoint/2010/main" val="153489073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91DCDBA-4F17-D503-A543-AB658BA51BA8}"/>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Biodiversity Projects</a:t>
            </a:r>
          </a:p>
        </p:txBody>
      </p:sp>
      <p:sp>
        <p:nvSpPr>
          <p:cNvPr id="4" name="Content Placeholder 6">
            <a:extLst>
              <a:ext uri="{FF2B5EF4-FFF2-40B4-BE49-F238E27FC236}">
                <a16:creationId xmlns:a16="http://schemas.microsoft.com/office/drawing/2014/main" id="{6313A588-D5EF-49E6-3D44-0AB129DD0099}"/>
              </a:ext>
            </a:extLst>
          </p:cNvPr>
          <p:cNvSpPr txBox="1">
            <a:spLocks/>
          </p:cNvSpPr>
          <p:nvPr/>
        </p:nvSpPr>
        <p:spPr>
          <a:xfrm>
            <a:off x="358220" y="1825625"/>
            <a:ext cx="5068803" cy="35759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Carmarthen natural pond</a:t>
            </a:r>
          </a:p>
          <a:p>
            <a:r>
              <a:rPr lang="en-GB" dirty="0"/>
              <a:t>Dylan Thomas Centre planting</a:t>
            </a:r>
          </a:p>
          <a:p>
            <a:r>
              <a:rPr lang="en-GB" dirty="0"/>
              <a:t>Planting and accessible beds</a:t>
            </a:r>
          </a:p>
          <a:p>
            <a:r>
              <a:rPr lang="en-GB" dirty="0"/>
              <a:t>Hedgehog friendly steps</a:t>
            </a:r>
          </a:p>
          <a:p>
            <a:r>
              <a:rPr lang="en-GB" dirty="0"/>
              <a:t>Grounds management</a:t>
            </a:r>
          </a:p>
          <a:p>
            <a:r>
              <a:rPr lang="en-GB" dirty="0"/>
              <a:t>Wildflower meadows</a:t>
            </a:r>
          </a:p>
        </p:txBody>
      </p:sp>
      <p:pic>
        <p:nvPicPr>
          <p:cNvPr id="7" name="Picture 6">
            <a:extLst>
              <a:ext uri="{FF2B5EF4-FFF2-40B4-BE49-F238E27FC236}">
                <a16:creationId xmlns:a16="http://schemas.microsoft.com/office/drawing/2014/main" id="{A381A724-5DA7-842F-BDD8-91D3D4688D7E}"/>
              </a:ext>
            </a:extLst>
          </p:cNvPr>
          <p:cNvPicPr>
            <a:picLocks noChangeAspect="1"/>
          </p:cNvPicPr>
          <p:nvPr/>
        </p:nvPicPr>
        <p:blipFill>
          <a:blip r:embed="rId2"/>
          <a:srcRect t="23838"/>
          <a:stretch>
            <a:fillRect/>
          </a:stretch>
        </p:blipFill>
        <p:spPr>
          <a:xfrm>
            <a:off x="6096000" y="80869"/>
            <a:ext cx="5068803" cy="51424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42E5B389-361B-EE54-E220-A7F8E6159138}"/>
              </a:ext>
            </a:extLst>
          </p:cNvPr>
          <p:cNvPicPr>
            <a:picLocks noChangeAspect="1"/>
          </p:cNvPicPr>
          <p:nvPr/>
        </p:nvPicPr>
        <p:blipFill>
          <a:blip r:embed="rId3"/>
          <a:stretch>
            <a:fillRect/>
          </a:stretch>
        </p:blipFill>
        <p:spPr>
          <a:xfrm>
            <a:off x="5586959" y="704902"/>
            <a:ext cx="6020342" cy="45106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6" name="Group 5">
            <a:extLst>
              <a:ext uri="{FF2B5EF4-FFF2-40B4-BE49-F238E27FC236}">
                <a16:creationId xmlns:a16="http://schemas.microsoft.com/office/drawing/2014/main" id="{9CF927D6-2598-A646-4202-71A730BDCC0F}"/>
              </a:ext>
            </a:extLst>
          </p:cNvPr>
          <p:cNvGrpSpPr/>
          <p:nvPr/>
        </p:nvGrpSpPr>
        <p:grpSpPr>
          <a:xfrm>
            <a:off x="5424548" y="1634666"/>
            <a:ext cx="6384966" cy="3588667"/>
            <a:chOff x="4904316" y="-13654"/>
            <a:chExt cx="7287684" cy="3957851"/>
          </a:xfrm>
        </p:grpSpPr>
        <p:pic>
          <p:nvPicPr>
            <p:cNvPr id="5" name="Picture 4" descr="A wooden deck in a yard&#10;&#10;Description automatically generated">
              <a:extLst>
                <a:ext uri="{FF2B5EF4-FFF2-40B4-BE49-F238E27FC236}">
                  <a16:creationId xmlns:a16="http://schemas.microsoft.com/office/drawing/2014/main" id="{79C0422F-3D9E-751E-AF41-F81BCDFED94B}"/>
                </a:ext>
              </a:extLst>
            </p:cNvPr>
            <p:cNvPicPr>
              <a:picLocks noChangeAspect="1"/>
            </p:cNvPicPr>
            <p:nvPr/>
          </p:nvPicPr>
          <p:blipFill>
            <a:blip r:embed="rId4"/>
            <a:srcRect l="-1" t="15958" r="-1" b="11630"/>
            <a:stretch/>
          </p:blipFill>
          <p:spPr>
            <a:xfrm>
              <a:off x="4904316" y="-13654"/>
              <a:ext cx="7287684" cy="39578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2" descr="The Green Flag Award - Green Flag Award">
              <a:extLst>
                <a:ext uri="{FF2B5EF4-FFF2-40B4-BE49-F238E27FC236}">
                  <a16:creationId xmlns:a16="http://schemas.microsoft.com/office/drawing/2014/main" id="{380A98AD-4779-A1CF-21BA-E305E29D3D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9689" y="110801"/>
              <a:ext cx="2495550" cy="134564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04677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C58FF7FF-7260-9F98-1D77-C145984F96BA}"/>
              </a:ext>
            </a:extLst>
          </p:cNvPr>
          <p:cNvGraphicFramePr>
            <a:graphicFrameLocks noChangeAspect="1"/>
          </p:cNvGraphicFramePr>
          <p:nvPr>
            <p:extLst>
              <p:ext uri="{D42A27DB-BD31-4B8C-83A1-F6EECF244321}">
                <p14:modId xmlns:p14="http://schemas.microsoft.com/office/powerpoint/2010/main" val="1906961679"/>
              </p:ext>
            </p:extLst>
          </p:nvPr>
        </p:nvGraphicFramePr>
        <p:xfrm>
          <a:off x="702898" y="1682534"/>
          <a:ext cx="5191561" cy="3667328"/>
        </p:xfrm>
        <a:graphic>
          <a:graphicData uri="http://schemas.openxmlformats.org/presentationml/2006/ole">
            <mc:AlternateContent xmlns:mc="http://schemas.openxmlformats.org/markup-compatibility/2006">
              <mc:Choice xmlns:v="urn:schemas-microsoft-com:vml" Requires="v">
                <p:oleObj name="Acrobat Document" r:id="rId2" imgW="22707311" imgH="16040074" progId="Acrobat.Document.DC">
                  <p:embed/>
                </p:oleObj>
              </mc:Choice>
              <mc:Fallback>
                <p:oleObj name="Acrobat Document" r:id="rId2" imgW="22707311" imgH="16040074" progId="Acrobat.Document.DC">
                  <p:embed/>
                  <p:pic>
                    <p:nvPicPr>
                      <p:cNvPr id="3" name="Object 2">
                        <a:extLst>
                          <a:ext uri="{FF2B5EF4-FFF2-40B4-BE49-F238E27FC236}">
                            <a16:creationId xmlns:a16="http://schemas.microsoft.com/office/drawing/2014/main" id="{C58FF7FF-7260-9F98-1D77-C145984F96BA}"/>
                          </a:ext>
                        </a:extLst>
                      </p:cNvPr>
                      <p:cNvPicPr/>
                      <p:nvPr/>
                    </p:nvPicPr>
                    <p:blipFill>
                      <a:blip r:embed="rId3"/>
                      <a:stretch>
                        <a:fillRect/>
                      </a:stretch>
                    </p:blipFill>
                    <p:spPr>
                      <a:xfrm>
                        <a:off x="702898" y="1682534"/>
                        <a:ext cx="5191561" cy="3667328"/>
                      </a:xfrm>
                      <a:prstGeom prst="rect">
                        <a:avLst/>
                      </a:prstGeom>
                    </p:spPr>
                  </p:pic>
                </p:oleObj>
              </mc:Fallback>
            </mc:AlternateContent>
          </a:graphicData>
        </a:graphic>
      </p:graphicFrame>
      <p:sp>
        <p:nvSpPr>
          <p:cNvPr id="7" name="Title 6">
            <a:extLst>
              <a:ext uri="{FF2B5EF4-FFF2-40B4-BE49-F238E27FC236}">
                <a16:creationId xmlns:a16="http://schemas.microsoft.com/office/drawing/2014/main" id="{877288F2-04E8-20D9-EA44-33A6D3C0A208}"/>
              </a:ext>
            </a:extLst>
          </p:cNvPr>
          <p:cNvSpPr>
            <a:spLocks noGrp="1"/>
          </p:cNvSpPr>
          <p:nvPr>
            <p:ph type="title"/>
          </p:nvPr>
        </p:nvSpPr>
        <p:spPr>
          <a:xfrm>
            <a:off x="1840984" y="66362"/>
            <a:ext cx="7886700" cy="1325563"/>
          </a:xfrm>
        </p:spPr>
        <p:txBody>
          <a:bodyPr/>
          <a:lstStyle/>
          <a:p>
            <a:r>
              <a:rPr lang="en-GB"/>
              <a:t>Trinity Gardens</a:t>
            </a:r>
          </a:p>
        </p:txBody>
      </p:sp>
      <p:pic>
        <p:nvPicPr>
          <p:cNvPr id="2050" name="Picture 2">
            <a:extLst>
              <a:ext uri="{FF2B5EF4-FFF2-40B4-BE49-F238E27FC236}">
                <a16:creationId xmlns:a16="http://schemas.microsoft.com/office/drawing/2014/main" id="{68AB774B-607A-7728-0F26-5E1DBBE063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6261022" y="1047198"/>
            <a:ext cx="4917331" cy="3687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7968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EC1E-79DF-29D6-E0AD-BCA34BB912A2}"/>
              </a:ext>
            </a:extLst>
          </p:cNvPr>
          <p:cNvSpPr>
            <a:spLocks noGrp="1"/>
          </p:cNvSpPr>
          <p:nvPr>
            <p:ph type="title"/>
          </p:nvPr>
        </p:nvSpPr>
        <p:spPr>
          <a:xfrm>
            <a:off x="705998" y="18254"/>
            <a:ext cx="10515600" cy="1325563"/>
          </a:xfrm>
        </p:spPr>
        <p:txBody>
          <a:bodyPr/>
          <a:lstStyle/>
          <a:p>
            <a:r>
              <a:rPr lang="en-GB"/>
              <a:t>Future Actions</a:t>
            </a:r>
          </a:p>
        </p:txBody>
      </p:sp>
      <p:sp>
        <p:nvSpPr>
          <p:cNvPr id="3" name="Content Placeholder 2">
            <a:extLst>
              <a:ext uri="{FF2B5EF4-FFF2-40B4-BE49-F238E27FC236}">
                <a16:creationId xmlns:a16="http://schemas.microsoft.com/office/drawing/2014/main" id="{B265F509-2418-F17F-1D1D-1F5C34C91998}"/>
              </a:ext>
            </a:extLst>
          </p:cNvPr>
          <p:cNvSpPr>
            <a:spLocks noGrp="1"/>
          </p:cNvSpPr>
          <p:nvPr>
            <p:ph idx="1"/>
          </p:nvPr>
        </p:nvSpPr>
        <p:spPr>
          <a:xfrm>
            <a:off x="396607" y="990601"/>
            <a:ext cx="9642743" cy="5186363"/>
          </a:xfrm>
        </p:spPr>
        <p:txBody>
          <a:bodyPr/>
          <a:lstStyle/>
          <a:p>
            <a:r>
              <a:rPr lang="en-GB"/>
              <a:t>Monitor and improve diversity in meadows</a:t>
            </a:r>
          </a:p>
          <a:p>
            <a:r>
              <a:rPr lang="en-GB"/>
              <a:t>Understand existing tree stock and develop sympathetic maintenance strategy</a:t>
            </a:r>
          </a:p>
          <a:p>
            <a:r>
              <a:rPr lang="en-GB"/>
              <a:t>Improve student and staff engagement</a:t>
            </a:r>
          </a:p>
          <a:p>
            <a:r>
              <a:rPr lang="en-GB"/>
              <a:t>Develop SSSI and SAC management plans</a:t>
            </a:r>
          </a:p>
          <a:p>
            <a:r>
              <a:rPr lang="en-GB"/>
              <a:t>Insect Bricks</a:t>
            </a:r>
          </a:p>
          <a:p>
            <a:r>
              <a:rPr lang="en-GB"/>
              <a:t>Improve hedgerow diversity &amp; hedge laying.</a:t>
            </a:r>
          </a:p>
          <a:p>
            <a:r>
              <a:rPr lang="en-GB"/>
              <a:t>Long and short tongue pollinator species.</a:t>
            </a:r>
          </a:p>
          <a:p>
            <a:r>
              <a:rPr lang="en-GB"/>
              <a:t>Invasive strategy</a:t>
            </a:r>
          </a:p>
        </p:txBody>
      </p:sp>
      <p:pic>
        <p:nvPicPr>
          <p:cNvPr id="4" name="Picture 3">
            <a:extLst>
              <a:ext uri="{FF2B5EF4-FFF2-40B4-BE49-F238E27FC236}">
                <a16:creationId xmlns:a16="http://schemas.microsoft.com/office/drawing/2014/main" id="{C053EDB2-3275-6573-8185-40FEEE427180}"/>
              </a:ext>
            </a:extLst>
          </p:cNvPr>
          <p:cNvPicPr>
            <a:picLocks noChangeAspect="1"/>
          </p:cNvPicPr>
          <p:nvPr/>
        </p:nvPicPr>
        <p:blipFill>
          <a:blip r:embed="rId2"/>
          <a:stretch>
            <a:fillRect/>
          </a:stretch>
        </p:blipFill>
        <p:spPr>
          <a:xfrm>
            <a:off x="7510135" y="3244299"/>
            <a:ext cx="4285258" cy="22497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1197870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2" ma:contentTypeDescription="Create a new document." ma:contentTypeScope="" ma:versionID="3a75135d0ef3e3fa57fdd55363fb0da0">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2c592b167bb96d276d5416e327aecaa1"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2791d188-a654-4555-b47e-63933a8888a2}"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7da2dc2f-10e7-442f-ad91-645aa4b47b8a"/>
    <ds:schemaRef ds:uri="http://purl.org/dc/dcmitype/"/>
    <ds:schemaRef ds:uri="c9412f1f-c5de-433b-90f0-e30b35783b17"/>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4E638255-BECB-4015-9F4F-F9D04832F3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7da2dc2f-10e7-442f-ad91-645aa4b47b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3344</Words>
  <Application>Microsoft Office PowerPoint</Application>
  <PresentationFormat>Widescreen</PresentationFormat>
  <Paragraphs>450</Paragraphs>
  <Slides>74</Slides>
  <Notes>26</Notes>
  <HiddenSlides>20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74</vt:i4>
      </vt:variant>
    </vt:vector>
  </HeadingPairs>
  <TitlesOfParts>
    <vt:vector size="85" baseType="lpstr">
      <vt:lpstr>Aptos</vt:lpstr>
      <vt:lpstr>Arial</vt:lpstr>
      <vt:lpstr>Calibri</vt:lpstr>
      <vt:lpstr>Calibri Light</vt:lpstr>
      <vt:lpstr>Montserrat</vt:lpstr>
      <vt:lpstr>Segoe UI</vt:lpstr>
      <vt:lpstr>Verdana</vt:lpstr>
      <vt:lpstr>UWTSD Holding Page</vt:lpstr>
      <vt:lpstr>UWTSD Text 2</vt:lpstr>
      <vt:lpstr>UWTSD Logo Variations place image in Background</vt:lpstr>
      <vt:lpstr>Acrobat Document</vt:lpstr>
      <vt:lpstr>PowerPoint Presentation</vt:lpstr>
      <vt:lpstr>PowerPoint Presentation</vt:lpstr>
      <vt:lpstr>INTRODUCTION TO SUSTAINABILITY AT UWTSD</vt:lpstr>
      <vt:lpstr>Sustainability is Part of Who We Are</vt:lpstr>
      <vt:lpstr>Why Sustainability Matters</vt:lpstr>
      <vt:lpstr>Sustainability and the UWTSD Strategic Plan </vt:lpstr>
      <vt:lpstr>UWTSD Sustainability Priorities 2025-2030</vt:lpstr>
      <vt:lpstr>Sustainability and the UN Sustainable Development Goals </vt:lpstr>
      <vt:lpstr>Why Are We Studying Travel? </vt:lpstr>
      <vt:lpstr>PowerPoint Presentation</vt:lpstr>
      <vt:lpstr>PowerPoint Presentation</vt:lpstr>
      <vt:lpstr>Why Universities Care</vt:lpstr>
      <vt:lpstr>Discussion Question  "How do you currently travel to campus and what most influences that decision?"</vt:lpstr>
      <vt:lpstr>Transport as a major source of carbon emissions. </vt:lpstr>
      <vt:lpstr>Air quality impacts</vt:lpstr>
      <vt:lpstr>Congestion and infrastructure impacts</vt:lpstr>
      <vt:lpstr>Health and wellbeing considerations.</vt:lpstr>
      <vt:lpstr>Accessibility and Social Inclusion.</vt:lpstr>
      <vt:lpstr>PowerPoint Presentation</vt:lpstr>
      <vt:lpstr>What is a Travel Survey? </vt:lpstr>
      <vt:lpstr>How Organisations Use Survey Data </vt:lpstr>
      <vt:lpstr>PowerPoint Presentation</vt:lpstr>
      <vt:lpstr>Overview </vt:lpstr>
      <vt:lpstr>Student Survey Themes </vt:lpstr>
      <vt:lpstr>Staff Travel Themes</vt:lpstr>
      <vt:lpstr>Surveys</vt:lpstr>
      <vt:lpstr>PowerPoint Presentation</vt:lpstr>
      <vt:lpstr>Why Response Rates Matter </vt:lpstr>
      <vt:lpstr>Good Engagement Techniques </vt:lpstr>
      <vt:lpstr>Develop a 2-minute pitch encouraging students to complete the survey. </vt:lpstr>
      <vt:lpstr>PowerPoint Presentation</vt:lpstr>
      <vt:lpstr>Basic Analysis Methods</vt:lpstr>
      <vt:lpstr>Basic Analysis Methods</vt:lpstr>
      <vt:lpstr>Previous Survey Results (Staff)</vt:lpstr>
      <vt:lpstr>24/25        25/26</vt:lpstr>
      <vt:lpstr>24/25        25/26</vt:lpstr>
      <vt:lpstr>24/25        25/26</vt:lpstr>
      <vt:lpstr>24/25        25/26</vt:lpstr>
      <vt:lpstr>24/25        25/26</vt:lpstr>
      <vt:lpstr>24/25        25/26</vt:lpstr>
      <vt:lpstr>24/25        25/26</vt:lpstr>
      <vt:lpstr>24/25        25/26</vt:lpstr>
      <vt:lpstr>24/25        25/26</vt:lpstr>
      <vt:lpstr>Previous Survey Results (Student)</vt:lpstr>
      <vt:lpstr>PowerPoint Presentation</vt:lpstr>
      <vt:lpstr>PowerPoint Presentation</vt:lpstr>
      <vt:lpstr>PowerPoint Presentation</vt:lpstr>
      <vt:lpstr>PowerPoint Presentation</vt:lpstr>
      <vt:lpstr>PowerPoint Presentation</vt:lpstr>
      <vt:lpstr>PowerPoint Presentation</vt:lpstr>
      <vt:lpstr>Student Travel Survey 2024/2025</vt:lpstr>
      <vt:lpstr>PowerPoint Presentation</vt:lpstr>
      <vt:lpstr>Connect recommendations to Sustainable Development</vt:lpstr>
      <vt:lpstr>Questions?</vt:lpstr>
      <vt:lpstr>Why is Sustainability important?</vt:lpstr>
      <vt:lpstr>PowerPoint Presentation</vt:lpstr>
      <vt:lpstr>UWTSD’s Sustainability Actions </vt:lpstr>
      <vt:lpstr>Sustainability Initiatives</vt:lpstr>
      <vt:lpstr>SA1 Solar PV</vt:lpstr>
      <vt:lpstr>Waste</vt:lpstr>
      <vt:lpstr>Context</vt:lpstr>
      <vt:lpstr>Paper and Card</vt:lpstr>
      <vt:lpstr>Our Ambition</vt:lpstr>
      <vt:lpstr>PowerPoint Presentation</vt:lpstr>
      <vt:lpstr>PowerPoint Presentation</vt:lpstr>
      <vt:lpstr>PowerPoint Presentation</vt:lpstr>
      <vt:lpstr>PowerPoint Presentation</vt:lpstr>
      <vt:lpstr>Textiles</vt:lpstr>
      <vt:lpstr>Cynefin</vt:lpstr>
      <vt:lpstr>Biodiversity</vt:lpstr>
      <vt:lpstr>State of Nature</vt:lpstr>
      <vt:lpstr>PowerPoint Presentation</vt:lpstr>
      <vt:lpstr>Trinity Gardens</vt:lpstr>
      <vt:lpstr>Future Actions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Lara Hopkinson</cp:lastModifiedBy>
  <cp:revision>4</cp:revision>
  <dcterms:created xsi:type="dcterms:W3CDTF">2021-03-09T15:35:42Z</dcterms:created>
  <dcterms:modified xsi:type="dcterms:W3CDTF">2026-10-14T08:10:47Z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