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64" r:id="rId2"/>
    <p:sldId id="256" r:id="rId3"/>
    <p:sldId id="257" r:id="rId4"/>
    <p:sldId id="258" r:id="rId5"/>
    <p:sldId id="259" r:id="rId6"/>
    <p:sldId id="260" r:id="rId7"/>
    <p:sldId id="261" r:id="rId8"/>
    <p:sldId id="263"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7273" autoAdjust="0"/>
  </p:normalViewPr>
  <p:slideViewPr>
    <p:cSldViewPr snapToGrid="0">
      <p:cViewPr varScale="1">
        <p:scale>
          <a:sx n="49" d="100"/>
          <a:sy n="49" d="100"/>
        </p:scale>
        <p:origin x="133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75FFDA-8C65-445B-BE45-2053E958813D}" type="datetimeFigureOut">
              <a:rPr lang="en-IN" smtClean="0"/>
              <a:t>13-03-2022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B8D580-8CF8-412D-B429-D895895151F0}" type="slidenum">
              <a:rPr lang="en-IN" smtClean="0"/>
              <a:t>‹#›</a:t>
            </a:fld>
            <a:endParaRPr lang="en-IN"/>
          </a:p>
        </p:txBody>
      </p:sp>
    </p:spTree>
    <p:extLst>
      <p:ext uri="{BB962C8B-B14F-4D97-AF65-F5344CB8AC3E}">
        <p14:creationId xmlns:p14="http://schemas.microsoft.com/office/powerpoint/2010/main" val="1944501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B8D580-8CF8-412D-B429-D895895151F0}" type="slidenum">
              <a:rPr lang="en-IN" smtClean="0"/>
              <a:t>1</a:t>
            </a:fld>
            <a:endParaRPr lang="en-IN"/>
          </a:p>
        </p:txBody>
      </p:sp>
    </p:spTree>
    <p:extLst>
      <p:ext uri="{BB962C8B-B14F-4D97-AF65-F5344CB8AC3E}">
        <p14:creationId xmlns:p14="http://schemas.microsoft.com/office/powerpoint/2010/main" val="847110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2000" kern="1200" dirty="0">
                <a:solidFill>
                  <a:schemeClr val="tx1"/>
                </a:solidFill>
                <a:effectLst/>
                <a:latin typeface="Times New Roman" panose="02020603050405020304" pitchFamily="18" charset="0"/>
                <a:ea typeface="+mn-ea"/>
                <a:cs typeface="Times New Roman" panose="02020603050405020304" pitchFamily="18" charset="0"/>
              </a:rPr>
              <a:t>The nature of high absenteeism could be caused due to intentional behaviour from running away from work. It could be because the measures that are applied in the trust are not strict and this can cause the firm a large amount of wastage on the employee’s salary of around £ 1 million.  This will cause the firm a high loss on the productivity and can also lead to no attendant for the patients. This could be dangerous for the health of the customers whose treatment is going on.</a:t>
            </a:r>
            <a:endParaRPr lang="en-IN" sz="2000" kern="1200" dirty="0">
              <a:solidFill>
                <a:schemeClr val="tx1"/>
              </a:solidFill>
              <a:effectLst/>
              <a:latin typeface="Times New Roman" panose="02020603050405020304" pitchFamily="18" charset="0"/>
              <a:ea typeface="+mn-ea"/>
              <a:cs typeface="Times New Roman" panose="02020603050405020304" pitchFamily="18" charset="0"/>
            </a:endParaRPr>
          </a:p>
          <a:p>
            <a:pPr algn="just"/>
            <a:endParaRPr lang="en-IN" sz="20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6B8D580-8CF8-412D-B429-D895895151F0}" type="slidenum">
              <a:rPr lang="en-IN" smtClean="0"/>
              <a:t>3</a:t>
            </a:fld>
            <a:endParaRPr lang="en-IN"/>
          </a:p>
        </p:txBody>
      </p:sp>
    </p:spTree>
    <p:extLst>
      <p:ext uri="{BB962C8B-B14F-4D97-AF65-F5344CB8AC3E}">
        <p14:creationId xmlns:p14="http://schemas.microsoft.com/office/powerpoint/2010/main" val="20797900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lgn="just">
              <a:buFont typeface="Arial" panose="020B0604020202020204" pitchFamily="34" charset="0"/>
              <a:buChar char="•"/>
            </a:pPr>
            <a:r>
              <a:rPr lang="en-IN" sz="2000" kern="1200" dirty="0">
                <a:solidFill>
                  <a:schemeClr val="tx1"/>
                </a:solidFill>
                <a:effectLst/>
                <a:latin typeface="Times New Roman" panose="02020603050405020304" pitchFamily="18" charset="0"/>
                <a:ea typeface="+mn-ea"/>
                <a:cs typeface="Times New Roman" panose="02020603050405020304" pitchFamily="18" charset="0"/>
              </a:rPr>
              <a:t>Political: The main factor could be the replaceable employee. But it can be costly for the trust because to train the new employees joining in can lead to cause frequent training and recruitment charges. </a:t>
            </a:r>
          </a:p>
          <a:p>
            <a:pPr marL="171450" lvl="0" indent="-171450" algn="just">
              <a:buFont typeface="Arial" panose="020B0604020202020204" pitchFamily="34" charset="0"/>
              <a:buChar char="•"/>
            </a:pPr>
            <a:r>
              <a:rPr lang="en-IN" sz="2000" kern="1200" dirty="0">
                <a:solidFill>
                  <a:schemeClr val="tx1"/>
                </a:solidFill>
                <a:effectLst/>
                <a:latin typeface="Times New Roman" panose="02020603050405020304" pitchFamily="18" charset="0"/>
                <a:ea typeface="+mn-ea"/>
                <a:cs typeface="Times New Roman" panose="02020603050405020304" pitchFamily="18" charset="0"/>
              </a:rPr>
              <a:t>Economic: The new employees from the overseas countries can get good job opportunity and give the hospital a good advantage of hiring new and productive workers. It gives new employment opportunities to the hospital and trust.</a:t>
            </a:r>
          </a:p>
          <a:p>
            <a:pPr marL="171450" lvl="0" indent="-171450" algn="just">
              <a:buFont typeface="Arial" panose="020B0604020202020204" pitchFamily="34" charset="0"/>
              <a:buChar char="•"/>
            </a:pPr>
            <a:r>
              <a:rPr lang="en-IN" sz="2000" kern="1200" dirty="0">
                <a:solidFill>
                  <a:schemeClr val="tx1"/>
                </a:solidFill>
                <a:effectLst/>
                <a:latin typeface="Times New Roman" panose="02020603050405020304" pitchFamily="18" charset="0"/>
                <a:ea typeface="+mn-ea"/>
                <a:cs typeface="Times New Roman" panose="02020603050405020304" pitchFamily="18" charset="0"/>
              </a:rPr>
              <a:t>Social: The balance between work and social life is very essential. So, for this the levels of employment and unemployment should be considered in deciding the leave policy of the trust for the workers.</a:t>
            </a:r>
          </a:p>
          <a:p>
            <a:pPr marL="171450" lvl="0" indent="-171450" algn="just">
              <a:buFont typeface="Arial" panose="020B0604020202020204" pitchFamily="34" charset="0"/>
              <a:buChar char="•"/>
            </a:pPr>
            <a:r>
              <a:rPr lang="en-IN" sz="2000" kern="1200" dirty="0">
                <a:solidFill>
                  <a:schemeClr val="tx1"/>
                </a:solidFill>
                <a:effectLst/>
                <a:latin typeface="Times New Roman" panose="02020603050405020304" pitchFamily="18" charset="0"/>
                <a:ea typeface="+mn-ea"/>
                <a:cs typeface="Times New Roman" panose="02020603050405020304" pitchFamily="18" charset="0"/>
              </a:rPr>
              <a:t>Technological: Long – term absenteeism can cause more upgradation in technology and leads to train the employees again and again due to high turnover rate </a:t>
            </a:r>
          </a:p>
          <a:p>
            <a:pPr marL="171450" lvl="0" indent="-171450" algn="just">
              <a:buFont typeface="Arial" panose="020B0604020202020204" pitchFamily="34" charset="0"/>
              <a:buChar char="•"/>
            </a:pPr>
            <a:r>
              <a:rPr lang="en-IN" sz="2000" kern="1200" dirty="0">
                <a:solidFill>
                  <a:schemeClr val="tx1"/>
                </a:solidFill>
                <a:effectLst/>
                <a:latin typeface="Times New Roman" panose="02020603050405020304" pitchFamily="18" charset="0"/>
                <a:ea typeface="+mn-ea"/>
                <a:cs typeface="Times New Roman" panose="02020603050405020304" pitchFamily="18" charset="0"/>
              </a:rPr>
              <a:t>Legal: The employees who absenteeism rate is high; a legal action should be taken against them if the policy of MCHT allows. If not, the trust should enable itself to modify the HR policies.</a:t>
            </a:r>
          </a:p>
          <a:p>
            <a:pPr marL="171450" lvl="0" indent="-171450" algn="just">
              <a:buFont typeface="Arial" panose="020B0604020202020204" pitchFamily="34" charset="0"/>
              <a:buChar char="•"/>
            </a:pPr>
            <a:r>
              <a:rPr lang="en-IN" sz="2000" kern="1200" dirty="0">
                <a:solidFill>
                  <a:schemeClr val="tx1"/>
                </a:solidFill>
                <a:effectLst/>
                <a:latin typeface="Times New Roman" panose="02020603050405020304" pitchFamily="18" charset="0"/>
                <a:ea typeface="+mn-ea"/>
                <a:cs typeface="Times New Roman" panose="02020603050405020304" pitchFamily="18" charset="0"/>
              </a:rPr>
              <a:t>Environmental: The workplace atmosphere places a significant part in the effort the employees put into the work. If the environment is not good, this could also be the reason for the worker of taking high granted leaves. </a:t>
            </a:r>
          </a:p>
        </p:txBody>
      </p:sp>
      <p:sp>
        <p:nvSpPr>
          <p:cNvPr id="4" name="Slide Number Placeholder 3"/>
          <p:cNvSpPr>
            <a:spLocks noGrp="1"/>
          </p:cNvSpPr>
          <p:nvPr>
            <p:ph type="sldNum" sz="quarter" idx="10"/>
          </p:nvPr>
        </p:nvSpPr>
        <p:spPr/>
        <p:txBody>
          <a:bodyPr/>
          <a:lstStyle/>
          <a:p>
            <a:fld id="{C6B8D580-8CF8-412D-B429-D895895151F0}" type="slidenum">
              <a:rPr lang="en-IN" smtClean="0"/>
              <a:t>5</a:t>
            </a:fld>
            <a:endParaRPr lang="en-IN"/>
          </a:p>
        </p:txBody>
      </p:sp>
    </p:spTree>
    <p:extLst>
      <p:ext uri="{BB962C8B-B14F-4D97-AF65-F5344CB8AC3E}">
        <p14:creationId xmlns:p14="http://schemas.microsoft.com/office/powerpoint/2010/main" val="20185172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0" indent="-171450" algn="just">
              <a:buFont typeface="Arial" panose="020B0604020202020204" pitchFamily="34" charset="0"/>
              <a:buChar char="•"/>
            </a:pPr>
            <a:r>
              <a:rPr lang="en-IN" sz="2000" dirty="0">
                <a:effectLst/>
                <a:latin typeface="Times New Roman" panose="02020603050405020304" pitchFamily="18" charset="0"/>
                <a:cs typeface="Times New Roman" panose="02020603050405020304" pitchFamily="18" charset="0"/>
              </a:rPr>
              <a:t>Employees who are looking for jobs may call in ill to go for a work meeting, meet with a recruiter, or work on their CV.</a:t>
            </a:r>
          </a:p>
          <a:p>
            <a:pPr marL="171450" lvl="0" indent="-171450" algn="just">
              <a:buFont typeface="Arial" panose="020B0604020202020204" pitchFamily="34" charset="0"/>
              <a:buChar char="•"/>
            </a:pPr>
            <a:r>
              <a:rPr lang="en-IN" sz="2000" dirty="0">
                <a:effectLst/>
                <a:latin typeface="Times New Roman" panose="02020603050405020304" pitchFamily="18" charset="0"/>
                <a:cs typeface="Times New Roman" panose="02020603050405020304" pitchFamily="18" charset="0"/>
              </a:rPr>
              <a:t>Part-time work: Late arriving, leaving the office, or taking extended breaks than authorized are all examples of absenteeism, which can have a negative impact on production and morale.</a:t>
            </a:r>
          </a:p>
          <a:p>
            <a:pPr algn="just"/>
            <a:endParaRPr lang="en-IN" sz="20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C6B8D580-8CF8-412D-B429-D895895151F0}" type="slidenum">
              <a:rPr lang="en-IN" smtClean="0"/>
              <a:t>6</a:t>
            </a:fld>
            <a:endParaRPr lang="en-IN"/>
          </a:p>
        </p:txBody>
      </p:sp>
    </p:spTree>
    <p:extLst>
      <p:ext uri="{BB962C8B-B14F-4D97-AF65-F5344CB8AC3E}">
        <p14:creationId xmlns:p14="http://schemas.microsoft.com/office/powerpoint/2010/main" val="150575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IN" sz="2000" kern="1200" dirty="0">
                <a:solidFill>
                  <a:schemeClr val="tx1"/>
                </a:solidFill>
                <a:effectLst/>
                <a:latin typeface="Times New Roman" panose="02020603050405020304" pitchFamily="18" charset="0"/>
                <a:ea typeface="+mn-ea"/>
                <a:cs typeface="Times New Roman" panose="02020603050405020304" pitchFamily="18" charset="0"/>
              </a:rPr>
              <a:t>The numerous solutions that can be offered are:</a:t>
            </a:r>
          </a:p>
          <a:p>
            <a:pPr marL="171450" lvl="0" indent="-171450" algn="just">
              <a:lnSpc>
                <a:spcPct val="150000"/>
              </a:lnSpc>
              <a:buFont typeface="Arial" panose="020B0604020202020204" pitchFamily="34" charset="0"/>
              <a:buChar char="•"/>
            </a:pPr>
            <a:r>
              <a:rPr lang="en-IN" sz="2000" kern="1200" dirty="0">
                <a:solidFill>
                  <a:schemeClr val="tx1"/>
                </a:solidFill>
                <a:effectLst/>
                <a:latin typeface="Times New Roman" panose="02020603050405020304" pitchFamily="18" charset="0"/>
                <a:ea typeface="+mn-ea"/>
                <a:cs typeface="Times New Roman" panose="02020603050405020304" pitchFamily="18" charset="0"/>
              </a:rPr>
              <a:t>Set a schedule for return-to-work interviews: Taking a day or so off can help an employee adjust to their new job. Throughout that period, a lot can happen. Introducing a programme similar to the induction programme helps people reintegrate into their roles.</a:t>
            </a:r>
          </a:p>
          <a:p>
            <a:pPr marL="171450" lvl="0" indent="-171450" algn="just">
              <a:lnSpc>
                <a:spcPct val="150000"/>
              </a:lnSpc>
              <a:buFont typeface="Arial" panose="020B0604020202020204" pitchFamily="34" charset="0"/>
              <a:buChar char="•"/>
            </a:pPr>
            <a:r>
              <a:rPr lang="en-IN" sz="2000" kern="1200" dirty="0">
                <a:solidFill>
                  <a:schemeClr val="tx1"/>
                </a:solidFill>
                <a:effectLst/>
                <a:latin typeface="Times New Roman" panose="02020603050405020304" pitchFamily="18" charset="0"/>
                <a:ea typeface="+mn-ea"/>
                <a:cs typeface="Times New Roman" panose="02020603050405020304" pitchFamily="18" charset="0"/>
              </a:rPr>
              <a:t>Boost employee and workplace happiness: Employees who are enthusiastic about their jobs are happy. A corporation that prioritises physical and mental health will have a more productive workforce. Because of their improved health, they have fewer sick days and become less likely to call in sick. Work engagement in wellness can be managed with the use of a corporate hub. The tool would help the team communicate more effectively and meet their demands.</a:t>
            </a:r>
          </a:p>
          <a:p>
            <a:pPr marL="171450" lvl="0" indent="-171450" algn="just">
              <a:lnSpc>
                <a:spcPct val="150000"/>
              </a:lnSpc>
              <a:buFont typeface="Arial" panose="020B0604020202020204" pitchFamily="34" charset="0"/>
              <a:buChar char="•"/>
            </a:pPr>
            <a:r>
              <a:rPr lang="en-IN" sz="2000" kern="1200" dirty="0">
                <a:solidFill>
                  <a:schemeClr val="tx1"/>
                </a:solidFill>
                <a:effectLst/>
                <a:latin typeface="Times New Roman" panose="02020603050405020304" pitchFamily="18" charset="0"/>
                <a:ea typeface="+mn-ea"/>
                <a:cs typeface="Times New Roman" panose="02020603050405020304" pitchFamily="18" charset="0"/>
              </a:rPr>
              <a:t>Provide a sense of balance, incentives, and acknowledgement: A trust should have a reward scheme in place for good attendance. Recognizing good work is the first step in excellent staff management.</a:t>
            </a:r>
          </a:p>
        </p:txBody>
      </p:sp>
      <p:sp>
        <p:nvSpPr>
          <p:cNvPr id="4" name="Slide Number Placeholder 3"/>
          <p:cNvSpPr>
            <a:spLocks noGrp="1"/>
          </p:cNvSpPr>
          <p:nvPr>
            <p:ph type="sldNum" sz="quarter" idx="10"/>
          </p:nvPr>
        </p:nvSpPr>
        <p:spPr/>
        <p:txBody>
          <a:bodyPr/>
          <a:lstStyle/>
          <a:p>
            <a:fld id="{C6B8D580-8CF8-412D-B429-D895895151F0}" type="slidenum">
              <a:rPr lang="en-IN" smtClean="0"/>
              <a:t>7</a:t>
            </a:fld>
            <a:endParaRPr lang="en-IN"/>
          </a:p>
        </p:txBody>
      </p:sp>
    </p:spTree>
    <p:extLst>
      <p:ext uri="{BB962C8B-B14F-4D97-AF65-F5344CB8AC3E}">
        <p14:creationId xmlns:p14="http://schemas.microsoft.com/office/powerpoint/2010/main" val="26362636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effectLst/>
                <a:latin typeface="Times New Roman" panose="02020603050405020304" pitchFamily="18" charset="0"/>
                <a:cs typeface="Times New Roman" panose="02020603050405020304" pitchFamily="18" charset="0"/>
              </a:rPr>
              <a:t>Schmidt, B. and et.al., 2019. A comparison of job stress models: associations with employee well-being, absenteeism, </a:t>
            </a:r>
            <a:r>
              <a:rPr lang="en-IN" dirty="0" err="1">
                <a:effectLst/>
                <a:latin typeface="Times New Roman" panose="02020603050405020304" pitchFamily="18" charset="0"/>
                <a:cs typeface="Times New Roman" panose="02020603050405020304" pitchFamily="18" charset="0"/>
              </a:rPr>
              <a:t>presenteeism</a:t>
            </a:r>
            <a:r>
              <a:rPr lang="en-IN" dirty="0">
                <a:effectLst/>
                <a:latin typeface="Times New Roman" panose="02020603050405020304" pitchFamily="18" charset="0"/>
                <a:cs typeface="Times New Roman" panose="02020603050405020304" pitchFamily="18" charset="0"/>
              </a:rPr>
              <a:t>, and resulting costs. </a:t>
            </a:r>
            <a:r>
              <a:rPr lang="en-IN" i="1" dirty="0">
                <a:effectLst/>
                <a:latin typeface="Times New Roman" panose="02020603050405020304" pitchFamily="18" charset="0"/>
                <a:cs typeface="Times New Roman" panose="02020603050405020304" pitchFamily="18" charset="0"/>
              </a:rPr>
              <a:t>Journal of occupational and environmental medicine</a:t>
            </a:r>
            <a:r>
              <a:rPr lang="en-IN" dirty="0">
                <a:effectLst/>
                <a:latin typeface="Times New Roman" panose="02020603050405020304" pitchFamily="18" charset="0"/>
                <a:cs typeface="Times New Roman" panose="02020603050405020304" pitchFamily="18" charset="0"/>
              </a:rPr>
              <a:t>. 61(7). pp.535-544.</a:t>
            </a:r>
          </a:p>
          <a:p>
            <a:endParaRPr lang="en-IN" dirty="0"/>
          </a:p>
        </p:txBody>
      </p:sp>
      <p:sp>
        <p:nvSpPr>
          <p:cNvPr id="4" name="Slide Number Placeholder 3"/>
          <p:cNvSpPr>
            <a:spLocks noGrp="1"/>
          </p:cNvSpPr>
          <p:nvPr>
            <p:ph type="sldNum" sz="quarter" idx="10"/>
          </p:nvPr>
        </p:nvSpPr>
        <p:spPr/>
        <p:txBody>
          <a:bodyPr/>
          <a:lstStyle/>
          <a:p>
            <a:fld id="{C6B8D580-8CF8-412D-B429-D895895151F0}" type="slidenum">
              <a:rPr lang="en-IN" smtClean="0"/>
              <a:t>8</a:t>
            </a:fld>
            <a:endParaRPr lang="en-IN"/>
          </a:p>
        </p:txBody>
      </p:sp>
    </p:spTree>
    <p:extLst>
      <p:ext uri="{BB962C8B-B14F-4D97-AF65-F5344CB8AC3E}">
        <p14:creationId xmlns:p14="http://schemas.microsoft.com/office/powerpoint/2010/main" val="20738352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574C016-711D-4E3D-BE94-3F050CF37C60}" type="datetimeFigureOut">
              <a:rPr lang="en-IN" smtClean="0"/>
              <a:t>13-03-2022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92AB252-1412-4953-B1F1-A5DB2B2EB675}" type="slidenum">
              <a:rPr lang="en-IN" smtClean="0"/>
              <a:t>‹#›</a:t>
            </a:fld>
            <a:endParaRPr lang="en-IN"/>
          </a:p>
        </p:txBody>
      </p:sp>
    </p:spTree>
    <p:extLst>
      <p:ext uri="{BB962C8B-B14F-4D97-AF65-F5344CB8AC3E}">
        <p14:creationId xmlns:p14="http://schemas.microsoft.com/office/powerpoint/2010/main" val="2176203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574C016-711D-4E3D-BE94-3F050CF37C60}" type="datetimeFigureOut">
              <a:rPr lang="en-IN" smtClean="0"/>
              <a:t>13-03-2022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92AB252-1412-4953-B1F1-A5DB2B2EB675}" type="slidenum">
              <a:rPr lang="en-IN" smtClean="0"/>
              <a:t>‹#›</a:t>
            </a:fld>
            <a:endParaRPr lang="en-IN"/>
          </a:p>
        </p:txBody>
      </p:sp>
    </p:spTree>
    <p:extLst>
      <p:ext uri="{BB962C8B-B14F-4D97-AF65-F5344CB8AC3E}">
        <p14:creationId xmlns:p14="http://schemas.microsoft.com/office/powerpoint/2010/main" val="2788901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574C016-711D-4E3D-BE94-3F050CF37C60}" type="datetimeFigureOut">
              <a:rPr lang="en-IN" smtClean="0"/>
              <a:t>13-03-2022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92AB252-1412-4953-B1F1-A5DB2B2EB675}" type="slidenum">
              <a:rPr lang="en-IN" smtClean="0"/>
              <a:t>‹#›</a:t>
            </a:fld>
            <a:endParaRPr lang="en-IN"/>
          </a:p>
        </p:txBody>
      </p:sp>
    </p:spTree>
    <p:extLst>
      <p:ext uri="{BB962C8B-B14F-4D97-AF65-F5344CB8AC3E}">
        <p14:creationId xmlns:p14="http://schemas.microsoft.com/office/powerpoint/2010/main" val="763635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574C016-711D-4E3D-BE94-3F050CF37C60}" type="datetimeFigureOut">
              <a:rPr lang="en-IN" smtClean="0"/>
              <a:t>13-03-2022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92AB252-1412-4953-B1F1-A5DB2B2EB675}" type="slidenum">
              <a:rPr lang="en-IN" smtClean="0"/>
              <a:t>‹#›</a:t>
            </a:fld>
            <a:endParaRPr lang="en-IN"/>
          </a:p>
        </p:txBody>
      </p:sp>
    </p:spTree>
    <p:extLst>
      <p:ext uri="{BB962C8B-B14F-4D97-AF65-F5344CB8AC3E}">
        <p14:creationId xmlns:p14="http://schemas.microsoft.com/office/powerpoint/2010/main" val="1166308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574C016-711D-4E3D-BE94-3F050CF37C60}" type="datetimeFigureOut">
              <a:rPr lang="en-IN" smtClean="0"/>
              <a:t>13-03-2022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92AB252-1412-4953-B1F1-A5DB2B2EB675}" type="slidenum">
              <a:rPr lang="en-IN" smtClean="0"/>
              <a:t>‹#›</a:t>
            </a:fld>
            <a:endParaRPr lang="en-IN"/>
          </a:p>
        </p:txBody>
      </p:sp>
    </p:spTree>
    <p:extLst>
      <p:ext uri="{BB962C8B-B14F-4D97-AF65-F5344CB8AC3E}">
        <p14:creationId xmlns:p14="http://schemas.microsoft.com/office/powerpoint/2010/main" val="687975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574C016-711D-4E3D-BE94-3F050CF37C60}" type="datetimeFigureOut">
              <a:rPr lang="en-IN" smtClean="0"/>
              <a:t>13-03-2022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92AB252-1412-4953-B1F1-A5DB2B2EB675}" type="slidenum">
              <a:rPr lang="en-IN" smtClean="0"/>
              <a:t>‹#›</a:t>
            </a:fld>
            <a:endParaRPr lang="en-IN"/>
          </a:p>
        </p:txBody>
      </p:sp>
    </p:spTree>
    <p:extLst>
      <p:ext uri="{BB962C8B-B14F-4D97-AF65-F5344CB8AC3E}">
        <p14:creationId xmlns:p14="http://schemas.microsoft.com/office/powerpoint/2010/main" val="36007111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74C016-711D-4E3D-BE94-3F050CF37C60}" type="datetimeFigureOut">
              <a:rPr lang="en-IN" smtClean="0"/>
              <a:t>13-03-2022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92AB252-1412-4953-B1F1-A5DB2B2EB675}" type="slidenum">
              <a:rPr lang="en-IN" smtClean="0"/>
              <a:t>‹#›</a:t>
            </a:fld>
            <a:endParaRPr lang="en-IN"/>
          </a:p>
        </p:txBody>
      </p:sp>
    </p:spTree>
    <p:extLst>
      <p:ext uri="{BB962C8B-B14F-4D97-AF65-F5344CB8AC3E}">
        <p14:creationId xmlns:p14="http://schemas.microsoft.com/office/powerpoint/2010/main" val="30863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574C016-711D-4E3D-BE94-3F050CF37C60}" type="datetimeFigureOut">
              <a:rPr lang="en-IN" smtClean="0"/>
              <a:t>13-03-2022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92AB252-1412-4953-B1F1-A5DB2B2EB675}" type="slidenum">
              <a:rPr lang="en-IN" smtClean="0"/>
              <a:t>‹#›</a:t>
            </a:fld>
            <a:endParaRPr lang="en-IN"/>
          </a:p>
        </p:txBody>
      </p:sp>
    </p:spTree>
    <p:extLst>
      <p:ext uri="{BB962C8B-B14F-4D97-AF65-F5344CB8AC3E}">
        <p14:creationId xmlns:p14="http://schemas.microsoft.com/office/powerpoint/2010/main" val="941173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574C016-711D-4E3D-BE94-3F050CF37C60}" type="datetimeFigureOut">
              <a:rPr lang="en-IN" smtClean="0"/>
              <a:t>13-03-2022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92AB252-1412-4953-B1F1-A5DB2B2EB675}" type="slidenum">
              <a:rPr lang="en-IN" smtClean="0"/>
              <a:t>‹#›</a:t>
            </a:fld>
            <a:endParaRPr lang="en-IN"/>
          </a:p>
        </p:txBody>
      </p:sp>
    </p:spTree>
    <p:extLst>
      <p:ext uri="{BB962C8B-B14F-4D97-AF65-F5344CB8AC3E}">
        <p14:creationId xmlns:p14="http://schemas.microsoft.com/office/powerpoint/2010/main" val="4123136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574C016-711D-4E3D-BE94-3F050CF37C60}" type="datetimeFigureOut">
              <a:rPr lang="en-IN" smtClean="0"/>
              <a:t>13-03-2022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92AB252-1412-4953-B1F1-A5DB2B2EB675}" type="slidenum">
              <a:rPr lang="en-IN" smtClean="0"/>
              <a:t>‹#›</a:t>
            </a:fld>
            <a:endParaRPr lang="en-IN"/>
          </a:p>
        </p:txBody>
      </p:sp>
    </p:spTree>
    <p:extLst>
      <p:ext uri="{BB962C8B-B14F-4D97-AF65-F5344CB8AC3E}">
        <p14:creationId xmlns:p14="http://schemas.microsoft.com/office/powerpoint/2010/main" val="36956364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574C016-711D-4E3D-BE94-3F050CF37C60}" type="datetimeFigureOut">
              <a:rPr lang="en-IN" smtClean="0"/>
              <a:t>13-03-2022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92AB252-1412-4953-B1F1-A5DB2B2EB675}" type="slidenum">
              <a:rPr lang="en-IN" smtClean="0"/>
              <a:t>‹#›</a:t>
            </a:fld>
            <a:endParaRPr lang="en-IN"/>
          </a:p>
        </p:txBody>
      </p:sp>
    </p:spTree>
    <p:extLst>
      <p:ext uri="{BB962C8B-B14F-4D97-AF65-F5344CB8AC3E}">
        <p14:creationId xmlns:p14="http://schemas.microsoft.com/office/powerpoint/2010/main" val="17621026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574C016-711D-4E3D-BE94-3F050CF37C60}" type="datetimeFigureOut">
              <a:rPr lang="en-IN" smtClean="0"/>
              <a:t>13-03-2022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92AB252-1412-4953-B1F1-A5DB2B2EB675}" type="slidenum">
              <a:rPr lang="en-IN" smtClean="0"/>
              <a:t>‹#›</a:t>
            </a:fld>
            <a:endParaRPr lang="en-IN"/>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1817499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574C016-711D-4E3D-BE94-3F050CF37C60}" type="datetimeFigureOut">
              <a:rPr lang="en-IN" smtClean="0"/>
              <a:t>13-03-2022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92AB252-1412-4953-B1F1-A5DB2B2EB675}" type="slidenum">
              <a:rPr lang="en-IN" smtClean="0"/>
              <a:t>‹#›</a:t>
            </a:fld>
            <a:endParaRPr lang="en-IN"/>
          </a:p>
        </p:txBody>
      </p:sp>
    </p:spTree>
    <p:extLst>
      <p:ext uri="{BB962C8B-B14F-4D97-AF65-F5344CB8AC3E}">
        <p14:creationId xmlns:p14="http://schemas.microsoft.com/office/powerpoint/2010/main" val="32380001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574C016-711D-4E3D-BE94-3F050CF37C60}" type="datetimeFigureOut">
              <a:rPr lang="en-IN" smtClean="0"/>
              <a:t>13-03-2022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92AB252-1412-4953-B1F1-A5DB2B2EB675}" type="slidenum">
              <a:rPr lang="en-IN" smtClean="0"/>
              <a:t>‹#›</a:t>
            </a:fld>
            <a:endParaRPr lang="en-IN"/>
          </a:p>
        </p:txBody>
      </p:sp>
    </p:spTree>
    <p:extLst>
      <p:ext uri="{BB962C8B-B14F-4D97-AF65-F5344CB8AC3E}">
        <p14:creationId xmlns:p14="http://schemas.microsoft.com/office/powerpoint/2010/main" val="1062738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8574C016-711D-4E3D-BE94-3F050CF37C60}" type="datetimeFigureOut">
              <a:rPr lang="en-IN" smtClean="0"/>
              <a:t>13-03-2022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F92AB252-1412-4953-B1F1-A5DB2B2EB675}" type="slidenum">
              <a:rPr lang="en-IN" smtClean="0"/>
              <a:t>‹#›</a:t>
            </a:fld>
            <a:endParaRPr lang="en-IN"/>
          </a:p>
        </p:txBody>
      </p:sp>
    </p:spTree>
    <p:extLst>
      <p:ext uri="{BB962C8B-B14F-4D97-AF65-F5344CB8AC3E}">
        <p14:creationId xmlns:p14="http://schemas.microsoft.com/office/powerpoint/2010/main" val="30039828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574C016-711D-4E3D-BE94-3F050CF37C60}" type="datetimeFigureOut">
              <a:rPr lang="en-IN" smtClean="0"/>
              <a:t>13-03-2022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92AB252-1412-4953-B1F1-A5DB2B2EB675}" type="slidenum">
              <a:rPr lang="en-IN" smtClean="0"/>
              <a:t>‹#›</a:t>
            </a:fld>
            <a:endParaRPr lang="en-IN"/>
          </a:p>
        </p:txBody>
      </p:sp>
    </p:spTree>
    <p:extLst>
      <p:ext uri="{BB962C8B-B14F-4D97-AF65-F5344CB8AC3E}">
        <p14:creationId xmlns:p14="http://schemas.microsoft.com/office/powerpoint/2010/main" val="35666123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574C016-711D-4E3D-BE94-3F050CF37C60}" type="datetimeFigureOut">
              <a:rPr lang="en-IN" smtClean="0"/>
              <a:t>13-03-2022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92AB252-1412-4953-B1F1-A5DB2B2EB675}" type="slidenum">
              <a:rPr lang="en-IN" smtClean="0"/>
              <a:t>‹#›</a:t>
            </a:fld>
            <a:endParaRPr lang="en-IN"/>
          </a:p>
        </p:txBody>
      </p:sp>
    </p:spTree>
    <p:extLst>
      <p:ext uri="{BB962C8B-B14F-4D97-AF65-F5344CB8AC3E}">
        <p14:creationId xmlns:p14="http://schemas.microsoft.com/office/powerpoint/2010/main" val="35501023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8574C016-711D-4E3D-BE94-3F050CF37C60}" type="datetimeFigureOut">
              <a:rPr lang="en-IN" smtClean="0"/>
              <a:t>13-03-2022</a:t>
            </a:fld>
            <a:endParaRPr lang="en-IN"/>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F92AB252-1412-4953-B1F1-A5DB2B2EB675}" type="slidenum">
              <a:rPr lang="en-IN" smtClean="0"/>
              <a:t>‹#›</a:t>
            </a:fld>
            <a:endParaRPr lang="en-IN"/>
          </a:p>
        </p:txBody>
      </p:sp>
    </p:spTree>
    <p:extLst>
      <p:ext uri="{BB962C8B-B14F-4D97-AF65-F5344CB8AC3E}">
        <p14:creationId xmlns:p14="http://schemas.microsoft.com/office/powerpoint/2010/main" val="409589393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9B32E11-0984-4AF6-89FA-800CEDC35582}"/>
              </a:ext>
            </a:extLst>
          </p:cNvPr>
          <p:cNvSpPr txBox="1"/>
          <p:nvPr/>
        </p:nvSpPr>
        <p:spPr>
          <a:xfrm>
            <a:off x="3049089" y="2382019"/>
            <a:ext cx="6093822" cy="1477328"/>
          </a:xfrm>
          <a:prstGeom prst="rect">
            <a:avLst/>
          </a:prstGeom>
          <a:noFill/>
        </p:spPr>
        <p:txBody>
          <a:bodyPr wrap="square">
            <a:spAutoFit/>
          </a:bodyPr>
          <a:lstStyle/>
          <a:p>
            <a:r>
              <a:rPr kumimoji="0" lang="en-US" sz="1800" b="0" i="0" u="none" strike="noStrike" kern="1200" cap="all"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t>Student Name: </a:t>
            </a:r>
            <a:r>
              <a:rPr lang="en-US" cap="all"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Lyubomir Yordanov </a:t>
            </a:r>
            <a:br>
              <a:rPr kumimoji="0" lang="en-GB" sz="1800" b="0" i="0" u="none" strike="noStrike" kern="1200" cap="all"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br>
            <a:r>
              <a:rPr kumimoji="0" lang="en-US" sz="1800" b="0" i="0" u="none" strike="noStrike" kern="1200" cap="all"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t>Student ID: 2027076</a:t>
            </a:r>
            <a:br>
              <a:rPr kumimoji="0" lang="en-GB" sz="1800" b="0" i="0" u="none" strike="noStrike" kern="1200" cap="all"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br>
            <a:r>
              <a:rPr kumimoji="0" lang="en-US" sz="1800" b="0" i="0" u="none" strike="noStrike" kern="1200" cap="all"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t>Module Code and Name: Problem Solving and Decision Making (BMSW4004)</a:t>
            </a:r>
            <a:br>
              <a:rPr kumimoji="0" lang="en-GB" sz="1800" b="0" i="0" u="none" strike="noStrike" kern="1200" cap="all"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br>
            <a:r>
              <a:rPr kumimoji="0" lang="en-US" sz="1800" b="0" i="0" u="none" strike="noStrike" kern="1200" cap="all" spc="0" normalizeH="0" baseline="0" noProof="0" dirty="0">
                <a:ln>
                  <a:noFill/>
                </a:ln>
                <a:solidFill>
                  <a:prstClr val="white"/>
                </a:solidFill>
                <a:effectLst/>
                <a:uLnTx/>
                <a:uFillTx/>
                <a:latin typeface="Times New Roman" panose="02020603050405020304" pitchFamily="18" charset="0"/>
                <a:ea typeface="Calibri" panose="020F0502020204030204" pitchFamily="34" charset="0"/>
                <a:cs typeface="Times New Roman" panose="02020603050405020304" pitchFamily="18" charset="0"/>
              </a:rPr>
              <a:t>Lecturer name: </a:t>
            </a:r>
            <a:r>
              <a:rPr lang="en-US" cap="all" dirty="0" err="1">
                <a:solidFill>
                  <a:prstClr val="white"/>
                </a:solidFill>
                <a:latin typeface="Times New Roman" panose="02020603050405020304" pitchFamily="18" charset="0"/>
                <a:ea typeface="Calibri" panose="020F0502020204030204" pitchFamily="34" charset="0"/>
                <a:cs typeface="Times New Roman" panose="02020603050405020304" pitchFamily="18" charset="0"/>
              </a:rPr>
              <a:t>Chijioke</a:t>
            </a:r>
            <a:r>
              <a:rPr lang="en-US" cap="all" dirty="0">
                <a:solidFill>
                  <a:prstClr val="white"/>
                </a:solidFill>
                <a:latin typeface="Times New Roman" panose="02020603050405020304" pitchFamily="18" charset="0"/>
                <a:ea typeface="Calibri" panose="020F0502020204030204" pitchFamily="34" charset="0"/>
                <a:cs typeface="Times New Roman" panose="02020603050405020304" pitchFamily="18" charset="0"/>
              </a:rPr>
              <a:t> Uba </a:t>
            </a:r>
            <a:endParaRPr lang="en-GB" dirty="0"/>
          </a:p>
        </p:txBody>
      </p:sp>
    </p:spTree>
    <p:extLst>
      <p:ext uri="{BB962C8B-B14F-4D97-AF65-F5344CB8AC3E}">
        <p14:creationId xmlns:p14="http://schemas.microsoft.com/office/powerpoint/2010/main" val="30642696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6069" y="643466"/>
            <a:ext cx="9001462" cy="1935163"/>
          </a:xfrm>
        </p:spPr>
        <p:txBody>
          <a:bodyPr>
            <a:normAutofit/>
          </a:bodyPr>
          <a:lstStyle/>
          <a:p>
            <a:r>
              <a:rPr lang="en-IN" sz="5400" dirty="0">
                <a:latin typeface="Times New Roman" panose="02020603050405020304" pitchFamily="18" charset="0"/>
                <a:cs typeface="Times New Roman" panose="02020603050405020304" pitchFamily="18" charset="0"/>
              </a:rPr>
              <a:t>Solving and decision making</a:t>
            </a:r>
          </a:p>
        </p:txBody>
      </p:sp>
      <p:pic>
        <p:nvPicPr>
          <p:cNvPr id="1026" name="Picture 2" descr="Problem Solving and Decision Making | Maxwel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1201" y="2578629"/>
            <a:ext cx="10820400" cy="3866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73113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625600"/>
          </a:xfrm>
        </p:spPr>
        <p:txBody>
          <a:bodyPr>
            <a:noAutofit/>
          </a:bodyPr>
          <a:lstStyle/>
          <a:p>
            <a:pPr>
              <a:lnSpc>
                <a:spcPct val="150000"/>
              </a:lnSpc>
            </a:pPr>
            <a:r>
              <a:rPr lang="en-IN" sz="3200" dirty="0">
                <a:effectLst/>
                <a:latin typeface="Times New Roman" panose="02020603050405020304" pitchFamily="18" charset="0"/>
                <a:cs typeface="Times New Roman" panose="02020603050405020304" pitchFamily="18" charset="0"/>
              </a:rPr>
              <a:t>Nature and impact of problem of absenteeism of employees</a:t>
            </a:r>
            <a:endParaRPr lang="en-IN"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13795" y="2472266"/>
            <a:ext cx="10353762" cy="3318933"/>
          </a:xfrm>
        </p:spPr>
        <p:txBody>
          <a:bodyPr/>
          <a:lstStyle/>
          <a:p>
            <a:pPr marL="0" indent="0" algn="just">
              <a:lnSpc>
                <a:spcPct val="150000"/>
              </a:lnSpc>
              <a:buNone/>
            </a:pPr>
            <a:r>
              <a:rPr lang="en-IN" dirty="0">
                <a:effectLst/>
                <a:latin typeface="Times New Roman" panose="02020603050405020304" pitchFamily="18" charset="0"/>
                <a:cs typeface="Times New Roman" panose="02020603050405020304" pitchFamily="18" charset="0"/>
              </a:rPr>
              <a:t>The employee absenteeism is a big issue and a serious concern, because most of the activities are dependent on the employee’s activities. It can cost a major loss and the spending that is done on the staff is also waste if the absenteeism is higher. In the </a:t>
            </a:r>
            <a:r>
              <a:rPr lang="en-GB" dirty="0">
                <a:effectLst/>
                <a:latin typeface="Times New Roman" panose="02020603050405020304" pitchFamily="18" charset="0"/>
                <a:cs typeface="Times New Roman" panose="02020603050405020304" pitchFamily="18" charset="0"/>
              </a:rPr>
              <a:t>Mid Cheshire Hospitals NHS Foundation Trust (MCHT), also the major problem has aroused of high absenteeism. So, for this the Human Resources department of the trust has planned to take in some decisions and apply several measures for reducing absenteeism. </a:t>
            </a:r>
            <a:endParaRPr lang="en-IN"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30365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dirty="0">
                <a:latin typeface="Times New Roman" panose="02020603050405020304" pitchFamily="18" charset="0"/>
                <a:cs typeface="Times New Roman" panose="02020603050405020304" pitchFamily="18" charset="0"/>
              </a:rPr>
              <a:t>Continue…</a:t>
            </a:r>
          </a:p>
        </p:txBody>
      </p:sp>
      <p:sp>
        <p:nvSpPr>
          <p:cNvPr id="3" name="Content Placeholder 2"/>
          <p:cNvSpPr>
            <a:spLocks noGrp="1"/>
          </p:cNvSpPr>
          <p:nvPr>
            <p:ph idx="1"/>
          </p:nvPr>
        </p:nvSpPr>
        <p:spPr>
          <a:xfrm>
            <a:off x="913795" y="2096063"/>
            <a:ext cx="5368472" cy="4169269"/>
          </a:xfrm>
        </p:spPr>
        <p:txBody>
          <a:bodyPr/>
          <a:lstStyle/>
          <a:p>
            <a:pPr marL="0" indent="0" algn="just">
              <a:lnSpc>
                <a:spcPct val="150000"/>
              </a:lnSpc>
              <a:buNone/>
            </a:pPr>
            <a:r>
              <a:rPr lang="en-GB" dirty="0">
                <a:effectLst/>
                <a:latin typeface="Times New Roman" panose="02020603050405020304" pitchFamily="18" charset="0"/>
                <a:cs typeface="Times New Roman" panose="02020603050405020304" pitchFamily="18" charset="0"/>
              </a:rPr>
              <a:t>The impact which will incur on the trust due to absence of the employees with a higher rate is that:</a:t>
            </a:r>
            <a:endParaRPr lang="en-IN" dirty="0">
              <a:effectLst/>
              <a:latin typeface="Times New Roman" panose="02020603050405020304" pitchFamily="18" charset="0"/>
              <a:cs typeface="Times New Roman" panose="02020603050405020304" pitchFamily="18" charset="0"/>
            </a:endParaRPr>
          </a:p>
          <a:p>
            <a:pPr lvl="0" algn="just">
              <a:lnSpc>
                <a:spcPct val="150000"/>
              </a:lnSpc>
            </a:pPr>
            <a:r>
              <a:rPr lang="en-GB" dirty="0">
                <a:effectLst/>
                <a:latin typeface="Times New Roman" panose="02020603050405020304" pitchFamily="18" charset="0"/>
                <a:cs typeface="Times New Roman" panose="02020603050405020304" pitchFamily="18" charset="0"/>
              </a:rPr>
              <a:t>Productivity and Goodwill</a:t>
            </a:r>
            <a:endParaRPr lang="en-IN" dirty="0">
              <a:effectLst/>
              <a:latin typeface="Times New Roman" panose="02020603050405020304" pitchFamily="18" charset="0"/>
              <a:cs typeface="Times New Roman" panose="02020603050405020304" pitchFamily="18" charset="0"/>
            </a:endParaRPr>
          </a:p>
          <a:p>
            <a:pPr lvl="0" algn="just">
              <a:lnSpc>
                <a:spcPct val="150000"/>
              </a:lnSpc>
            </a:pPr>
            <a:r>
              <a:rPr lang="en-GB" dirty="0">
                <a:effectLst/>
                <a:latin typeface="Times New Roman" panose="02020603050405020304" pitchFamily="18" charset="0"/>
                <a:cs typeface="Times New Roman" panose="02020603050405020304" pitchFamily="18" charset="0"/>
              </a:rPr>
              <a:t>Performance</a:t>
            </a:r>
            <a:endParaRPr lang="en-IN" dirty="0">
              <a:effectLst/>
              <a:latin typeface="Times New Roman" panose="02020603050405020304" pitchFamily="18" charset="0"/>
              <a:cs typeface="Times New Roman" panose="02020603050405020304" pitchFamily="18" charset="0"/>
            </a:endParaRPr>
          </a:p>
          <a:p>
            <a:pPr lvl="0" algn="just">
              <a:lnSpc>
                <a:spcPct val="150000"/>
              </a:lnSpc>
            </a:pPr>
            <a:r>
              <a:rPr lang="en-GB" dirty="0">
                <a:effectLst/>
                <a:latin typeface="Times New Roman" panose="02020603050405020304" pitchFamily="18" charset="0"/>
                <a:cs typeface="Times New Roman" panose="02020603050405020304" pitchFamily="18" charset="0"/>
              </a:rPr>
              <a:t>Profitability</a:t>
            </a:r>
            <a:endParaRPr lang="en-IN" dirty="0">
              <a:effectLst/>
              <a:latin typeface="Times New Roman" panose="02020603050405020304" pitchFamily="18" charset="0"/>
              <a:cs typeface="Times New Roman" panose="02020603050405020304" pitchFamily="18" charset="0"/>
            </a:endParaRPr>
          </a:p>
        </p:txBody>
      </p:sp>
      <p:pic>
        <p:nvPicPr>
          <p:cNvPr id="2050" name="Picture 2" descr="Absenteeism Rate Explained | Formula &amp;amp;amp; Meaning of Absence Rate - AIH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74908" y="2096064"/>
            <a:ext cx="5059892" cy="41692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3589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95" y="203200"/>
            <a:ext cx="10353761" cy="1326321"/>
          </a:xfrm>
        </p:spPr>
        <p:txBody>
          <a:bodyPr>
            <a:normAutofit/>
          </a:bodyPr>
          <a:lstStyle/>
          <a:p>
            <a:r>
              <a:rPr lang="en-GB" sz="3200" dirty="0">
                <a:effectLst/>
                <a:latin typeface="Times New Roman" panose="02020603050405020304" pitchFamily="18" charset="0"/>
                <a:cs typeface="Times New Roman" panose="02020603050405020304" pitchFamily="18" charset="0"/>
              </a:rPr>
              <a:t>PESTLE analysis on the problem of absenteeism</a:t>
            </a:r>
            <a:endParaRPr lang="en-IN"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13795" y="1529521"/>
            <a:ext cx="10353762" cy="5023679"/>
          </a:xfrm>
        </p:spPr>
        <p:txBody>
          <a:bodyPr>
            <a:noAutofit/>
          </a:bodyPr>
          <a:lstStyle/>
          <a:p>
            <a:pPr algn="just">
              <a:lnSpc>
                <a:spcPct val="150000"/>
              </a:lnSpc>
            </a:pPr>
            <a:r>
              <a:rPr lang="en-GB" dirty="0">
                <a:effectLst/>
                <a:latin typeface="Times New Roman" panose="02020603050405020304" pitchFamily="18" charset="0"/>
                <a:cs typeface="Times New Roman" panose="02020603050405020304" pitchFamily="18" charset="0"/>
              </a:rPr>
              <a:t>These are the macro- environmental factors which could lead a critical impact on the trust and helps to analyse and evaluate the condition of these factors relating to the issue of high rate absence of employees.</a:t>
            </a:r>
            <a:endParaRPr lang="en-IN" dirty="0">
              <a:effectLst/>
              <a:latin typeface="Times New Roman" panose="02020603050405020304" pitchFamily="18" charset="0"/>
              <a:cs typeface="Times New Roman" panose="02020603050405020304" pitchFamily="18" charset="0"/>
            </a:endParaRPr>
          </a:p>
          <a:p>
            <a:pPr algn="just">
              <a:lnSpc>
                <a:spcPct val="150000"/>
              </a:lnSpc>
            </a:pPr>
            <a:r>
              <a:rPr lang="en-IN" dirty="0">
                <a:effectLst/>
                <a:latin typeface="Times New Roman" panose="02020603050405020304" pitchFamily="18" charset="0"/>
                <a:cs typeface="Times New Roman" panose="02020603050405020304" pitchFamily="18" charset="0"/>
              </a:rPr>
              <a:t>Political</a:t>
            </a:r>
          </a:p>
          <a:p>
            <a:pPr algn="just">
              <a:lnSpc>
                <a:spcPct val="150000"/>
              </a:lnSpc>
            </a:pPr>
            <a:r>
              <a:rPr lang="en-IN" dirty="0">
                <a:effectLst/>
                <a:latin typeface="Times New Roman" panose="02020603050405020304" pitchFamily="18" charset="0"/>
                <a:cs typeface="Times New Roman" panose="02020603050405020304" pitchFamily="18" charset="0"/>
              </a:rPr>
              <a:t>Economic</a:t>
            </a:r>
          </a:p>
          <a:p>
            <a:pPr algn="just">
              <a:lnSpc>
                <a:spcPct val="150000"/>
              </a:lnSpc>
            </a:pPr>
            <a:r>
              <a:rPr lang="en-IN" dirty="0">
                <a:effectLst/>
                <a:latin typeface="Times New Roman" panose="02020603050405020304" pitchFamily="18" charset="0"/>
                <a:cs typeface="Times New Roman" panose="02020603050405020304" pitchFamily="18" charset="0"/>
              </a:rPr>
              <a:t>Social</a:t>
            </a:r>
          </a:p>
          <a:p>
            <a:pPr algn="just">
              <a:lnSpc>
                <a:spcPct val="150000"/>
              </a:lnSpc>
            </a:pPr>
            <a:r>
              <a:rPr lang="en-IN" dirty="0">
                <a:effectLst/>
                <a:latin typeface="Times New Roman" panose="02020603050405020304" pitchFamily="18" charset="0"/>
                <a:cs typeface="Times New Roman" panose="02020603050405020304" pitchFamily="18" charset="0"/>
              </a:rPr>
              <a:t>Technological</a:t>
            </a:r>
          </a:p>
          <a:p>
            <a:pPr algn="just">
              <a:lnSpc>
                <a:spcPct val="150000"/>
              </a:lnSpc>
            </a:pPr>
            <a:r>
              <a:rPr lang="en-IN" dirty="0">
                <a:effectLst/>
                <a:latin typeface="Times New Roman" panose="02020603050405020304" pitchFamily="18" charset="0"/>
                <a:cs typeface="Times New Roman" panose="02020603050405020304" pitchFamily="18" charset="0"/>
              </a:rPr>
              <a:t>Legal</a:t>
            </a:r>
          </a:p>
          <a:p>
            <a:pPr algn="just">
              <a:lnSpc>
                <a:spcPct val="150000"/>
              </a:lnSpc>
            </a:pPr>
            <a:r>
              <a:rPr lang="en-IN" dirty="0">
                <a:effectLst/>
                <a:latin typeface="Times New Roman" panose="02020603050405020304" pitchFamily="18" charset="0"/>
                <a:cs typeface="Times New Roman" panose="02020603050405020304" pitchFamily="18" charset="0"/>
              </a:rPr>
              <a:t>Environmental</a:t>
            </a:r>
          </a:p>
        </p:txBody>
      </p:sp>
      <p:pic>
        <p:nvPicPr>
          <p:cNvPr id="3074" name="Picture 2" descr="Pestle Analysis Images – Browse 1,491,709 Stock Photos, Vectors, and Video  | Adobe Sto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8908" y="3255036"/>
            <a:ext cx="6550025" cy="24562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68515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sz="3200" dirty="0">
                <a:effectLst/>
                <a:latin typeface="Times New Roman" panose="02020603050405020304" pitchFamily="18" charset="0"/>
                <a:cs typeface="Times New Roman" panose="02020603050405020304" pitchFamily="18" charset="0"/>
              </a:rPr>
              <a:t>Cause – effect analysis of high absenteeism</a:t>
            </a:r>
          </a:p>
        </p:txBody>
      </p:sp>
      <p:sp>
        <p:nvSpPr>
          <p:cNvPr id="3" name="Content Placeholder 2"/>
          <p:cNvSpPr>
            <a:spLocks noGrp="1"/>
          </p:cNvSpPr>
          <p:nvPr>
            <p:ph idx="1"/>
          </p:nvPr>
        </p:nvSpPr>
        <p:spPr>
          <a:xfrm>
            <a:off x="642862" y="2133600"/>
            <a:ext cx="6316738" cy="4276390"/>
          </a:xfrm>
        </p:spPr>
        <p:txBody>
          <a:bodyPr>
            <a:normAutofit/>
          </a:bodyPr>
          <a:lstStyle/>
          <a:p>
            <a:pPr lvl="0" algn="just">
              <a:lnSpc>
                <a:spcPct val="150000"/>
              </a:lnSpc>
            </a:pPr>
            <a:r>
              <a:rPr lang="en-IN" dirty="0">
                <a:effectLst/>
                <a:latin typeface="Times New Roman" panose="02020603050405020304" pitchFamily="18" charset="0"/>
                <a:cs typeface="Times New Roman" panose="02020603050405020304" pitchFamily="18" charset="0"/>
              </a:rPr>
              <a:t>Heavy workloads, uncomfortable conferences and/or speeches, and sentiments of non -appreciation can induce individuals to stop going to work, resulting in burnout, tension, and low morale. Absenteeism can also be caused by personal circumstances outside of the workplace.</a:t>
            </a:r>
          </a:p>
          <a:p>
            <a:pPr lvl="0" algn="just">
              <a:lnSpc>
                <a:spcPct val="150000"/>
              </a:lnSpc>
            </a:pPr>
            <a:r>
              <a:rPr lang="en-IN" dirty="0">
                <a:effectLst/>
                <a:latin typeface="Times New Roman" panose="02020603050405020304" pitchFamily="18" charset="0"/>
                <a:cs typeface="Times New Roman" panose="02020603050405020304" pitchFamily="18" charset="0"/>
              </a:rPr>
              <a:t>Employees who are disengaged with their employment, co-workers, and/or the firm are more likely to be absent due to a lack of incentive to come into the workplace.</a:t>
            </a:r>
          </a:p>
        </p:txBody>
      </p:sp>
      <p:pic>
        <p:nvPicPr>
          <p:cNvPr id="4098" name="Picture 2" descr="Is HR accidentally contributing to high absenteeism levels? | Engagement &amp;amp;amp;  Performance | HR Grapevi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9600" y="2133600"/>
            <a:ext cx="4307956" cy="42763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39128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IN" sz="3200" dirty="0">
                <a:effectLst/>
                <a:latin typeface="Times New Roman" panose="02020603050405020304" pitchFamily="18" charset="0"/>
                <a:cs typeface="Times New Roman" panose="02020603050405020304" pitchFamily="18" charset="0"/>
              </a:rPr>
              <a:t>Evaluate various solutions for reducing absenteeism and choose the most appropriate one</a:t>
            </a:r>
            <a:endParaRPr lang="en-IN" sz="32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13795" y="2404533"/>
            <a:ext cx="10533138" cy="4030133"/>
          </a:xfrm>
        </p:spPr>
        <p:txBody>
          <a:bodyPr>
            <a:normAutofit/>
          </a:bodyPr>
          <a:lstStyle/>
          <a:p>
            <a:pPr algn="just">
              <a:lnSpc>
                <a:spcPct val="150000"/>
              </a:lnSpc>
            </a:pPr>
            <a:r>
              <a:rPr lang="en-IN" dirty="0">
                <a:effectLst/>
                <a:latin typeface="Times New Roman" panose="02020603050405020304" pitchFamily="18" charset="0"/>
                <a:cs typeface="Times New Roman" panose="02020603050405020304" pitchFamily="18" charset="0"/>
              </a:rPr>
              <a:t>Set a schedule for return-to-work interviews</a:t>
            </a:r>
          </a:p>
          <a:p>
            <a:pPr algn="just">
              <a:lnSpc>
                <a:spcPct val="150000"/>
              </a:lnSpc>
            </a:pPr>
            <a:r>
              <a:rPr lang="en-IN" dirty="0">
                <a:effectLst/>
                <a:latin typeface="Times New Roman" panose="02020603050405020304" pitchFamily="18" charset="0"/>
                <a:cs typeface="Times New Roman" panose="02020603050405020304" pitchFamily="18" charset="0"/>
              </a:rPr>
              <a:t>Boost employee and workplace happiness</a:t>
            </a:r>
          </a:p>
          <a:p>
            <a:pPr algn="just">
              <a:lnSpc>
                <a:spcPct val="150000"/>
              </a:lnSpc>
            </a:pPr>
            <a:r>
              <a:rPr lang="en-IN" dirty="0">
                <a:effectLst/>
                <a:latin typeface="Times New Roman" panose="02020603050405020304" pitchFamily="18" charset="0"/>
                <a:cs typeface="Times New Roman" panose="02020603050405020304" pitchFamily="18" charset="0"/>
              </a:rPr>
              <a:t>Provide a sense of balance, incentives, and acknowledgement</a:t>
            </a:r>
          </a:p>
          <a:p>
            <a:pPr marL="0" indent="0" algn="just">
              <a:lnSpc>
                <a:spcPct val="150000"/>
              </a:lnSpc>
              <a:buNone/>
            </a:pPr>
            <a:r>
              <a:rPr lang="en-IN" dirty="0">
                <a:effectLst/>
                <a:latin typeface="Times New Roman" panose="02020603050405020304" pitchFamily="18" charset="0"/>
                <a:cs typeface="Times New Roman" panose="02020603050405020304" pitchFamily="18" charset="0"/>
              </a:rPr>
              <a:t>From the above solution, the most appropriate would be to boost the morale of the employees and to set a happy workplace environment. So, that the employees will feel motivated to work and this could lead to reduction in absenteeism.</a:t>
            </a:r>
          </a:p>
        </p:txBody>
      </p:sp>
    </p:spTree>
    <p:extLst>
      <p:ext uri="{BB962C8B-B14F-4D97-AF65-F5344CB8AC3E}">
        <p14:creationId xmlns:p14="http://schemas.microsoft.com/office/powerpoint/2010/main" val="2474353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REFERENCES</a:t>
            </a:r>
          </a:p>
        </p:txBody>
      </p:sp>
      <p:sp>
        <p:nvSpPr>
          <p:cNvPr id="3" name="Content Placeholder 2"/>
          <p:cNvSpPr>
            <a:spLocks noGrp="1"/>
          </p:cNvSpPr>
          <p:nvPr>
            <p:ph idx="1"/>
          </p:nvPr>
        </p:nvSpPr>
        <p:spPr/>
        <p:txBody>
          <a:bodyPr>
            <a:noAutofit/>
          </a:bodyPr>
          <a:lstStyle/>
          <a:p>
            <a:pPr algn="just">
              <a:lnSpc>
                <a:spcPct val="150000"/>
              </a:lnSpc>
            </a:pPr>
            <a:r>
              <a:rPr lang="en-IN" dirty="0" err="1">
                <a:effectLst/>
                <a:latin typeface="Times New Roman" panose="02020603050405020304" pitchFamily="18" charset="0"/>
                <a:cs typeface="Times New Roman" panose="02020603050405020304" pitchFamily="18" charset="0"/>
              </a:rPr>
              <a:t>Ticharwa</a:t>
            </a:r>
            <a:r>
              <a:rPr lang="en-IN" dirty="0">
                <a:effectLst/>
                <a:latin typeface="Times New Roman" panose="02020603050405020304" pitchFamily="18" charset="0"/>
                <a:cs typeface="Times New Roman" panose="02020603050405020304" pitchFamily="18" charset="0"/>
              </a:rPr>
              <a:t>, M., Cope, V. and Murray, M., 2019. Nurse absenteeism: An analysis of trends and perceptions of nurse unit man.</a:t>
            </a:r>
          </a:p>
          <a:p>
            <a:pPr algn="just">
              <a:lnSpc>
                <a:spcPct val="150000"/>
              </a:lnSpc>
            </a:pPr>
            <a:r>
              <a:rPr lang="en-IN" dirty="0">
                <a:effectLst/>
                <a:latin typeface="Times New Roman" panose="02020603050405020304" pitchFamily="18" charset="0"/>
                <a:cs typeface="Times New Roman" panose="02020603050405020304" pitchFamily="18" charset="0"/>
              </a:rPr>
              <a:t>Johnston, D.A. and et.al., 2019. The relationship between depression symptoms, absenteeism and </a:t>
            </a:r>
            <a:r>
              <a:rPr lang="en-IN" dirty="0" err="1">
                <a:effectLst/>
                <a:latin typeface="Times New Roman" panose="02020603050405020304" pitchFamily="18" charset="0"/>
                <a:cs typeface="Times New Roman" panose="02020603050405020304" pitchFamily="18" charset="0"/>
              </a:rPr>
              <a:t>presenteeism</a:t>
            </a:r>
            <a:r>
              <a:rPr lang="en-IN" dirty="0">
                <a:effectLst/>
                <a:latin typeface="Times New Roman" panose="02020603050405020304" pitchFamily="18" charset="0"/>
                <a:cs typeface="Times New Roman" panose="02020603050405020304" pitchFamily="18" charset="0"/>
              </a:rPr>
              <a:t>. </a:t>
            </a:r>
            <a:r>
              <a:rPr lang="en-IN" i="1" dirty="0">
                <a:effectLst/>
                <a:latin typeface="Times New Roman" panose="02020603050405020304" pitchFamily="18" charset="0"/>
                <a:cs typeface="Times New Roman" panose="02020603050405020304" pitchFamily="18" charset="0"/>
              </a:rPr>
              <a:t>Journal of affective disorders</a:t>
            </a:r>
            <a:r>
              <a:rPr lang="en-IN" dirty="0">
                <a:effectLst/>
                <a:latin typeface="Times New Roman" panose="02020603050405020304" pitchFamily="18" charset="0"/>
                <a:cs typeface="Times New Roman" panose="02020603050405020304" pitchFamily="18" charset="0"/>
              </a:rPr>
              <a:t>. 256. pp.536-540.</a:t>
            </a:r>
          </a:p>
          <a:p>
            <a:pPr algn="just">
              <a:lnSpc>
                <a:spcPct val="150000"/>
              </a:lnSpc>
            </a:pPr>
            <a:r>
              <a:rPr lang="en-IN" dirty="0">
                <a:effectLst/>
                <a:latin typeface="Times New Roman" panose="02020603050405020304" pitchFamily="18" charset="0"/>
                <a:cs typeface="Times New Roman" panose="02020603050405020304" pitchFamily="18" charset="0"/>
              </a:rPr>
              <a:t>Hsu, Y.C., Wang, C.W. and Lan, J.B., 2020. Evaluating the performance of employee assistance programs (EAP): a checklist developed from a large sample of public agencies. </a:t>
            </a:r>
            <a:r>
              <a:rPr lang="en-IN" i="1" dirty="0">
                <a:effectLst/>
                <a:latin typeface="Times New Roman" panose="02020603050405020304" pitchFamily="18" charset="0"/>
                <a:cs typeface="Times New Roman" panose="02020603050405020304" pitchFamily="18" charset="0"/>
              </a:rPr>
              <a:t>Asia Pacific Journal of Management</a:t>
            </a:r>
            <a:r>
              <a:rPr lang="en-IN" dirty="0">
                <a:effectLst/>
                <a:latin typeface="Times New Roman" panose="02020603050405020304" pitchFamily="18" charset="0"/>
                <a:cs typeface="Times New Roman" panose="02020603050405020304" pitchFamily="18" charset="0"/>
              </a:rPr>
              <a:t>. 37(3). pp.935-955.</a:t>
            </a:r>
          </a:p>
        </p:txBody>
      </p:sp>
    </p:spTree>
    <p:extLst>
      <p:ext uri="{BB962C8B-B14F-4D97-AF65-F5344CB8AC3E}">
        <p14:creationId xmlns:p14="http://schemas.microsoft.com/office/powerpoint/2010/main" val="23485608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131733" y="3014134"/>
            <a:ext cx="4876800" cy="1015663"/>
          </a:xfrm>
          <a:prstGeom prst="rect">
            <a:avLst/>
          </a:prstGeom>
          <a:noFill/>
        </p:spPr>
        <p:txBody>
          <a:bodyPr wrap="square" rtlCol="0">
            <a:spAutoFit/>
          </a:bodyPr>
          <a:lstStyle/>
          <a:p>
            <a:r>
              <a:rPr lang="en-IN" sz="6000" b="1" i="1" dirty="0">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73609044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TM04033921[[fn=Damask]]</Template>
  <TotalTime>28</TotalTime>
  <Words>1096</Words>
  <Application>Microsoft Office PowerPoint</Application>
  <PresentationFormat>Widescreen</PresentationFormat>
  <Paragraphs>50</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Bookman Old Style</vt:lpstr>
      <vt:lpstr>Calibri</vt:lpstr>
      <vt:lpstr>Rockwell</vt:lpstr>
      <vt:lpstr>Times New Roman</vt:lpstr>
      <vt:lpstr>Damask</vt:lpstr>
      <vt:lpstr>PowerPoint Presentation</vt:lpstr>
      <vt:lpstr>Solving and decision making</vt:lpstr>
      <vt:lpstr>Nature and impact of problem of absenteeism of employees</vt:lpstr>
      <vt:lpstr>Continue…</vt:lpstr>
      <vt:lpstr>PESTLE analysis on the problem of absenteeism</vt:lpstr>
      <vt:lpstr>Cause – effect analysis of high absenteeism</vt:lpstr>
      <vt:lpstr>Evaluate various solutions for reducing absenteeism and choose the most appropriate one</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Solving and decision making</dc:title>
  <dc:creator>Acer</dc:creator>
  <cp:lastModifiedBy>Simona Krasteva</cp:lastModifiedBy>
  <cp:revision>15</cp:revision>
  <dcterms:created xsi:type="dcterms:W3CDTF">2022-03-04T20:46:27Z</dcterms:created>
  <dcterms:modified xsi:type="dcterms:W3CDTF">2022-03-13T12:49:26Z</dcterms:modified>
</cp:coreProperties>
</file>