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4" r:id="rId8"/>
    <p:sldId id="262" r:id="rId9"/>
    <p:sldId id="263"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59" autoAdjust="0"/>
    <p:restoredTop sz="94660"/>
  </p:normalViewPr>
  <p:slideViewPr>
    <p:cSldViewPr snapToGrid="0">
      <p:cViewPr varScale="1">
        <p:scale>
          <a:sx n="61" d="100"/>
          <a:sy n="61" d="100"/>
        </p:scale>
        <p:origin x="108" y="34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theme" Target="theme/theme1.xml" /><Relationship Id="rId3" Type="http://schemas.openxmlformats.org/officeDocument/2006/relationships/slide" Target="slides/slide2.xml" /><Relationship Id="rId7" Type="http://schemas.openxmlformats.org/officeDocument/2006/relationships/slide" Target="slides/slide6.xml" /><Relationship Id="rId12" Type="http://schemas.openxmlformats.org/officeDocument/2006/relationships/viewProps" Target="viewProps.xml" /><Relationship Id="rId2" Type="http://schemas.openxmlformats.org/officeDocument/2006/relationships/slide" Target="slides/slide1.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presProps" Target="presProps.xml" /><Relationship Id="rId5" Type="http://schemas.openxmlformats.org/officeDocument/2006/relationships/slide" Target="slides/slide4.xml" /><Relationship Id="rId10" Type="http://schemas.openxmlformats.org/officeDocument/2006/relationships/slide" Target="slides/slide9.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tableStyles" Target="tableStyles.xml" /></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7" name="Picture 6" descr="HD-PanelTitle-GrommetsCombine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B61BEF0D-F0BB-DE4B-95CE-6DB70DBA9567}" type="datetimeFigureOut">
              <a:rPr lang="en-US" dirty="0"/>
              <a:pPr/>
              <a:t>3/3/2022</a:t>
            </a:fld>
            <a:endParaRPr lang="en-US" dirty="0"/>
          </a:p>
        </p:txBody>
      </p:sp>
      <p:sp>
        <p:nvSpPr>
          <p:cNvPr id="5" name="Footer Placeholder 4"/>
          <p:cNvSpPr>
            <a:spLocks noGrp="1"/>
          </p:cNvSpPr>
          <p:nvPr>
            <p:ph type="ftr" sz="quarter" idx="11"/>
          </p:nvPr>
        </p:nvSpPr>
        <p:spPr>
          <a:xfrm>
            <a:off x="2692397" y="5037663"/>
            <a:ext cx="5214635" cy="279400"/>
          </a:xfrm>
        </p:spPr>
        <p:txBody>
          <a:bodyPr/>
          <a:lstStyle/>
          <a:p>
            <a:endParaRPr lang="en-US" dirty="0"/>
          </a:p>
        </p:txBody>
      </p:sp>
      <p:sp>
        <p:nvSpPr>
          <p:cNvPr id="6" name="Slide Number Placeholder 5"/>
          <p:cNvSpPr>
            <a:spLocks noGrp="1"/>
          </p:cNvSpPr>
          <p:nvPr>
            <p:ph type="sldNum" sz="quarter" idx="12"/>
          </p:nvPr>
        </p:nvSpPr>
        <p:spPr>
          <a:xfrm>
            <a:off x="8956900" y="5037663"/>
            <a:ext cx="551167" cy="279400"/>
          </a:xfrm>
        </p:spPr>
        <p:txBody>
          <a:bodyPr/>
          <a:lstStyle/>
          <a:p>
            <a:fld id="{D57F1E4F-1CFF-5643-939E-217C01CDF565}" type="slidenum">
              <a:rPr lang="en-US" dirty="0"/>
              <a:pPr/>
              <a:t>‹#›</a:t>
            </a:fld>
            <a:endParaRPr lang="en-US" dirty="0"/>
          </a:p>
        </p:txBody>
      </p:sp>
      <p:cxnSp>
        <p:nvCxnSpPr>
          <p:cNvPr id="15" name="Straight Connector 14"/>
          <p:cNvCxnSpPr/>
          <p:nvPr/>
        </p:nvCxnSpPr>
        <p:spPr>
          <a:xfrm>
            <a:off x="2692399" y="3522131"/>
            <a:ext cx="6815668" cy="0"/>
          </a:xfrm>
          <a:prstGeom prst="line">
            <a:avLst/>
          </a:prstGeom>
          <a:ln>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5BFA754-D5C3-4E66-96A6-867B257F58DC}" type="datetimeFigureOut">
              <a:rPr lang="en-US" dirty="0"/>
              <a:t>3/3/2022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D84065D-F351-4B03-BD91-D8A6B8D4B362}"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a:off x="2012723" y="3710585"/>
            <a:ext cx="8163380"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5BFA754-D5C3-4E66-96A6-867B257F58DC}" type="datetimeFigureOut">
              <a:rPr lang="en-US" dirty="0"/>
              <a:t>3/3/2022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D84065D-F351-4B03-BD91-D8A6B8D4B362}"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1"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80671" y="3243262"/>
            <a:ext cx="4718304" cy="2632605"/>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3/3/2022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8" name="Straight Connector 17"/>
          <p:cNvCxnSpPr/>
          <p:nvPr/>
        </p:nvCxnSpPr>
        <p:spPr>
          <a:xfrm>
            <a:off x="1396169" y="2421466"/>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3/3/2022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1396169" y="2421466"/>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3/3/2022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3/3/2022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a:off x="1396169" y="2912533"/>
            <a:ext cx="35144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3/3/2022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3/3/2022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5" name="Straight Connector 14"/>
          <p:cNvCxnSpPr/>
          <p:nvPr/>
        </p:nvCxnSpPr>
        <p:spPr>
          <a:xfrm>
            <a:off x="1396169" y="4140199"/>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4"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1"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5" name="Straight Connector 14"/>
          <p:cNvCxnSpPr/>
          <p:nvPr/>
        </p:nvCxnSpPr>
        <p:spPr>
          <a:xfrm>
            <a:off x="1396169" y="3429000"/>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1396169" y="2421466"/>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8863890" y="990600"/>
            <a:ext cx="0" cy="487680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slideLayout" Target="../slideLayouts/slideLayout13.xml" /><Relationship Id="rId18" Type="http://schemas.openxmlformats.org/officeDocument/2006/relationships/theme" Target="../theme/theme1.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slideLayout" Target="../slideLayouts/slideLayout12.xml" /><Relationship Id="rId17" Type="http://schemas.openxmlformats.org/officeDocument/2006/relationships/slideLayout" Target="../slideLayouts/slideLayout17.xml" /><Relationship Id="rId2" Type="http://schemas.openxmlformats.org/officeDocument/2006/relationships/slideLayout" Target="../slideLayouts/slideLayout2.xml" /><Relationship Id="rId16" Type="http://schemas.openxmlformats.org/officeDocument/2006/relationships/slideLayout" Target="../slideLayouts/slideLayout16.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5" Type="http://schemas.openxmlformats.org/officeDocument/2006/relationships/slideLayout" Target="../slideLayouts/slideLayout15.xml" /><Relationship Id="rId10" Type="http://schemas.openxmlformats.org/officeDocument/2006/relationships/slideLayout" Target="../slideLayouts/slideLayout10.xml" /><Relationship Id="rId19" Type="http://schemas.openxmlformats.org/officeDocument/2006/relationships/image" Target="../media/image3.png" /><Relationship Id="rId4" Type="http://schemas.openxmlformats.org/officeDocument/2006/relationships/slideLayout" Target="../slideLayouts/slideLayout4.xml" /><Relationship Id="rId9" Type="http://schemas.openxmlformats.org/officeDocument/2006/relationships/slideLayout" Target="../slideLayouts/slideLayout9.xml" /><Relationship Id="rId14" Type="http://schemas.openxmlformats.org/officeDocument/2006/relationships/slideLayout" Target="../slideLayouts/slideLayout14.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HD-PanelContent-GrommetsCombined.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dirty="0"/>
              <a:pPr/>
              <a:t>3/3/2022</a:t>
            </a:fld>
            <a:endParaRPr lang="en-US" dirty="0"/>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68" r:id="rId2"/>
    <p:sldLayoutId id="2147483651" r:id="rId3"/>
    <p:sldLayoutId id="2147483669" r:id="rId4"/>
    <p:sldLayoutId id="2147483653" r:id="rId5"/>
    <p:sldLayoutId id="2147483654" r:id="rId6"/>
    <p:sldLayoutId id="2147483655" r:id="rId7"/>
    <p:sldLayoutId id="2147483656" r:id="rId8"/>
    <p:sldLayoutId id="2147483660" r:id="rId9"/>
    <p:sldLayoutId id="2147483657" r:id="rId10"/>
    <p:sldLayoutId id="2147483663" r:id="rId11"/>
    <p:sldLayoutId id="2147483664" r:id="rId12"/>
    <p:sldLayoutId id="2147483665" r:id="rId13"/>
    <p:sldLayoutId id="2147483666" r:id="rId14"/>
    <p:sldLayoutId id="2147483667" r:id="rId15"/>
    <p:sldLayoutId id="2147483658" r:id="rId16"/>
    <p:sldLayoutId id="2147483659"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2800" dirty="0">
                <a:latin typeface="Times New Roman" panose="02020603050405020304" pitchFamily="18" charset="0"/>
                <a:cs typeface="Times New Roman" panose="02020603050405020304" pitchFamily="18" charset="0"/>
              </a:rPr>
              <a:t>How Do We Use Technology to Collaborate at UWTSD?</a:t>
            </a:r>
          </a:p>
        </p:txBody>
      </p:sp>
      <p:sp>
        <p:nvSpPr>
          <p:cNvPr id="3" name="Subtitle 2"/>
          <p:cNvSpPr>
            <a:spLocks noGrp="1"/>
          </p:cNvSpPr>
          <p:nvPr>
            <p:ph type="subTitle" idx="1"/>
          </p:nvPr>
        </p:nvSpPr>
        <p:spPr/>
        <p:txBody>
          <a:bodyPr>
            <a:normAutofit/>
          </a:bodyPr>
          <a:lstStyle/>
          <a:p>
            <a:r>
              <a:rPr lang="en-US" sz="2000" dirty="0">
                <a:latin typeface="Times New Roman" panose="02020603050405020304" pitchFamily="18" charset="0"/>
                <a:cs typeface="Times New Roman" panose="02020603050405020304" pitchFamily="18" charset="0"/>
              </a:rPr>
              <a:t>Are Staff and Students Confident in Using Technology to Collaborate?</a:t>
            </a:r>
          </a:p>
        </p:txBody>
      </p:sp>
    </p:spTree>
    <p:extLst>
      <p:ext uri="{BB962C8B-B14F-4D97-AF65-F5344CB8AC3E}">
        <p14:creationId xmlns:p14="http://schemas.microsoft.com/office/powerpoint/2010/main" val="34126519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Introduction</a:t>
            </a:r>
          </a:p>
        </p:txBody>
      </p:sp>
      <p:sp>
        <p:nvSpPr>
          <p:cNvPr id="3" name="Content Placeholder 2"/>
          <p:cNvSpPr>
            <a:spLocks noGrp="1"/>
          </p:cNvSpPr>
          <p:nvPr>
            <p:ph idx="1"/>
          </p:nvPr>
        </p:nvSpPr>
        <p:spPr/>
        <p:txBody>
          <a:bodyPr>
            <a:normAutofit fontScale="85000" lnSpcReduction="20000"/>
          </a:bodyPr>
          <a:lstStyle/>
          <a:p>
            <a:r>
              <a:rPr lang="en-US" dirty="0">
                <a:solidFill>
                  <a:schemeClr val="tx1"/>
                </a:solidFill>
                <a:latin typeface="Times New Roman" panose="02020603050405020304" pitchFamily="18" charset="0"/>
                <a:cs typeface="Times New Roman" panose="02020603050405020304" pitchFamily="18" charset="0"/>
              </a:rPr>
              <a:t>In general, technology refers to using information to create, use people and devices in daily lives to achieve desired results. It goes without saying that technology has a huge impact on today's workplace. In today's world, it's hard to separate technology from work, and it's hard to run a business or office without technology (Archer-Kuhn et al., 2020).</a:t>
            </a:r>
          </a:p>
          <a:p>
            <a:r>
              <a:rPr lang="en-US" dirty="0">
                <a:solidFill>
                  <a:schemeClr val="tx1"/>
                </a:solidFill>
                <a:latin typeface="Times New Roman" panose="02020603050405020304" pitchFamily="18" charset="0"/>
                <a:cs typeface="Times New Roman" panose="02020603050405020304" pitchFamily="18" charset="0"/>
              </a:rPr>
              <a:t>There is no doubt that technology has come a long way since the Stone Age when the only technological strengths were small stones and metals. Since then, there have been major changes in technology, especially in the workplace. The use of technology in the workplace has made this work easier, and what would otherwise have taken days can now be done in minutes or seconds (Mora et al., 2020). Much of the success of many companies today can be attributed to technology that has made a huge impact on the workplace.</a:t>
            </a:r>
          </a:p>
        </p:txBody>
      </p:sp>
    </p:spTree>
    <p:extLst>
      <p:ext uri="{BB962C8B-B14F-4D97-AF65-F5344CB8AC3E}">
        <p14:creationId xmlns:p14="http://schemas.microsoft.com/office/powerpoint/2010/main" val="23676840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latin typeface="Times New Roman" panose="02020603050405020304" pitchFamily="18" charset="0"/>
                <a:cs typeface="Times New Roman" panose="02020603050405020304" pitchFamily="18" charset="0"/>
              </a:rPr>
              <a:t>Importance of Technology Teamwork</a:t>
            </a:r>
          </a:p>
        </p:txBody>
      </p:sp>
      <p:sp>
        <p:nvSpPr>
          <p:cNvPr id="3" name="Content Placeholder 2"/>
          <p:cNvSpPr>
            <a:spLocks noGrp="1"/>
          </p:cNvSpPr>
          <p:nvPr>
            <p:ph idx="1"/>
          </p:nvPr>
        </p:nvSpPr>
        <p:spPr/>
        <p:txBody>
          <a:bodyPr/>
          <a:lstStyle/>
          <a:p>
            <a:pPr marL="0" indent="0">
              <a:buNone/>
            </a:pPr>
            <a:r>
              <a:rPr lang="en-US" dirty="0">
                <a:latin typeface="Times New Roman" panose="02020603050405020304" pitchFamily="18" charset="0"/>
                <a:cs typeface="Times New Roman" panose="02020603050405020304" pitchFamily="18" charset="0"/>
              </a:rPr>
              <a:t>Research Questions</a:t>
            </a:r>
          </a:p>
          <a:p>
            <a:pPr marL="0" indent="0">
              <a:buNone/>
            </a:pPr>
            <a:r>
              <a:rPr lang="en-US" dirty="0">
                <a:latin typeface="Times New Roman" panose="02020603050405020304" pitchFamily="18" charset="0"/>
                <a:cs typeface="Times New Roman" panose="02020603050405020304" pitchFamily="18" charset="0"/>
              </a:rPr>
              <a:t>•	Do you face any difficulty in using technology to collaborate?</a:t>
            </a:r>
          </a:p>
          <a:p>
            <a:pPr marL="0" indent="0">
              <a:buNone/>
            </a:pPr>
            <a:r>
              <a:rPr lang="en-US" dirty="0">
                <a:latin typeface="Times New Roman" panose="02020603050405020304" pitchFamily="18" charset="0"/>
                <a:cs typeface="Times New Roman" panose="02020603050405020304" pitchFamily="18" charset="0"/>
              </a:rPr>
              <a:t>•	Does it really seem helpful?</a:t>
            </a:r>
          </a:p>
          <a:p>
            <a:pPr marL="0" indent="0">
              <a:buNone/>
            </a:pPr>
            <a:r>
              <a:rPr lang="en-US" dirty="0">
                <a:latin typeface="Times New Roman" panose="02020603050405020304" pitchFamily="18" charset="0"/>
                <a:cs typeface="Times New Roman" panose="02020603050405020304" pitchFamily="18" charset="0"/>
              </a:rPr>
              <a:t>•	What is your experience and do you really need any training for it?</a:t>
            </a:r>
          </a:p>
          <a:p>
            <a:endParaRPr lang="en-US" dirty="0"/>
          </a:p>
        </p:txBody>
      </p:sp>
    </p:spTree>
    <p:extLst>
      <p:ext uri="{BB962C8B-B14F-4D97-AF65-F5344CB8AC3E}">
        <p14:creationId xmlns:p14="http://schemas.microsoft.com/office/powerpoint/2010/main" val="33288167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dirty="0">
                <a:latin typeface="Times New Roman" panose="02020603050405020304" pitchFamily="18" charset="0"/>
                <a:cs typeface="Times New Roman" panose="02020603050405020304" pitchFamily="18" charset="0"/>
              </a:rPr>
              <a:t>Significance of </a:t>
            </a:r>
            <a:r>
              <a:rPr lang="en-GB" sz="2800" dirty="0">
                <a:latin typeface="Times New Roman" panose="02020603050405020304" pitchFamily="18" charset="0"/>
                <a:cs typeface="Times New Roman" panose="02020603050405020304" pitchFamily="18" charset="0"/>
              </a:rPr>
              <a:t>Technology to Collaborate</a:t>
            </a:r>
            <a:endParaRPr lang="en-US" sz="28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normAutofit fontScale="62500" lnSpcReduction="20000"/>
          </a:bodyPr>
          <a:lstStyle/>
          <a:p>
            <a:r>
              <a:rPr lang="en-US" dirty="0">
                <a:solidFill>
                  <a:schemeClr val="tx1"/>
                </a:solidFill>
                <a:latin typeface="Times New Roman" panose="02020603050405020304" pitchFamily="18" charset="0"/>
                <a:cs typeface="Times New Roman" panose="02020603050405020304" pitchFamily="18" charset="0"/>
              </a:rPr>
              <a:t>According to Hart, Bird and Farmer, (2019), digital talent is described as the ability to use the internet and information technology to exchange, find, use, produce, and evaluate material. Digital talents have been highly appreciated in today's commercial and academic operations. Furthermore, there is a strong likelihood that digital skills will become even more important in the near future for any industry or </a:t>
            </a:r>
            <a:r>
              <a:rPr lang="en-US" dirty="0" err="1">
                <a:solidFill>
                  <a:schemeClr val="tx1"/>
                </a:solidFill>
                <a:latin typeface="Times New Roman" panose="02020603050405020304" pitchFamily="18" charset="0"/>
                <a:cs typeface="Times New Roman" panose="02020603050405020304" pitchFamily="18" charset="0"/>
              </a:rPr>
              <a:t>organisation</a:t>
            </a:r>
            <a:r>
              <a:rPr lang="en-US" dirty="0">
                <a:solidFill>
                  <a:schemeClr val="tx1"/>
                </a:solidFill>
                <a:latin typeface="Times New Roman" panose="02020603050405020304" pitchFamily="18" charset="0"/>
                <a:cs typeface="Times New Roman" panose="02020603050405020304" pitchFamily="18" charset="0"/>
              </a:rPr>
              <a:t>. It is a dead narrative to restrict digital skills to IT job sectors since, in the current state of business and academic operations, claiming the monopoly of digital skills extends beyond IT borders. Since it is extending outside the boundaries of professions, digital skills are becoming increasingly important in every industry and all aspects of life (Osborne et al., 2018). </a:t>
            </a:r>
          </a:p>
          <a:p>
            <a:r>
              <a:rPr lang="en-US" dirty="0">
                <a:solidFill>
                  <a:schemeClr val="tx1"/>
                </a:solidFill>
                <a:latin typeface="Times New Roman" panose="02020603050405020304" pitchFamily="18" charset="0"/>
                <a:cs typeface="Times New Roman" panose="02020603050405020304" pitchFamily="18" charset="0"/>
              </a:rPr>
              <a:t>Workplace and institutional technology refers to the use of technology inside an organization's management structure to improve performance. Technology is widely used at academic institutions in the departments of research, accounting, communication, and management, where students might possibly learn about corporate processes. Any student's success is solely dependent on their ability to adapt to technology, particularly in terms of research and development. The digital skills facilitate quick data access, accumulation, and analysis, guiding students in their approach to learning expansion and effectiveness. Many aspects of human life seem to be under the control of technology. In disseminating information, education has evolved towards the use of technology (Ali, 2020). As a result of this development, student grades and study skills improved. While some traditionalists are </a:t>
            </a:r>
            <a:r>
              <a:rPr lang="en-US" dirty="0" err="1">
                <a:solidFill>
                  <a:schemeClr val="tx1"/>
                </a:solidFill>
                <a:latin typeface="Times New Roman" panose="02020603050405020304" pitchFamily="18" charset="0"/>
                <a:cs typeface="Times New Roman" panose="02020603050405020304" pitchFamily="18" charset="0"/>
              </a:rPr>
              <a:t>sceptical</a:t>
            </a:r>
            <a:r>
              <a:rPr lang="en-US" dirty="0">
                <a:solidFill>
                  <a:schemeClr val="tx1"/>
                </a:solidFill>
                <a:latin typeface="Times New Roman" panose="02020603050405020304" pitchFamily="18" charset="0"/>
                <a:cs typeface="Times New Roman" panose="02020603050405020304" pitchFamily="18" charset="0"/>
              </a:rPr>
              <a:t> about using technology in the classroom, the benefits are obvious.</a:t>
            </a:r>
          </a:p>
        </p:txBody>
      </p:sp>
    </p:spTree>
    <p:extLst>
      <p:ext uri="{BB962C8B-B14F-4D97-AF65-F5344CB8AC3E}">
        <p14:creationId xmlns:p14="http://schemas.microsoft.com/office/powerpoint/2010/main" val="42532467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Seven Teamwork Skills</a:t>
            </a:r>
          </a:p>
        </p:txBody>
      </p:sp>
      <p:sp>
        <p:nvSpPr>
          <p:cNvPr id="3" name="Content Placeholder 2"/>
          <p:cNvSpPr>
            <a:spLocks noGrp="1"/>
          </p:cNvSpPr>
          <p:nvPr>
            <p:ph idx="1"/>
          </p:nvPr>
        </p:nvSpPr>
        <p:spPr/>
        <p:txBody>
          <a:bodyPr>
            <a:normAutofit lnSpcReduction="10000"/>
          </a:bodyPr>
          <a:lstStyle/>
          <a:p>
            <a:r>
              <a:rPr lang="en-US" dirty="0"/>
              <a:t>Communication</a:t>
            </a:r>
          </a:p>
          <a:p>
            <a:r>
              <a:rPr lang="en-US" dirty="0"/>
              <a:t>Time Management</a:t>
            </a:r>
          </a:p>
          <a:p>
            <a:r>
              <a:rPr lang="en-US" dirty="0"/>
              <a:t>Listening</a:t>
            </a:r>
          </a:p>
          <a:p>
            <a:r>
              <a:rPr lang="en-US" dirty="0"/>
              <a:t>Critical Thinking</a:t>
            </a:r>
          </a:p>
          <a:p>
            <a:r>
              <a:rPr lang="en-US" dirty="0"/>
              <a:t>Collaboration</a:t>
            </a:r>
          </a:p>
          <a:p>
            <a:r>
              <a:rPr lang="en-US" dirty="0"/>
              <a:t>Leadership</a:t>
            </a:r>
          </a:p>
          <a:p>
            <a:r>
              <a:rPr lang="en-US" dirty="0"/>
              <a:t>Problem Solving</a:t>
            </a:r>
          </a:p>
        </p:txBody>
      </p:sp>
    </p:spTree>
    <p:extLst>
      <p:ext uri="{BB962C8B-B14F-4D97-AF65-F5344CB8AC3E}">
        <p14:creationId xmlns:p14="http://schemas.microsoft.com/office/powerpoint/2010/main" val="27578532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dirty="0">
                <a:latin typeface="Times New Roman" panose="02020603050405020304" pitchFamily="18" charset="0"/>
                <a:cs typeface="Times New Roman" panose="02020603050405020304" pitchFamily="18" charset="0"/>
              </a:rPr>
              <a:t>Technology in Workplace Settings</a:t>
            </a:r>
          </a:p>
        </p:txBody>
      </p:sp>
      <p:sp>
        <p:nvSpPr>
          <p:cNvPr id="3" name="Content Placeholder 2"/>
          <p:cNvSpPr>
            <a:spLocks noGrp="1"/>
          </p:cNvSpPr>
          <p:nvPr>
            <p:ph idx="1"/>
          </p:nvPr>
        </p:nvSpPr>
        <p:spPr/>
        <p:txBody>
          <a:bodyPr>
            <a:normAutofit fontScale="47500" lnSpcReduction="20000"/>
          </a:bodyPr>
          <a:lstStyle/>
          <a:p>
            <a:r>
              <a:rPr lang="en-US" dirty="0">
                <a:solidFill>
                  <a:schemeClr val="tx1"/>
                </a:solidFill>
                <a:latin typeface="Times New Roman" panose="02020603050405020304" pitchFamily="18" charset="0"/>
                <a:cs typeface="Times New Roman" panose="02020603050405020304" pitchFamily="18" charset="0"/>
              </a:rPr>
              <a:t>Technology is required for every firm to be both efficient and employable. Business </a:t>
            </a:r>
            <a:r>
              <a:rPr lang="en-US" dirty="0" err="1">
                <a:solidFill>
                  <a:schemeClr val="tx1"/>
                </a:solidFill>
                <a:latin typeface="Times New Roman" panose="02020603050405020304" pitchFamily="18" charset="0"/>
                <a:cs typeface="Times New Roman" panose="02020603050405020304" pitchFamily="18" charset="0"/>
              </a:rPr>
              <a:t>organisations</a:t>
            </a:r>
            <a:r>
              <a:rPr lang="en-US" dirty="0">
                <a:solidFill>
                  <a:schemeClr val="tx1"/>
                </a:solidFill>
                <a:latin typeface="Times New Roman" panose="02020603050405020304" pitchFamily="18" charset="0"/>
                <a:cs typeface="Times New Roman" panose="02020603050405020304" pitchFamily="18" charset="0"/>
              </a:rPr>
              <a:t> make use of technology to save time and money. The programmed </a:t>
            </a:r>
            <a:r>
              <a:rPr lang="en-US" dirty="0" err="1">
                <a:solidFill>
                  <a:schemeClr val="tx1"/>
                </a:solidFill>
                <a:latin typeface="Times New Roman" panose="02020603050405020304" pitchFamily="18" charset="0"/>
                <a:cs typeface="Times New Roman" panose="02020603050405020304" pitchFamily="18" charset="0"/>
              </a:rPr>
              <a:t>mechanised</a:t>
            </a:r>
            <a:r>
              <a:rPr lang="en-US" dirty="0">
                <a:solidFill>
                  <a:schemeClr val="tx1"/>
                </a:solidFill>
                <a:latin typeface="Times New Roman" panose="02020603050405020304" pitchFamily="18" charset="0"/>
                <a:cs typeface="Times New Roman" panose="02020603050405020304" pitchFamily="18" charset="0"/>
              </a:rPr>
              <a:t> framework is used to generate the correct costings, which lead to the correct earnings. Innovation lessens human-caused errors, such as stock </a:t>
            </a:r>
            <a:r>
              <a:rPr lang="en-US" dirty="0" err="1">
                <a:solidFill>
                  <a:schemeClr val="tx1"/>
                </a:solidFill>
                <a:latin typeface="Times New Roman" panose="02020603050405020304" pitchFamily="18" charset="0"/>
                <a:cs typeface="Times New Roman" panose="02020603050405020304" pitchFamily="18" charset="0"/>
              </a:rPr>
              <a:t>utilisation</a:t>
            </a:r>
            <a:r>
              <a:rPr lang="en-US" dirty="0">
                <a:solidFill>
                  <a:schemeClr val="tx1"/>
                </a:solidFill>
                <a:latin typeface="Times New Roman" panose="02020603050405020304" pitchFamily="18" charset="0"/>
                <a:cs typeface="Times New Roman" panose="02020603050405020304" pitchFamily="18" charset="0"/>
              </a:rPr>
              <a:t>, generation, HR, costings, and administration programming, which makes worker task more productive (</a:t>
            </a:r>
            <a:r>
              <a:rPr lang="en-US" dirty="0" err="1">
                <a:solidFill>
                  <a:schemeClr val="tx1"/>
                </a:solidFill>
                <a:latin typeface="Times New Roman" panose="02020603050405020304" pitchFamily="18" charset="0"/>
                <a:cs typeface="Times New Roman" panose="02020603050405020304" pitchFamily="18" charset="0"/>
              </a:rPr>
              <a:t>Maican</a:t>
            </a:r>
            <a:r>
              <a:rPr lang="en-US" dirty="0">
                <a:solidFill>
                  <a:schemeClr val="tx1"/>
                </a:solidFill>
                <a:latin typeface="Times New Roman" panose="02020603050405020304" pitchFamily="18" charset="0"/>
                <a:cs typeface="Times New Roman" panose="02020603050405020304" pitchFamily="18" charset="0"/>
              </a:rPr>
              <a:t> et al., 2019).</a:t>
            </a:r>
          </a:p>
          <a:p>
            <a:r>
              <a:rPr lang="en-US" dirty="0">
                <a:solidFill>
                  <a:schemeClr val="tx1"/>
                </a:solidFill>
                <a:latin typeface="Times New Roman" panose="02020603050405020304" pitchFamily="18" charset="0"/>
                <a:cs typeface="Times New Roman" panose="02020603050405020304" pitchFamily="18" charset="0"/>
              </a:rPr>
              <a:t>Over the previous several decades, there has been a substantial degree of change in work processes and culture in every business, which has been accomplished via the efficient use of contemporary technology. Various technologies, including news, radio, and television, are becoming increasingly popular in the workplace and in companies around the world. Accounts, data management, information management, administration, customer relations, employee relations etc. are just a few departments in all workplaces that regulate the institutional structure and increase efficiency (Flack et al., 2020).</a:t>
            </a:r>
          </a:p>
          <a:p>
            <a:r>
              <a:rPr lang="en-US" dirty="0">
                <a:solidFill>
                  <a:schemeClr val="tx1"/>
                </a:solidFill>
                <a:latin typeface="Times New Roman" panose="02020603050405020304" pitchFamily="18" charset="0"/>
                <a:cs typeface="Times New Roman" panose="02020603050405020304" pitchFamily="18" charset="0"/>
              </a:rPr>
              <a:t>To achieve the goal of improving any business, companies can use a variety of tools and technologies such as networks, cloud computing, online marketing, intranet, artificial intelligence and more. The most important aspect of the technological environment; without it, people can't even understand the office work. Cloud storage, visible desktops, social networks and e-mail make work easier, so employees can communicate from anywhere without having to come to the office (Archer-Kuhn et al., 2020).</a:t>
            </a:r>
          </a:p>
          <a:p>
            <a:r>
              <a:rPr lang="en-US" dirty="0">
                <a:solidFill>
                  <a:schemeClr val="tx1"/>
                </a:solidFill>
                <a:latin typeface="Times New Roman" panose="02020603050405020304" pitchFamily="18" charset="0"/>
                <a:cs typeface="Times New Roman" panose="02020603050405020304" pitchFamily="18" charset="0"/>
              </a:rPr>
              <a:t>Workplace technology communicates in a cost-effective manner. When a company operates from a central location, it is necessary to communicate with all of its employees, thus phone calls are not the only option. There is a demand for video meetings, email, instant messaging apps like WhatsApp, Facebook Messenger, Skype, and others that allow workers to interact with each other with less effort than phone calls (Ali, 2019). Corporate organizations should communicate with suppliers, partners, investors, buyers, or various individuals through secure communication accompanied by key email messages. Dragging and dropping a file into an email highlights time management in the workplace. In terms of correspondence, web conferencing over cell phone is the most demanding strategy.</a:t>
            </a:r>
          </a:p>
          <a:p>
            <a:endParaRPr lang="en-US" dirty="0"/>
          </a:p>
        </p:txBody>
      </p:sp>
    </p:spTree>
    <p:extLst>
      <p:ext uri="{BB962C8B-B14F-4D97-AF65-F5344CB8AC3E}">
        <p14:creationId xmlns:p14="http://schemas.microsoft.com/office/powerpoint/2010/main" val="441507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Technology in Institution</a:t>
            </a:r>
          </a:p>
        </p:txBody>
      </p:sp>
      <p:sp>
        <p:nvSpPr>
          <p:cNvPr id="3" name="Content Placeholder 2"/>
          <p:cNvSpPr>
            <a:spLocks noGrp="1"/>
          </p:cNvSpPr>
          <p:nvPr>
            <p:ph idx="1"/>
          </p:nvPr>
        </p:nvSpPr>
        <p:spPr/>
        <p:txBody>
          <a:bodyPr>
            <a:normAutofit fontScale="92500" lnSpcReduction="20000"/>
          </a:bodyPr>
          <a:lstStyle/>
          <a:p>
            <a:r>
              <a:rPr lang="en-US" dirty="0"/>
              <a:t>Similarly, when students collaborate, they have the opportunity to give and receive assistance as well as share knowledge and resources. Sharp, (2018), reveals a link between higher mathematical proficiency and more frequent usage of collaborative activities in the classroom, particularly more frequent involvement with other students' ideas during cooperation (Mora et al., 2020). Students use technology to collaborate in and out of the classroom on a regular basis. The technology will allow students to learn from one another while also participating in relevant and enjoyable learning (Ali, 2020). It is critical in providing information about processes of a practical nature to digital skills, including variables related to delivery and design. The technology assists in the evaluation of implementation and engagement patterns, as well as allowing users to improve their digital abilities.</a:t>
            </a:r>
          </a:p>
          <a:p>
            <a:endParaRPr lang="en-US" dirty="0"/>
          </a:p>
        </p:txBody>
      </p:sp>
    </p:spTree>
    <p:extLst>
      <p:ext uri="{BB962C8B-B14F-4D97-AF65-F5344CB8AC3E}">
        <p14:creationId xmlns:p14="http://schemas.microsoft.com/office/powerpoint/2010/main" val="11048532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800" dirty="0">
                <a:latin typeface="Times New Roman" panose="02020603050405020304" pitchFamily="18" charset="0"/>
                <a:cs typeface="Times New Roman" panose="02020603050405020304" pitchFamily="18" charset="0"/>
              </a:rPr>
              <a:t>Conclusion</a:t>
            </a:r>
          </a:p>
        </p:txBody>
      </p:sp>
      <p:sp>
        <p:nvSpPr>
          <p:cNvPr id="3" name="Content Placeholder 2"/>
          <p:cNvSpPr>
            <a:spLocks noGrp="1"/>
          </p:cNvSpPr>
          <p:nvPr>
            <p:ph idx="1"/>
          </p:nvPr>
        </p:nvSpPr>
        <p:spPr/>
        <p:txBody>
          <a:bodyPr>
            <a:normAutofit fontScale="77500" lnSpcReduction="20000"/>
          </a:bodyPr>
          <a:lstStyle/>
          <a:p>
            <a:r>
              <a:rPr lang="en-US" dirty="0"/>
              <a:t>Technology has become such an integral aspect of human existence that no one can imagine going a single day without it. Technology bridges the load gap and provides with fresh inventions that make smarter as well. </a:t>
            </a:r>
          </a:p>
          <a:p>
            <a:r>
              <a:rPr lang="en-US" dirty="0"/>
              <a:t>Wearable technology has the potential to increase educational productivity. These are technologies that can communicate information via social networks, e-mail, and text using gestures or voice instructions. With early study concentrating on fraction learning, a collection of collaborative group activities employing portable devices supports student </a:t>
            </a:r>
            <a:r>
              <a:rPr lang="en-US" dirty="0" err="1"/>
              <a:t>practise</a:t>
            </a:r>
            <a:r>
              <a:rPr lang="en-US" dirty="0"/>
              <a:t>.</a:t>
            </a:r>
          </a:p>
          <a:p>
            <a:r>
              <a:rPr lang="en-US" dirty="0"/>
              <a:t>Workplace technology is technology used in the workplace to facilitate the work of leading a team. Using technology in the workplace includes communicating with others, accessing all of the software reports, sharing and communicating on social media, creating projects using different types of apps, and more. Working without technology in the office implies being disconnected from the modern world.</a:t>
            </a:r>
          </a:p>
        </p:txBody>
      </p:sp>
    </p:spTree>
    <p:extLst>
      <p:ext uri="{BB962C8B-B14F-4D97-AF65-F5344CB8AC3E}">
        <p14:creationId xmlns:p14="http://schemas.microsoft.com/office/powerpoint/2010/main" val="7542047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dirty="0">
                <a:latin typeface="Times New Roman" panose="02020603050405020304" pitchFamily="18" charset="0"/>
                <a:cs typeface="Times New Roman" panose="02020603050405020304" pitchFamily="18" charset="0"/>
              </a:rPr>
              <a:t>References</a:t>
            </a:r>
          </a:p>
        </p:txBody>
      </p:sp>
      <p:sp>
        <p:nvSpPr>
          <p:cNvPr id="3" name="Content Placeholder 2"/>
          <p:cNvSpPr>
            <a:spLocks noGrp="1"/>
          </p:cNvSpPr>
          <p:nvPr>
            <p:ph idx="1"/>
          </p:nvPr>
        </p:nvSpPr>
        <p:spPr/>
        <p:txBody>
          <a:bodyPr>
            <a:normAutofit fontScale="25000" lnSpcReduction="20000"/>
          </a:bodyPr>
          <a:lstStyle/>
          <a:p>
            <a:r>
              <a:rPr lang="en-US" sz="3600" dirty="0">
                <a:solidFill>
                  <a:schemeClr val="tx1"/>
                </a:solidFill>
                <a:latin typeface="Times New Roman" panose="02020603050405020304" pitchFamily="18" charset="0"/>
                <a:cs typeface="Times New Roman" panose="02020603050405020304" pitchFamily="18" charset="0"/>
              </a:rPr>
              <a:t>Ali, W., 2019. The Efficacy of Evolving Technology in Conceptualizing Pedagogy and Practice in Higher Education. Higher Education Studies, 9(2), pp.81-95.</a:t>
            </a:r>
          </a:p>
          <a:p>
            <a:r>
              <a:rPr lang="en-US" sz="3600" dirty="0">
                <a:solidFill>
                  <a:schemeClr val="tx1"/>
                </a:solidFill>
                <a:latin typeface="Times New Roman" panose="02020603050405020304" pitchFamily="18" charset="0"/>
                <a:cs typeface="Times New Roman" panose="02020603050405020304" pitchFamily="18" charset="0"/>
              </a:rPr>
              <a:t>Ali, W., 2020. Online and remote learning in higher education institutes: A necessity in light of COVID-19 pandemic. Higher education studies, 10(3), pp.16-25.</a:t>
            </a:r>
          </a:p>
          <a:p>
            <a:r>
              <a:rPr lang="en-US" sz="3600" dirty="0">
                <a:solidFill>
                  <a:schemeClr val="tx1"/>
                </a:solidFill>
                <a:latin typeface="Times New Roman" panose="02020603050405020304" pitchFamily="18" charset="0"/>
                <a:cs typeface="Times New Roman" panose="02020603050405020304" pitchFamily="18" charset="0"/>
              </a:rPr>
              <a:t>Archer-Kuhn, B., Ayala, J., Hewson, J. and </a:t>
            </a:r>
            <a:r>
              <a:rPr lang="en-US" sz="3600" dirty="0" err="1">
                <a:solidFill>
                  <a:schemeClr val="tx1"/>
                </a:solidFill>
                <a:latin typeface="Times New Roman" panose="02020603050405020304" pitchFamily="18" charset="0"/>
                <a:cs typeface="Times New Roman" panose="02020603050405020304" pitchFamily="18" charset="0"/>
              </a:rPr>
              <a:t>Letkemann</a:t>
            </a:r>
            <a:r>
              <a:rPr lang="en-US" sz="3600" dirty="0">
                <a:solidFill>
                  <a:schemeClr val="tx1"/>
                </a:solidFill>
                <a:latin typeface="Times New Roman" panose="02020603050405020304" pitchFamily="18" charset="0"/>
                <a:cs typeface="Times New Roman" panose="02020603050405020304" pitchFamily="18" charset="0"/>
              </a:rPr>
              <a:t>, L., 2020. Canadian reflections on the Covid-19 pandemic in social work education: From tsunami to innovation. Social Work Education, 39(8), pp.1010-1018.</a:t>
            </a:r>
          </a:p>
          <a:p>
            <a:r>
              <a:rPr lang="en-US" sz="3600" dirty="0">
                <a:solidFill>
                  <a:schemeClr val="tx1"/>
                </a:solidFill>
                <a:latin typeface="Times New Roman" panose="02020603050405020304" pitchFamily="18" charset="0"/>
                <a:cs typeface="Times New Roman" panose="02020603050405020304" pitchFamily="18" charset="0"/>
              </a:rPr>
              <a:t>Flack, C.B., Walker, L., Bickerstaff, A., Earle, H. and Margetts, C., 2020. Educator perspectives on the impact of COVID-19 on teaching and learning in Australia and New Zealand. Pivot Professional Learning.</a:t>
            </a:r>
          </a:p>
          <a:p>
            <a:r>
              <a:rPr lang="en-US" sz="3600" dirty="0">
                <a:solidFill>
                  <a:schemeClr val="tx1"/>
                </a:solidFill>
                <a:latin typeface="Times New Roman" panose="02020603050405020304" pitchFamily="18" charset="0"/>
                <a:cs typeface="Times New Roman" panose="02020603050405020304" pitchFamily="18" charset="0"/>
              </a:rPr>
              <a:t>Hart, T., Bird, D. and Farmer, R., 2019. Using blackboard collaborate, a digital web conference tool, to support nursing students placement learning: A pilot study exploring its impact. Nurse education in practice, 38, pp.72-78.</a:t>
            </a:r>
          </a:p>
          <a:p>
            <a:r>
              <a:rPr lang="en-US" sz="3600" dirty="0">
                <a:solidFill>
                  <a:schemeClr val="tx1"/>
                </a:solidFill>
                <a:latin typeface="Times New Roman" panose="02020603050405020304" pitchFamily="18" charset="0"/>
                <a:cs typeface="Times New Roman" panose="02020603050405020304" pitchFamily="18" charset="0"/>
              </a:rPr>
              <a:t>King, D., Tee, S., Falconer, L., Angell, C., Holley, D. and Mills, A., 2018. Virtual health education: Scaling practice to transform student learning: Using virtual reality learning environments in healthcare education to bridge the theory/practice gap and improve patient safety. Nurse Education Today, 71, pp.7-9.</a:t>
            </a:r>
          </a:p>
          <a:p>
            <a:r>
              <a:rPr lang="en-US" sz="3600" dirty="0" err="1">
                <a:solidFill>
                  <a:schemeClr val="tx1"/>
                </a:solidFill>
                <a:latin typeface="Times New Roman" panose="02020603050405020304" pitchFamily="18" charset="0"/>
                <a:cs typeface="Times New Roman" panose="02020603050405020304" pitchFamily="18" charset="0"/>
              </a:rPr>
              <a:t>Maican</a:t>
            </a:r>
            <a:r>
              <a:rPr lang="en-US" sz="3600" dirty="0">
                <a:solidFill>
                  <a:schemeClr val="tx1"/>
                </a:solidFill>
                <a:latin typeface="Times New Roman" panose="02020603050405020304" pitchFamily="18" charset="0"/>
                <a:cs typeface="Times New Roman" panose="02020603050405020304" pitchFamily="18" charset="0"/>
              </a:rPr>
              <a:t>, C.I., </a:t>
            </a:r>
            <a:r>
              <a:rPr lang="en-US" sz="3600" dirty="0" err="1">
                <a:solidFill>
                  <a:schemeClr val="tx1"/>
                </a:solidFill>
                <a:latin typeface="Times New Roman" panose="02020603050405020304" pitchFamily="18" charset="0"/>
                <a:cs typeface="Times New Roman" panose="02020603050405020304" pitchFamily="18" charset="0"/>
              </a:rPr>
              <a:t>Cazan</a:t>
            </a:r>
            <a:r>
              <a:rPr lang="en-US" sz="3600" dirty="0">
                <a:solidFill>
                  <a:schemeClr val="tx1"/>
                </a:solidFill>
                <a:latin typeface="Times New Roman" panose="02020603050405020304" pitchFamily="18" charset="0"/>
                <a:cs typeface="Times New Roman" panose="02020603050405020304" pitchFamily="18" charset="0"/>
              </a:rPr>
              <a:t>, A.M., </a:t>
            </a:r>
            <a:r>
              <a:rPr lang="en-US" sz="3600" dirty="0" err="1">
                <a:solidFill>
                  <a:schemeClr val="tx1"/>
                </a:solidFill>
                <a:latin typeface="Times New Roman" panose="02020603050405020304" pitchFamily="18" charset="0"/>
                <a:cs typeface="Times New Roman" panose="02020603050405020304" pitchFamily="18" charset="0"/>
              </a:rPr>
              <a:t>Lixandroiu</a:t>
            </a:r>
            <a:r>
              <a:rPr lang="en-US" sz="3600" dirty="0">
                <a:solidFill>
                  <a:schemeClr val="tx1"/>
                </a:solidFill>
                <a:latin typeface="Times New Roman" panose="02020603050405020304" pitchFamily="18" charset="0"/>
                <a:cs typeface="Times New Roman" panose="02020603050405020304" pitchFamily="18" charset="0"/>
              </a:rPr>
              <a:t>, R.C. and </a:t>
            </a:r>
            <a:r>
              <a:rPr lang="en-US" sz="3600" dirty="0" err="1">
                <a:solidFill>
                  <a:schemeClr val="tx1"/>
                </a:solidFill>
                <a:latin typeface="Times New Roman" panose="02020603050405020304" pitchFamily="18" charset="0"/>
                <a:cs typeface="Times New Roman" panose="02020603050405020304" pitchFamily="18" charset="0"/>
              </a:rPr>
              <a:t>Dovleac</a:t>
            </a:r>
            <a:r>
              <a:rPr lang="en-US" sz="3600" dirty="0">
                <a:solidFill>
                  <a:schemeClr val="tx1"/>
                </a:solidFill>
                <a:latin typeface="Times New Roman" panose="02020603050405020304" pitchFamily="18" charset="0"/>
                <a:cs typeface="Times New Roman" panose="02020603050405020304" pitchFamily="18" charset="0"/>
              </a:rPr>
              <a:t>, L., 2019. A study on academic staff personality and technology acceptance: The case of communication and collaboration applications. Computers &amp; Education, 128, pp.113-131.</a:t>
            </a:r>
          </a:p>
          <a:p>
            <a:r>
              <a:rPr lang="en-US" sz="3600" dirty="0">
                <a:solidFill>
                  <a:schemeClr val="tx1"/>
                </a:solidFill>
                <a:latin typeface="Times New Roman" panose="02020603050405020304" pitchFamily="18" charset="0"/>
                <a:cs typeface="Times New Roman" panose="02020603050405020304" pitchFamily="18" charset="0"/>
              </a:rPr>
              <a:t>Mora, H., </a:t>
            </a:r>
            <a:r>
              <a:rPr lang="en-US" sz="3600" dirty="0" err="1">
                <a:solidFill>
                  <a:schemeClr val="tx1"/>
                </a:solidFill>
                <a:latin typeface="Times New Roman" panose="02020603050405020304" pitchFamily="18" charset="0"/>
                <a:cs typeface="Times New Roman" panose="02020603050405020304" pitchFamily="18" charset="0"/>
              </a:rPr>
              <a:t>Signes</a:t>
            </a:r>
            <a:r>
              <a:rPr lang="en-US" sz="3600" dirty="0">
                <a:solidFill>
                  <a:schemeClr val="tx1"/>
                </a:solidFill>
                <a:latin typeface="Times New Roman" panose="02020603050405020304" pitchFamily="18" charset="0"/>
                <a:cs typeface="Times New Roman" panose="02020603050405020304" pitchFamily="18" charset="0"/>
              </a:rPr>
              <a:t>-Pont, M.T., </a:t>
            </a:r>
            <a:r>
              <a:rPr lang="en-US" sz="3600" dirty="0" err="1">
                <a:solidFill>
                  <a:schemeClr val="tx1"/>
                </a:solidFill>
                <a:latin typeface="Times New Roman" panose="02020603050405020304" pitchFamily="18" charset="0"/>
                <a:cs typeface="Times New Roman" panose="02020603050405020304" pitchFamily="18" charset="0"/>
              </a:rPr>
              <a:t>Fuster-Guilló</a:t>
            </a:r>
            <a:r>
              <a:rPr lang="en-US" sz="3600" dirty="0">
                <a:solidFill>
                  <a:schemeClr val="tx1"/>
                </a:solidFill>
                <a:latin typeface="Times New Roman" panose="02020603050405020304" pitchFamily="18" charset="0"/>
                <a:cs typeface="Times New Roman" panose="02020603050405020304" pitchFamily="18" charset="0"/>
              </a:rPr>
              <a:t>, A. and </a:t>
            </a:r>
            <a:r>
              <a:rPr lang="en-US" sz="3600" dirty="0" err="1">
                <a:solidFill>
                  <a:schemeClr val="tx1"/>
                </a:solidFill>
                <a:latin typeface="Times New Roman" panose="02020603050405020304" pitchFamily="18" charset="0"/>
                <a:cs typeface="Times New Roman" panose="02020603050405020304" pitchFamily="18" charset="0"/>
              </a:rPr>
              <a:t>Pertegal-Felices</a:t>
            </a:r>
            <a:r>
              <a:rPr lang="en-US" sz="3600" dirty="0">
                <a:solidFill>
                  <a:schemeClr val="tx1"/>
                </a:solidFill>
                <a:latin typeface="Times New Roman" panose="02020603050405020304" pitchFamily="18" charset="0"/>
                <a:cs typeface="Times New Roman" panose="02020603050405020304" pitchFamily="18" charset="0"/>
              </a:rPr>
              <a:t>, M.L., 2020. A collaborative working model for enhancing the learning process of science &amp; engineering students. Computers in Human Behavior, 103, pp.140-150.</a:t>
            </a:r>
          </a:p>
          <a:p>
            <a:r>
              <a:rPr lang="en-US" sz="3600" dirty="0">
                <a:solidFill>
                  <a:schemeClr val="tx1"/>
                </a:solidFill>
                <a:latin typeface="Times New Roman" panose="02020603050405020304" pitchFamily="18" charset="0"/>
                <a:cs typeface="Times New Roman" panose="02020603050405020304" pitchFamily="18" charset="0"/>
              </a:rPr>
              <a:t>Osborne, D.M., Byrne, J.H., Massey, D.L. and Johnston, A.N., 2018. Use of online asynchronous discussion boards to engage students, enhance critical thinking, and foster staff-student/student-student collaboration: A mixed method study. Nurse education today, 70, pp.40-46.</a:t>
            </a:r>
          </a:p>
          <a:p>
            <a:r>
              <a:rPr lang="en-US" sz="3600" dirty="0">
                <a:solidFill>
                  <a:schemeClr val="tx1"/>
                </a:solidFill>
                <a:latin typeface="Times New Roman" panose="02020603050405020304" pitchFamily="18" charset="0"/>
                <a:cs typeface="Times New Roman" panose="02020603050405020304" pitchFamily="18" charset="0"/>
              </a:rPr>
              <a:t>Sharp, L.A., 2018. Collaborative Digital Literacy Practices among Adult Learners: Levels of Confidence and Perceptions of Importance. International Journal of Instruction, 11(1), pp.153-166.</a:t>
            </a:r>
          </a:p>
          <a:p>
            <a:endParaRPr lang="en-US" dirty="0"/>
          </a:p>
        </p:txBody>
      </p:sp>
    </p:spTree>
    <p:extLst>
      <p:ext uri="{BB962C8B-B14F-4D97-AF65-F5344CB8AC3E}">
        <p14:creationId xmlns:p14="http://schemas.microsoft.com/office/powerpoint/2010/main" val="1703369839"/>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 /><Relationship Id="rId1" Type="http://schemas.openxmlformats.org/officeDocument/2006/relationships/image" Target="../media/image1.jpeg" /></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D9B247"/>
      </a:accent1>
      <a:accent2>
        <a:srgbClr val="CC702D"/>
      </a:accent2>
      <a:accent3>
        <a:srgbClr val="B53A31"/>
      </a:accent3>
      <a:accent4>
        <a:srgbClr val="815F56"/>
      </a:accent4>
      <a:accent5>
        <a:srgbClr val="AE9E7C"/>
      </a:accent5>
      <a:accent6>
        <a:srgbClr val="7B8865"/>
      </a:accent6>
      <a:hlink>
        <a:srgbClr val="BB7826"/>
      </a:hlink>
      <a:folHlink>
        <a:srgbClr val="CF9C5F"/>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E4E49EB0-FB00-41F5-9359-4843D783A23D}"/>
    </a:ext>
  </a:extLst>
</a:theme>
</file>

<file path=docProps/app.xml><?xml version="1.0" encoding="utf-8"?>
<Properties xmlns="http://schemas.openxmlformats.org/officeDocument/2006/extended-properties" xmlns:vt="http://schemas.openxmlformats.org/officeDocument/2006/docPropsVTypes">
  <Template>Organic</Template>
  <TotalTime>14</TotalTime>
  <Words>1657</Words>
  <Application>Microsoft Office PowerPoint</Application>
  <PresentationFormat>Widescreen</PresentationFormat>
  <Paragraphs>43</Paragraphs>
  <Slides>9</Slides>
  <Notes>0</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Organic</vt:lpstr>
      <vt:lpstr>How Do We Use Technology to Collaborate at UWTSD?</vt:lpstr>
      <vt:lpstr>Introduction</vt:lpstr>
      <vt:lpstr>Importance of Technology Teamwork</vt:lpstr>
      <vt:lpstr>Significance of Technology to Collaborate</vt:lpstr>
      <vt:lpstr>Seven Teamwork Skills</vt:lpstr>
      <vt:lpstr>Technology in Workplace Settings</vt:lpstr>
      <vt:lpstr>Technology in Institution</vt:lpstr>
      <vt:lpstr>Conclusion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How Do We Use Technology to Collaborate at UWTSD?</dc:title>
  <dc:creator>abc</dc:creator>
  <cp:lastModifiedBy>Tariq Ayub</cp:lastModifiedBy>
  <cp:revision>3</cp:revision>
  <dcterms:created xsi:type="dcterms:W3CDTF">2022-03-03T07:03:04Z</dcterms:created>
  <dcterms:modified xsi:type="dcterms:W3CDTF">2022-03-03T12:11:25Z</dcterms:modified>
</cp:coreProperties>
</file>