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1" r:id="rId1"/>
  </p:sldMasterIdLst>
  <p:notesMasterIdLst>
    <p:notesMasterId r:id="rId15"/>
  </p:notesMasterIdLst>
  <p:sldIdLst>
    <p:sldId id="290" r:id="rId2"/>
    <p:sldId id="328" r:id="rId3"/>
    <p:sldId id="329" r:id="rId4"/>
    <p:sldId id="330" r:id="rId5"/>
    <p:sldId id="331" r:id="rId6"/>
    <p:sldId id="332" r:id="rId7"/>
    <p:sldId id="333" r:id="rId8"/>
    <p:sldId id="341" r:id="rId9"/>
    <p:sldId id="342" r:id="rId10"/>
    <p:sldId id="336" r:id="rId11"/>
    <p:sldId id="339" r:id="rId12"/>
    <p:sldId id="313" r:id="rId13"/>
    <p:sldId id="34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38" autoAdjust="0"/>
    <p:restoredTop sz="94305" autoAdjust="0"/>
  </p:normalViewPr>
  <p:slideViewPr>
    <p:cSldViewPr>
      <p:cViewPr>
        <p:scale>
          <a:sx n="92" d="100"/>
          <a:sy n="92" d="100"/>
        </p:scale>
        <p:origin x="628" y="-4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3EC04-67D4-471C-9807-310ED88A8DB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ECB52B4-EA7F-4BCD-95E4-3BF36F916C09}">
      <dgm:prSet phldrT="[Text]"/>
      <dgm:spPr>
        <a:ln w="38100">
          <a:solidFill>
            <a:schemeClr val="bg1"/>
          </a:solidFill>
        </a:ln>
      </dgm:spPr>
      <dgm:t>
        <a:bodyPr/>
        <a:lstStyle/>
        <a:p>
          <a:r>
            <a:rPr lang="en-US" dirty="0"/>
            <a:t>Goal-setting Theory</a:t>
          </a:r>
        </a:p>
      </dgm:t>
    </dgm:pt>
    <dgm:pt modelId="{985E3050-5123-4ED1-947F-A87E085F45B1}" type="parTrans" cxnId="{44F53BDF-5598-46C0-9E8E-157B547B3D82}">
      <dgm:prSet/>
      <dgm:spPr/>
      <dgm:t>
        <a:bodyPr/>
        <a:lstStyle/>
        <a:p>
          <a:endParaRPr lang="en-US"/>
        </a:p>
      </dgm:t>
    </dgm:pt>
    <dgm:pt modelId="{4AF68798-6CF3-4DC6-97D5-D4C8B05068E1}" type="sibTrans" cxnId="{44F53BDF-5598-46C0-9E8E-157B547B3D82}">
      <dgm:prSet/>
      <dgm:spPr/>
      <dgm:t>
        <a:bodyPr/>
        <a:lstStyle/>
        <a:p>
          <a:endParaRPr lang="en-US"/>
        </a:p>
      </dgm:t>
    </dgm:pt>
    <dgm:pt modelId="{E07DDAFD-6D65-4CC6-862B-71D6CA8B9E47}">
      <dgm:prSet phldrT="[Text]"/>
      <dgm:spPr>
        <a:noFill/>
        <a:ln w="57150">
          <a:solidFill>
            <a:schemeClr val="bg1">
              <a:alpha val="90000"/>
            </a:schemeClr>
          </a:solidFill>
        </a:ln>
      </dgm:spPr>
      <dgm:t>
        <a:bodyPr/>
        <a:lstStyle/>
        <a:p>
          <a:pPr algn="just"/>
          <a:r>
            <a:rPr lang="en-GB" dirty="0"/>
            <a:t>A type of motivation technique where all of the activities of a firm or team or individual employee is directed to a particular goal, and this common, and specific goal leads all of them to reach the ultimate outcome with full effort (Daft, 2021).</a:t>
          </a:r>
          <a:endParaRPr lang="en-US" dirty="0"/>
        </a:p>
      </dgm:t>
    </dgm:pt>
    <dgm:pt modelId="{FCF0AF74-0111-4A82-934C-EF835C503007}" type="parTrans" cxnId="{8F6037F3-EDEE-4B9B-AEE9-9D9B11D62078}">
      <dgm:prSet/>
      <dgm:spPr/>
      <dgm:t>
        <a:bodyPr/>
        <a:lstStyle/>
        <a:p>
          <a:endParaRPr lang="en-US"/>
        </a:p>
      </dgm:t>
    </dgm:pt>
    <dgm:pt modelId="{62E12115-6C2E-460D-AD26-D1EE188C2200}" type="sibTrans" cxnId="{8F6037F3-EDEE-4B9B-AEE9-9D9B11D62078}">
      <dgm:prSet/>
      <dgm:spPr/>
      <dgm:t>
        <a:bodyPr/>
        <a:lstStyle/>
        <a:p>
          <a:endParaRPr lang="en-US"/>
        </a:p>
      </dgm:t>
    </dgm:pt>
    <dgm:pt modelId="{C70E604D-CF9D-44E6-8C70-7D00F79DC2E4}">
      <dgm:prSet phldrT="[Text]"/>
      <dgm:spPr>
        <a:ln w="38100">
          <a:solidFill>
            <a:schemeClr val="bg1"/>
          </a:solidFill>
        </a:ln>
      </dgm:spPr>
      <dgm:t>
        <a:bodyPr/>
        <a:lstStyle/>
        <a:p>
          <a:r>
            <a:rPr lang="en-US" dirty="0"/>
            <a:t>VRIO Framework</a:t>
          </a:r>
        </a:p>
      </dgm:t>
    </dgm:pt>
    <dgm:pt modelId="{850499A6-8781-4408-B705-33D4D77B3FA0}" type="parTrans" cxnId="{6ABF56C5-EC08-413D-98E8-39D594206EC6}">
      <dgm:prSet/>
      <dgm:spPr/>
      <dgm:t>
        <a:bodyPr/>
        <a:lstStyle/>
        <a:p>
          <a:endParaRPr lang="en-US"/>
        </a:p>
      </dgm:t>
    </dgm:pt>
    <dgm:pt modelId="{98849A6A-8685-4447-AC59-3F0E031450B1}" type="sibTrans" cxnId="{6ABF56C5-EC08-413D-98E8-39D594206EC6}">
      <dgm:prSet/>
      <dgm:spPr/>
      <dgm:t>
        <a:bodyPr/>
        <a:lstStyle/>
        <a:p>
          <a:endParaRPr lang="en-US"/>
        </a:p>
      </dgm:t>
    </dgm:pt>
    <dgm:pt modelId="{B77A848D-9475-4F78-B78D-E300A65BEA7D}">
      <dgm:prSet phldrT="[Text]"/>
      <dgm:spPr>
        <a:noFill/>
        <a:ln w="57150">
          <a:solidFill>
            <a:schemeClr val="bg1">
              <a:alpha val="90000"/>
            </a:schemeClr>
          </a:solidFill>
        </a:ln>
      </dgm:spPr>
      <dgm:t>
        <a:bodyPr/>
        <a:lstStyle/>
        <a:p>
          <a:pPr algn="just"/>
          <a:r>
            <a:rPr lang="en-GB" dirty="0"/>
            <a:t>A type of framework that helps to find out the effectiveness of a particular resource which can be not only tangible but also intangible (Griffin, 2021; </a:t>
          </a:r>
          <a:r>
            <a:rPr lang="en-GB" dirty="0" err="1"/>
            <a:t>Heding</a:t>
          </a:r>
          <a:r>
            <a:rPr lang="en-GB" dirty="0"/>
            <a:t>, 2020).</a:t>
          </a:r>
          <a:endParaRPr lang="en-US" dirty="0"/>
        </a:p>
      </dgm:t>
    </dgm:pt>
    <dgm:pt modelId="{959DA2AE-A3FF-4D1D-8F92-84E10D0FE2D9}" type="parTrans" cxnId="{B677A301-6F2D-40D9-A669-A9F07FE00D9C}">
      <dgm:prSet/>
      <dgm:spPr/>
      <dgm:t>
        <a:bodyPr/>
        <a:lstStyle/>
        <a:p>
          <a:endParaRPr lang="en-US"/>
        </a:p>
      </dgm:t>
    </dgm:pt>
    <dgm:pt modelId="{8B590B24-496F-43C8-BE07-4D68E0466846}" type="sibTrans" cxnId="{B677A301-6F2D-40D9-A669-A9F07FE00D9C}">
      <dgm:prSet/>
      <dgm:spPr/>
      <dgm:t>
        <a:bodyPr/>
        <a:lstStyle/>
        <a:p>
          <a:endParaRPr lang="en-US"/>
        </a:p>
      </dgm:t>
    </dgm:pt>
    <dgm:pt modelId="{E7BD765C-B8CE-476C-A77D-873D706F5028}" type="pres">
      <dgm:prSet presAssocID="{ABD3EC04-67D4-471C-9807-310ED88A8DBF}" presName="Name0" presStyleCnt="0">
        <dgm:presLayoutVars>
          <dgm:dir/>
          <dgm:animLvl val="lvl"/>
          <dgm:resizeHandles val="exact"/>
        </dgm:presLayoutVars>
      </dgm:prSet>
      <dgm:spPr/>
    </dgm:pt>
    <dgm:pt modelId="{00405016-A342-4E78-B6EE-09637583E9A4}" type="pres">
      <dgm:prSet presAssocID="{6ECB52B4-EA7F-4BCD-95E4-3BF36F916C09}" presName="linNode" presStyleCnt="0"/>
      <dgm:spPr/>
    </dgm:pt>
    <dgm:pt modelId="{ED1C943A-D97D-405C-992D-C63F8CC192BD}" type="pres">
      <dgm:prSet presAssocID="{6ECB52B4-EA7F-4BCD-95E4-3BF36F916C09}" presName="parentText" presStyleLbl="node1" presStyleIdx="0" presStyleCnt="2">
        <dgm:presLayoutVars>
          <dgm:chMax val="1"/>
          <dgm:bulletEnabled val="1"/>
        </dgm:presLayoutVars>
      </dgm:prSet>
      <dgm:spPr/>
    </dgm:pt>
    <dgm:pt modelId="{65D89A80-71F3-4EC2-97FA-27D0D208455B}" type="pres">
      <dgm:prSet presAssocID="{6ECB52B4-EA7F-4BCD-95E4-3BF36F916C09}" presName="descendantText" presStyleLbl="alignAccFollowNode1" presStyleIdx="0" presStyleCnt="2">
        <dgm:presLayoutVars>
          <dgm:bulletEnabled val="1"/>
        </dgm:presLayoutVars>
      </dgm:prSet>
      <dgm:spPr/>
    </dgm:pt>
    <dgm:pt modelId="{80FAEBF7-2A67-421B-B009-FC4F85888FC2}" type="pres">
      <dgm:prSet presAssocID="{4AF68798-6CF3-4DC6-97D5-D4C8B05068E1}" presName="sp" presStyleCnt="0"/>
      <dgm:spPr/>
    </dgm:pt>
    <dgm:pt modelId="{F91B39BF-CAE4-4330-8568-79EB23E3EFE2}" type="pres">
      <dgm:prSet presAssocID="{C70E604D-CF9D-44E6-8C70-7D00F79DC2E4}" presName="linNode" presStyleCnt="0"/>
      <dgm:spPr/>
    </dgm:pt>
    <dgm:pt modelId="{5CCE017D-004F-4C19-879A-11E0C52CEF6D}" type="pres">
      <dgm:prSet presAssocID="{C70E604D-CF9D-44E6-8C70-7D00F79DC2E4}" presName="parentText" presStyleLbl="node1" presStyleIdx="1" presStyleCnt="2">
        <dgm:presLayoutVars>
          <dgm:chMax val="1"/>
          <dgm:bulletEnabled val="1"/>
        </dgm:presLayoutVars>
      </dgm:prSet>
      <dgm:spPr/>
    </dgm:pt>
    <dgm:pt modelId="{C09606F0-6EC1-45EE-9634-C586592D7F61}" type="pres">
      <dgm:prSet presAssocID="{C70E604D-CF9D-44E6-8C70-7D00F79DC2E4}" presName="descendantText" presStyleLbl="alignAccFollowNode1" presStyleIdx="1" presStyleCnt="2">
        <dgm:presLayoutVars>
          <dgm:bulletEnabled val="1"/>
        </dgm:presLayoutVars>
      </dgm:prSet>
      <dgm:spPr/>
    </dgm:pt>
  </dgm:ptLst>
  <dgm:cxnLst>
    <dgm:cxn modelId="{B677A301-6F2D-40D9-A669-A9F07FE00D9C}" srcId="{C70E604D-CF9D-44E6-8C70-7D00F79DC2E4}" destId="{B77A848D-9475-4F78-B78D-E300A65BEA7D}" srcOrd="0" destOrd="0" parTransId="{959DA2AE-A3FF-4D1D-8F92-84E10D0FE2D9}" sibTransId="{8B590B24-496F-43C8-BE07-4D68E0466846}"/>
    <dgm:cxn modelId="{CA92A47B-ED28-40ED-B3DA-431F5AC09D41}" type="presOf" srcId="{B77A848D-9475-4F78-B78D-E300A65BEA7D}" destId="{C09606F0-6EC1-45EE-9634-C586592D7F61}" srcOrd="0" destOrd="0" presId="urn:microsoft.com/office/officeart/2005/8/layout/vList5"/>
    <dgm:cxn modelId="{D6BA1B95-AAF3-4E8F-B161-588FFD3EB9BD}" type="presOf" srcId="{E07DDAFD-6D65-4CC6-862B-71D6CA8B9E47}" destId="{65D89A80-71F3-4EC2-97FA-27D0D208455B}" srcOrd="0" destOrd="0" presId="urn:microsoft.com/office/officeart/2005/8/layout/vList5"/>
    <dgm:cxn modelId="{C116FCC3-5587-4399-A356-DBD4EFBAFB3D}" type="presOf" srcId="{ABD3EC04-67D4-471C-9807-310ED88A8DBF}" destId="{E7BD765C-B8CE-476C-A77D-873D706F5028}" srcOrd="0" destOrd="0" presId="urn:microsoft.com/office/officeart/2005/8/layout/vList5"/>
    <dgm:cxn modelId="{6ABF56C5-EC08-413D-98E8-39D594206EC6}" srcId="{ABD3EC04-67D4-471C-9807-310ED88A8DBF}" destId="{C70E604D-CF9D-44E6-8C70-7D00F79DC2E4}" srcOrd="1" destOrd="0" parTransId="{850499A6-8781-4408-B705-33D4D77B3FA0}" sibTransId="{98849A6A-8685-4447-AC59-3F0E031450B1}"/>
    <dgm:cxn modelId="{44F53BDF-5598-46C0-9E8E-157B547B3D82}" srcId="{ABD3EC04-67D4-471C-9807-310ED88A8DBF}" destId="{6ECB52B4-EA7F-4BCD-95E4-3BF36F916C09}" srcOrd="0" destOrd="0" parTransId="{985E3050-5123-4ED1-947F-A87E085F45B1}" sibTransId="{4AF68798-6CF3-4DC6-97D5-D4C8B05068E1}"/>
    <dgm:cxn modelId="{A9DE13E4-3971-4B23-8E6C-C6AA8551D356}" type="presOf" srcId="{6ECB52B4-EA7F-4BCD-95E4-3BF36F916C09}" destId="{ED1C943A-D97D-405C-992D-C63F8CC192BD}" srcOrd="0" destOrd="0" presId="urn:microsoft.com/office/officeart/2005/8/layout/vList5"/>
    <dgm:cxn modelId="{35D69FE4-45E3-4E6A-9A32-39821AEB1957}" type="presOf" srcId="{C70E604D-CF9D-44E6-8C70-7D00F79DC2E4}" destId="{5CCE017D-004F-4C19-879A-11E0C52CEF6D}" srcOrd="0" destOrd="0" presId="urn:microsoft.com/office/officeart/2005/8/layout/vList5"/>
    <dgm:cxn modelId="{8F6037F3-EDEE-4B9B-AEE9-9D9B11D62078}" srcId="{6ECB52B4-EA7F-4BCD-95E4-3BF36F916C09}" destId="{E07DDAFD-6D65-4CC6-862B-71D6CA8B9E47}" srcOrd="0" destOrd="0" parTransId="{FCF0AF74-0111-4A82-934C-EF835C503007}" sibTransId="{62E12115-6C2E-460D-AD26-D1EE188C2200}"/>
    <dgm:cxn modelId="{822FCDB5-3846-4A9F-A0B7-405B9638A83C}" type="presParOf" srcId="{E7BD765C-B8CE-476C-A77D-873D706F5028}" destId="{00405016-A342-4E78-B6EE-09637583E9A4}" srcOrd="0" destOrd="0" presId="urn:microsoft.com/office/officeart/2005/8/layout/vList5"/>
    <dgm:cxn modelId="{B187858C-EF53-421B-98D8-33B7780E3739}" type="presParOf" srcId="{00405016-A342-4E78-B6EE-09637583E9A4}" destId="{ED1C943A-D97D-405C-992D-C63F8CC192BD}" srcOrd="0" destOrd="0" presId="urn:microsoft.com/office/officeart/2005/8/layout/vList5"/>
    <dgm:cxn modelId="{FD74D21A-C4C1-478F-B068-63C50D6164D9}" type="presParOf" srcId="{00405016-A342-4E78-B6EE-09637583E9A4}" destId="{65D89A80-71F3-4EC2-97FA-27D0D208455B}" srcOrd="1" destOrd="0" presId="urn:microsoft.com/office/officeart/2005/8/layout/vList5"/>
    <dgm:cxn modelId="{D4D0BE78-7704-46DF-A564-56A380001A0C}" type="presParOf" srcId="{E7BD765C-B8CE-476C-A77D-873D706F5028}" destId="{80FAEBF7-2A67-421B-B009-FC4F85888FC2}" srcOrd="1" destOrd="0" presId="urn:microsoft.com/office/officeart/2005/8/layout/vList5"/>
    <dgm:cxn modelId="{CC77A910-CAB0-47C5-8AB2-AEA278333013}" type="presParOf" srcId="{E7BD765C-B8CE-476C-A77D-873D706F5028}" destId="{F91B39BF-CAE4-4330-8568-79EB23E3EFE2}" srcOrd="2" destOrd="0" presId="urn:microsoft.com/office/officeart/2005/8/layout/vList5"/>
    <dgm:cxn modelId="{67720608-9FDC-46DB-A147-226B4E0CD3A8}" type="presParOf" srcId="{F91B39BF-CAE4-4330-8568-79EB23E3EFE2}" destId="{5CCE017D-004F-4C19-879A-11E0C52CEF6D}" srcOrd="0" destOrd="0" presId="urn:microsoft.com/office/officeart/2005/8/layout/vList5"/>
    <dgm:cxn modelId="{E94905C0-ECD4-43DC-B9AC-A3CD3628E920}" type="presParOf" srcId="{F91B39BF-CAE4-4330-8568-79EB23E3EFE2}" destId="{C09606F0-6EC1-45EE-9634-C586592D7F6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1CB599-E979-4B89-B594-4FEC86DC5B3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B300887D-7AC6-4F56-B117-BB08F6F9A8C0}">
      <dgm:prSet phldrT="[Text]"/>
      <dgm:spPr>
        <a:ln w="57150">
          <a:solidFill>
            <a:schemeClr val="bg1"/>
          </a:solidFill>
        </a:ln>
      </dgm:spPr>
      <dgm:t>
        <a:bodyPr/>
        <a:lstStyle/>
        <a:p>
          <a:r>
            <a:rPr lang="en-GB" b="1" u="none" dirty="0"/>
            <a:t>Maintaining Security</a:t>
          </a:r>
          <a:endParaRPr lang="en-US" u="none" dirty="0"/>
        </a:p>
      </dgm:t>
    </dgm:pt>
    <dgm:pt modelId="{1C3AB0F5-A1D2-4B3D-8A80-AA3D939B4EB8}" type="parTrans" cxnId="{C36F6B1F-5DDC-4762-8490-5801EBDEF252}">
      <dgm:prSet/>
      <dgm:spPr/>
      <dgm:t>
        <a:bodyPr/>
        <a:lstStyle/>
        <a:p>
          <a:endParaRPr lang="en-US"/>
        </a:p>
      </dgm:t>
    </dgm:pt>
    <dgm:pt modelId="{6896BB98-02D7-49A6-91A2-2CA04BD493AB}" type="sibTrans" cxnId="{C36F6B1F-5DDC-4762-8490-5801EBDEF252}">
      <dgm:prSet/>
      <dgm:spPr/>
      <dgm:t>
        <a:bodyPr/>
        <a:lstStyle/>
        <a:p>
          <a:endParaRPr lang="en-US"/>
        </a:p>
      </dgm:t>
    </dgm:pt>
    <dgm:pt modelId="{32CF36C7-788A-4778-94E6-67D1BB07F3E7}">
      <dgm:prSet phldrT="[Text]"/>
      <dgm:spPr>
        <a:noFill/>
        <a:ln w="57150">
          <a:solidFill>
            <a:schemeClr val="bg1"/>
          </a:solidFill>
        </a:ln>
      </dgm:spPr>
      <dgm:t>
        <a:bodyPr/>
        <a:lstStyle/>
        <a:p>
          <a:pPr algn="just"/>
          <a:r>
            <a:rPr lang="en-GB" dirty="0"/>
            <a:t> It will be identified, and in inaugurating the mobile app for the betterment of the customers of Whitbread PLC., and in doing this, the security of the information guests should be strictly maintained which will invite a lot of complex situations, and here is also the chance of disclosure of the private information of guests by professional hackers (Rainer et al., 2022).</a:t>
          </a:r>
          <a:endParaRPr lang="en-US" dirty="0"/>
        </a:p>
      </dgm:t>
    </dgm:pt>
    <dgm:pt modelId="{28D79337-73DC-4187-8BD3-22C78D508DB6}" type="parTrans" cxnId="{F7383939-1B20-4BFF-88D8-6320826636C9}">
      <dgm:prSet/>
      <dgm:spPr/>
      <dgm:t>
        <a:bodyPr/>
        <a:lstStyle/>
        <a:p>
          <a:endParaRPr lang="en-US"/>
        </a:p>
      </dgm:t>
    </dgm:pt>
    <dgm:pt modelId="{EAE1F972-27CF-48C8-9643-40AA3D9277D4}" type="sibTrans" cxnId="{F7383939-1B20-4BFF-88D8-6320826636C9}">
      <dgm:prSet/>
      <dgm:spPr/>
      <dgm:t>
        <a:bodyPr/>
        <a:lstStyle/>
        <a:p>
          <a:endParaRPr lang="en-US"/>
        </a:p>
      </dgm:t>
    </dgm:pt>
    <dgm:pt modelId="{B7E8AF9C-535F-421F-BFEB-D364AD1913A5}">
      <dgm:prSet phldrT="[Text]"/>
      <dgm:spPr>
        <a:ln w="57150">
          <a:solidFill>
            <a:schemeClr val="bg1"/>
          </a:solidFill>
        </a:ln>
      </dgm:spPr>
      <dgm:t>
        <a:bodyPr/>
        <a:lstStyle/>
        <a:p>
          <a:r>
            <a:rPr lang="en-GB" b="1" u="none" dirty="0"/>
            <a:t>Performing Formalities</a:t>
          </a:r>
          <a:endParaRPr lang="en-US" u="none" dirty="0"/>
        </a:p>
      </dgm:t>
    </dgm:pt>
    <dgm:pt modelId="{673646F2-1395-412A-84EB-D9E6CAECD003}" type="parTrans" cxnId="{D7EE735D-8DF4-4385-8E41-6418012B2F3D}">
      <dgm:prSet/>
      <dgm:spPr/>
      <dgm:t>
        <a:bodyPr/>
        <a:lstStyle/>
        <a:p>
          <a:endParaRPr lang="en-US"/>
        </a:p>
      </dgm:t>
    </dgm:pt>
    <dgm:pt modelId="{F18A12A2-6444-4ADC-BA49-037D012BAA74}" type="sibTrans" cxnId="{D7EE735D-8DF4-4385-8E41-6418012B2F3D}">
      <dgm:prSet/>
      <dgm:spPr/>
      <dgm:t>
        <a:bodyPr/>
        <a:lstStyle/>
        <a:p>
          <a:endParaRPr lang="en-US"/>
        </a:p>
      </dgm:t>
    </dgm:pt>
    <dgm:pt modelId="{34024BFB-1CB8-4708-83E8-79593744F29C}">
      <dgm:prSet phldrT="[Text]"/>
      <dgm:spPr>
        <a:noFill/>
        <a:ln w="57150">
          <a:solidFill>
            <a:schemeClr val="bg1"/>
          </a:solidFill>
        </a:ln>
      </dgm:spPr>
      <dgm:t>
        <a:bodyPr/>
        <a:lstStyle/>
        <a:p>
          <a:pPr algn="just"/>
          <a:r>
            <a:rPr lang="en-GB" dirty="0"/>
            <a:t> It will be found and in inaugurating the mobile app for the betterment of the customers of Whitbread PLC., and in doing this, the additional cost must be borrowed by the hotel named Whitbread PLC., and it will ultimately increase the total cost of the hotel, and decrease the total profit, and cash flow of the hotel. </a:t>
          </a:r>
          <a:endParaRPr lang="en-US" dirty="0"/>
        </a:p>
      </dgm:t>
    </dgm:pt>
    <dgm:pt modelId="{CED6C154-BAE4-4365-B49E-1771DA7135F2}" type="parTrans" cxnId="{078F77F5-F630-469B-BE32-187476B68199}">
      <dgm:prSet/>
      <dgm:spPr/>
      <dgm:t>
        <a:bodyPr/>
        <a:lstStyle/>
        <a:p>
          <a:endParaRPr lang="en-US"/>
        </a:p>
      </dgm:t>
    </dgm:pt>
    <dgm:pt modelId="{5F748595-31B2-479D-9BDD-2DB2CDB2D696}" type="sibTrans" cxnId="{078F77F5-F630-469B-BE32-187476B68199}">
      <dgm:prSet/>
      <dgm:spPr/>
      <dgm:t>
        <a:bodyPr/>
        <a:lstStyle/>
        <a:p>
          <a:endParaRPr lang="en-US"/>
        </a:p>
      </dgm:t>
    </dgm:pt>
    <dgm:pt modelId="{C76565B5-44E5-4D3F-9597-D1D8E789F4B1}">
      <dgm:prSet phldrT="[Text]"/>
      <dgm:spPr>
        <a:ln w="57150">
          <a:solidFill>
            <a:schemeClr val="bg1"/>
          </a:solidFill>
        </a:ln>
      </dgm:spPr>
      <dgm:t>
        <a:bodyPr/>
        <a:lstStyle/>
        <a:p>
          <a:r>
            <a:rPr lang="en-GB" b="1" u="none" dirty="0"/>
            <a:t>Fake Reviews</a:t>
          </a:r>
          <a:endParaRPr lang="en-US" u="none" dirty="0"/>
        </a:p>
      </dgm:t>
    </dgm:pt>
    <dgm:pt modelId="{96CE7569-A4CC-4C7D-ADDF-5B21450417EE}" type="parTrans" cxnId="{57E90322-9182-44A7-8EE9-208D149CEF8C}">
      <dgm:prSet/>
      <dgm:spPr/>
      <dgm:t>
        <a:bodyPr/>
        <a:lstStyle/>
        <a:p>
          <a:endParaRPr lang="en-US"/>
        </a:p>
      </dgm:t>
    </dgm:pt>
    <dgm:pt modelId="{E9254191-D6F7-41AE-9D5B-D66C44C800A2}" type="sibTrans" cxnId="{57E90322-9182-44A7-8EE9-208D149CEF8C}">
      <dgm:prSet/>
      <dgm:spPr/>
      <dgm:t>
        <a:bodyPr/>
        <a:lstStyle/>
        <a:p>
          <a:endParaRPr lang="en-US"/>
        </a:p>
      </dgm:t>
    </dgm:pt>
    <dgm:pt modelId="{18FC8F53-3F13-441B-A626-D6F20D247A9A}">
      <dgm:prSet phldrT="[Text]"/>
      <dgm:spPr>
        <a:noFill/>
        <a:ln w="57150">
          <a:solidFill>
            <a:schemeClr val="bg1"/>
          </a:solidFill>
        </a:ln>
      </dgm:spPr>
      <dgm:t>
        <a:bodyPr/>
        <a:lstStyle/>
        <a:p>
          <a:pPr algn="just"/>
          <a:r>
            <a:rPr lang="en-GB" dirty="0"/>
            <a:t>It will be found in inaugurating the mobile app for the betterment of the customers of Whitbread PLC., and in doing this, the dangerous incident is expected in the reduction of customers for two reasons. </a:t>
          </a:r>
          <a:endParaRPr lang="en-US" dirty="0"/>
        </a:p>
      </dgm:t>
    </dgm:pt>
    <dgm:pt modelId="{708E3D5B-3F5D-4FC7-96EB-B38E82E06AE9}" type="parTrans" cxnId="{DB749239-54AD-4714-BA8D-226F4201E062}">
      <dgm:prSet/>
      <dgm:spPr/>
      <dgm:t>
        <a:bodyPr/>
        <a:lstStyle/>
        <a:p>
          <a:endParaRPr lang="en-US"/>
        </a:p>
      </dgm:t>
    </dgm:pt>
    <dgm:pt modelId="{4E718CF2-3F18-4F4A-9608-E30F20B41861}" type="sibTrans" cxnId="{DB749239-54AD-4714-BA8D-226F4201E062}">
      <dgm:prSet/>
      <dgm:spPr/>
      <dgm:t>
        <a:bodyPr/>
        <a:lstStyle/>
        <a:p>
          <a:endParaRPr lang="en-US"/>
        </a:p>
      </dgm:t>
    </dgm:pt>
    <dgm:pt modelId="{22F5B7BC-CF6C-439C-9A0B-88D3D258DDDF}" type="pres">
      <dgm:prSet presAssocID="{F81CB599-E979-4B89-B594-4FEC86DC5B30}" presName="linearFlow" presStyleCnt="0">
        <dgm:presLayoutVars>
          <dgm:dir/>
          <dgm:animLvl val="lvl"/>
          <dgm:resizeHandles val="exact"/>
        </dgm:presLayoutVars>
      </dgm:prSet>
      <dgm:spPr/>
    </dgm:pt>
    <dgm:pt modelId="{1BC4C85A-DEF0-4DFF-BA3D-B68A91CF6976}" type="pres">
      <dgm:prSet presAssocID="{B300887D-7AC6-4F56-B117-BB08F6F9A8C0}" presName="composite" presStyleCnt="0"/>
      <dgm:spPr/>
    </dgm:pt>
    <dgm:pt modelId="{75922073-A256-4205-8D2D-EA4EB67883F3}" type="pres">
      <dgm:prSet presAssocID="{B300887D-7AC6-4F56-B117-BB08F6F9A8C0}" presName="parentText" presStyleLbl="alignNode1" presStyleIdx="0" presStyleCnt="3">
        <dgm:presLayoutVars>
          <dgm:chMax val="1"/>
          <dgm:bulletEnabled val="1"/>
        </dgm:presLayoutVars>
      </dgm:prSet>
      <dgm:spPr/>
    </dgm:pt>
    <dgm:pt modelId="{E7B9B427-E31D-4222-9209-8CB7F0C90BF0}" type="pres">
      <dgm:prSet presAssocID="{B300887D-7AC6-4F56-B117-BB08F6F9A8C0}" presName="descendantText" presStyleLbl="alignAcc1" presStyleIdx="0" presStyleCnt="3">
        <dgm:presLayoutVars>
          <dgm:bulletEnabled val="1"/>
        </dgm:presLayoutVars>
      </dgm:prSet>
      <dgm:spPr/>
    </dgm:pt>
    <dgm:pt modelId="{E27FCFF4-9733-4C06-A4C6-09323580C681}" type="pres">
      <dgm:prSet presAssocID="{6896BB98-02D7-49A6-91A2-2CA04BD493AB}" presName="sp" presStyleCnt="0"/>
      <dgm:spPr/>
    </dgm:pt>
    <dgm:pt modelId="{F46E3DB2-83A1-447F-9AFA-149551481B65}" type="pres">
      <dgm:prSet presAssocID="{B7E8AF9C-535F-421F-BFEB-D364AD1913A5}" presName="composite" presStyleCnt="0"/>
      <dgm:spPr/>
    </dgm:pt>
    <dgm:pt modelId="{B1CB0201-953F-4881-8D6B-33F5F5304C80}" type="pres">
      <dgm:prSet presAssocID="{B7E8AF9C-535F-421F-BFEB-D364AD1913A5}" presName="parentText" presStyleLbl="alignNode1" presStyleIdx="1" presStyleCnt="3">
        <dgm:presLayoutVars>
          <dgm:chMax val="1"/>
          <dgm:bulletEnabled val="1"/>
        </dgm:presLayoutVars>
      </dgm:prSet>
      <dgm:spPr/>
    </dgm:pt>
    <dgm:pt modelId="{3DEA5951-4244-48A0-9254-5AD8045F4692}" type="pres">
      <dgm:prSet presAssocID="{B7E8AF9C-535F-421F-BFEB-D364AD1913A5}" presName="descendantText" presStyleLbl="alignAcc1" presStyleIdx="1" presStyleCnt="3">
        <dgm:presLayoutVars>
          <dgm:bulletEnabled val="1"/>
        </dgm:presLayoutVars>
      </dgm:prSet>
      <dgm:spPr/>
    </dgm:pt>
    <dgm:pt modelId="{B711F7BF-7243-4040-B992-7F13C2A5A71C}" type="pres">
      <dgm:prSet presAssocID="{F18A12A2-6444-4ADC-BA49-037D012BAA74}" presName="sp" presStyleCnt="0"/>
      <dgm:spPr/>
    </dgm:pt>
    <dgm:pt modelId="{D3A5D5F0-69D4-43BE-B736-7B01D3B8BE7E}" type="pres">
      <dgm:prSet presAssocID="{C76565B5-44E5-4D3F-9597-D1D8E789F4B1}" presName="composite" presStyleCnt="0"/>
      <dgm:spPr/>
    </dgm:pt>
    <dgm:pt modelId="{E1C00DFD-BBC6-4321-8153-966C66A09118}" type="pres">
      <dgm:prSet presAssocID="{C76565B5-44E5-4D3F-9597-D1D8E789F4B1}" presName="parentText" presStyleLbl="alignNode1" presStyleIdx="2" presStyleCnt="3">
        <dgm:presLayoutVars>
          <dgm:chMax val="1"/>
          <dgm:bulletEnabled val="1"/>
        </dgm:presLayoutVars>
      </dgm:prSet>
      <dgm:spPr/>
    </dgm:pt>
    <dgm:pt modelId="{9A9B8E87-96E0-4F26-B825-E567E915F032}" type="pres">
      <dgm:prSet presAssocID="{C76565B5-44E5-4D3F-9597-D1D8E789F4B1}" presName="descendantText" presStyleLbl="alignAcc1" presStyleIdx="2" presStyleCnt="3">
        <dgm:presLayoutVars>
          <dgm:bulletEnabled val="1"/>
        </dgm:presLayoutVars>
      </dgm:prSet>
      <dgm:spPr/>
    </dgm:pt>
  </dgm:ptLst>
  <dgm:cxnLst>
    <dgm:cxn modelId="{C36F6B1F-5DDC-4762-8490-5801EBDEF252}" srcId="{F81CB599-E979-4B89-B594-4FEC86DC5B30}" destId="{B300887D-7AC6-4F56-B117-BB08F6F9A8C0}" srcOrd="0" destOrd="0" parTransId="{1C3AB0F5-A1D2-4B3D-8A80-AA3D939B4EB8}" sibTransId="{6896BB98-02D7-49A6-91A2-2CA04BD493AB}"/>
    <dgm:cxn modelId="{57E90322-9182-44A7-8EE9-208D149CEF8C}" srcId="{F81CB599-E979-4B89-B594-4FEC86DC5B30}" destId="{C76565B5-44E5-4D3F-9597-D1D8E789F4B1}" srcOrd="2" destOrd="0" parTransId="{96CE7569-A4CC-4C7D-ADDF-5B21450417EE}" sibTransId="{E9254191-D6F7-41AE-9D5B-D66C44C800A2}"/>
    <dgm:cxn modelId="{AE57F72B-F987-4742-B921-3200565D5682}" type="presOf" srcId="{B300887D-7AC6-4F56-B117-BB08F6F9A8C0}" destId="{75922073-A256-4205-8D2D-EA4EB67883F3}" srcOrd="0" destOrd="0" presId="urn:microsoft.com/office/officeart/2005/8/layout/chevron2"/>
    <dgm:cxn modelId="{F7383939-1B20-4BFF-88D8-6320826636C9}" srcId="{B300887D-7AC6-4F56-B117-BB08F6F9A8C0}" destId="{32CF36C7-788A-4778-94E6-67D1BB07F3E7}" srcOrd="0" destOrd="0" parTransId="{28D79337-73DC-4187-8BD3-22C78D508DB6}" sibTransId="{EAE1F972-27CF-48C8-9643-40AA3D9277D4}"/>
    <dgm:cxn modelId="{DB749239-54AD-4714-BA8D-226F4201E062}" srcId="{C76565B5-44E5-4D3F-9597-D1D8E789F4B1}" destId="{18FC8F53-3F13-441B-A626-D6F20D247A9A}" srcOrd="0" destOrd="0" parTransId="{708E3D5B-3F5D-4FC7-96EB-B38E82E06AE9}" sibTransId="{4E718CF2-3F18-4F4A-9608-E30F20B41861}"/>
    <dgm:cxn modelId="{D7EE735D-8DF4-4385-8E41-6418012B2F3D}" srcId="{F81CB599-E979-4B89-B594-4FEC86DC5B30}" destId="{B7E8AF9C-535F-421F-BFEB-D364AD1913A5}" srcOrd="1" destOrd="0" parTransId="{673646F2-1395-412A-84EB-D9E6CAECD003}" sibTransId="{F18A12A2-6444-4ADC-BA49-037D012BAA74}"/>
    <dgm:cxn modelId="{C5665B47-A45F-4241-B196-1F70B33CAF4F}" type="presOf" srcId="{34024BFB-1CB8-4708-83E8-79593744F29C}" destId="{3DEA5951-4244-48A0-9254-5AD8045F4692}" srcOrd="0" destOrd="0" presId="urn:microsoft.com/office/officeart/2005/8/layout/chevron2"/>
    <dgm:cxn modelId="{FE749B49-78A5-40E3-A0E3-A0E94C713F1B}" type="presOf" srcId="{B7E8AF9C-535F-421F-BFEB-D364AD1913A5}" destId="{B1CB0201-953F-4881-8D6B-33F5F5304C80}" srcOrd="0" destOrd="0" presId="urn:microsoft.com/office/officeart/2005/8/layout/chevron2"/>
    <dgm:cxn modelId="{679336A0-5F7C-4BBC-A9A3-844D0ED012EA}" type="presOf" srcId="{F81CB599-E979-4B89-B594-4FEC86DC5B30}" destId="{22F5B7BC-CF6C-439C-9A0B-88D3D258DDDF}" srcOrd="0" destOrd="0" presId="urn:microsoft.com/office/officeart/2005/8/layout/chevron2"/>
    <dgm:cxn modelId="{6033D2A5-CF88-45E9-9349-7D8BCEB3F341}" type="presOf" srcId="{32CF36C7-788A-4778-94E6-67D1BB07F3E7}" destId="{E7B9B427-E31D-4222-9209-8CB7F0C90BF0}" srcOrd="0" destOrd="0" presId="urn:microsoft.com/office/officeart/2005/8/layout/chevron2"/>
    <dgm:cxn modelId="{1CD268A9-BBFE-4485-B756-D95334A6BFE9}" type="presOf" srcId="{C76565B5-44E5-4D3F-9597-D1D8E789F4B1}" destId="{E1C00DFD-BBC6-4321-8153-966C66A09118}" srcOrd="0" destOrd="0" presId="urn:microsoft.com/office/officeart/2005/8/layout/chevron2"/>
    <dgm:cxn modelId="{D2FD39AE-3F4D-49EC-9AEC-B4657A2076F3}" type="presOf" srcId="{18FC8F53-3F13-441B-A626-D6F20D247A9A}" destId="{9A9B8E87-96E0-4F26-B825-E567E915F032}" srcOrd="0" destOrd="0" presId="urn:microsoft.com/office/officeart/2005/8/layout/chevron2"/>
    <dgm:cxn modelId="{078F77F5-F630-469B-BE32-187476B68199}" srcId="{B7E8AF9C-535F-421F-BFEB-D364AD1913A5}" destId="{34024BFB-1CB8-4708-83E8-79593744F29C}" srcOrd="0" destOrd="0" parTransId="{CED6C154-BAE4-4365-B49E-1771DA7135F2}" sibTransId="{5F748595-31B2-479D-9BDD-2DB2CDB2D696}"/>
    <dgm:cxn modelId="{D2CEABA9-FC16-456B-95D3-9B34C3BA3754}" type="presParOf" srcId="{22F5B7BC-CF6C-439C-9A0B-88D3D258DDDF}" destId="{1BC4C85A-DEF0-4DFF-BA3D-B68A91CF6976}" srcOrd="0" destOrd="0" presId="urn:microsoft.com/office/officeart/2005/8/layout/chevron2"/>
    <dgm:cxn modelId="{79CB8283-39AC-492B-B159-CC4F423E360D}" type="presParOf" srcId="{1BC4C85A-DEF0-4DFF-BA3D-B68A91CF6976}" destId="{75922073-A256-4205-8D2D-EA4EB67883F3}" srcOrd="0" destOrd="0" presId="urn:microsoft.com/office/officeart/2005/8/layout/chevron2"/>
    <dgm:cxn modelId="{C5C8C89F-4545-471F-BE66-E6887F20FE0C}" type="presParOf" srcId="{1BC4C85A-DEF0-4DFF-BA3D-B68A91CF6976}" destId="{E7B9B427-E31D-4222-9209-8CB7F0C90BF0}" srcOrd="1" destOrd="0" presId="urn:microsoft.com/office/officeart/2005/8/layout/chevron2"/>
    <dgm:cxn modelId="{738173BA-3D87-4B48-B090-4A7C6281BDE4}" type="presParOf" srcId="{22F5B7BC-CF6C-439C-9A0B-88D3D258DDDF}" destId="{E27FCFF4-9733-4C06-A4C6-09323580C681}" srcOrd="1" destOrd="0" presId="urn:microsoft.com/office/officeart/2005/8/layout/chevron2"/>
    <dgm:cxn modelId="{9F17B929-255A-4D47-BFE3-EF260A8DA387}" type="presParOf" srcId="{22F5B7BC-CF6C-439C-9A0B-88D3D258DDDF}" destId="{F46E3DB2-83A1-447F-9AFA-149551481B65}" srcOrd="2" destOrd="0" presId="urn:microsoft.com/office/officeart/2005/8/layout/chevron2"/>
    <dgm:cxn modelId="{405C0A0A-CF9F-4CEB-836B-17CA005B8A7A}" type="presParOf" srcId="{F46E3DB2-83A1-447F-9AFA-149551481B65}" destId="{B1CB0201-953F-4881-8D6B-33F5F5304C80}" srcOrd="0" destOrd="0" presId="urn:microsoft.com/office/officeart/2005/8/layout/chevron2"/>
    <dgm:cxn modelId="{E47EBD5D-FE25-4AB7-8667-F4EE18F28D55}" type="presParOf" srcId="{F46E3DB2-83A1-447F-9AFA-149551481B65}" destId="{3DEA5951-4244-48A0-9254-5AD8045F4692}" srcOrd="1" destOrd="0" presId="urn:microsoft.com/office/officeart/2005/8/layout/chevron2"/>
    <dgm:cxn modelId="{F2145EBC-9B64-4E1B-9E7D-BA08A609EA23}" type="presParOf" srcId="{22F5B7BC-CF6C-439C-9A0B-88D3D258DDDF}" destId="{B711F7BF-7243-4040-B992-7F13C2A5A71C}" srcOrd="3" destOrd="0" presId="urn:microsoft.com/office/officeart/2005/8/layout/chevron2"/>
    <dgm:cxn modelId="{0ADB626D-76B8-48FF-828E-012489DADE0B}" type="presParOf" srcId="{22F5B7BC-CF6C-439C-9A0B-88D3D258DDDF}" destId="{D3A5D5F0-69D4-43BE-B736-7B01D3B8BE7E}" srcOrd="4" destOrd="0" presId="urn:microsoft.com/office/officeart/2005/8/layout/chevron2"/>
    <dgm:cxn modelId="{7EB61C8C-E8CC-49F4-8732-2915C211D4C7}" type="presParOf" srcId="{D3A5D5F0-69D4-43BE-B736-7B01D3B8BE7E}" destId="{E1C00DFD-BBC6-4321-8153-966C66A09118}" srcOrd="0" destOrd="0" presId="urn:microsoft.com/office/officeart/2005/8/layout/chevron2"/>
    <dgm:cxn modelId="{3AD7AEE9-686D-466B-8BF3-56EBBFB98323}" type="presParOf" srcId="{D3A5D5F0-69D4-43BE-B736-7B01D3B8BE7E}" destId="{9A9B8E87-96E0-4F26-B825-E567E915F03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89A80-71F3-4EC2-97FA-27D0D208455B}">
      <dsp:nvSpPr>
        <dsp:cNvPr id="0" name=""/>
        <dsp:cNvSpPr/>
      </dsp:nvSpPr>
      <dsp:spPr>
        <a:xfrm rot="5400000">
          <a:off x="4958619" y="-1715379"/>
          <a:ext cx="1585912" cy="5413248"/>
        </a:xfrm>
        <a:prstGeom prst="round2SameRect">
          <a:avLst/>
        </a:prstGeom>
        <a:noFill/>
        <a:ln w="57150" cap="flat" cmpd="sng" algn="ctr">
          <a:solidFill>
            <a:schemeClr val="bg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just" defTabSz="755650">
            <a:lnSpc>
              <a:spcPct val="90000"/>
            </a:lnSpc>
            <a:spcBef>
              <a:spcPct val="0"/>
            </a:spcBef>
            <a:spcAft>
              <a:spcPct val="15000"/>
            </a:spcAft>
            <a:buChar char="•"/>
          </a:pPr>
          <a:r>
            <a:rPr lang="en-GB" sz="1700" kern="1200" dirty="0"/>
            <a:t>A type of motivation technique where all of the activities of a firm or team or individual employee is directed to a particular goal, and this common, and specific goal leads all of them to reach the ultimate outcome with full effort (Daft, 2021).</a:t>
          </a:r>
          <a:endParaRPr lang="en-US" sz="1700" kern="1200" dirty="0"/>
        </a:p>
      </dsp:txBody>
      <dsp:txXfrm rot="-5400000">
        <a:off x="3044951" y="275707"/>
        <a:ext cx="5335830" cy="1431076"/>
      </dsp:txXfrm>
    </dsp:sp>
    <dsp:sp modelId="{ED1C943A-D97D-405C-992D-C63F8CC192BD}">
      <dsp:nvSpPr>
        <dsp:cNvPr id="0" name=""/>
        <dsp:cNvSpPr/>
      </dsp:nvSpPr>
      <dsp:spPr>
        <a:xfrm>
          <a:off x="0" y="49"/>
          <a:ext cx="3044952" cy="1982390"/>
        </a:xfrm>
        <a:prstGeom prst="roundRect">
          <a:avLst/>
        </a:prstGeom>
        <a:solidFill>
          <a:schemeClr val="accent1">
            <a:hueOff val="0"/>
            <a:satOff val="0"/>
            <a:lumOff val="0"/>
            <a:alphaOff val="0"/>
          </a:schemeClr>
        </a:solidFill>
        <a:ln w="381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dirty="0"/>
            <a:t>Goal-setting Theory</a:t>
          </a:r>
        </a:p>
      </dsp:txBody>
      <dsp:txXfrm>
        <a:off x="96772" y="96821"/>
        <a:ext cx="2851408" cy="1788846"/>
      </dsp:txXfrm>
    </dsp:sp>
    <dsp:sp modelId="{C09606F0-6EC1-45EE-9634-C586592D7F61}">
      <dsp:nvSpPr>
        <dsp:cNvPr id="0" name=""/>
        <dsp:cNvSpPr/>
      </dsp:nvSpPr>
      <dsp:spPr>
        <a:xfrm rot="5400000">
          <a:off x="4958619" y="366131"/>
          <a:ext cx="1585912" cy="5413248"/>
        </a:xfrm>
        <a:prstGeom prst="round2SameRect">
          <a:avLst/>
        </a:prstGeom>
        <a:noFill/>
        <a:ln w="57150" cap="flat" cmpd="sng" algn="ctr">
          <a:solidFill>
            <a:schemeClr val="bg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just" defTabSz="755650">
            <a:lnSpc>
              <a:spcPct val="90000"/>
            </a:lnSpc>
            <a:spcBef>
              <a:spcPct val="0"/>
            </a:spcBef>
            <a:spcAft>
              <a:spcPct val="15000"/>
            </a:spcAft>
            <a:buChar char="•"/>
          </a:pPr>
          <a:r>
            <a:rPr lang="en-GB" sz="1700" kern="1200" dirty="0"/>
            <a:t>A type of framework that helps to find out the effectiveness of a particular resource which can be not only tangible but also intangible (Griffin, 2021; </a:t>
          </a:r>
          <a:r>
            <a:rPr lang="en-GB" sz="1700" kern="1200" dirty="0" err="1"/>
            <a:t>Heding</a:t>
          </a:r>
          <a:r>
            <a:rPr lang="en-GB" sz="1700" kern="1200" dirty="0"/>
            <a:t>, 2020).</a:t>
          </a:r>
          <a:endParaRPr lang="en-US" sz="1700" kern="1200" dirty="0"/>
        </a:p>
      </dsp:txBody>
      <dsp:txXfrm rot="-5400000">
        <a:off x="3044951" y="2357217"/>
        <a:ext cx="5335830" cy="1431076"/>
      </dsp:txXfrm>
    </dsp:sp>
    <dsp:sp modelId="{5CCE017D-004F-4C19-879A-11E0C52CEF6D}">
      <dsp:nvSpPr>
        <dsp:cNvPr id="0" name=""/>
        <dsp:cNvSpPr/>
      </dsp:nvSpPr>
      <dsp:spPr>
        <a:xfrm>
          <a:off x="0" y="2081559"/>
          <a:ext cx="3044952" cy="1982390"/>
        </a:xfrm>
        <a:prstGeom prst="roundRect">
          <a:avLst/>
        </a:prstGeom>
        <a:solidFill>
          <a:schemeClr val="accent1">
            <a:hueOff val="0"/>
            <a:satOff val="0"/>
            <a:lumOff val="0"/>
            <a:alphaOff val="0"/>
          </a:schemeClr>
        </a:solidFill>
        <a:ln w="381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dirty="0"/>
            <a:t>VRIO Framework</a:t>
          </a:r>
        </a:p>
      </dsp:txBody>
      <dsp:txXfrm>
        <a:off x="96772" y="2178331"/>
        <a:ext cx="2851408" cy="1788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22073-A256-4205-8D2D-EA4EB67883F3}">
      <dsp:nvSpPr>
        <dsp:cNvPr id="0" name=""/>
        <dsp:cNvSpPr/>
      </dsp:nvSpPr>
      <dsp:spPr>
        <a:xfrm rot="5400000">
          <a:off x="-230069" y="232436"/>
          <a:ext cx="1533797" cy="1073658"/>
        </a:xfrm>
        <a:prstGeom prst="chevron">
          <a:avLst/>
        </a:prstGeom>
        <a:solidFill>
          <a:schemeClr val="accent1">
            <a:hueOff val="0"/>
            <a:satOff val="0"/>
            <a:lumOff val="0"/>
            <a:alphaOff val="0"/>
          </a:schemeClr>
        </a:solidFill>
        <a:ln w="5715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u="none" kern="1200" dirty="0"/>
            <a:t>Maintaining Security</a:t>
          </a:r>
          <a:endParaRPr lang="en-US" sz="1500" u="none" kern="1200" dirty="0"/>
        </a:p>
      </dsp:txBody>
      <dsp:txXfrm rot="-5400000">
        <a:off x="1" y="539195"/>
        <a:ext cx="1073658" cy="460139"/>
      </dsp:txXfrm>
    </dsp:sp>
    <dsp:sp modelId="{E7B9B427-E31D-4222-9209-8CB7F0C90BF0}">
      <dsp:nvSpPr>
        <dsp:cNvPr id="0" name=""/>
        <dsp:cNvSpPr/>
      </dsp:nvSpPr>
      <dsp:spPr>
        <a:xfrm rot="5400000">
          <a:off x="4115044" y="-3039019"/>
          <a:ext cx="996968" cy="7079741"/>
        </a:xfrm>
        <a:prstGeom prst="round2SameRect">
          <a:avLst/>
        </a:prstGeom>
        <a:noFill/>
        <a:ln w="5715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just" defTabSz="577850">
            <a:lnSpc>
              <a:spcPct val="90000"/>
            </a:lnSpc>
            <a:spcBef>
              <a:spcPct val="0"/>
            </a:spcBef>
            <a:spcAft>
              <a:spcPct val="15000"/>
            </a:spcAft>
            <a:buChar char="•"/>
          </a:pPr>
          <a:r>
            <a:rPr lang="en-GB" sz="1300" kern="1200" dirty="0"/>
            <a:t> It will be identified, and in inaugurating the mobile app for the betterment of the customers of Whitbread PLC., and in doing this, the security of the information guests should be strictly maintained which will invite a lot of complex situations, and here is also the chance of disclosure of the private information of guests by professional hackers (Rainer et al., 2022).</a:t>
          </a:r>
          <a:endParaRPr lang="en-US" sz="1300" kern="1200" dirty="0"/>
        </a:p>
      </dsp:txBody>
      <dsp:txXfrm rot="-5400000">
        <a:off x="1073658" y="51035"/>
        <a:ext cx="7031073" cy="899632"/>
      </dsp:txXfrm>
    </dsp:sp>
    <dsp:sp modelId="{B1CB0201-953F-4881-8D6B-33F5F5304C80}">
      <dsp:nvSpPr>
        <dsp:cNvPr id="0" name=""/>
        <dsp:cNvSpPr/>
      </dsp:nvSpPr>
      <dsp:spPr>
        <a:xfrm rot="5400000">
          <a:off x="-230069" y="1571370"/>
          <a:ext cx="1533797" cy="1073658"/>
        </a:xfrm>
        <a:prstGeom prst="chevron">
          <a:avLst/>
        </a:prstGeom>
        <a:solidFill>
          <a:schemeClr val="accent1">
            <a:hueOff val="0"/>
            <a:satOff val="0"/>
            <a:lumOff val="0"/>
            <a:alphaOff val="0"/>
          </a:schemeClr>
        </a:solidFill>
        <a:ln w="5715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u="none" kern="1200" dirty="0"/>
            <a:t>Performing Formalities</a:t>
          </a:r>
          <a:endParaRPr lang="en-US" sz="1500" u="none" kern="1200" dirty="0"/>
        </a:p>
      </dsp:txBody>
      <dsp:txXfrm rot="-5400000">
        <a:off x="1" y="1878129"/>
        <a:ext cx="1073658" cy="460139"/>
      </dsp:txXfrm>
    </dsp:sp>
    <dsp:sp modelId="{3DEA5951-4244-48A0-9254-5AD8045F4692}">
      <dsp:nvSpPr>
        <dsp:cNvPr id="0" name=""/>
        <dsp:cNvSpPr/>
      </dsp:nvSpPr>
      <dsp:spPr>
        <a:xfrm rot="5400000">
          <a:off x="4115044" y="-1700085"/>
          <a:ext cx="996968" cy="7079741"/>
        </a:xfrm>
        <a:prstGeom prst="round2SameRect">
          <a:avLst/>
        </a:prstGeom>
        <a:noFill/>
        <a:ln w="5715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just" defTabSz="577850">
            <a:lnSpc>
              <a:spcPct val="90000"/>
            </a:lnSpc>
            <a:spcBef>
              <a:spcPct val="0"/>
            </a:spcBef>
            <a:spcAft>
              <a:spcPct val="15000"/>
            </a:spcAft>
            <a:buChar char="•"/>
          </a:pPr>
          <a:r>
            <a:rPr lang="en-GB" sz="1300" kern="1200" dirty="0"/>
            <a:t> It will be found and in inaugurating the mobile app for the betterment of the customers of Whitbread PLC., and in doing this, the additional cost must be borrowed by the hotel named Whitbread PLC., and it will ultimately increase the total cost of the hotel, and decrease the total profit, and cash flow of the hotel. </a:t>
          </a:r>
          <a:endParaRPr lang="en-US" sz="1300" kern="1200" dirty="0"/>
        </a:p>
      </dsp:txBody>
      <dsp:txXfrm rot="-5400000">
        <a:off x="1073658" y="1389969"/>
        <a:ext cx="7031073" cy="899632"/>
      </dsp:txXfrm>
    </dsp:sp>
    <dsp:sp modelId="{E1C00DFD-BBC6-4321-8153-966C66A09118}">
      <dsp:nvSpPr>
        <dsp:cNvPr id="0" name=""/>
        <dsp:cNvSpPr/>
      </dsp:nvSpPr>
      <dsp:spPr>
        <a:xfrm rot="5400000">
          <a:off x="-230069" y="2910304"/>
          <a:ext cx="1533797" cy="1073658"/>
        </a:xfrm>
        <a:prstGeom prst="chevron">
          <a:avLst/>
        </a:prstGeom>
        <a:solidFill>
          <a:schemeClr val="accent1">
            <a:hueOff val="0"/>
            <a:satOff val="0"/>
            <a:lumOff val="0"/>
            <a:alphaOff val="0"/>
          </a:schemeClr>
        </a:solidFill>
        <a:ln w="5715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u="none" kern="1200" dirty="0"/>
            <a:t>Fake Reviews</a:t>
          </a:r>
          <a:endParaRPr lang="en-US" sz="1500" u="none" kern="1200" dirty="0"/>
        </a:p>
      </dsp:txBody>
      <dsp:txXfrm rot="-5400000">
        <a:off x="1" y="3217063"/>
        <a:ext cx="1073658" cy="460139"/>
      </dsp:txXfrm>
    </dsp:sp>
    <dsp:sp modelId="{9A9B8E87-96E0-4F26-B825-E567E915F032}">
      <dsp:nvSpPr>
        <dsp:cNvPr id="0" name=""/>
        <dsp:cNvSpPr/>
      </dsp:nvSpPr>
      <dsp:spPr>
        <a:xfrm rot="5400000">
          <a:off x="4115044" y="-361151"/>
          <a:ext cx="996968" cy="7079741"/>
        </a:xfrm>
        <a:prstGeom prst="round2SameRect">
          <a:avLst/>
        </a:prstGeom>
        <a:noFill/>
        <a:ln w="5715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just" defTabSz="577850">
            <a:lnSpc>
              <a:spcPct val="90000"/>
            </a:lnSpc>
            <a:spcBef>
              <a:spcPct val="0"/>
            </a:spcBef>
            <a:spcAft>
              <a:spcPct val="15000"/>
            </a:spcAft>
            <a:buChar char="•"/>
          </a:pPr>
          <a:r>
            <a:rPr lang="en-GB" sz="1300" kern="1200" dirty="0"/>
            <a:t>It will be found in inaugurating the mobile app for the betterment of the customers of Whitbread PLC., and in doing this, the dangerous incident is expected in the reduction of customers for two reasons. </a:t>
          </a:r>
          <a:endParaRPr lang="en-US" sz="1300" kern="1200" dirty="0"/>
        </a:p>
      </dsp:txBody>
      <dsp:txXfrm rot="-5400000">
        <a:off x="1073658" y="2728903"/>
        <a:ext cx="7031073" cy="89963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9FE3BC-9E45-4BCF-9CF6-0F7B803A494E}" type="datetimeFigureOut">
              <a:rPr lang="en-GB" smtClean="0"/>
              <a:pPr/>
              <a:t>18/11/2023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5BE117-12A5-4810-878D-EF916ABC0CC8}" type="slidenum">
              <a:rPr lang="en-GB" smtClean="0"/>
              <a:pPr/>
              <a:t>‹#›</a:t>
            </a:fld>
            <a:endParaRPr lang="en-GB" dirty="0"/>
          </a:p>
        </p:txBody>
      </p:sp>
    </p:spTree>
    <p:extLst>
      <p:ext uri="{BB962C8B-B14F-4D97-AF65-F5344CB8AC3E}">
        <p14:creationId xmlns:p14="http://schemas.microsoft.com/office/powerpoint/2010/main" val="1655972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noProof="0" dirty="0"/>
          </a:p>
        </p:txBody>
      </p:sp>
      <p:sp>
        <p:nvSpPr>
          <p:cNvPr id="4" name="Slide Number Placeholder 3"/>
          <p:cNvSpPr>
            <a:spLocks noGrp="1"/>
          </p:cNvSpPr>
          <p:nvPr>
            <p:ph type="sldNum" sz="quarter" idx="10"/>
          </p:nvPr>
        </p:nvSpPr>
        <p:spPr/>
        <p:txBody>
          <a:bodyPr/>
          <a:lstStyle/>
          <a:p>
            <a:fld id="{355BE117-12A5-4810-878D-EF916ABC0CC8}" type="slidenum">
              <a:rPr lang="en-GB" smtClean="0"/>
              <a:pPr/>
              <a:t>13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fld id="{38D1BC7B-C676-4451-B854-AEEE507D14C0}" type="datetime1">
              <a:rPr lang="en-US" smtClean="0"/>
              <a:pPr/>
              <a:t>11/18/2023</a:t>
            </a:fld>
            <a:endParaRPr lang="en-US" dirty="0"/>
          </a:p>
        </p:txBody>
      </p:sp>
      <p:sp>
        <p:nvSpPr>
          <p:cNvPr id="5" name="Footer Placeholder 4"/>
          <p:cNvSpPr>
            <a:spLocks noGrp="1"/>
          </p:cNvSpPr>
          <p:nvPr>
            <p:ph type="ftr" sz="quarter" idx="11"/>
          </p:nvPr>
        </p:nvSpPr>
        <p:spPr>
          <a:xfrm>
            <a:off x="533401" y="5936189"/>
            <a:ext cx="4021666" cy="365125"/>
          </a:xfrm>
        </p:spPr>
        <p:txBody>
          <a:bodyPr/>
          <a:lstStyle/>
          <a:p>
            <a:endParaRPr lang="en-US" dirty="0"/>
          </a:p>
        </p:txBody>
      </p:sp>
      <p:sp>
        <p:nvSpPr>
          <p:cNvPr id="6" name="Slide Number Placeholder 5"/>
          <p:cNvSpPr>
            <a:spLocks noGrp="1"/>
          </p:cNvSpPr>
          <p:nvPr>
            <p:ph type="sldNum" sz="quarter" idx="12"/>
          </p:nvPr>
        </p:nvSpPr>
        <p:spPr>
          <a:xfrm>
            <a:off x="7010399" y="2750337"/>
            <a:ext cx="1370293" cy="1356442"/>
          </a:xfr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292015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DBE755-3337-4A9D-9F78-05AC4F472838}" type="datetime1">
              <a:rPr lang="en-US" smtClean="0"/>
              <a:pPr/>
              <a:t>11/18/2023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040768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fld id="{A21213C6-E20A-4BDF-BAF8-C408CA5A8642}" type="datetime1">
              <a:rPr lang="en-US" smtClean="0"/>
              <a:pPr/>
              <a:t>11/18/2023</a:t>
            </a:fld>
            <a:endParaRPr lang="en-US" dirty="0"/>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18832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381565-7331-44FB-8CB6-3F80C672DA18}"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897703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8E0ED1-CC77-429B-BF56-FE54097FF318}" type="datetime1">
              <a:rPr lang="en-US" smtClean="0"/>
              <a:pPr/>
              <a:t>11/18/2023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66908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28578C-CAC9-4949-8DB9-EF40A93AC093}" type="datetime1">
              <a:rPr lang="en-US" smtClean="0"/>
              <a:pPr/>
              <a:t>11/18/2023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652142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cstate="print">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EC38541-517E-458A-9481-F7D3EEFB4C60}" type="datetime1">
              <a:rPr lang="en-US" smtClean="0"/>
              <a:pPr/>
              <a:t>11/18/2023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756904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5CF150-6133-4D55-9CCE-58524140ED6C}"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343333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52CB83-D2C3-4642-9C25-114550604A1C}"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64231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75EEA5-19B2-42CA-99CC-7656252DD337}"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679723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632581-DF6B-4B45-9537-39B2CE11CDED}"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991147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4EFFB9-5ABC-4AD0-85A8-D137BD5921B0}"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fld id="{B6F15528-21DE-4FAA-801E-634DDDAF4B2B}" type="slidenum">
              <a:rPr lang="en-US" smtClean="0"/>
              <a:pPr/>
              <a:t>‹#›</a:t>
            </a:fld>
            <a:endParaRPr lang="en-US" dirty="0"/>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11495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88A201-A517-4DEC-9B61-A26642C794EF}" type="datetime1">
              <a:rPr lang="en-US" smtClean="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13287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646E87-3DE2-4651-8995-38FD24D04472}" type="datetime1">
              <a:rPr lang="en-US" smtClean="0"/>
              <a:pPr/>
              <a:t>11/18/2023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67230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68125BA-91E6-4CD7-B5E3-218CC9ABD057}" type="datetime1">
              <a:rPr lang="en-US" smtClean="0"/>
              <a:pPr/>
              <a:t>11/18/2023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904922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cstate="print">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cstate="print">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C4AC8-F446-4692-98F7-A0E07925C9AD}" type="datetime1">
              <a:rPr lang="en-US" smtClean="0"/>
              <a:pPr/>
              <a:t>11/18/2023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950425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fld id="{A082E539-7B44-4B8A-990B-A864E9C86224}" type="datetime1">
              <a:rPr lang="en-US" smtClean="0"/>
              <a:pPr/>
              <a:t>11/18/2023</a:t>
            </a:fld>
            <a:endParaRPr lang="en-US" dirty="0"/>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196771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alpha val="63000"/>
              </a:schemeClr>
            </a:gs>
          </a:gsLst>
          <a:lin ang="2520000" scaled="0"/>
          <a:tileRect/>
        </a:gradFill>
        <a:effectLst/>
      </p:bgPr>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A9DF7DC-6FDB-49C3-87FE-09D975736257}" type="datetime1">
              <a:rPr lang="en-US" smtClean="0"/>
              <a:pPr/>
              <a:t>11/18/2023</a:t>
            </a:fld>
            <a:endParaRPr lang="en-US" dirty="0"/>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185538426"/>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437088606"/>
              </p:ext>
            </p:extLst>
          </p:nvPr>
        </p:nvGraphicFramePr>
        <p:xfrm>
          <a:off x="381000" y="2514600"/>
          <a:ext cx="8382000" cy="3544088"/>
        </p:xfrm>
        <a:graphic>
          <a:graphicData uri="http://schemas.openxmlformats.org/drawingml/2006/table">
            <a:tbl>
              <a:tblPr firstRow="1" bandRow="1">
                <a:tableStyleId>{9D7B26C5-4107-4FEC-AEDC-1716B250A1EF}</a:tableStyleId>
              </a:tblPr>
              <a:tblGrid>
                <a:gridCol w="3062654">
                  <a:extLst>
                    <a:ext uri="{9D8B030D-6E8A-4147-A177-3AD203B41FA5}">
                      <a16:colId xmlns:a16="http://schemas.microsoft.com/office/drawing/2014/main" val="20000"/>
                    </a:ext>
                  </a:extLst>
                </a:gridCol>
                <a:gridCol w="5319346">
                  <a:extLst>
                    <a:ext uri="{9D8B030D-6E8A-4147-A177-3AD203B41FA5}">
                      <a16:colId xmlns:a16="http://schemas.microsoft.com/office/drawing/2014/main" val="20001"/>
                    </a:ext>
                  </a:extLst>
                </a:gridCol>
              </a:tblGrid>
              <a:tr h="680282">
                <a:tc>
                  <a:txBody>
                    <a:bodyPr/>
                    <a:lstStyle/>
                    <a:p>
                      <a:pPr algn="ctr" fontAlgn="ctr"/>
                      <a:r>
                        <a:rPr lang="en-GB" sz="2400" b="0" i="0" u="none" strike="noStrike" noProof="0" dirty="0">
                          <a:solidFill>
                            <a:schemeClr val="tx1"/>
                          </a:solidFill>
                          <a:latin typeface="+mn-lt"/>
                          <a:cs typeface="Arial" pitchFamily="34" charset="0"/>
                        </a:rPr>
                        <a:t>Assignment Name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kern="1200" dirty="0">
                          <a:solidFill>
                            <a:schemeClr val="tx1"/>
                          </a:solidFill>
                          <a:latin typeface="+mn-lt"/>
                          <a:ea typeface="+mn-ea"/>
                          <a:cs typeface="+mn-cs"/>
                        </a:rPr>
                        <a:t>Research Paper</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707870">
                <a:tc>
                  <a:txBody>
                    <a:bodyPr/>
                    <a:lstStyle/>
                    <a:p>
                      <a:pPr algn="ctr" fontAlgn="ctr"/>
                      <a:r>
                        <a:rPr lang="en-GB" sz="2400" b="0" i="0" u="none" strike="noStrike" noProof="0" dirty="0">
                          <a:solidFill>
                            <a:schemeClr val="tx1"/>
                          </a:solidFill>
                          <a:latin typeface="+mn-lt"/>
                          <a:cs typeface="Arial" pitchFamily="34" charset="0"/>
                        </a:rPr>
                        <a:t>Module Name </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kern="1200" dirty="0">
                          <a:solidFill>
                            <a:schemeClr val="tx1"/>
                          </a:solidFill>
                          <a:latin typeface="+mn-lt"/>
                          <a:ea typeface="+mn-ea"/>
                          <a:cs typeface="+mn-cs"/>
                        </a:rPr>
                        <a:t>Contemporary Themes in the Hotel and Hospitality Sector</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80282">
                <a:tc>
                  <a:txBody>
                    <a:bodyPr/>
                    <a:lstStyle/>
                    <a:p>
                      <a:pPr algn="ctr" fontAlgn="ctr"/>
                      <a:r>
                        <a:rPr lang="en-GB" sz="2400" b="0" i="0" u="none" strike="noStrike" noProof="0" dirty="0">
                          <a:solidFill>
                            <a:schemeClr val="tx1"/>
                          </a:solidFill>
                          <a:latin typeface="+mn-lt"/>
                          <a:cs typeface="Arial" pitchFamily="34" charset="0"/>
                        </a:rPr>
                        <a:t>Module Code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tx1"/>
                          </a:solidFill>
                          <a:latin typeface="+mn-lt"/>
                          <a:ea typeface="+mn-ea"/>
                          <a:cs typeface="+mn-cs"/>
                        </a:rPr>
                        <a:t>BMIH6001</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80282">
                <a:tc>
                  <a:txBody>
                    <a:bodyPr/>
                    <a:lstStyle/>
                    <a:p>
                      <a:pPr algn="ctr" fontAlgn="ctr"/>
                      <a:r>
                        <a:rPr lang="en-GB" sz="2400" b="0" i="0" u="none" strike="noStrike" noProof="0" dirty="0">
                          <a:solidFill>
                            <a:schemeClr val="tx1"/>
                          </a:solidFill>
                          <a:latin typeface="+mn-lt"/>
                          <a:cs typeface="Arial" pitchFamily="34" charset="0"/>
                        </a:rPr>
                        <a:t>Student Name</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2400" b="0" noProof="0" dirty="0">
                          <a:latin typeface="Arial" pitchFamily="34" charset="0"/>
                          <a:cs typeface="Arial" pitchFamily="34" charset="0"/>
                        </a:rPr>
                        <a:t>Mofassel Hoq Bhuiyan </a:t>
                      </a:r>
                      <a:r>
                        <a:rPr lang="en-GB" sz="2400" b="0" noProof="0" dirty="0" err="1">
                          <a:latin typeface="Arial" pitchFamily="34" charset="0"/>
                          <a:cs typeface="Arial" pitchFamily="34" charset="0"/>
                        </a:rPr>
                        <a:t>Bhuiyan</a:t>
                      </a:r>
                      <a:endParaRPr lang="en-GB" sz="2400" b="0" noProof="0" dirty="0">
                        <a:latin typeface="Arial" pitchFamily="34" charset="0"/>
                        <a:cs typeface="Arial"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680282">
                <a:tc>
                  <a:txBody>
                    <a:bodyPr/>
                    <a:lstStyle/>
                    <a:p>
                      <a:pPr algn="ctr" fontAlgn="ctr"/>
                      <a:r>
                        <a:rPr lang="en-GB" sz="2400" b="0" i="0" u="none" strike="noStrike" noProof="0" dirty="0">
                          <a:solidFill>
                            <a:schemeClr val="tx1"/>
                          </a:solidFill>
                          <a:latin typeface="+mn-lt"/>
                          <a:cs typeface="Arial" pitchFamily="34" charset="0"/>
                        </a:rPr>
                        <a:t>Student ID</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600" b="0" noProof="0" dirty="0">
                          <a:latin typeface="Arial" pitchFamily="34" charset="0"/>
                          <a:cs typeface="Arial" pitchFamily="34" charset="0"/>
                        </a:rPr>
                        <a:t>2012091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Introduction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2</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057400"/>
            <a:ext cx="4572000" cy="4267200"/>
          </a:xfrm>
          <a:ln>
            <a:noFill/>
          </a:ln>
        </p:spPr>
        <p:txBody>
          <a:bodyPr>
            <a:noAutofit/>
          </a:bodyPr>
          <a:lstStyle/>
          <a:p>
            <a:pPr algn="just">
              <a:buNone/>
            </a:pPr>
            <a:r>
              <a:rPr lang="en-GB" sz="1800" dirty="0"/>
              <a:t>In this paper, the contemporary theory which is explored here for the analysis of the Whitbread PLC is the inauguration of a mobile app for increasing the guest service using different types of mobile phones based on their needs, wants, and demands, and doing this is unavoidable for making the life of the guests comfortable (</a:t>
            </a:r>
            <a:r>
              <a:rPr lang="en-GB" sz="1800" dirty="0" err="1"/>
              <a:t>Luftman</a:t>
            </a:r>
            <a:r>
              <a:rPr lang="en-GB" sz="1800" dirty="0"/>
              <a:t> et al., 2017). </a:t>
            </a:r>
          </a:p>
          <a:p>
            <a:pPr algn="just">
              <a:buNone/>
            </a:pPr>
            <a:r>
              <a:rPr lang="en-GB" sz="1800" dirty="0"/>
              <a:t>The Whitbread PLC was inaugurated in the United Kingdom by the founder named Samuel Whitbread who founded this business in the year 1742 (Rashid, 2018). The present chief executive officer of this hotel is Alison </a:t>
            </a:r>
            <a:r>
              <a:rPr lang="en-GB" sz="1800" dirty="0" err="1"/>
              <a:t>Brittain</a:t>
            </a:r>
            <a:r>
              <a:rPr lang="en-GB" sz="1800" dirty="0"/>
              <a:t> from the year 2016 the present. </a:t>
            </a:r>
            <a:endParaRPr lang="en-US" sz="1800" dirty="0"/>
          </a:p>
        </p:txBody>
      </p:sp>
      <p:pic>
        <p:nvPicPr>
          <p:cNvPr id="1026" name="Picture 2" descr="C:\Users\Tasrief\Desktop\Shutterstock_10652038ad.jpg"/>
          <p:cNvPicPr>
            <a:picLocks noChangeAspect="1" noChangeArrowheads="1"/>
          </p:cNvPicPr>
          <p:nvPr/>
        </p:nvPicPr>
        <p:blipFill>
          <a:blip r:embed="rId3"/>
          <a:srcRect/>
          <a:stretch>
            <a:fillRect/>
          </a:stretch>
        </p:blipFill>
        <p:spPr bwMode="auto">
          <a:xfrm>
            <a:off x="5029200" y="2209800"/>
            <a:ext cx="3774130" cy="3657600"/>
          </a:xfrm>
          <a:prstGeom prst="rect">
            <a:avLst/>
          </a:prstGeom>
          <a:noFill/>
          <a:ln w="57150">
            <a:solidFill>
              <a:schemeClr val="bg1"/>
            </a:solidFill>
          </a:ln>
        </p:spPr>
      </p:pic>
      <p:sp>
        <p:nvSpPr>
          <p:cNvPr id="8" name="Content Placeholder 2"/>
          <p:cNvSpPr txBox="1">
            <a:spLocks/>
          </p:cNvSpPr>
          <p:nvPr/>
        </p:nvSpPr>
        <p:spPr>
          <a:xfrm>
            <a:off x="6019800" y="6096000"/>
            <a:ext cx="4572000" cy="381000"/>
          </a:xfrm>
          <a:prstGeom prst="rect">
            <a:avLst/>
          </a:prstGeom>
          <a:ln>
            <a:noFill/>
          </a:ln>
        </p:spPr>
        <p:txBody>
          <a:bodyPr vert="horz" lIns="91440" tIns="45720" rIns="91440" bIns="45720" rtlCol="0">
            <a:no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chemeClr val="tx1"/>
                </a:solidFill>
                <a:effectLst/>
                <a:uLnTx/>
                <a:uFillTx/>
                <a:latin typeface="+mn-lt"/>
                <a:ea typeface="+mn-ea"/>
                <a:cs typeface="+mn-cs"/>
              </a:rPr>
              <a:t>Figure 01: Logo</a:t>
            </a: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Key Theories, and Key Concepts</a:t>
            </a:r>
            <a:endParaRPr lang="en-US" dirty="0">
              <a:solidFill>
                <a:schemeClr val="accent1"/>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3</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aphicFrame>
        <p:nvGraphicFramePr>
          <p:cNvPr id="8" name="Diagram 7"/>
          <p:cNvGraphicFramePr/>
          <p:nvPr/>
        </p:nvGraphicFramePr>
        <p:xfrm>
          <a:off x="228600" y="2209800"/>
          <a:ext cx="84582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Latest Findings (1)</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4</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057400"/>
            <a:ext cx="8382000" cy="3810000"/>
          </a:xfrm>
          <a:ln>
            <a:noFill/>
          </a:ln>
        </p:spPr>
        <p:txBody>
          <a:bodyPr>
            <a:noAutofit/>
          </a:bodyPr>
          <a:lstStyle/>
          <a:p>
            <a:pPr algn="just">
              <a:buNone/>
            </a:pPr>
            <a:r>
              <a:rPr lang="en-GB" dirty="0"/>
              <a:t>A paper was written on </a:t>
            </a:r>
            <a:r>
              <a:rPr lang="en-GB" u="sng" dirty="0"/>
              <a:t>“An extended technology acceptance model in </a:t>
            </a:r>
            <a:r>
              <a:rPr lang="en-GB" u="sng" dirty="0" err="1"/>
              <a:t>behavioral</a:t>
            </a:r>
            <a:r>
              <a:rPr lang="en-GB" u="sng" dirty="0"/>
              <a:t> intention toward hotel tablet apps with moderating effects of gender and age” </a:t>
            </a:r>
            <a:r>
              <a:rPr lang="en-GB" dirty="0"/>
              <a:t>and this piece of writing aimed at knowing the impact of participation of visitors in the hotel tablet app on the analysis of the </a:t>
            </a:r>
            <a:r>
              <a:rPr lang="en-GB" dirty="0" err="1"/>
              <a:t>behavior</a:t>
            </a:r>
            <a:r>
              <a:rPr lang="en-GB" dirty="0"/>
              <a:t> of visitors of different hotels (Kim, 2016).</a:t>
            </a:r>
          </a:p>
          <a:p>
            <a:pPr algn="just">
              <a:buNone/>
            </a:pPr>
            <a:r>
              <a:rPr lang="en-GB" dirty="0"/>
              <a:t>Most factors were found to be positively related to the impact on the </a:t>
            </a:r>
            <a:r>
              <a:rPr lang="en-GB" dirty="0" err="1"/>
              <a:t>behavior</a:t>
            </a:r>
            <a:r>
              <a:rPr lang="en-GB" dirty="0"/>
              <a:t> of visitors of different hotels in the United States by using the app, and age was found to be insignificantly related to the </a:t>
            </a:r>
            <a:r>
              <a:rPr lang="en-GB" dirty="0" err="1"/>
              <a:t>behavior</a:t>
            </a:r>
            <a:r>
              <a:rPr lang="en-GB" dirty="0"/>
              <a:t> of visitors of different hotels in the United States by using the app.</a:t>
            </a:r>
            <a:endParaRPr lang="en-US" dirty="0"/>
          </a:p>
          <a:p>
            <a:pPr algn="just">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Latest Findings (2)</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5</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057400"/>
            <a:ext cx="8382000" cy="3810000"/>
          </a:xfrm>
          <a:ln>
            <a:noFill/>
          </a:ln>
        </p:spPr>
        <p:txBody>
          <a:bodyPr>
            <a:noAutofit/>
          </a:bodyPr>
          <a:lstStyle/>
          <a:p>
            <a:pPr algn="just">
              <a:buNone/>
            </a:pPr>
            <a:r>
              <a:rPr lang="en-GB" dirty="0"/>
              <a:t>A piece of writing was found in </a:t>
            </a:r>
            <a:r>
              <a:rPr lang="en-GB" u="sng" dirty="0"/>
              <a:t>“The Impact of Fake Reviews on Online Visibility: A Vulnerability Assessment of the Hotel Industry”</a:t>
            </a:r>
            <a:r>
              <a:rPr lang="en-GB" dirty="0"/>
              <a:t> and this piece of writing targeted at ensuring the visibility of the hotel business to visitors, and finding out the vulnerability of finding fake reviews (</a:t>
            </a:r>
            <a:r>
              <a:rPr lang="en-GB" dirty="0" err="1"/>
              <a:t>Lappas</a:t>
            </a:r>
            <a:r>
              <a:rPr lang="en-GB" dirty="0"/>
              <a:t> et al., 2016).</a:t>
            </a:r>
          </a:p>
          <a:p>
            <a:pPr algn="just">
              <a:buNone/>
            </a:pPr>
            <a:r>
              <a:rPr lang="en-GB" dirty="0"/>
              <a:t>Evaluating around 2.3 million different types of reviews of almost 4,709 hotels from 17 different cities, fake reviews were identified to be dangerous for the development of hotels, and it was also found with the probability of finding unfair competition in the hospitality industry which were found to be destructive for all of the competitors.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Latest Findings (3)</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6</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362200"/>
            <a:ext cx="5105400" cy="3886200"/>
          </a:xfrm>
          <a:ln>
            <a:noFill/>
          </a:ln>
        </p:spPr>
        <p:txBody>
          <a:bodyPr>
            <a:noAutofit/>
          </a:bodyPr>
          <a:lstStyle/>
          <a:p>
            <a:pPr algn="just">
              <a:buNone/>
            </a:pPr>
            <a:r>
              <a:rPr lang="en-GB" sz="2300" dirty="0"/>
              <a:t>Virtual reality (VR) and augmented reality (AR) turned into critical factors in increasing the number of customers in the tourism, and hospitality industry, and it turned into a good thing for the researchers (</a:t>
            </a:r>
            <a:r>
              <a:rPr lang="en-GB" sz="2300" dirty="0" err="1"/>
              <a:t>Nayyar</a:t>
            </a:r>
            <a:r>
              <a:rPr lang="en-GB" sz="2300" dirty="0"/>
              <a:t> et al., 2018). This work aimed at knowing the effectiveness of top technologies not only for the development of tourism but also for the development of hospitality that included VR and AR.</a:t>
            </a:r>
          </a:p>
          <a:p>
            <a:pPr algn="just">
              <a:buNone/>
            </a:pPr>
            <a:endParaRPr lang="en-US" dirty="0"/>
          </a:p>
        </p:txBody>
      </p:sp>
      <p:pic>
        <p:nvPicPr>
          <p:cNvPr id="2050" name="Picture 2" descr="C:\Users\Tasrief\Desktop\4Z3i68Pv-shutterstock_1390598084.jpg"/>
          <p:cNvPicPr>
            <a:picLocks noChangeAspect="1" noChangeArrowheads="1"/>
          </p:cNvPicPr>
          <p:nvPr/>
        </p:nvPicPr>
        <p:blipFill>
          <a:blip r:embed="rId3" cstate="print"/>
          <a:srcRect/>
          <a:stretch>
            <a:fillRect/>
          </a:stretch>
        </p:blipFill>
        <p:spPr bwMode="auto">
          <a:xfrm>
            <a:off x="6324600" y="2438400"/>
            <a:ext cx="2057400" cy="1314450"/>
          </a:xfrm>
          <a:prstGeom prst="rect">
            <a:avLst/>
          </a:prstGeom>
          <a:noFill/>
          <a:ln w="57150">
            <a:solidFill>
              <a:schemeClr val="bg1"/>
            </a:solidFill>
          </a:ln>
        </p:spPr>
      </p:pic>
      <p:sp>
        <p:nvSpPr>
          <p:cNvPr id="8" name="Content Placeholder 2"/>
          <p:cNvSpPr txBox="1">
            <a:spLocks/>
          </p:cNvSpPr>
          <p:nvPr/>
        </p:nvSpPr>
        <p:spPr>
          <a:xfrm>
            <a:off x="5410200" y="4419600"/>
            <a:ext cx="3505200" cy="1828800"/>
          </a:xfrm>
          <a:prstGeom prst="rect">
            <a:avLst/>
          </a:prstGeom>
          <a:ln>
            <a:noFill/>
          </a:ln>
        </p:spPr>
        <p:txBody>
          <a:bodyPr vert="horz" lIns="91440" tIns="45720" rIns="91440" bIns="45720" rtlCol="0">
            <a:no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300" b="0" i="0" u="none" strike="noStrike" kern="1200" cap="none" spc="0" normalizeH="0" baseline="0" noProof="0" dirty="0">
                <a:ln>
                  <a:noFill/>
                </a:ln>
                <a:solidFill>
                  <a:schemeClr val="tx1"/>
                </a:solidFill>
                <a:effectLst/>
                <a:uLnTx/>
                <a:uFillTx/>
                <a:latin typeface="+mn-lt"/>
                <a:ea typeface="+mn-ea"/>
                <a:cs typeface="+mn-cs"/>
              </a:rPr>
              <a:t>It was found that at present, these technologies were in the introduction stage in different hotels, and these were expected to grow heavily.</a:t>
            </a:r>
            <a:endParaRPr kumimoji="0" lang="en-US" sz="2300" b="0" i="0" u="none" strike="noStrike" kern="1200" cap="none" spc="0" normalizeH="0" baseline="0" noProof="0" dirty="0">
              <a:ln>
                <a:noFill/>
              </a:ln>
              <a:solidFill>
                <a:schemeClr val="tx1"/>
              </a:solidFill>
              <a:effectLst/>
              <a:uLnTx/>
              <a:uFillTx/>
              <a:latin typeface="+mn-lt"/>
              <a:ea typeface="+mn-ea"/>
              <a:cs typeface="+mn-cs"/>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cxnSp>
        <p:nvCxnSpPr>
          <p:cNvPr id="10" name="Straight Connector 9"/>
          <p:cNvCxnSpPr/>
          <p:nvPr/>
        </p:nvCxnSpPr>
        <p:spPr>
          <a:xfrm rot="5400000">
            <a:off x="3124994" y="4419600"/>
            <a:ext cx="4571206" cy="794"/>
          </a:xfrm>
          <a:prstGeom prst="line">
            <a:avLst/>
          </a:prstGeom>
          <a:ln w="57150"/>
        </p:spPr>
        <p:style>
          <a:lnRef idx="1">
            <a:schemeClr val="dk1"/>
          </a:lnRef>
          <a:fillRef idx="0">
            <a:schemeClr val="dk1"/>
          </a:fillRef>
          <a:effectRef idx="0">
            <a:schemeClr val="dk1"/>
          </a:effectRef>
          <a:fontRef idx="minor">
            <a:schemeClr val="tx1"/>
          </a:fontRef>
        </p:style>
      </p:cxnSp>
      <p:sp>
        <p:nvSpPr>
          <p:cNvPr id="12" name="Content Placeholder 2"/>
          <p:cNvSpPr txBox="1">
            <a:spLocks/>
          </p:cNvSpPr>
          <p:nvPr/>
        </p:nvSpPr>
        <p:spPr>
          <a:xfrm>
            <a:off x="6400800" y="3886200"/>
            <a:ext cx="4572000" cy="381000"/>
          </a:xfrm>
          <a:prstGeom prst="rect">
            <a:avLst/>
          </a:prstGeom>
          <a:ln>
            <a:noFill/>
          </a:ln>
        </p:spPr>
        <p:txBody>
          <a:bodyPr vert="horz" lIns="91440" tIns="45720" rIns="91440" bIns="45720" rtlCol="0">
            <a:no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300" b="0" i="0" u="none" strike="noStrike" kern="1200" cap="none" spc="0" normalizeH="0" baseline="0" noProof="0" dirty="0">
                <a:ln>
                  <a:noFill/>
                </a:ln>
                <a:solidFill>
                  <a:schemeClr val="tx1"/>
                </a:solidFill>
                <a:effectLst/>
                <a:uLnTx/>
                <a:uFillTx/>
                <a:latin typeface="+mn-lt"/>
                <a:ea typeface="+mn-ea"/>
                <a:cs typeface="+mn-cs"/>
              </a:rPr>
              <a:t>Figure 02: AI</a:t>
            </a:r>
            <a:endParaRPr kumimoji="0" lang="en-US" sz="2300" b="0" i="0" u="none" strike="noStrike" kern="1200" cap="none" spc="0" normalizeH="0" baseline="0" noProof="0" dirty="0">
              <a:ln>
                <a:noFill/>
              </a:ln>
              <a:solidFill>
                <a:schemeClr val="tx1"/>
              </a:solidFill>
              <a:effectLst/>
              <a:uLnTx/>
              <a:uFillTx/>
              <a:latin typeface="+mn-lt"/>
              <a:ea typeface="+mn-ea"/>
              <a:cs typeface="+mn-cs"/>
            </a:endParaRPr>
          </a:p>
        </p:txBody>
      </p:sp>
      <p:cxnSp>
        <p:nvCxnSpPr>
          <p:cNvPr id="13" name="Straight Connector 12"/>
          <p:cNvCxnSpPr/>
          <p:nvPr/>
        </p:nvCxnSpPr>
        <p:spPr>
          <a:xfrm rot="10800000">
            <a:off x="5410200" y="4267200"/>
            <a:ext cx="3505200" cy="1588"/>
          </a:xfrm>
          <a:prstGeom prst="line">
            <a:avLst/>
          </a:prstGeom>
          <a:ln w="57150"/>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Real Impacts of Contemporary Theme (1)</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7</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667000"/>
            <a:ext cx="8382000" cy="3581400"/>
          </a:xfrm>
          <a:ln w="57150">
            <a:solidFill>
              <a:schemeClr val="bg1"/>
            </a:solidFill>
          </a:ln>
        </p:spPr>
        <p:txBody>
          <a:bodyPr>
            <a:noAutofit/>
          </a:bodyPr>
          <a:lstStyle/>
          <a:p>
            <a:pPr algn="just">
              <a:buNone/>
            </a:pPr>
            <a:r>
              <a:rPr lang="en-GB" dirty="0"/>
              <a:t>It will be found and with the inauguration of the mobile app for booking hotels for visitors, it will reduce the time of serving on the internet, and this will have happened the reduction of wastage of time in finding out the website of hotels using Google, or other search engines (</a:t>
            </a:r>
            <a:r>
              <a:rPr lang="en-GB" dirty="0" err="1"/>
              <a:t>Hollnagel</a:t>
            </a:r>
            <a:r>
              <a:rPr lang="en-GB" dirty="0"/>
              <a:t>, 2018).</a:t>
            </a:r>
          </a:p>
          <a:p>
            <a:pPr algn="just">
              <a:buNone/>
            </a:pPr>
            <a:r>
              <a:rPr lang="en-GB" dirty="0"/>
              <a:t>Also, the use of this app helps to inspire other customers to use this for the benefits of using this app, and this will ultimately help to increase the amount of revenue of the hotel called Whitbread PLC.</a:t>
            </a:r>
          </a:p>
          <a:p>
            <a:pPr algn="just">
              <a:buNone/>
            </a:pPr>
            <a:endParaRPr lang="en-US" dirty="0"/>
          </a:p>
        </p:txBody>
      </p:sp>
      <p:sp>
        <p:nvSpPr>
          <p:cNvPr id="6" name="Content Placeholder 2"/>
          <p:cNvSpPr txBox="1">
            <a:spLocks/>
          </p:cNvSpPr>
          <p:nvPr/>
        </p:nvSpPr>
        <p:spPr>
          <a:xfrm>
            <a:off x="228600" y="2057400"/>
            <a:ext cx="8382000" cy="533400"/>
          </a:xfrm>
          <a:prstGeom prst="rect">
            <a:avLst/>
          </a:prstGeom>
          <a:ln>
            <a:noFill/>
          </a:ln>
        </p:spPr>
        <p:txBody>
          <a:bodyPr vert="horz" lIns="91440" tIns="45720" rIns="91440" bIns="45720" rtlCol="0">
            <a:no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sng" strike="noStrike" kern="1200" cap="none" spc="0" normalizeH="0" baseline="0" noProof="0" dirty="0">
                <a:ln>
                  <a:noFill/>
                </a:ln>
                <a:solidFill>
                  <a:schemeClr val="tx1"/>
                </a:solidFill>
                <a:effectLst/>
                <a:uLnTx/>
                <a:uFillTx/>
                <a:latin typeface="+mn-lt"/>
                <a:ea typeface="+mn-ea"/>
                <a:cs typeface="+mn-cs"/>
              </a:rPr>
              <a:t>An increase in the number of customers</a:t>
            </a:r>
            <a:r>
              <a:rPr kumimoji="0" lang="en-GB" sz="2400" b="0" i="0" u="none" strike="noStrike" kern="1200" cap="none" spc="0" normalizeH="0" baseline="0" noProof="0" dirty="0">
                <a:ln>
                  <a:noFill/>
                </a:ln>
                <a:solidFill>
                  <a:schemeClr val="tx1"/>
                </a:solidFill>
                <a:effectLst/>
                <a:uLnTx/>
                <a:uFillTx/>
                <a:latin typeface="+mn-lt"/>
                <a:ea typeface="+mn-ea"/>
                <a:cs typeface="+mn-c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Real Impacts of Contemporary Theme (2)</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8</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667000"/>
            <a:ext cx="8382000" cy="3200400"/>
          </a:xfrm>
          <a:ln w="57150">
            <a:solidFill>
              <a:schemeClr val="bg1"/>
            </a:solidFill>
          </a:ln>
        </p:spPr>
        <p:txBody>
          <a:bodyPr>
            <a:noAutofit/>
          </a:bodyPr>
          <a:lstStyle/>
          <a:p>
            <a:pPr algn="just">
              <a:buNone/>
            </a:pPr>
            <a:r>
              <a:rPr lang="en-GB" dirty="0"/>
              <a:t>will be noticed and it will be developed for the reviews from the customers of the Whitbread PLC, and this will be happened for finding different types of reviews in the app about the quality of services of the Whitbread PLC. </a:t>
            </a:r>
          </a:p>
          <a:p>
            <a:pPr algn="just">
              <a:buNone/>
            </a:pPr>
            <a:r>
              <a:rPr lang="en-GB" dirty="0"/>
              <a:t>Here is also the chance of finding out the inconsistencies in providing service to visitors in the hotel named Whitbread PLC, and this will push the existing, and related employees to the accountability of their authorities, and responsibilities (Mathis et al., 2016).</a:t>
            </a:r>
            <a:endParaRPr lang="en-US" dirty="0"/>
          </a:p>
          <a:p>
            <a:pPr algn="just">
              <a:buNone/>
            </a:pPr>
            <a:endParaRPr lang="en-US" dirty="0"/>
          </a:p>
        </p:txBody>
      </p:sp>
      <p:sp>
        <p:nvSpPr>
          <p:cNvPr id="6" name="Content Placeholder 2"/>
          <p:cNvSpPr txBox="1">
            <a:spLocks/>
          </p:cNvSpPr>
          <p:nvPr/>
        </p:nvSpPr>
        <p:spPr>
          <a:xfrm>
            <a:off x="228600" y="2057400"/>
            <a:ext cx="8382000" cy="533400"/>
          </a:xfrm>
          <a:prstGeom prst="rect">
            <a:avLst/>
          </a:prstGeom>
          <a:ln>
            <a:noFill/>
          </a:ln>
        </p:spPr>
        <p:txBody>
          <a:bodyPr vert="horz" lIns="91440" tIns="45720" rIns="91440" bIns="45720" rtlCol="0">
            <a:noAutofit/>
          </a:bodyPr>
          <a:lstStyle/>
          <a:p>
            <a:pPr marL="228600" lvl="0" indent="-228600" algn="just">
              <a:lnSpc>
                <a:spcPct val="90000"/>
              </a:lnSpc>
              <a:spcBef>
                <a:spcPts val="1000"/>
              </a:spcBef>
            </a:pPr>
            <a:r>
              <a:rPr lang="en-GB" sz="2400" b="1" u="sng" dirty="0"/>
              <a:t>An increase in the efficiency of employees </a:t>
            </a:r>
            <a:r>
              <a:rPr kumimoji="0" lang="en-GB" sz="2400" b="0" i="0" u="none" strike="noStrike" kern="1200" cap="none" spc="0" normalizeH="0" baseline="0" noProof="0" dirty="0">
                <a:ln>
                  <a:noFill/>
                </a:ln>
                <a:solidFill>
                  <a:schemeClr val="tx1"/>
                </a:solidFill>
                <a:effectLst/>
                <a:uLnTx/>
                <a:uFillTx/>
                <a:latin typeface="+mn-lt"/>
                <a:ea typeface="+mn-ea"/>
                <a:cs typeface="+mn-cs"/>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Real Impacts of Contemporary Theme (1)</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9</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667000"/>
            <a:ext cx="8382000" cy="2895600"/>
          </a:xfrm>
          <a:ln w="57150">
            <a:solidFill>
              <a:schemeClr val="bg1"/>
            </a:solidFill>
          </a:ln>
        </p:spPr>
        <p:txBody>
          <a:bodyPr>
            <a:noAutofit/>
          </a:bodyPr>
          <a:lstStyle/>
          <a:p>
            <a:pPr algn="just">
              <a:buNone/>
            </a:pPr>
            <a:r>
              <a:rPr lang="en-GB" dirty="0"/>
              <a:t>It will be identified and it will be possible for the existence of feedback from customers, and it will be possible for finding different types of reviews in the app about the quality of resources of the Whitbread PLC. </a:t>
            </a:r>
          </a:p>
          <a:p>
            <a:pPr algn="just">
              <a:buNone/>
            </a:pPr>
            <a:r>
              <a:rPr lang="en-GB" dirty="0"/>
              <a:t>These issues will help the management to take necessary steps for the development of resources, and the application of the VRIO framework will be used to get developed, and proper resource. </a:t>
            </a:r>
            <a:endParaRPr lang="en-US" dirty="0"/>
          </a:p>
          <a:p>
            <a:pPr algn="just">
              <a:buNone/>
            </a:pPr>
            <a:endParaRPr lang="en-US" dirty="0"/>
          </a:p>
        </p:txBody>
      </p:sp>
      <p:sp>
        <p:nvSpPr>
          <p:cNvPr id="6" name="Content Placeholder 2"/>
          <p:cNvSpPr txBox="1">
            <a:spLocks/>
          </p:cNvSpPr>
          <p:nvPr/>
        </p:nvSpPr>
        <p:spPr>
          <a:xfrm>
            <a:off x="228600" y="2057400"/>
            <a:ext cx="8382000" cy="533400"/>
          </a:xfrm>
          <a:prstGeom prst="rect">
            <a:avLst/>
          </a:prstGeom>
          <a:ln>
            <a:noFill/>
          </a:ln>
        </p:spPr>
        <p:txBody>
          <a:bodyPr vert="horz" lIns="91440" tIns="45720" rIns="91440" bIns="45720" rtlCol="0">
            <a:noAutofit/>
          </a:bodyPr>
          <a:lstStyle/>
          <a:p>
            <a:pPr marL="228600" lvl="0" indent="-228600" algn="just">
              <a:lnSpc>
                <a:spcPct val="90000"/>
              </a:lnSpc>
              <a:spcBef>
                <a:spcPts val="1000"/>
              </a:spcBef>
            </a:pPr>
            <a:r>
              <a:rPr lang="en-GB" sz="2400" b="1" u="sng" dirty="0"/>
              <a:t>Finding effective resources</a:t>
            </a: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Limitations of Contemporary Theme (1)</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10</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aphicFrame>
        <p:nvGraphicFramePr>
          <p:cNvPr id="8" name="Content Placeholder 7"/>
          <p:cNvGraphicFramePr>
            <a:graphicFrameLocks noGrp="1"/>
          </p:cNvGraphicFramePr>
          <p:nvPr>
            <p:ph idx="1"/>
          </p:nvPr>
        </p:nvGraphicFramePr>
        <p:xfrm>
          <a:off x="533400" y="2336800"/>
          <a:ext cx="8153400" cy="421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Recommendations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11</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362200"/>
            <a:ext cx="8458200" cy="4114800"/>
          </a:xfrm>
          <a:ln w="57150">
            <a:solidFill>
              <a:schemeClr val="bg1"/>
            </a:solidFill>
          </a:ln>
        </p:spPr>
        <p:txBody>
          <a:bodyPr>
            <a:noAutofit/>
          </a:bodyPr>
          <a:lstStyle/>
          <a:p>
            <a:pPr algn="just">
              <a:buNone/>
            </a:pPr>
            <a:r>
              <a:rPr lang="en-GB" sz="1800" b="1" u="sng" dirty="0"/>
              <a:t>Taking feedback</a:t>
            </a:r>
            <a:r>
              <a:rPr lang="en-GB" sz="1800" dirty="0"/>
              <a:t> is a must in ensuring the solvency of the firm indirectly, and doing this will help to find out the current problem with the services of the Whitbread PLC. And feedback must be taken from almost all types of stakeholders using this app (Cooper. 2017). </a:t>
            </a:r>
          </a:p>
          <a:p>
            <a:pPr algn="just">
              <a:buNone/>
            </a:pPr>
            <a:r>
              <a:rPr lang="en-GB" sz="1800" b="1" u="sng" dirty="0"/>
              <a:t>Proper monitoring</a:t>
            </a:r>
            <a:r>
              <a:rPr lang="en-GB" sz="1800" dirty="0"/>
              <a:t> is an unavoidable part of ensuring the proper application of the contemporary theme which is discussed here for the analysis of the Whitbread PLC is the opening of a mobile app for bouncing the customer service using different types of mobile phones based on their needs, wants, and demands, and doing this is unavoidable for making the life of the customers comfortable (Hansen et al., 2021).</a:t>
            </a:r>
          </a:p>
          <a:p>
            <a:pPr algn="just">
              <a:buNone/>
            </a:pPr>
            <a:r>
              <a:rPr lang="en-GB" sz="1800" b="1" u="sng" dirty="0"/>
              <a:t>Proper controlling</a:t>
            </a:r>
            <a:r>
              <a:rPr lang="en-GB" sz="1800" dirty="0"/>
              <a:t> is a vital part of not only ensuring proper monitoring but also ensuring necessary corrections to solve the existing problems as fast as possible, and in doing this, the actual performance must be compared with the planned performance and the deviations which will be found as fast as possible (</a:t>
            </a:r>
            <a:r>
              <a:rPr lang="en-GB" sz="1800" dirty="0" err="1"/>
              <a:t>Blocher</a:t>
            </a:r>
            <a:r>
              <a:rPr lang="en-GB" sz="1800" dirty="0"/>
              <a:t> et al., 2019).</a:t>
            </a:r>
          </a:p>
          <a:p>
            <a:pPr algn="just">
              <a:buNone/>
            </a:pP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Conclusion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12</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7" name="Content Placeholder 2"/>
          <p:cNvSpPr>
            <a:spLocks noGrp="1"/>
          </p:cNvSpPr>
          <p:nvPr>
            <p:ph idx="1"/>
          </p:nvPr>
        </p:nvSpPr>
        <p:spPr>
          <a:xfrm>
            <a:off x="228600" y="2057400"/>
            <a:ext cx="8382000" cy="3810000"/>
          </a:xfrm>
          <a:ln>
            <a:noFill/>
          </a:ln>
        </p:spPr>
        <p:txBody>
          <a:bodyPr>
            <a:noAutofit/>
          </a:bodyPr>
          <a:lstStyle/>
          <a:p>
            <a:pPr algn="just"/>
            <a:r>
              <a:rPr lang="en-GB" dirty="0"/>
              <a:t>In this document, the contemporary theory which was noticed to be explored here for the analysis of the company named Whitbread PLC was the inauguration of a mobile app for boosting the amount of guest service using various kinds of mobile phones based on their needs, wants, and demands, and doing this was crucial for making the life of the guests as much as comfortable.</a:t>
            </a:r>
          </a:p>
          <a:p>
            <a:pPr algn="just"/>
            <a:r>
              <a:rPr lang="en-GB" dirty="0"/>
              <a:t>Real impacts of the contemporary theme were noticed to be expected and to be found in increasing the number of customers, increasing the efficiency of employees, and finding effective resources which were also presented here (Wang et al., 2016).</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chemeClr val="accent1"/>
                </a:solidFill>
              </a:rPr>
              <a:t>References</a:t>
            </a:r>
            <a:endParaRPr lang="en-GB" dirty="0">
              <a:solidFill>
                <a:schemeClr val="accent1"/>
              </a:solidFill>
            </a:endParaRPr>
          </a:p>
        </p:txBody>
      </p:sp>
      <p:sp>
        <p:nvSpPr>
          <p:cNvPr id="3" name="Content Placeholder 2"/>
          <p:cNvSpPr>
            <a:spLocks noGrp="1"/>
          </p:cNvSpPr>
          <p:nvPr>
            <p:ph idx="1"/>
          </p:nvPr>
        </p:nvSpPr>
        <p:spPr>
          <a:xfrm>
            <a:off x="228600" y="2209800"/>
            <a:ext cx="8534400" cy="3733800"/>
          </a:xfrm>
          <a:ln>
            <a:noFill/>
          </a:ln>
        </p:spPr>
        <p:txBody>
          <a:bodyPr>
            <a:noAutofit/>
          </a:bodyPr>
          <a:lstStyle/>
          <a:p>
            <a:r>
              <a:rPr lang="en-GB" sz="1100" dirty="0" err="1"/>
              <a:t>Blocher</a:t>
            </a:r>
            <a:r>
              <a:rPr lang="en-GB" sz="1100" dirty="0"/>
              <a:t>, E.J., Stout, D.E., </a:t>
            </a:r>
            <a:r>
              <a:rPr lang="en-GB" sz="1100" dirty="0" err="1"/>
              <a:t>Juras</a:t>
            </a:r>
            <a:r>
              <a:rPr lang="en-GB" sz="1100" dirty="0"/>
              <a:t>, P.E. and Smith, S., 2019. </a:t>
            </a:r>
            <a:r>
              <a:rPr lang="en-GB" sz="1100" i="1" dirty="0"/>
              <a:t>Cost Management (A Strategic Emphasis) 8e</a:t>
            </a:r>
            <a:r>
              <a:rPr lang="en-GB" sz="1100" dirty="0"/>
              <a:t>. McGraw-Hill Education.</a:t>
            </a:r>
            <a:endParaRPr lang="en-US" sz="1100" dirty="0"/>
          </a:p>
          <a:p>
            <a:r>
              <a:rPr lang="en-GB" sz="1100" dirty="0"/>
              <a:t>Cooper, R., 2017. </a:t>
            </a:r>
            <a:r>
              <a:rPr lang="en-GB" sz="1100" i="1" dirty="0"/>
              <a:t>Supply chain development for the lean enterprise: </a:t>
            </a:r>
            <a:r>
              <a:rPr lang="en-GB" sz="1100" i="1" dirty="0" err="1"/>
              <a:t>interorganizational</a:t>
            </a:r>
            <a:r>
              <a:rPr lang="en-GB" sz="1100" i="1" dirty="0"/>
              <a:t> cost management</a:t>
            </a:r>
            <a:r>
              <a:rPr lang="en-GB" sz="1100" dirty="0"/>
              <a:t>. </a:t>
            </a:r>
            <a:r>
              <a:rPr lang="en-GB" sz="1100" dirty="0" err="1"/>
              <a:t>Routledge</a:t>
            </a:r>
            <a:r>
              <a:rPr lang="en-GB" sz="1100" dirty="0"/>
              <a:t>.</a:t>
            </a:r>
          </a:p>
          <a:p>
            <a:r>
              <a:rPr lang="en-GB" sz="1100" dirty="0"/>
              <a:t>Daft, R.L., 2021. </a:t>
            </a:r>
            <a:r>
              <a:rPr lang="en-GB" sz="1100" i="1" dirty="0"/>
              <a:t>Management</a:t>
            </a:r>
            <a:r>
              <a:rPr lang="en-GB" sz="1100" dirty="0"/>
              <a:t>. </a:t>
            </a:r>
            <a:r>
              <a:rPr lang="en-GB" sz="1100" dirty="0" err="1"/>
              <a:t>Cengage</a:t>
            </a:r>
            <a:r>
              <a:rPr lang="en-GB" sz="1100" dirty="0"/>
              <a:t> Learning.</a:t>
            </a:r>
            <a:endParaRPr lang="en-US" sz="1100" dirty="0"/>
          </a:p>
          <a:p>
            <a:r>
              <a:rPr lang="en-GB" sz="1100" dirty="0"/>
              <a:t>Griffin, R.W., 2021. </a:t>
            </a:r>
            <a:r>
              <a:rPr lang="en-GB" sz="1100" i="1" dirty="0"/>
              <a:t>Management</a:t>
            </a:r>
            <a:r>
              <a:rPr lang="en-GB" sz="1100" dirty="0"/>
              <a:t>. </a:t>
            </a:r>
            <a:r>
              <a:rPr lang="en-GB" sz="1100" dirty="0" err="1"/>
              <a:t>Cengage</a:t>
            </a:r>
            <a:r>
              <a:rPr lang="en-GB" sz="1100" dirty="0"/>
              <a:t> Learning.</a:t>
            </a:r>
          </a:p>
          <a:p>
            <a:r>
              <a:rPr lang="en-GB" sz="1100" dirty="0"/>
              <a:t>Hansen, D.R., </a:t>
            </a:r>
            <a:r>
              <a:rPr lang="en-GB" sz="1100" dirty="0" err="1"/>
              <a:t>Mowen</a:t>
            </a:r>
            <a:r>
              <a:rPr lang="en-GB" sz="1100" dirty="0"/>
              <a:t>, M.M. and </a:t>
            </a:r>
            <a:r>
              <a:rPr lang="en-GB" sz="1100" dirty="0" err="1"/>
              <a:t>Heitger</a:t>
            </a:r>
            <a:r>
              <a:rPr lang="en-GB" sz="1100" dirty="0"/>
              <a:t>, D.L., 2021. </a:t>
            </a:r>
            <a:r>
              <a:rPr lang="en-GB" sz="1100" i="1" dirty="0"/>
              <a:t>Cost management</a:t>
            </a:r>
            <a:r>
              <a:rPr lang="en-GB" sz="1100" dirty="0"/>
              <a:t>. </a:t>
            </a:r>
            <a:r>
              <a:rPr lang="en-GB" sz="1100" dirty="0" err="1"/>
              <a:t>Cengage</a:t>
            </a:r>
            <a:r>
              <a:rPr lang="en-GB" sz="1100" dirty="0"/>
              <a:t> Learning.</a:t>
            </a:r>
          </a:p>
          <a:p>
            <a:r>
              <a:rPr lang="en-GB" sz="1100" dirty="0" err="1"/>
              <a:t>Heding</a:t>
            </a:r>
            <a:r>
              <a:rPr lang="en-GB" sz="1100" dirty="0"/>
              <a:t>, T., </a:t>
            </a:r>
            <a:r>
              <a:rPr lang="en-GB" sz="1100" dirty="0" err="1"/>
              <a:t>Knudtzen</a:t>
            </a:r>
            <a:r>
              <a:rPr lang="en-GB" sz="1100" dirty="0"/>
              <a:t>, C.F. and </a:t>
            </a:r>
            <a:r>
              <a:rPr lang="en-GB" sz="1100" dirty="0" err="1"/>
              <a:t>Bjerre</a:t>
            </a:r>
            <a:r>
              <a:rPr lang="en-GB" sz="1100" dirty="0"/>
              <a:t>, M., 2020. </a:t>
            </a:r>
            <a:r>
              <a:rPr lang="en-GB" sz="1100" i="1" dirty="0"/>
              <a:t>Brand management: Mastering research, theory and practice</a:t>
            </a:r>
            <a:r>
              <a:rPr lang="en-GB" sz="1100" dirty="0"/>
              <a:t>. </a:t>
            </a:r>
            <a:r>
              <a:rPr lang="en-GB" sz="1100" dirty="0" err="1"/>
              <a:t>Routledge</a:t>
            </a:r>
            <a:r>
              <a:rPr lang="en-GB" sz="1100" dirty="0"/>
              <a:t>.</a:t>
            </a:r>
          </a:p>
          <a:p>
            <a:r>
              <a:rPr lang="en-GB" sz="1100" dirty="0" err="1"/>
              <a:t>Hollnagel</a:t>
            </a:r>
            <a:r>
              <a:rPr lang="en-GB" sz="1100" dirty="0"/>
              <a:t>, E., 2018. </a:t>
            </a:r>
            <a:r>
              <a:rPr lang="en-GB" sz="1100" i="1" dirty="0"/>
              <a:t>Safety-I and safety-II: the past and future of safety management</a:t>
            </a:r>
            <a:r>
              <a:rPr lang="en-GB" sz="1100" dirty="0"/>
              <a:t>. CRC press.</a:t>
            </a:r>
          </a:p>
          <a:p>
            <a:r>
              <a:rPr lang="en-GB" sz="1100" dirty="0"/>
              <a:t>Kim, J., 2016. An extended technology acceptance model in </a:t>
            </a:r>
            <a:r>
              <a:rPr lang="en-GB" sz="1100" dirty="0" err="1"/>
              <a:t>behavioral</a:t>
            </a:r>
            <a:r>
              <a:rPr lang="en-GB" sz="1100" dirty="0"/>
              <a:t> intention toward hotel tablet apps with moderating effects of gender and age. </a:t>
            </a:r>
            <a:r>
              <a:rPr lang="en-GB" sz="1100" i="1" dirty="0"/>
              <a:t>International Journal of Contemporary Hospitality Management</a:t>
            </a:r>
            <a:r>
              <a:rPr lang="en-GB" sz="1100" dirty="0"/>
              <a:t>, </a:t>
            </a:r>
            <a:r>
              <a:rPr lang="en-GB" sz="1100" i="1" dirty="0"/>
              <a:t>28</a:t>
            </a:r>
            <a:r>
              <a:rPr lang="en-GB" sz="1100" dirty="0"/>
              <a:t>(8), pp.1535-1553.</a:t>
            </a:r>
          </a:p>
          <a:p>
            <a:r>
              <a:rPr lang="en-GB" sz="1100" dirty="0" err="1"/>
              <a:t>Lappas</a:t>
            </a:r>
            <a:r>
              <a:rPr lang="en-GB" sz="1100" dirty="0"/>
              <a:t>, T., </a:t>
            </a:r>
            <a:r>
              <a:rPr lang="en-GB" sz="1100" dirty="0" err="1"/>
              <a:t>Sabnis</a:t>
            </a:r>
            <a:r>
              <a:rPr lang="en-GB" sz="1100" dirty="0"/>
              <a:t>, G. and Valkanas, G., 2016. The impact of fake reviews on online visibility: A vulnerability assessment of the hotel industry. </a:t>
            </a:r>
            <a:r>
              <a:rPr lang="en-GB" sz="1100" i="1" dirty="0"/>
              <a:t>Information Systems Research</a:t>
            </a:r>
            <a:r>
              <a:rPr lang="en-GB" sz="1100" dirty="0"/>
              <a:t>, </a:t>
            </a:r>
            <a:r>
              <a:rPr lang="en-GB" sz="1100" i="1" dirty="0"/>
              <a:t>27</a:t>
            </a:r>
            <a:r>
              <a:rPr lang="en-GB" sz="1100" dirty="0"/>
              <a:t>(4), pp.940-961.</a:t>
            </a:r>
            <a:endParaRPr lang="en-US" sz="1100" dirty="0"/>
          </a:p>
          <a:p>
            <a:r>
              <a:rPr lang="en-GB" sz="1100" dirty="0" err="1"/>
              <a:t>Luftman</a:t>
            </a:r>
            <a:r>
              <a:rPr lang="en-GB" sz="1100" dirty="0"/>
              <a:t>, J., </a:t>
            </a:r>
            <a:r>
              <a:rPr lang="en-GB" sz="1100" dirty="0" err="1"/>
              <a:t>Lyytinen</a:t>
            </a:r>
            <a:r>
              <a:rPr lang="en-GB" sz="1100" dirty="0"/>
              <a:t>, K. and </a:t>
            </a:r>
            <a:r>
              <a:rPr lang="en-GB" sz="1100" dirty="0" err="1"/>
              <a:t>Zvi</a:t>
            </a:r>
            <a:r>
              <a:rPr lang="en-GB" sz="1100" dirty="0"/>
              <a:t>, T.B., 2017. Enhancing the measurement of information technology (IT) business alignment and its influence on company performance. </a:t>
            </a:r>
            <a:r>
              <a:rPr lang="en-GB" sz="1100" i="1" dirty="0"/>
              <a:t>Journal of Information Technology</a:t>
            </a:r>
            <a:r>
              <a:rPr lang="en-GB" sz="1100" dirty="0"/>
              <a:t>, </a:t>
            </a:r>
            <a:r>
              <a:rPr lang="en-GB" sz="1100" i="1" dirty="0"/>
              <a:t>32</a:t>
            </a:r>
            <a:r>
              <a:rPr lang="en-GB" sz="1100" dirty="0"/>
              <a:t>(1), pp.26-46.</a:t>
            </a:r>
          </a:p>
          <a:p>
            <a:r>
              <a:rPr lang="en-GB" sz="1100" dirty="0"/>
              <a:t>Mathis, R.L., Jackson, J.H., Valentine, S.R. and </a:t>
            </a:r>
            <a:r>
              <a:rPr lang="en-GB" sz="1100" dirty="0" err="1"/>
              <a:t>Meglich</a:t>
            </a:r>
            <a:r>
              <a:rPr lang="en-GB" sz="1100" dirty="0"/>
              <a:t>, P., 2016. </a:t>
            </a:r>
            <a:r>
              <a:rPr lang="en-GB" sz="1100" i="1" dirty="0"/>
              <a:t>Human resource management</a:t>
            </a:r>
            <a:r>
              <a:rPr lang="en-GB" sz="1100" dirty="0"/>
              <a:t>. </a:t>
            </a:r>
            <a:r>
              <a:rPr lang="en-GB" sz="1100" dirty="0" err="1"/>
              <a:t>Cengage</a:t>
            </a:r>
            <a:r>
              <a:rPr lang="en-GB" sz="1100" dirty="0"/>
              <a:t> Learning.</a:t>
            </a:r>
          </a:p>
          <a:p>
            <a:r>
              <a:rPr lang="en-GB" sz="1100" dirty="0" err="1"/>
              <a:t>Nayyar</a:t>
            </a:r>
            <a:r>
              <a:rPr lang="en-GB" sz="1100" dirty="0"/>
              <a:t>, A., </a:t>
            </a:r>
            <a:r>
              <a:rPr lang="en-GB" sz="1100" dirty="0" err="1"/>
              <a:t>Mahapatra</a:t>
            </a:r>
            <a:r>
              <a:rPr lang="en-GB" sz="1100" dirty="0"/>
              <a:t>, B., Le, D. and </a:t>
            </a:r>
            <a:r>
              <a:rPr lang="en-GB" sz="1100" dirty="0" err="1"/>
              <a:t>Suseendran</a:t>
            </a:r>
            <a:r>
              <a:rPr lang="en-GB" sz="1100" dirty="0"/>
              <a:t>, G., 2018. Virtual Reality (VR) &amp; Augmented Reality (AR) technologies for tourism and hospitality industry. </a:t>
            </a:r>
            <a:r>
              <a:rPr lang="en-GB" sz="1100" i="1" dirty="0"/>
              <a:t>International journal of engineering &amp; technology</a:t>
            </a:r>
            <a:r>
              <a:rPr lang="en-GB" sz="1100" dirty="0"/>
              <a:t>, </a:t>
            </a:r>
            <a:r>
              <a:rPr lang="en-GB" sz="1100" i="1" dirty="0"/>
              <a:t>7</a:t>
            </a:r>
            <a:r>
              <a:rPr lang="en-GB" sz="1100" dirty="0"/>
              <a:t>(2.21), pp.156-160.</a:t>
            </a:r>
          </a:p>
          <a:p>
            <a:r>
              <a:rPr lang="en-GB" sz="1100" dirty="0"/>
              <a:t>Rainer, R.K., Kelly, R.R. and Prince, B., 2022. </a:t>
            </a:r>
            <a:r>
              <a:rPr lang="en-GB" sz="1100" i="1" dirty="0"/>
              <a:t>Introduction to information systems</a:t>
            </a:r>
            <a:r>
              <a:rPr lang="en-GB" sz="1100" dirty="0"/>
              <a:t>. John Wiley &amp; Sons.</a:t>
            </a:r>
            <a:endParaRPr lang="en-US" sz="1100" dirty="0"/>
          </a:p>
          <a:p>
            <a:r>
              <a:rPr lang="en-GB" sz="1100" dirty="0"/>
              <a:t>Wang, Y., </a:t>
            </a:r>
            <a:r>
              <a:rPr lang="en-GB" sz="1100" dirty="0" err="1"/>
              <a:t>Qian</a:t>
            </a:r>
            <a:r>
              <a:rPr lang="en-GB" sz="1100" dirty="0"/>
              <a:t>, Y., Zhang, L. and </a:t>
            </a:r>
            <a:r>
              <a:rPr lang="en-GB" sz="1100" dirty="0" err="1"/>
              <a:t>Qiong</a:t>
            </a:r>
            <a:r>
              <a:rPr lang="en-GB" sz="1100" dirty="0"/>
              <a:t>, X.U., 2016. Method of Project Schedule and Cost Management Based on Activity Performance Analysis. </a:t>
            </a:r>
            <a:r>
              <a:rPr lang="en-GB" sz="1100" i="1" dirty="0"/>
              <a:t>Sci. Technol. </a:t>
            </a:r>
            <a:r>
              <a:rPr lang="en-GB" sz="1100" i="1" dirty="0" err="1"/>
              <a:t>Manag</a:t>
            </a:r>
            <a:r>
              <a:rPr lang="en-GB" sz="1100" i="1" dirty="0"/>
              <a:t>. Res</a:t>
            </a:r>
            <a:r>
              <a:rPr lang="en-GB" sz="1100" dirty="0"/>
              <a:t>, </a:t>
            </a:r>
            <a:r>
              <a:rPr lang="en-GB" sz="1100" i="1" dirty="0"/>
              <a:t>36</a:t>
            </a:r>
            <a:r>
              <a:rPr lang="en-GB" sz="1100" dirty="0"/>
              <a:t>, pp.207-212.</a:t>
            </a:r>
            <a:endParaRPr lang="en-US" sz="1100" dirty="0"/>
          </a:p>
          <a:p>
            <a:endParaRPr lang="en-US" sz="2000"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chemeClr val="bg1"/>
                </a:solidFill>
              </a:rPr>
              <a:pPr/>
              <a:t>13</a:t>
            </a:fld>
            <a:endParaRPr lang="en-US" dirty="0">
              <a:solidFill>
                <a:schemeClr val="bg1"/>
              </a:solidFill>
            </a:endParaRPr>
          </a:p>
        </p:txBody>
      </p:sp>
      <p:sp>
        <p:nvSpPr>
          <p:cNvPr id="3074" name="AutoShape 2" descr="Every One of Hilton's 13 Hotel Brands,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Tree>
  </p:cSld>
  <p:clrMapOvr>
    <a:masterClrMapping/>
  </p:clrMapOvr>
</p:sld>
</file>

<file path=ppt/theme/theme1.xml><?xml version="1.0" encoding="utf-8"?>
<a:theme xmlns:a="http://schemas.openxmlformats.org/drawingml/2006/main" name="Berlin">
  <a:themeElements>
    <a:clrScheme name="Custom 9">
      <a:dk1>
        <a:srgbClr val="C9FAFC"/>
      </a:dk1>
      <a:lt1>
        <a:sysClr val="window" lastClr="FFFFFF"/>
      </a:lt1>
      <a:dk2>
        <a:srgbClr val="04617B"/>
      </a:dk2>
      <a:lt2>
        <a:srgbClr val="DBF5F9"/>
      </a:lt2>
      <a:accent1>
        <a:srgbClr val="0F6FC6"/>
      </a:accent1>
      <a:accent2>
        <a:srgbClr val="009DD9"/>
      </a:accent2>
      <a:accent3>
        <a:srgbClr val="0BD0D9"/>
      </a:accent3>
      <a:accent4>
        <a:srgbClr val="C9FAFC"/>
      </a:accent4>
      <a:accent5>
        <a:srgbClr val="C9FAFC"/>
      </a:accent5>
      <a:accent6>
        <a:srgbClr val="C9FAFC"/>
      </a:accent6>
      <a:hlink>
        <a:srgbClr val="C9FAFC"/>
      </a:hlink>
      <a:folHlink>
        <a:srgbClr val="C9FAFC"/>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0</TotalTime>
  <Words>1852</Words>
  <Application>Microsoft Office PowerPoint</Application>
  <PresentationFormat>On-screen Show (4:3)</PresentationFormat>
  <Paragraphs>95</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Trebuchet MS</vt:lpstr>
      <vt:lpstr>Berlin</vt:lpstr>
      <vt:lpstr>PowerPoint Presentation</vt:lpstr>
      <vt:lpstr>Introduction</vt:lpstr>
      <vt:lpstr>Key Theories, and Key Concepts</vt:lpstr>
      <vt:lpstr>Latest Findings (1)</vt:lpstr>
      <vt:lpstr>Latest Findings (2)</vt:lpstr>
      <vt:lpstr>Latest Findings (3)</vt:lpstr>
      <vt:lpstr>Real Impacts of Contemporary Theme (1)</vt:lpstr>
      <vt:lpstr>Real Impacts of Contemporary Theme (2)</vt:lpstr>
      <vt:lpstr>Real Impacts of Contemporary Theme (1)</vt:lpstr>
      <vt:lpstr>Limitations of Contemporary Theme (1)</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2022-04-18T08:21:24Z</dcterms:created>
  <dcterms:modified xsi:type="dcterms:W3CDTF">2023-11-20T10:47:51Z</dcterms:modified>
</cp:coreProperties>
</file>