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529" r:id="rId5"/>
    <p:sldId id="434" r:id="rId6"/>
    <p:sldId id="435" r:id="rId7"/>
    <p:sldId id="283" r:id="rId8"/>
    <p:sldId id="408" r:id="rId9"/>
    <p:sldId id="428" r:id="rId10"/>
    <p:sldId id="514" r:id="rId11"/>
    <p:sldId id="511" r:id="rId12"/>
    <p:sldId id="470" r:id="rId13"/>
    <p:sldId id="472" r:id="rId14"/>
    <p:sldId id="513" r:id="rId15"/>
    <p:sldId id="464" r:id="rId16"/>
    <p:sldId id="465" r:id="rId17"/>
    <p:sldId id="494" r:id="rId18"/>
    <p:sldId id="471" r:id="rId19"/>
    <p:sldId id="479" r:id="rId20"/>
    <p:sldId id="498" r:id="rId21"/>
    <p:sldId id="449" r:id="rId22"/>
    <p:sldId id="510" r:id="rId23"/>
    <p:sldId id="469" r:id="rId24"/>
    <p:sldId id="466" r:id="rId25"/>
    <p:sldId id="467" r:id="rId26"/>
    <p:sldId id="480" r:id="rId27"/>
    <p:sldId id="495" r:id="rId28"/>
    <p:sldId id="515" r:id="rId29"/>
    <p:sldId id="468" r:id="rId30"/>
    <p:sldId id="453" r:id="rId31"/>
    <p:sldId id="487" r:id="rId32"/>
    <p:sldId id="488" r:id="rId33"/>
    <p:sldId id="535" r:id="rId34"/>
    <p:sldId id="499" r:id="rId35"/>
    <p:sldId id="463" r:id="rId36"/>
    <p:sldId id="533" r:id="rId37"/>
    <p:sldId id="534" r:id="rId38"/>
    <p:sldId id="477" r:id="rId39"/>
    <p:sldId id="491" r:id="rId40"/>
    <p:sldId id="426" r:id="rId41"/>
    <p:sldId id="456" r:id="rId42"/>
    <p:sldId id="424"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63" autoAdjust="0"/>
    <p:restoredTop sz="36606" autoAdjust="0"/>
  </p:normalViewPr>
  <p:slideViewPr>
    <p:cSldViewPr>
      <p:cViewPr varScale="1">
        <p:scale>
          <a:sx n="37" d="100"/>
          <a:sy n="37" d="100"/>
        </p:scale>
        <p:origin x="3416"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an overview of what empowerment entails and why the exercise of your professional power is an important element of your role. </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provide a workshop on the second assignment, so that you understand what is required within the assignment brief. </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7861BC3D-E27B-432B-A1E1-B324849242EE}">
      <dgm:prSet/>
      <dgm:spPr/>
      <dgm:t>
        <a:bodyPr/>
        <a:lstStyle/>
        <a:p>
          <a:r>
            <a:rPr lang="en-GB" dirty="0"/>
            <a:t>To undertake a peer assisted activity to help support your collective ideas around aspects of the assignment specification. </a:t>
          </a:r>
        </a:p>
      </dgm:t>
    </dgm:pt>
    <dgm:pt modelId="{211F8015-D28E-4ADC-BE8A-67C837AA438E}" type="parTrans" cxnId="{D657114A-905B-4998-AACD-6804C3D40F74}">
      <dgm:prSet/>
      <dgm:spPr/>
      <dgm:t>
        <a:bodyPr/>
        <a:lstStyle/>
        <a:p>
          <a:endParaRPr lang="en-GB"/>
        </a:p>
      </dgm:t>
    </dgm:pt>
    <dgm:pt modelId="{79398641-ADA6-4767-8D9A-EAC4C804015F}" type="sibTrans" cxnId="{D657114A-905B-4998-AACD-6804C3D40F74}">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B738F107-FA63-4BB8-973A-D8AED6C64774}" type="presOf" srcId="{7861BC3D-E27B-432B-A1E1-B324849242EE}" destId="{ADCA2153-40AE-4FAC-86E8-AE6B1E256646}" srcOrd="0" destOrd="3" presId="urn:microsoft.com/office/officeart/2005/8/layout/hProcess9"/>
    <dgm:cxn modelId="{41FF3C0D-9335-435B-8473-0584DE3CC533}" type="presOf" srcId="{8E23578F-2F57-4F4C-98DC-72269D9618A2}" destId="{ADCA2153-40AE-4FAC-86E8-AE6B1E256646}" srcOrd="0" destOrd="0" presId="urn:microsoft.com/office/officeart/2005/8/layout/hProcess9"/>
    <dgm:cxn modelId="{D657114A-905B-4998-AACD-6804C3D40F74}" srcId="{8E23578F-2F57-4F4C-98DC-72269D9618A2}" destId="{7861BC3D-E27B-432B-A1E1-B324849242EE}" srcOrd="2" destOrd="0" parTransId="{211F8015-D28E-4ADC-BE8A-67C837AA438E}" sibTransId="{79398641-ADA6-4767-8D9A-EAC4C804015F}"/>
    <dgm:cxn modelId="{91D37F6D-601B-4BC2-94E3-90FD626BB4F1}" type="presOf" srcId="{87E00E2A-5035-426C-BE69-CDADC827C543}" destId="{ADCA2153-40AE-4FAC-86E8-AE6B1E256646}" srcOrd="0" destOrd="2"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1"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the sources of power.</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what is required within the assignment brief and how to meet the assessment requirements. </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B4793765-0D67-4625-9822-73ABAC913C8A}">
      <dgm:prSet/>
      <dgm:spPr/>
      <dgm:t>
        <a:bodyPr/>
        <a:lstStyle/>
        <a:p>
          <a:r>
            <a:rPr lang="en-GB" dirty="0"/>
            <a:t>To understand what is empowerment as a H &amp; SC worker. </a:t>
          </a:r>
        </a:p>
      </dgm:t>
    </dgm:pt>
    <dgm:pt modelId="{C2CC7FF6-F93A-4717-976F-A41EBD9D039A}" type="parTrans" cxnId="{CD05EA71-78F7-484A-BBAC-68306A57DC31}">
      <dgm:prSet/>
      <dgm:spPr/>
    </dgm:pt>
    <dgm:pt modelId="{A5E2F344-702A-4410-A52D-81A3501516AC}" type="sibTrans" cxnId="{CD05EA71-78F7-484A-BBAC-68306A57DC31}">
      <dgm:prSet/>
      <dgm:spPr/>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1514F208-5DCB-45EE-A356-F09A998F26B7}" type="presOf" srcId="{B4793765-0D67-4625-9822-73ABAC913C8A}" destId="{92CD4DDA-491C-4435-A76D-8375A73536CA}" srcOrd="0" destOrd="2" presId="urn:microsoft.com/office/officeart/2005/8/layout/hProcess9"/>
    <dgm:cxn modelId="{CD05EA71-78F7-484A-BBAC-68306A57DC31}" srcId="{710AA29B-1615-45F4-B7F4-18EC7711BA0F}" destId="{B4793765-0D67-4625-9822-73ABAC913C8A}" srcOrd="1" destOrd="0" parTransId="{C2CC7FF6-F93A-4717-976F-A41EBD9D039A}" sibTransId="{A5E2F344-702A-4410-A52D-81A3501516AC}"/>
    <dgm:cxn modelId="{94AB4878-85FE-4B02-855B-991586D80F13}" type="presOf" srcId="{8D2684D6-D348-480C-8BB9-4F46479C1791}" destId="{92CD4DDA-491C-4435-A76D-8375A73536CA}" srcOrd="0" destOrd="3"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2"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2B74B4-8344-498A-9946-625EBA38F87D}" type="doc">
      <dgm:prSet loTypeId="urn:microsoft.com/office/officeart/2005/8/layout/hProcess9" loCatId="process" qsTypeId="urn:microsoft.com/office/officeart/2005/8/quickstyle/simple1" qsCatId="simple" csTypeId="urn:microsoft.com/office/officeart/2005/8/colors/accent1_2" csCatId="accent1" phldr="1"/>
      <dgm:spPr/>
    </dgm:pt>
    <dgm:pt modelId="{3FCD3DFC-9A82-4CC8-8FFB-99DA107EC6CE}">
      <dgm:prSet phldrT="[Text]"/>
      <dgm:spPr/>
      <dgm:t>
        <a:bodyPr/>
        <a:lstStyle/>
        <a:p>
          <a:r>
            <a:rPr lang="en-GB" dirty="0"/>
            <a:t>Micro</a:t>
          </a:r>
        </a:p>
      </dgm:t>
    </dgm:pt>
    <dgm:pt modelId="{C6CEA8DF-BF9E-4FE8-AD63-97E6D5241C52}" type="parTrans" cxnId="{71C7847A-99C8-4D77-8A4C-2B2B1D43064E}">
      <dgm:prSet/>
      <dgm:spPr/>
      <dgm:t>
        <a:bodyPr/>
        <a:lstStyle/>
        <a:p>
          <a:endParaRPr lang="en-GB"/>
        </a:p>
      </dgm:t>
    </dgm:pt>
    <dgm:pt modelId="{6BFACF43-6C39-4DA9-A41D-26B052D5AC52}" type="sibTrans" cxnId="{71C7847A-99C8-4D77-8A4C-2B2B1D43064E}">
      <dgm:prSet/>
      <dgm:spPr/>
      <dgm:t>
        <a:bodyPr/>
        <a:lstStyle/>
        <a:p>
          <a:endParaRPr lang="en-GB"/>
        </a:p>
      </dgm:t>
    </dgm:pt>
    <dgm:pt modelId="{0D6D3517-35E8-4387-A6AF-8534FDEEFC44}">
      <dgm:prSet phldrT="[Text]"/>
      <dgm:spPr/>
      <dgm:t>
        <a:bodyPr/>
        <a:lstStyle/>
        <a:p>
          <a:r>
            <a:rPr lang="en-GB" dirty="0" err="1"/>
            <a:t>Meso</a:t>
          </a:r>
          <a:endParaRPr lang="en-GB" dirty="0"/>
        </a:p>
      </dgm:t>
    </dgm:pt>
    <dgm:pt modelId="{463725A7-74BC-46C8-B534-50D7FFFD5435}" type="parTrans" cxnId="{88016BE3-B727-49C5-8776-3C2296AF0887}">
      <dgm:prSet/>
      <dgm:spPr/>
      <dgm:t>
        <a:bodyPr/>
        <a:lstStyle/>
        <a:p>
          <a:endParaRPr lang="en-GB"/>
        </a:p>
      </dgm:t>
    </dgm:pt>
    <dgm:pt modelId="{1883244A-78E8-4405-90D5-113E7C5FCFFD}" type="sibTrans" cxnId="{88016BE3-B727-49C5-8776-3C2296AF0887}">
      <dgm:prSet/>
      <dgm:spPr/>
      <dgm:t>
        <a:bodyPr/>
        <a:lstStyle/>
        <a:p>
          <a:endParaRPr lang="en-GB"/>
        </a:p>
      </dgm:t>
    </dgm:pt>
    <dgm:pt modelId="{C3D0AF62-F37F-4510-A613-202E43E81C5D}">
      <dgm:prSet phldrT="[Text]"/>
      <dgm:spPr/>
      <dgm:t>
        <a:bodyPr/>
        <a:lstStyle/>
        <a:p>
          <a:r>
            <a:rPr lang="en-GB" dirty="0"/>
            <a:t>Macro</a:t>
          </a:r>
        </a:p>
      </dgm:t>
    </dgm:pt>
    <dgm:pt modelId="{B195E3E0-479A-49CC-A045-AD4031789589}" type="parTrans" cxnId="{2FEC215B-3BA3-48F8-8D79-1B94DE024525}">
      <dgm:prSet/>
      <dgm:spPr/>
      <dgm:t>
        <a:bodyPr/>
        <a:lstStyle/>
        <a:p>
          <a:endParaRPr lang="en-GB"/>
        </a:p>
      </dgm:t>
    </dgm:pt>
    <dgm:pt modelId="{6BF624EE-76BD-4B7C-8623-3A783D011D1F}" type="sibTrans" cxnId="{2FEC215B-3BA3-48F8-8D79-1B94DE024525}">
      <dgm:prSet/>
      <dgm:spPr/>
      <dgm:t>
        <a:bodyPr/>
        <a:lstStyle/>
        <a:p>
          <a:endParaRPr lang="en-GB"/>
        </a:p>
      </dgm:t>
    </dgm:pt>
    <dgm:pt modelId="{D907C135-6123-463A-9375-9D484A4B3080}" type="pres">
      <dgm:prSet presAssocID="{282B74B4-8344-498A-9946-625EBA38F87D}" presName="CompostProcess" presStyleCnt="0">
        <dgm:presLayoutVars>
          <dgm:dir/>
          <dgm:resizeHandles val="exact"/>
        </dgm:presLayoutVars>
      </dgm:prSet>
      <dgm:spPr/>
    </dgm:pt>
    <dgm:pt modelId="{9047F465-11CF-487D-8953-7D03AB3BE65C}" type="pres">
      <dgm:prSet presAssocID="{282B74B4-8344-498A-9946-625EBA38F87D}" presName="arrow" presStyleLbl="bgShp" presStyleIdx="0" presStyleCnt="1" custLinFactNeighborX="1089" custLinFactNeighborY="11111"/>
      <dgm:spPr/>
    </dgm:pt>
    <dgm:pt modelId="{16823E3C-0DEF-48E4-8D8F-09BF685A0036}" type="pres">
      <dgm:prSet presAssocID="{282B74B4-8344-498A-9946-625EBA38F87D}" presName="linearProcess" presStyleCnt="0"/>
      <dgm:spPr/>
    </dgm:pt>
    <dgm:pt modelId="{9C2A8716-2A4F-454B-B3F8-EEDF1E3EE760}" type="pres">
      <dgm:prSet presAssocID="{3FCD3DFC-9A82-4CC8-8FFB-99DA107EC6CE}" presName="textNode" presStyleLbl="node1" presStyleIdx="0" presStyleCnt="3">
        <dgm:presLayoutVars>
          <dgm:bulletEnabled val="1"/>
        </dgm:presLayoutVars>
      </dgm:prSet>
      <dgm:spPr/>
    </dgm:pt>
    <dgm:pt modelId="{AB31EA15-737E-4EB7-9855-BEC3A6651760}" type="pres">
      <dgm:prSet presAssocID="{6BFACF43-6C39-4DA9-A41D-26B052D5AC52}" presName="sibTrans" presStyleCnt="0"/>
      <dgm:spPr/>
    </dgm:pt>
    <dgm:pt modelId="{545B337B-51BB-4D1A-A8BD-BC041D91E1C9}" type="pres">
      <dgm:prSet presAssocID="{0D6D3517-35E8-4387-A6AF-8534FDEEFC44}" presName="textNode" presStyleLbl="node1" presStyleIdx="1" presStyleCnt="3">
        <dgm:presLayoutVars>
          <dgm:bulletEnabled val="1"/>
        </dgm:presLayoutVars>
      </dgm:prSet>
      <dgm:spPr/>
    </dgm:pt>
    <dgm:pt modelId="{2CA828A8-2ED8-40CE-BEAB-A8032BFA814E}" type="pres">
      <dgm:prSet presAssocID="{1883244A-78E8-4405-90D5-113E7C5FCFFD}" presName="sibTrans" presStyleCnt="0"/>
      <dgm:spPr/>
    </dgm:pt>
    <dgm:pt modelId="{197E5E06-CED3-4277-BACD-CF7725640D5F}" type="pres">
      <dgm:prSet presAssocID="{C3D0AF62-F37F-4510-A613-202E43E81C5D}" presName="textNode" presStyleLbl="node1" presStyleIdx="2" presStyleCnt="3">
        <dgm:presLayoutVars>
          <dgm:bulletEnabled val="1"/>
        </dgm:presLayoutVars>
      </dgm:prSet>
      <dgm:spPr/>
    </dgm:pt>
  </dgm:ptLst>
  <dgm:cxnLst>
    <dgm:cxn modelId="{E992F405-B1E3-40D0-81A7-252F732AF804}" type="presOf" srcId="{0D6D3517-35E8-4387-A6AF-8534FDEEFC44}" destId="{545B337B-51BB-4D1A-A8BD-BC041D91E1C9}" srcOrd="0" destOrd="0" presId="urn:microsoft.com/office/officeart/2005/8/layout/hProcess9"/>
    <dgm:cxn modelId="{439FD136-5D17-460F-B63C-DA44609D4697}" type="presOf" srcId="{C3D0AF62-F37F-4510-A613-202E43E81C5D}" destId="{197E5E06-CED3-4277-BACD-CF7725640D5F}" srcOrd="0" destOrd="0" presId="urn:microsoft.com/office/officeart/2005/8/layout/hProcess9"/>
    <dgm:cxn modelId="{2FEC215B-3BA3-48F8-8D79-1B94DE024525}" srcId="{282B74B4-8344-498A-9946-625EBA38F87D}" destId="{C3D0AF62-F37F-4510-A613-202E43E81C5D}" srcOrd="2" destOrd="0" parTransId="{B195E3E0-479A-49CC-A045-AD4031789589}" sibTransId="{6BF624EE-76BD-4B7C-8623-3A783D011D1F}"/>
    <dgm:cxn modelId="{71C7847A-99C8-4D77-8A4C-2B2B1D43064E}" srcId="{282B74B4-8344-498A-9946-625EBA38F87D}" destId="{3FCD3DFC-9A82-4CC8-8FFB-99DA107EC6CE}" srcOrd="0" destOrd="0" parTransId="{C6CEA8DF-BF9E-4FE8-AD63-97E6D5241C52}" sibTransId="{6BFACF43-6C39-4DA9-A41D-26B052D5AC52}"/>
    <dgm:cxn modelId="{FECECBA3-FBFD-4344-9970-59A58255EB18}" type="presOf" srcId="{3FCD3DFC-9A82-4CC8-8FFB-99DA107EC6CE}" destId="{9C2A8716-2A4F-454B-B3F8-EEDF1E3EE760}" srcOrd="0" destOrd="0" presId="urn:microsoft.com/office/officeart/2005/8/layout/hProcess9"/>
    <dgm:cxn modelId="{88016BE3-B727-49C5-8776-3C2296AF0887}" srcId="{282B74B4-8344-498A-9946-625EBA38F87D}" destId="{0D6D3517-35E8-4387-A6AF-8534FDEEFC44}" srcOrd="1" destOrd="0" parTransId="{463725A7-74BC-46C8-B534-50D7FFFD5435}" sibTransId="{1883244A-78E8-4405-90D5-113E7C5FCFFD}"/>
    <dgm:cxn modelId="{D536E6FA-E8AB-44E6-B962-99406CB846F1}" type="presOf" srcId="{282B74B4-8344-498A-9946-625EBA38F87D}" destId="{D907C135-6123-463A-9375-9D484A4B3080}" srcOrd="0" destOrd="0" presId="urn:microsoft.com/office/officeart/2005/8/layout/hProcess9"/>
    <dgm:cxn modelId="{C0CC8CC6-374D-4776-924C-D01D66CBFE16}" type="presParOf" srcId="{D907C135-6123-463A-9375-9D484A4B3080}" destId="{9047F465-11CF-487D-8953-7D03AB3BE65C}" srcOrd="0" destOrd="0" presId="urn:microsoft.com/office/officeart/2005/8/layout/hProcess9"/>
    <dgm:cxn modelId="{53257FF7-CC41-40F6-899F-A32F3263502F}" type="presParOf" srcId="{D907C135-6123-463A-9375-9D484A4B3080}" destId="{16823E3C-0DEF-48E4-8D8F-09BF685A0036}" srcOrd="1" destOrd="0" presId="urn:microsoft.com/office/officeart/2005/8/layout/hProcess9"/>
    <dgm:cxn modelId="{47CC4AD1-495F-4E53-B92F-F906982C2292}" type="presParOf" srcId="{16823E3C-0DEF-48E4-8D8F-09BF685A0036}" destId="{9C2A8716-2A4F-454B-B3F8-EEDF1E3EE760}" srcOrd="0" destOrd="0" presId="urn:microsoft.com/office/officeart/2005/8/layout/hProcess9"/>
    <dgm:cxn modelId="{BF6FD836-A10E-4D6A-B655-642D0021332D}" type="presParOf" srcId="{16823E3C-0DEF-48E4-8D8F-09BF685A0036}" destId="{AB31EA15-737E-4EB7-9855-BEC3A6651760}" srcOrd="1" destOrd="0" presId="urn:microsoft.com/office/officeart/2005/8/layout/hProcess9"/>
    <dgm:cxn modelId="{33678D3F-6ACF-41C7-9726-DBBFF21EC9D6}" type="presParOf" srcId="{16823E3C-0DEF-48E4-8D8F-09BF685A0036}" destId="{545B337B-51BB-4D1A-A8BD-BC041D91E1C9}" srcOrd="2" destOrd="0" presId="urn:microsoft.com/office/officeart/2005/8/layout/hProcess9"/>
    <dgm:cxn modelId="{4049F8B9-CB5B-49B5-B008-D34573384255}" type="presParOf" srcId="{16823E3C-0DEF-48E4-8D8F-09BF685A0036}" destId="{2CA828A8-2ED8-40CE-BEAB-A8032BFA814E}" srcOrd="3" destOrd="0" presId="urn:microsoft.com/office/officeart/2005/8/layout/hProcess9"/>
    <dgm:cxn modelId="{6E7C8A82-FCA3-454E-9813-26D52E46C450}" type="presParOf" srcId="{16823E3C-0DEF-48E4-8D8F-09BF685A0036}" destId="{197E5E06-CED3-4277-BACD-CF7725640D5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94154" y="0"/>
          <a:ext cx="4060163"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Aims</a:t>
          </a:r>
          <a:endParaRPr lang="en-GB" sz="2200" kern="1200" dirty="0"/>
        </a:p>
        <a:p>
          <a:pPr marL="171450" lvl="1" indent="-171450" algn="l" defTabSz="755650">
            <a:lnSpc>
              <a:spcPct val="90000"/>
            </a:lnSpc>
            <a:spcBef>
              <a:spcPct val="0"/>
            </a:spcBef>
            <a:spcAft>
              <a:spcPct val="15000"/>
            </a:spcAft>
            <a:buChar char="•"/>
          </a:pPr>
          <a:r>
            <a:rPr lang="en-GB" sz="1700" kern="1200" dirty="0"/>
            <a:t>To provide an overview of what empowerment entails and why the exercise of your professional power is an important element of your role. </a:t>
          </a:r>
        </a:p>
        <a:p>
          <a:pPr marL="171450" lvl="1" indent="-171450" algn="l" defTabSz="755650">
            <a:lnSpc>
              <a:spcPct val="90000"/>
            </a:lnSpc>
            <a:spcBef>
              <a:spcPct val="0"/>
            </a:spcBef>
            <a:spcAft>
              <a:spcPct val="15000"/>
            </a:spcAft>
            <a:buChar char="•"/>
          </a:pPr>
          <a:r>
            <a:rPr lang="en-GB" sz="1700" kern="1200" dirty="0"/>
            <a:t>To provide a workshop on the second assignment, so that you understand what is required within the assignment brief. </a:t>
          </a:r>
        </a:p>
        <a:p>
          <a:pPr marL="171450" lvl="1" indent="-171450" algn="l" defTabSz="755650">
            <a:lnSpc>
              <a:spcPct val="90000"/>
            </a:lnSpc>
            <a:spcBef>
              <a:spcPct val="0"/>
            </a:spcBef>
            <a:spcAft>
              <a:spcPct val="15000"/>
            </a:spcAft>
            <a:buChar char="•"/>
          </a:pPr>
          <a:r>
            <a:rPr lang="en-GB" sz="1700" kern="1200" dirty="0"/>
            <a:t>To undertake a peer assisted activity to help support your collective ideas around aspects of the assignment specification. </a:t>
          </a:r>
        </a:p>
      </dsp:txBody>
      <dsp:txXfrm>
        <a:off x="292355" y="198201"/>
        <a:ext cx="3663761" cy="45001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323" y="0"/>
          <a:ext cx="4243824"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Objectives</a:t>
          </a:r>
          <a:endParaRPr lang="en-GB" sz="2500" kern="1200" dirty="0"/>
        </a:p>
        <a:p>
          <a:pPr marL="228600" lvl="1" indent="-228600" algn="l" defTabSz="889000">
            <a:lnSpc>
              <a:spcPct val="90000"/>
            </a:lnSpc>
            <a:spcBef>
              <a:spcPct val="0"/>
            </a:spcBef>
            <a:spcAft>
              <a:spcPct val="15000"/>
            </a:spcAft>
            <a:buChar char="•"/>
          </a:pPr>
          <a:r>
            <a:rPr lang="en-GB" sz="2000" kern="1200" dirty="0"/>
            <a:t>By the end of the session, you should have an insight of the sources of power.</a:t>
          </a:r>
        </a:p>
        <a:p>
          <a:pPr marL="228600" lvl="1" indent="-228600" algn="l" defTabSz="889000">
            <a:lnSpc>
              <a:spcPct val="90000"/>
            </a:lnSpc>
            <a:spcBef>
              <a:spcPct val="0"/>
            </a:spcBef>
            <a:spcAft>
              <a:spcPct val="15000"/>
            </a:spcAft>
            <a:buChar char="•"/>
          </a:pPr>
          <a:r>
            <a:rPr lang="en-GB" sz="2000" kern="1200" dirty="0"/>
            <a:t>To understand what is empowerment as a H &amp; SC worker. </a:t>
          </a:r>
        </a:p>
        <a:p>
          <a:pPr marL="228600" lvl="1" indent="-228600" algn="l" defTabSz="889000">
            <a:lnSpc>
              <a:spcPct val="90000"/>
            </a:lnSpc>
            <a:spcBef>
              <a:spcPct val="0"/>
            </a:spcBef>
            <a:spcAft>
              <a:spcPct val="15000"/>
            </a:spcAft>
            <a:buChar char="•"/>
          </a:pPr>
          <a:r>
            <a:rPr lang="en-GB" sz="2000" kern="1200" dirty="0"/>
            <a:t>You should be able to have a broader insight to what is required within the assignment brief and how to meet the assessment requirements. </a:t>
          </a:r>
        </a:p>
      </dsp:txBody>
      <dsp:txXfrm>
        <a:off x="209489" y="207166"/>
        <a:ext cx="3829492" cy="4482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7F465-11CF-487D-8953-7D03AB3BE65C}">
      <dsp:nvSpPr>
        <dsp:cNvPr id="0" name=""/>
        <dsp:cNvSpPr/>
      </dsp:nvSpPr>
      <dsp:spPr>
        <a:xfrm>
          <a:off x="655251" y="0"/>
          <a:ext cx="6610334" cy="151216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A8716-2A4F-454B-B3F8-EEDF1E3EE760}">
      <dsp:nvSpPr>
        <dsp:cNvPr id="0" name=""/>
        <dsp:cNvSpPr/>
      </dsp:nvSpPr>
      <dsp:spPr>
        <a:xfrm>
          <a:off x="45187" y="453650"/>
          <a:ext cx="2333059" cy="6048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Micro</a:t>
          </a:r>
        </a:p>
      </dsp:txBody>
      <dsp:txXfrm>
        <a:off x="74714" y="483177"/>
        <a:ext cx="2274005" cy="545813"/>
      </dsp:txXfrm>
    </dsp:sp>
    <dsp:sp modelId="{545B337B-51BB-4D1A-A8BD-BC041D91E1C9}">
      <dsp:nvSpPr>
        <dsp:cNvPr id="0" name=""/>
        <dsp:cNvSpPr/>
      </dsp:nvSpPr>
      <dsp:spPr>
        <a:xfrm>
          <a:off x="2721902" y="453650"/>
          <a:ext cx="2333059" cy="6048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err="1"/>
            <a:t>Meso</a:t>
          </a:r>
          <a:endParaRPr lang="en-GB" sz="2300" kern="1200" dirty="0"/>
        </a:p>
      </dsp:txBody>
      <dsp:txXfrm>
        <a:off x="2751429" y="483177"/>
        <a:ext cx="2274005" cy="545813"/>
      </dsp:txXfrm>
    </dsp:sp>
    <dsp:sp modelId="{197E5E06-CED3-4277-BACD-CF7725640D5F}">
      <dsp:nvSpPr>
        <dsp:cNvPr id="0" name=""/>
        <dsp:cNvSpPr/>
      </dsp:nvSpPr>
      <dsp:spPr>
        <a:xfrm>
          <a:off x="5398616" y="453650"/>
          <a:ext cx="2333059" cy="6048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Macro</a:t>
          </a:r>
        </a:p>
      </dsp:txBody>
      <dsp:txXfrm>
        <a:off x="5428143" y="483177"/>
        <a:ext cx="2274005" cy="54581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2/3/26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power-authority-role-conflic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power-authority-role-conflic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ighspeedtraining.co.uk/hub/empowerment-in-health-and-social-care/#:~:text=The%20main%20principles%20of%20empowerment%20within%20health%20and,4%20Social%20prescribing%20and%20community-based%20support.%20More%20item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ing.com/videos/search?q=recording+in+health+and+social+care&amp;&amp;view=detail&amp;mid=56E0A079341214342DA056E0A079341214342DA0&amp;&amp;FORM=VRDGAR&amp;ru=%2Fvideos%2Fsearch%3Fq%3Drecording%2Bin%2Bhealth%2Band%2Bsocial%2Bcare%26qpvt%3Drecording%2Bin%2Bhealth%2Band%2Bsocial%2Bcare%26FORM%3DVDR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nice.org.uk/guidance/ng227/chapter/Recommendation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someone-to-speak-up-for-you-advocat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096132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2FF04-A46D-9176-E79C-A3B0ABB760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41BC0E-8D72-81ED-50A6-E0D17FFA41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112610-D5F8-3DB7-2E75-0B20216E14FE}"/>
              </a:ext>
            </a:extLst>
          </p:cNvPr>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90A9555A-F288-7596-74C9-A894B07EC580}"/>
              </a:ext>
            </a:extLst>
          </p:cNvPr>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323673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theoretical and practical aspects of power and authority, role and conflict | Health Knowledge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77698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theoretical and practical aspects of power and authority, role and conflict | Health Knowledge</a:t>
            </a:r>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Maclean, S. (2015) </a:t>
            </a:r>
            <a:r>
              <a:rPr lang="en-GB" sz="1200" i="1" dirty="0">
                <a:latin typeface="Arial" panose="020B0604020202020204" pitchFamily="34" charset="0"/>
                <a:cs typeface="Arial" panose="020B0604020202020204" pitchFamily="34" charset="0"/>
              </a:rPr>
              <a:t>Social Work Theory Cards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Kirwin</a:t>
            </a:r>
            <a:r>
              <a:rPr lang="en-GB" sz="1200" dirty="0">
                <a:latin typeface="Arial" panose="020B0604020202020204" pitchFamily="34" charset="0"/>
                <a:cs typeface="Arial" panose="020B0604020202020204" pitchFamily="34" charset="0"/>
              </a:rPr>
              <a:t> Maclean Associates LTD: Lichfield.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273341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033761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5192342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Empowerment in Health and Social Care | Guidance &amp; Examples (highspeedtraining.co.uk)</a:t>
            </a:r>
            <a:r>
              <a:rPr lang="en-GB" dirty="0"/>
              <a:t>  (Hendy, 2022)</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4290819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772882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210069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67565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42192104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416261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8598507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b="0" i="0" dirty="0">
              <a:solidFill>
                <a:srgbClr val="212529"/>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329723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19747424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5E6E7-30FD-25BD-E107-73BD3FF915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9BE6CC-9077-24C1-48FB-D07EC6A326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007F4B-EF20-68ED-FF75-9C6B7120F5A3}"/>
              </a:ext>
            </a:extLst>
          </p:cNvPr>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11B56218-89A3-A67F-5979-DA1F5BFC6302}"/>
              </a:ext>
            </a:extLst>
          </p:cNvPr>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8593098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0057827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Introducing the Code of Professional Practice for Social Care - Bing video</a:t>
            </a:r>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2783199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Taken from </a:t>
            </a:r>
            <a:r>
              <a:rPr lang="en-GB" dirty="0">
                <a:hlinkClick r:id="rId3"/>
              </a:rPr>
              <a:t>Recommendations | Advocacy services for adults with health and social care needs | Guidance | NICE</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41676575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Taken from </a:t>
            </a:r>
            <a:r>
              <a:rPr lang="en-GB" sz="1200" dirty="0">
                <a:hlinkClick r:id="rId3"/>
              </a:rPr>
              <a:t>Someone to speak up for you (advocate) - Social care and support guide - NHS (www.nhs.uk)</a:t>
            </a:r>
            <a:endParaRPr lang="en-GB" sz="1200"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35781345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97BC2-456D-D199-05AD-BBDDD04D4B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921BC8-6865-E38D-FF9B-FB0697BDDE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DBD99B-3CF0-4884-2F3B-4DD8CF8B6DCD}"/>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E7852151-9857-A426-5B07-63E0FDD173AE}"/>
              </a:ext>
            </a:extLst>
          </p:cNvPr>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6774628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5512913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11578995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Use this session as you see fit for your students</a:t>
            </a:r>
          </a:p>
          <a:p>
            <a:pPr marL="228600" indent="-228600">
              <a:buFont typeface="+mj-lt"/>
              <a:buAutoNum type="arabicPeriod"/>
            </a:pPr>
            <a:r>
              <a:rPr lang="en-GB" b="1" dirty="0"/>
              <a:t>You could use this session to look at student’s draft work (if they have any)</a:t>
            </a:r>
          </a:p>
          <a:p>
            <a:pPr marL="228600" indent="-228600">
              <a:buFont typeface="+mj-lt"/>
              <a:buAutoNum type="arabicPeriod"/>
            </a:pPr>
            <a:r>
              <a:rPr lang="en-GB" b="1" dirty="0"/>
              <a:t>Students can also use this time to work on their draft</a:t>
            </a:r>
          </a:p>
          <a:p>
            <a:pPr marL="228600" indent="-228600">
              <a:buFont typeface="+mj-lt"/>
              <a:buAutoNum type="arabicPeriod"/>
            </a:pPr>
            <a:r>
              <a:rPr lang="en-GB" b="1" dirty="0"/>
              <a:t>Alternatively, you could start with this 20 minute activity if students </a:t>
            </a:r>
            <a:r>
              <a:rPr lang="en-GB" b="1"/>
              <a:t>need more </a:t>
            </a:r>
            <a:r>
              <a:rPr lang="en-GB" b="1" dirty="0" err="1"/>
              <a:t>guidsnce</a:t>
            </a:r>
            <a:r>
              <a:rPr lang="en-GB" b="1" dirty="0"/>
              <a:t> of where to start (depending on what your students need)</a:t>
            </a:r>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17758628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Handout the A5 reflection sheet.  Have them to write their name clearly and their student number, the date and week of the teaching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Ask the students to write down what they have learnt so far from the teaching delivery as their first reflection.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effectLst/>
                <a:latin typeface="Arial" panose="020B0604020202020204" pitchFamily="34" charset="0"/>
                <a:ea typeface="Calibri" panose="020F0502020204030204" pitchFamily="34" charset="0"/>
              </a:rPr>
              <a:t>Next Weeks will cover: Workshop3. C2 assignment support. Models of assessment. </a:t>
            </a: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7496711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6937798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www.bing.com/videos/search?q=recording+in+health+and+social+care&amp;&amp;view=detail&amp;mid=56E0A079341214342DA056E0A079341214342DA0&amp;&amp;FORM=VRDGAR&amp;ru=%2Fvideos%2Fsearch%3Fq%3Drecording%2Bin%2Bhealth%2Band%2Bsocial%2Bcare%26qpvt%3Drecording%2Bin%2Bhealth%2Band%2Bsocial%2Bcare%26FORM%3DVDR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nice.org.uk/guidance/ng227/chapter/Recommendations"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someone-to-speak-up-for-you-advocat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9.xml.rels><?xml version="1.0" encoding="UTF-8" standalone="yes"?>
<Relationships xmlns="http://schemas.openxmlformats.org/package/2006/relationships"><Relationship Id="rId3" Type="http://schemas.openxmlformats.org/officeDocument/2006/relationships/hyperlink" Target="https://www.highspeedtraining.co.uk/hub/empowerment-in-health-and-social-care/#:~:text=The%20main%20principles%20of%20empowerment%20within%20health%20and,4%20Social%20prescribing%20and%20community-based%20support.%20More%20items" TargetMode="External"/><Relationship Id="rId7" Type="http://schemas.openxmlformats.org/officeDocument/2006/relationships/hyperlink" Target="https://www.youtube.com/watch?v=o9wNJ78S2GY"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www.bbc.co.uk/bitesize/guides/zt4hvcw/revision/2" TargetMode="External"/><Relationship Id="rId5" Type="http://schemas.openxmlformats.org/officeDocument/2006/relationships/hyperlink" Target="https://www.bing.com/videos/search?q=recording+in+health+and+social+care&amp;&amp;view=detail&amp;mid=56E0A079341214342DA056E0A079341214342DA0&amp;&amp;FORM=VRDGAR&amp;ru=%2Fvideos%2Fsearch%3Fq%3Drecording%2Bin%2Bhealth%2Band%2Bsocial%2Bcare%26qpvt%3Drecording%2Bin%2Bhealth%2Band%2Bsocial%2Bcare%26FORM%3DVDRE" TargetMode="External"/><Relationship Id="rId4" Type="http://schemas.openxmlformats.org/officeDocument/2006/relationships/hyperlink" Target="https://www.gov.uk/government/organisations/healthcar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8</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2022749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6D57AFF4-BFBB-E0A1-5D66-55E4D2C3BD50}"/>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706090"/>
          </a:xfrm>
        </p:spPr>
        <p:txBody>
          <a:bodyPr>
            <a:normAutofit fontScale="90000"/>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268760"/>
            <a:ext cx="8229600" cy="4248473"/>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46782"/>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1196751"/>
            <a:ext cx="8856984" cy="4636369"/>
          </a:xfrm>
        </p:spPr>
        <p:txBody>
          <a:bodyPr>
            <a:normAutofit fontScale="92500"/>
          </a:bodyPr>
          <a:lstStyle/>
          <a:p>
            <a:r>
              <a:rPr lang="en-GB" dirty="0"/>
              <a:t>Look at power and empowerment and sources of power.</a:t>
            </a:r>
          </a:p>
          <a:p>
            <a:r>
              <a:rPr lang="en-GB" dirty="0"/>
              <a:t>Consider how to promote empowerment within the health and social care (H &amp; SC) work force and how to advocate within the sector. </a:t>
            </a:r>
          </a:p>
          <a:p>
            <a:r>
              <a:rPr lang="en-GB" dirty="0"/>
              <a:t>Go through your component 2 draft work or you can work on your assignment</a:t>
            </a:r>
          </a:p>
          <a:p>
            <a:r>
              <a:rPr lang="en-GB" dirty="0"/>
              <a:t>Provide time to explore ideas through a group work exercise.  </a:t>
            </a:r>
          </a:p>
          <a:p>
            <a:endParaRPr lang="en-GB"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2489714787"/>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3468809281"/>
              </p:ext>
            </p:extLst>
          </p:nvPr>
        </p:nvGraphicFramePr>
        <p:xfrm>
          <a:off x="4716016" y="764705"/>
          <a:ext cx="4248472"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r>
                <a:rPr lang="en-GB" sz="3600" b="1" kern="1200" dirty="0"/>
                <a:t>Session 1 </a:t>
              </a:r>
            </a:p>
            <a:p>
              <a:pPr marL="0" lvl="0" indent="0" algn="ctr" defTabSz="1377950">
                <a:lnSpc>
                  <a:spcPct val="90000"/>
                </a:lnSpc>
                <a:spcBef>
                  <a:spcPct val="0"/>
                </a:spcBef>
                <a:spcAft>
                  <a:spcPct val="35000"/>
                </a:spcAft>
                <a:buNone/>
              </a:pPr>
              <a:r>
                <a:rPr lang="en-GB" sz="3600" b="1" kern="1200" dirty="0"/>
                <a:t>Setting the context and brainstorming </a:t>
              </a:r>
            </a:p>
          </p:txBody>
        </p:sp>
      </p:grpSp>
    </p:spTree>
    <p:extLst>
      <p:ext uri="{BB962C8B-B14F-4D97-AF65-F5344CB8AC3E}">
        <p14:creationId xmlns:p14="http://schemas.microsoft.com/office/powerpoint/2010/main" val="2564936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D26FA-E820-240F-8015-A0AB60919D6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33ED53F-9D20-C3D2-9D74-3032FC76960C}"/>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endParaRPr lang="en-GB" sz="4800" b="1" dirty="0"/>
          </a:p>
          <a:p>
            <a:pPr marL="0" lvl="0" indent="0" algn="ctr" defTabSz="1377950">
              <a:lnSpc>
                <a:spcPct val="90000"/>
              </a:lnSpc>
              <a:spcBef>
                <a:spcPct val="0"/>
              </a:spcBef>
              <a:spcAft>
                <a:spcPct val="35000"/>
              </a:spcAft>
              <a:buNone/>
            </a:pPr>
            <a:r>
              <a:rPr lang="en-GB" sz="4800" b="1" dirty="0"/>
              <a:t>Power</a:t>
            </a:r>
            <a:endParaRPr lang="en-GB" sz="4800" b="1" kern="1200" dirty="0"/>
          </a:p>
        </p:txBody>
      </p:sp>
      <p:sp>
        <p:nvSpPr>
          <p:cNvPr id="2" name="Slide Number Placeholder 1">
            <a:extLst>
              <a:ext uri="{FF2B5EF4-FFF2-40B4-BE49-F238E27FC236}">
                <a16:creationId xmlns:a16="http://schemas.microsoft.com/office/drawing/2014/main" id="{C3CC3C60-9CB4-FC7A-E1DD-3AE0C7C7C788}"/>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50330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4B94-FDB3-B92E-864A-6C3FF7C1726E}"/>
              </a:ext>
            </a:extLst>
          </p:cNvPr>
          <p:cNvSpPr>
            <a:spLocks noGrp="1"/>
          </p:cNvSpPr>
          <p:nvPr>
            <p:ph type="title"/>
          </p:nvPr>
        </p:nvSpPr>
        <p:spPr>
          <a:xfrm>
            <a:off x="457200" y="116632"/>
            <a:ext cx="8229600" cy="706090"/>
          </a:xfrm>
        </p:spPr>
        <p:txBody>
          <a:bodyPr>
            <a:normAutofit fontScale="90000"/>
          </a:bodyPr>
          <a:lstStyle/>
          <a:p>
            <a:r>
              <a:rPr lang="en-GB" b="1" dirty="0"/>
              <a:t>Power </a:t>
            </a:r>
          </a:p>
        </p:txBody>
      </p:sp>
      <p:sp>
        <p:nvSpPr>
          <p:cNvPr id="3" name="Content Placeholder 2">
            <a:extLst>
              <a:ext uri="{FF2B5EF4-FFF2-40B4-BE49-F238E27FC236}">
                <a16:creationId xmlns:a16="http://schemas.microsoft.com/office/drawing/2014/main" id="{6265FDAF-ED6A-72BD-FE77-9316316E82FF}"/>
              </a:ext>
            </a:extLst>
          </p:cNvPr>
          <p:cNvSpPr>
            <a:spLocks noGrp="1"/>
          </p:cNvSpPr>
          <p:nvPr>
            <p:ph idx="1"/>
          </p:nvPr>
        </p:nvSpPr>
        <p:spPr>
          <a:xfrm>
            <a:off x="179512" y="980728"/>
            <a:ext cx="8712968" cy="4536505"/>
          </a:xfrm>
        </p:spPr>
        <p:txBody>
          <a:bodyPr>
            <a:normAutofit fontScale="92500"/>
          </a:bodyPr>
          <a:lstStyle/>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Power has many different elements to it sociologically.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It can relate to the capacity to influence others, or to lead others or even to dominate others.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Power can be linked to the notion of authority within wider society, within the workplace, within the community and within family life and homes.  This can be legitimate power, or it can be power exercised illegitimately.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Power can be a source of advantage over another or group of people within the concept of authority to rule over and or lead. </a:t>
            </a:r>
          </a:p>
          <a:p>
            <a:pP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Power can be good if it is exercised with thought and care.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73387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8490-BE6E-38F5-D1BA-CFC71460B48C}"/>
              </a:ext>
            </a:extLst>
          </p:cNvPr>
          <p:cNvSpPr>
            <a:spLocks noGrp="1"/>
          </p:cNvSpPr>
          <p:nvPr>
            <p:ph type="title"/>
          </p:nvPr>
        </p:nvSpPr>
        <p:spPr>
          <a:xfrm>
            <a:off x="457200" y="116632"/>
            <a:ext cx="8229600" cy="634083"/>
          </a:xfrm>
        </p:spPr>
        <p:txBody>
          <a:bodyPr>
            <a:normAutofit fontScale="90000"/>
          </a:bodyPr>
          <a:lstStyle/>
          <a:p>
            <a:r>
              <a:rPr lang="en-GB" b="1" dirty="0"/>
              <a:t>Sources of power</a:t>
            </a:r>
          </a:p>
        </p:txBody>
      </p:sp>
      <p:sp>
        <p:nvSpPr>
          <p:cNvPr id="3" name="Content Placeholder 2">
            <a:extLst>
              <a:ext uri="{FF2B5EF4-FFF2-40B4-BE49-F238E27FC236}">
                <a16:creationId xmlns:a16="http://schemas.microsoft.com/office/drawing/2014/main" id="{51067E80-E7C9-125E-C171-3620F6A8D0E5}"/>
              </a:ext>
            </a:extLst>
          </p:cNvPr>
          <p:cNvSpPr>
            <a:spLocks noGrp="1"/>
          </p:cNvSpPr>
          <p:nvPr>
            <p:ph idx="1"/>
          </p:nvPr>
        </p:nvSpPr>
        <p:spPr>
          <a:xfrm>
            <a:off x="179512" y="908722"/>
            <a:ext cx="8784976" cy="5040558"/>
          </a:xfrm>
        </p:spPr>
        <p:txBody>
          <a:bodyPr>
            <a:normAutofit fontScale="85000" lnSpcReduction="10000"/>
          </a:bodyPr>
          <a:lstStyle/>
          <a:p>
            <a:pPr marL="0" indent="0" algn="l">
              <a:buNone/>
            </a:pPr>
            <a:r>
              <a:rPr lang="en-GB" i="0" dirty="0">
                <a:effectLst/>
                <a:latin typeface="Verdana" panose="020B0604030504040204" pitchFamily="34" charset="0"/>
              </a:rPr>
              <a:t>There are different sources of power as follows:- </a:t>
            </a:r>
            <a:endParaRPr lang="en-GB" b="1" i="0" dirty="0">
              <a:effectLst/>
              <a:latin typeface="Verdana" panose="020B0604030504040204" pitchFamily="34" charset="0"/>
            </a:endParaRPr>
          </a:p>
          <a:p>
            <a:pPr algn="l">
              <a:buFont typeface="Arial" panose="020B0604020202020204" pitchFamily="34" charset="0"/>
              <a:buChar char="•"/>
            </a:pPr>
            <a:r>
              <a:rPr lang="en-GB" b="1" i="0" dirty="0">
                <a:effectLst/>
                <a:latin typeface="Verdana" panose="020B0604030504040204" pitchFamily="34" charset="0"/>
              </a:rPr>
              <a:t>Coercive power:</a:t>
            </a:r>
            <a:r>
              <a:rPr lang="en-GB" b="0" i="0" dirty="0">
                <a:effectLst/>
                <a:latin typeface="Verdana" panose="020B0604030504040204" pitchFamily="34" charset="0"/>
              </a:rPr>
              <a:t> crudest form of power, threats and punishment to achieve its ends.</a:t>
            </a:r>
          </a:p>
          <a:p>
            <a:pPr algn="l">
              <a:buFont typeface="Arial" panose="020B0604020202020204" pitchFamily="34" charset="0"/>
              <a:buChar char="•"/>
            </a:pPr>
            <a:r>
              <a:rPr lang="en-GB" b="1" i="0" dirty="0">
                <a:effectLst/>
                <a:latin typeface="Verdana" panose="020B0604030504040204" pitchFamily="34" charset="0"/>
              </a:rPr>
              <a:t>Reward power:</a:t>
            </a:r>
            <a:r>
              <a:rPr lang="en-GB" b="0" i="0" dirty="0">
                <a:effectLst/>
                <a:latin typeface="Verdana" panose="020B0604030504040204" pitchFamily="34" charset="0"/>
              </a:rPr>
              <a:t> the use of rewards to influence individual’s compliance e.g., some form of financial inducements.</a:t>
            </a:r>
          </a:p>
          <a:p>
            <a:pPr algn="l">
              <a:buFont typeface="Arial" panose="020B0604020202020204" pitchFamily="34" charset="0"/>
              <a:buChar char="•"/>
            </a:pPr>
            <a:r>
              <a:rPr lang="en-GB" b="1" i="0" dirty="0">
                <a:effectLst/>
                <a:latin typeface="Verdana" panose="020B0604030504040204" pitchFamily="34" charset="0"/>
              </a:rPr>
              <a:t>Legitimate or positional power:</a:t>
            </a:r>
            <a:r>
              <a:rPr lang="en-GB" b="0" i="0" dirty="0">
                <a:effectLst/>
                <a:latin typeface="Verdana" panose="020B0604030504040204" pitchFamily="34" charset="0"/>
              </a:rPr>
              <a:t> power that exists because of the way an organisation is structured or through how society is ordered (Maclean, 2015). ‘authority’, power to act, power over resources. </a:t>
            </a:r>
            <a:endParaRPr lang="en-GB" dirty="0"/>
          </a:p>
        </p:txBody>
      </p:sp>
    </p:spTree>
    <p:extLst>
      <p:ext uri="{BB962C8B-B14F-4D97-AF65-F5344CB8AC3E}">
        <p14:creationId xmlns:p14="http://schemas.microsoft.com/office/powerpoint/2010/main" val="57172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EB08F-C266-82A4-1F7E-689B93581342}"/>
              </a:ext>
            </a:extLst>
          </p:cNvPr>
          <p:cNvSpPr>
            <a:spLocks noGrp="1"/>
          </p:cNvSpPr>
          <p:nvPr>
            <p:ph idx="1"/>
          </p:nvPr>
        </p:nvSpPr>
        <p:spPr>
          <a:xfrm>
            <a:off x="107504" y="188640"/>
            <a:ext cx="8856984" cy="5904656"/>
          </a:xfrm>
        </p:spPr>
        <p:txBody>
          <a:bodyPr>
            <a:normAutofit fontScale="85000" lnSpcReduction="20000"/>
          </a:bodyPr>
          <a:lstStyle/>
          <a:p>
            <a:pPr algn="l">
              <a:buFont typeface="Arial" panose="020B0604020202020204" pitchFamily="34" charset="0"/>
              <a:buChar char="•"/>
            </a:pPr>
            <a:r>
              <a:rPr lang="en-GB" b="1" i="0" dirty="0">
                <a:effectLst/>
                <a:latin typeface="Verdana" panose="020B0604030504040204" pitchFamily="34" charset="0"/>
              </a:rPr>
              <a:t>Expert power:</a:t>
            </a:r>
            <a:r>
              <a:rPr lang="en-GB" b="0" i="0" dirty="0">
                <a:effectLst/>
                <a:latin typeface="Verdana" panose="020B0604030504040204" pitchFamily="34" charset="0"/>
              </a:rPr>
              <a:t> possessing specialist knowledge and skills and is dependent on the expertise, thus ‘credibility’ is vital.</a:t>
            </a:r>
          </a:p>
          <a:p>
            <a:pPr algn="l">
              <a:buFont typeface="Arial" panose="020B0604020202020204" pitchFamily="34" charset="0"/>
              <a:buChar char="•"/>
            </a:pPr>
            <a:r>
              <a:rPr lang="en-GB" b="1" i="0" dirty="0">
                <a:effectLst/>
                <a:latin typeface="Verdana" panose="020B0604030504040204" pitchFamily="34" charset="0"/>
              </a:rPr>
              <a:t>Referent power:</a:t>
            </a:r>
            <a:r>
              <a:rPr lang="en-GB" b="0" i="0" dirty="0">
                <a:effectLst/>
                <a:latin typeface="Verdana" panose="020B0604030504040204" pitchFamily="34" charset="0"/>
              </a:rPr>
              <a:t> known as personal power, having high regard held by others. This admiration and respect (Maclean, 2015)- based on a knowledge base, expertise, or role within society. </a:t>
            </a:r>
          </a:p>
          <a:p>
            <a:pPr algn="l">
              <a:buFont typeface="Arial" panose="020B0604020202020204" pitchFamily="34" charset="0"/>
              <a:buChar char="•"/>
            </a:pPr>
            <a:r>
              <a:rPr lang="en-GB" b="1" dirty="0">
                <a:latin typeface="Verdana" panose="020B0604030504040204" pitchFamily="34" charset="0"/>
              </a:rPr>
              <a:t>Societal power: </a:t>
            </a:r>
            <a:r>
              <a:rPr lang="en-GB" dirty="0">
                <a:latin typeface="Verdana" panose="020B0604030504040204" pitchFamily="34" charset="0"/>
              </a:rPr>
              <a:t>based on the ideology of superiority </a:t>
            </a:r>
            <a:r>
              <a:rPr lang="en-GB" b="0" i="0" dirty="0">
                <a:effectLst/>
                <a:latin typeface="Verdana" panose="020B0604030504040204" pitchFamily="34" charset="0"/>
              </a:rPr>
              <a:t>(Maclean, 2015). Linked to oppressors who are powerful - oppress people who are less powerful. </a:t>
            </a:r>
          </a:p>
          <a:p>
            <a:pPr algn="l">
              <a:buFont typeface="Arial" panose="020B0604020202020204" pitchFamily="34" charset="0"/>
              <a:buChar char="•"/>
            </a:pPr>
            <a:r>
              <a:rPr lang="en-GB" b="1" dirty="0">
                <a:latin typeface="Verdana" panose="020B0604030504040204" pitchFamily="34" charset="0"/>
              </a:rPr>
              <a:t>The power to determine: </a:t>
            </a:r>
            <a:r>
              <a:rPr lang="en-GB" dirty="0">
                <a:latin typeface="Verdana" panose="020B0604030504040204" pitchFamily="34" charset="0"/>
              </a:rPr>
              <a:t>being able to determine what an individual wants, to make decisions, to determine what outcome they want. </a:t>
            </a:r>
            <a:endParaRPr lang="en-GB" dirty="0"/>
          </a:p>
        </p:txBody>
      </p:sp>
    </p:spTree>
    <p:extLst>
      <p:ext uri="{BB962C8B-B14F-4D97-AF65-F5344CB8AC3E}">
        <p14:creationId xmlns:p14="http://schemas.microsoft.com/office/powerpoint/2010/main" val="133479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endParaRPr lang="en-GB" sz="4800" b="1" dirty="0"/>
          </a:p>
          <a:p>
            <a:pPr marL="0" lvl="0" indent="0" algn="ctr" defTabSz="1377950">
              <a:lnSpc>
                <a:spcPct val="90000"/>
              </a:lnSpc>
              <a:spcBef>
                <a:spcPct val="0"/>
              </a:spcBef>
              <a:spcAft>
                <a:spcPct val="35000"/>
              </a:spcAft>
              <a:buNone/>
            </a:pPr>
            <a:r>
              <a:rPr lang="en-GB" sz="4800" b="1" dirty="0"/>
              <a:t>Empowerment</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742345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68C37-2EDD-B7A6-B9C5-82E1A832667A}"/>
              </a:ext>
            </a:extLst>
          </p:cNvPr>
          <p:cNvSpPr>
            <a:spLocks noGrp="1"/>
          </p:cNvSpPr>
          <p:nvPr>
            <p:ph type="title"/>
          </p:nvPr>
        </p:nvSpPr>
        <p:spPr>
          <a:xfrm>
            <a:off x="457200" y="274638"/>
            <a:ext cx="8229600" cy="922114"/>
          </a:xfrm>
        </p:spPr>
        <p:txBody>
          <a:bodyPr>
            <a:normAutofit fontScale="90000"/>
          </a:bodyPr>
          <a:lstStyle/>
          <a:p>
            <a:r>
              <a:rPr lang="en-GB" b="1" dirty="0"/>
              <a:t>What does empowerment mean and why is it important? </a:t>
            </a:r>
          </a:p>
        </p:txBody>
      </p:sp>
      <p:pic>
        <p:nvPicPr>
          <p:cNvPr id="4" name="Content Placeholder 3" descr="A picture containing person, person&#10;&#10;Description automatically generated">
            <a:extLst>
              <a:ext uri="{FF2B5EF4-FFF2-40B4-BE49-F238E27FC236}">
                <a16:creationId xmlns:a16="http://schemas.microsoft.com/office/drawing/2014/main" id="{6C69E912-1B71-BAA3-35C7-A83ABF1C8F0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436096" y="1501428"/>
            <a:ext cx="3096344" cy="1783556"/>
          </a:xfrm>
          <a:prstGeom prst="rect">
            <a:avLst/>
          </a:prstGeom>
          <a:noFill/>
          <a:ln>
            <a:noFill/>
          </a:ln>
        </p:spPr>
      </p:pic>
      <p:sp>
        <p:nvSpPr>
          <p:cNvPr id="5" name="Content Placeholder 2">
            <a:extLst>
              <a:ext uri="{FF2B5EF4-FFF2-40B4-BE49-F238E27FC236}">
                <a16:creationId xmlns:a16="http://schemas.microsoft.com/office/drawing/2014/main" id="{94263E98-1D4C-65E4-89A4-18ADCE369392}"/>
              </a:ext>
            </a:extLst>
          </p:cNvPr>
          <p:cNvSpPr txBox="1">
            <a:spLocks/>
          </p:cNvSpPr>
          <p:nvPr/>
        </p:nvSpPr>
        <p:spPr>
          <a:xfrm>
            <a:off x="421804" y="1573435"/>
            <a:ext cx="4813104" cy="374441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rgbClr val="303030"/>
                </a:solidFill>
                <a:latin typeface="Acumin Pro"/>
              </a:rPr>
              <a:t>In pairs discuss the question and produce at least 3 core things, which you consider are important factors of empowerment within the health and social care sector.</a:t>
            </a:r>
          </a:p>
          <a:p>
            <a:endParaRPr lang="en-GB" dirty="0"/>
          </a:p>
        </p:txBody>
      </p:sp>
      <p:pic>
        <p:nvPicPr>
          <p:cNvPr id="8" name="Picture 7" descr="Image result for Assisting Elderly People ethnic groups">
            <a:extLst>
              <a:ext uri="{FF2B5EF4-FFF2-40B4-BE49-F238E27FC236}">
                <a16:creationId xmlns:a16="http://schemas.microsoft.com/office/drawing/2014/main" id="{EA6C1616-1E82-F24B-C51A-18E5D436F5D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79202" y="3429000"/>
            <a:ext cx="3053238" cy="2016224"/>
          </a:xfrm>
          <a:prstGeom prst="rect">
            <a:avLst/>
          </a:prstGeom>
          <a:noFill/>
          <a:ln>
            <a:noFill/>
          </a:ln>
        </p:spPr>
      </p:pic>
    </p:spTree>
    <p:extLst>
      <p:ext uri="{BB962C8B-B14F-4D97-AF65-F5344CB8AC3E}">
        <p14:creationId xmlns:p14="http://schemas.microsoft.com/office/powerpoint/2010/main" val="1201325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14CD5-845F-8FC3-DD06-39111D231F2F}"/>
              </a:ext>
            </a:extLst>
          </p:cNvPr>
          <p:cNvSpPr>
            <a:spLocks noGrp="1"/>
          </p:cNvSpPr>
          <p:nvPr>
            <p:ph type="title"/>
          </p:nvPr>
        </p:nvSpPr>
        <p:spPr>
          <a:xfrm>
            <a:off x="421848" y="28636"/>
            <a:ext cx="8229600" cy="706090"/>
          </a:xfrm>
        </p:spPr>
        <p:txBody>
          <a:bodyPr>
            <a:normAutofit fontScale="90000"/>
          </a:bodyPr>
          <a:lstStyle/>
          <a:p>
            <a:r>
              <a:rPr lang="en-GB" b="1" dirty="0"/>
              <a:t>The concept of empowerment</a:t>
            </a:r>
          </a:p>
        </p:txBody>
      </p:sp>
      <p:sp>
        <p:nvSpPr>
          <p:cNvPr id="3" name="Content Placeholder 2">
            <a:extLst>
              <a:ext uri="{FF2B5EF4-FFF2-40B4-BE49-F238E27FC236}">
                <a16:creationId xmlns:a16="http://schemas.microsoft.com/office/drawing/2014/main" id="{24D24C7A-70DA-5E5C-F63D-6646B2C232A6}"/>
              </a:ext>
            </a:extLst>
          </p:cNvPr>
          <p:cNvSpPr>
            <a:spLocks noGrp="1"/>
          </p:cNvSpPr>
          <p:nvPr>
            <p:ph idx="1"/>
          </p:nvPr>
        </p:nvSpPr>
        <p:spPr>
          <a:xfrm>
            <a:off x="251520" y="908720"/>
            <a:ext cx="8640960" cy="4824536"/>
          </a:xfrm>
        </p:spPr>
        <p:txBody>
          <a:bodyPr>
            <a:normAutofit fontScale="92500" lnSpcReduction="20000"/>
          </a:bodyPr>
          <a:lstStyle/>
          <a:p>
            <a:r>
              <a:rPr lang="en-GB" sz="2800" dirty="0">
                <a:latin typeface="Arial" panose="020B0604020202020204" pitchFamily="34" charset="0"/>
                <a:cs typeface="Arial" panose="020B0604020202020204" pitchFamily="34" charset="0"/>
              </a:rPr>
              <a:t>Empowerment of individuals who use services reflects the value base of UK society.  </a:t>
            </a:r>
          </a:p>
          <a:p>
            <a:r>
              <a:rPr lang="en-GB" sz="2800" dirty="0">
                <a:solidFill>
                  <a:srgbClr val="303030"/>
                </a:solidFill>
                <a:latin typeface="Arial" panose="020B0604020202020204" pitchFamily="34" charset="0"/>
                <a:cs typeface="Arial" panose="020B0604020202020204" pitchFamily="34" charset="0"/>
              </a:rPr>
              <a:t>Empowerment is about enabling service users/patients or clients to take control in their lives. </a:t>
            </a:r>
          </a:p>
          <a:p>
            <a:r>
              <a:rPr lang="en-GB" sz="2800" dirty="0">
                <a:solidFill>
                  <a:srgbClr val="303030"/>
                </a:solidFill>
                <a:latin typeface="Arial" panose="020B0604020202020204" pitchFamily="34" charset="0"/>
                <a:cs typeface="Arial" panose="020B0604020202020204" pitchFamily="34" charset="0"/>
              </a:rPr>
              <a:t>I</a:t>
            </a:r>
            <a:r>
              <a:rPr lang="en-GB" sz="2800" b="0" i="0" dirty="0">
                <a:solidFill>
                  <a:srgbClr val="303030"/>
                </a:solidFill>
                <a:effectLst/>
                <a:latin typeface="Arial" panose="020B0604020202020204" pitchFamily="34" charset="0"/>
                <a:cs typeface="Arial" panose="020B0604020202020204" pitchFamily="34" charset="0"/>
              </a:rPr>
              <a:t>ndividuals that use adult social care services should feel empowered (Hendy, 2022).</a:t>
            </a:r>
          </a:p>
          <a:p>
            <a:r>
              <a:rPr lang="en-GB" sz="2800" b="0" i="0" dirty="0">
                <a:solidFill>
                  <a:srgbClr val="303030"/>
                </a:solidFill>
                <a:effectLst/>
                <a:latin typeface="Arial" panose="020B0604020202020204" pitchFamily="34" charset="0"/>
                <a:cs typeface="Arial" panose="020B0604020202020204" pitchFamily="34" charset="0"/>
              </a:rPr>
              <a:t>The way in which a person understands power will impact on how they will seek to empower (</a:t>
            </a:r>
            <a:r>
              <a:rPr lang="en-GB" sz="2800" dirty="0">
                <a:latin typeface="Arial" panose="020B0604020202020204" pitchFamily="34" charset="0"/>
                <a:cs typeface="Arial" panose="020B0604020202020204" pitchFamily="34" charset="0"/>
              </a:rPr>
              <a:t>Maclean, 2015). </a:t>
            </a:r>
            <a:endParaRPr lang="en-GB" sz="2800" b="0" i="0" dirty="0">
              <a:solidFill>
                <a:srgbClr val="303030"/>
              </a:solidFill>
              <a:effectLst/>
              <a:latin typeface="Arial" panose="020B0604020202020204" pitchFamily="34" charset="0"/>
              <a:cs typeface="Arial" panose="020B0604020202020204" pitchFamily="34" charset="0"/>
            </a:endParaRPr>
          </a:p>
          <a:p>
            <a:r>
              <a:rPr lang="en-GB" sz="2800" dirty="0">
                <a:solidFill>
                  <a:srgbClr val="303030"/>
                </a:solidFill>
                <a:latin typeface="Arial" panose="020B0604020202020204" pitchFamily="34" charset="0"/>
                <a:cs typeface="Arial" panose="020B0604020202020204" pitchFamily="34" charset="0"/>
              </a:rPr>
              <a:t>The H &amp; SC workforce should be actively promoting empowerment in order that service users/patients or clients feel empowered and independent in the choices they make. </a:t>
            </a:r>
          </a:p>
          <a:p>
            <a:endParaRPr lang="en-GB" dirty="0"/>
          </a:p>
        </p:txBody>
      </p:sp>
    </p:spTree>
    <p:extLst>
      <p:ext uri="{BB962C8B-B14F-4D97-AF65-F5344CB8AC3E}">
        <p14:creationId xmlns:p14="http://schemas.microsoft.com/office/powerpoint/2010/main" val="227986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423CAD-F6B5-D7A6-9153-1477E4BE68A3}"/>
              </a:ext>
            </a:extLst>
          </p:cNvPr>
          <p:cNvSpPr>
            <a:spLocks noGrp="1"/>
          </p:cNvSpPr>
          <p:nvPr>
            <p:ph idx="1"/>
          </p:nvPr>
        </p:nvSpPr>
        <p:spPr>
          <a:xfrm>
            <a:off x="457200" y="548680"/>
            <a:ext cx="8229600" cy="4968553"/>
          </a:xfrm>
        </p:spPr>
        <p:txBody>
          <a:bodyPr>
            <a:normAutofit fontScale="92500" lnSpcReduction="20000"/>
          </a:bodyPr>
          <a:lstStyle/>
          <a:p>
            <a:r>
              <a:rPr lang="en-GB" sz="3200" dirty="0">
                <a:solidFill>
                  <a:srgbClr val="303030"/>
                </a:solidFill>
                <a:latin typeface="Arial" panose="020B0604020202020204" pitchFamily="34" charset="0"/>
                <a:cs typeface="Arial" panose="020B0604020202020204" pitchFamily="34" charset="0"/>
              </a:rPr>
              <a:t>Service users/patients or clients' i</a:t>
            </a:r>
            <a:r>
              <a:rPr lang="en-GB" sz="3200" b="0" i="0" dirty="0">
                <a:solidFill>
                  <a:srgbClr val="303030"/>
                </a:solidFill>
                <a:effectLst/>
                <a:latin typeface="Arial" panose="020B0604020202020204" pitchFamily="34" charset="0"/>
                <a:cs typeface="Arial" panose="020B0604020202020204" pitchFamily="34" charset="0"/>
              </a:rPr>
              <a:t>ndividual preferences are important to be maintained </a:t>
            </a:r>
            <a:r>
              <a:rPr lang="en-GB" sz="3200" dirty="0">
                <a:solidFill>
                  <a:srgbClr val="303030"/>
                </a:solidFill>
                <a:latin typeface="Arial" panose="020B0604020202020204" pitchFamily="34" charset="0"/>
                <a:cs typeface="Arial" panose="020B0604020202020204" pitchFamily="34" charset="0"/>
              </a:rPr>
              <a:t>within organisations who provided H &amp; SC services.</a:t>
            </a:r>
          </a:p>
          <a:p>
            <a:r>
              <a:rPr lang="en-GB" sz="3200" dirty="0">
                <a:solidFill>
                  <a:srgbClr val="303030"/>
                </a:solidFill>
                <a:latin typeface="Arial" panose="020B0604020202020204" pitchFamily="34" charset="0"/>
                <a:cs typeface="Arial" panose="020B0604020202020204" pitchFamily="34" charset="0"/>
              </a:rPr>
              <a:t>Service users/patients or clients is seen as the experts on their lives and what they want to achieve</a:t>
            </a:r>
            <a:r>
              <a:rPr lang="en-GB" sz="3200" b="0" i="0" dirty="0">
                <a:solidFill>
                  <a:srgbClr val="303030"/>
                </a:solidFill>
                <a:effectLst/>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Maclean, 2015)</a:t>
            </a:r>
            <a:r>
              <a:rPr lang="en-GB" sz="3200" dirty="0">
                <a:solidFill>
                  <a:srgbClr val="303030"/>
                </a:solidFill>
                <a:latin typeface="Arial" panose="020B0604020202020204" pitchFamily="34" charset="0"/>
                <a:cs typeface="Arial" panose="020B0604020202020204" pitchFamily="34" charset="0"/>
              </a:rPr>
              <a:t>. </a:t>
            </a:r>
            <a:r>
              <a:rPr lang="en-GB" sz="3200" b="0" i="0" dirty="0">
                <a:solidFill>
                  <a:srgbClr val="303030"/>
                </a:solidFill>
                <a:effectLst/>
                <a:latin typeface="Arial" panose="020B0604020202020204" pitchFamily="34" charset="0"/>
                <a:cs typeface="Arial" panose="020B0604020202020204" pitchFamily="34" charset="0"/>
              </a:rPr>
              <a:t> </a:t>
            </a:r>
          </a:p>
          <a:p>
            <a:r>
              <a:rPr lang="en-GB" dirty="0">
                <a:solidFill>
                  <a:srgbClr val="303030"/>
                </a:solidFill>
                <a:latin typeface="Arial" panose="020B0604020202020204" pitchFamily="34" charset="0"/>
                <a:cs typeface="Arial" panose="020B0604020202020204" pitchFamily="34" charset="0"/>
              </a:rPr>
              <a:t>In order to achieve this, organisations should adhere to the codes of practices so that individuals are able to make informed choice and decisions and be able to voice these </a:t>
            </a:r>
            <a:r>
              <a:rPr lang="en-GB" sz="3200" b="0" i="0" dirty="0">
                <a:solidFill>
                  <a:srgbClr val="303030"/>
                </a:solidFill>
                <a:effectLst/>
                <a:latin typeface="Arial" panose="020B0604020202020204" pitchFamily="34" charset="0"/>
                <a:cs typeface="Arial" panose="020B0604020202020204" pitchFamily="34" charset="0"/>
              </a:rPr>
              <a:t>(</a:t>
            </a:r>
            <a:r>
              <a:rPr lang="en-GB" sz="3200" dirty="0">
                <a:latin typeface="Arial" panose="020B0604020202020204" pitchFamily="34" charset="0"/>
                <a:cs typeface="Arial" panose="020B0604020202020204" pitchFamily="34" charset="0"/>
              </a:rPr>
              <a:t>Maclean, 2015).</a:t>
            </a:r>
            <a:r>
              <a:rPr lang="en-GB" dirty="0">
                <a:solidFill>
                  <a:srgbClr val="303030"/>
                </a:solidFill>
                <a:latin typeface="Arial" panose="020B0604020202020204" pitchFamily="34" charset="0"/>
                <a:cs typeface="Arial" panose="020B0604020202020204" pitchFamily="34" charset="0"/>
              </a:rPr>
              <a:t>  </a:t>
            </a:r>
            <a:endParaRPr lang="en-GB" b="0" i="0" dirty="0">
              <a:solidFill>
                <a:srgbClr val="303030"/>
              </a:solidFill>
              <a:effectLst/>
              <a:latin typeface="Arial" panose="020B0604020202020204" pitchFamily="34" charset="0"/>
              <a:cs typeface="Arial" panose="020B0604020202020204" pitchFamily="34" charset="0"/>
            </a:endParaRPr>
          </a:p>
          <a:p>
            <a:endParaRPr lang="en-GB" sz="3200" dirty="0">
              <a:solidFill>
                <a:srgbClr val="30303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8622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0E8F1-0287-B99B-658F-F780AA77283E}"/>
              </a:ext>
            </a:extLst>
          </p:cNvPr>
          <p:cNvSpPr>
            <a:spLocks noGrp="1"/>
          </p:cNvSpPr>
          <p:nvPr>
            <p:ph type="title"/>
          </p:nvPr>
        </p:nvSpPr>
        <p:spPr>
          <a:xfrm>
            <a:off x="457200" y="188640"/>
            <a:ext cx="8229600" cy="850106"/>
          </a:xfrm>
        </p:spPr>
        <p:txBody>
          <a:bodyPr>
            <a:noAutofit/>
          </a:bodyPr>
          <a:lstStyle/>
          <a:p>
            <a:r>
              <a:rPr lang="en-GB" sz="3200" b="1" dirty="0"/>
              <a:t>There are three levels of </a:t>
            </a:r>
            <a:br>
              <a:rPr lang="en-GB" sz="3200" b="1" dirty="0"/>
            </a:br>
            <a:r>
              <a:rPr lang="en-GB" sz="3200" b="1" dirty="0"/>
              <a:t>empowerment </a:t>
            </a:r>
            <a:r>
              <a:rPr lang="en-GB" sz="3200" b="1" i="0" dirty="0">
                <a:solidFill>
                  <a:srgbClr val="303030"/>
                </a:solidFill>
                <a:effectLst/>
                <a:latin typeface="Arial" panose="020B0604020202020204" pitchFamily="34" charset="0"/>
                <a:cs typeface="Arial" panose="020B0604020202020204" pitchFamily="34" charset="0"/>
              </a:rPr>
              <a:t>(</a:t>
            </a:r>
            <a:r>
              <a:rPr lang="en-GB" sz="3200" b="1" dirty="0">
                <a:latin typeface="Arial" panose="020B0604020202020204" pitchFamily="34" charset="0"/>
                <a:cs typeface="Arial" panose="020B0604020202020204" pitchFamily="34" charset="0"/>
              </a:rPr>
              <a:t>Maclean, 2015)</a:t>
            </a:r>
            <a:endParaRPr lang="en-GB" sz="3200" b="1" dirty="0"/>
          </a:p>
        </p:txBody>
      </p:sp>
      <p:sp>
        <p:nvSpPr>
          <p:cNvPr id="3" name="Content Placeholder 2">
            <a:extLst>
              <a:ext uri="{FF2B5EF4-FFF2-40B4-BE49-F238E27FC236}">
                <a16:creationId xmlns:a16="http://schemas.microsoft.com/office/drawing/2014/main" id="{6C0FD002-28AB-1224-14F3-39A9D67D079B}"/>
              </a:ext>
            </a:extLst>
          </p:cNvPr>
          <p:cNvSpPr>
            <a:spLocks noGrp="1"/>
          </p:cNvSpPr>
          <p:nvPr>
            <p:ph idx="1"/>
          </p:nvPr>
        </p:nvSpPr>
        <p:spPr>
          <a:xfrm>
            <a:off x="251520" y="1038746"/>
            <a:ext cx="8640960" cy="4766518"/>
          </a:xfrm>
        </p:spPr>
        <p:txBody>
          <a:bodyPr>
            <a:normAutofit fontScale="85000" lnSpcReduction="10000"/>
          </a:bodyPr>
          <a:lstStyle/>
          <a:p>
            <a:r>
              <a:rPr lang="en-GB" sz="3200" dirty="0">
                <a:latin typeface="Arial" panose="020B0604020202020204" pitchFamily="34" charset="0"/>
                <a:cs typeface="Arial" panose="020B0604020202020204" pitchFamily="34" charset="0"/>
              </a:rPr>
              <a:t>Maclean, (2015) suggest that there are three levels of empowerment: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b="1" dirty="0">
                <a:latin typeface="Arial" panose="020B0604020202020204" pitchFamily="34" charset="0"/>
                <a:cs typeface="Arial" panose="020B0604020202020204" pitchFamily="34" charset="0"/>
              </a:rPr>
              <a:t>Micro</a:t>
            </a:r>
            <a:r>
              <a:rPr lang="en-GB" dirty="0">
                <a:latin typeface="Arial" panose="020B0604020202020204" pitchFamily="34" charset="0"/>
                <a:cs typeface="Arial" panose="020B0604020202020204" pitchFamily="34" charset="0"/>
              </a:rPr>
              <a:t> – the ‘smallest’ individual level.  This might relate to working with individual families. </a:t>
            </a:r>
          </a:p>
          <a:p>
            <a:pPr marL="514350" indent="-514350">
              <a:buFont typeface="+mj-lt"/>
              <a:buAutoNum type="arabicPeriod"/>
            </a:pPr>
            <a:r>
              <a:rPr lang="en-GB" b="1" dirty="0" err="1">
                <a:latin typeface="Arial" panose="020B0604020202020204" pitchFamily="34" charset="0"/>
                <a:cs typeface="Arial" panose="020B0604020202020204" pitchFamily="34" charset="0"/>
              </a:rPr>
              <a:t>Meso</a:t>
            </a:r>
            <a:r>
              <a:rPr lang="en-GB" dirty="0">
                <a:latin typeface="Arial" panose="020B0604020202020204" pitchFamily="34" charset="0"/>
                <a:cs typeface="Arial" panose="020B0604020202020204" pitchFamily="34" charset="0"/>
              </a:rPr>
              <a:t> – the less well known ‘middle level’ of practice.  This could relate to work with groups and small neighbourhoods or communities. </a:t>
            </a:r>
          </a:p>
          <a:p>
            <a:pPr marL="514350" indent="-514350">
              <a:buFont typeface="+mj-lt"/>
              <a:buAutoNum type="arabicPeriod"/>
            </a:pPr>
            <a:r>
              <a:rPr lang="en-GB" b="1" dirty="0">
                <a:latin typeface="Arial" panose="020B0604020202020204" pitchFamily="34" charset="0"/>
                <a:cs typeface="Arial" panose="020B0604020202020204" pitchFamily="34" charset="0"/>
              </a:rPr>
              <a:t>Macro</a:t>
            </a:r>
            <a:r>
              <a:rPr lang="en-GB" dirty="0">
                <a:latin typeface="Arial" panose="020B0604020202020204" pitchFamily="34" charset="0"/>
                <a:cs typeface="Arial" panose="020B0604020202020204" pitchFamily="34" charset="0"/>
              </a:rPr>
              <a:t> – this refers to work with larger groupings such as whole communities or very large groups. </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endParaRPr lang="en-GB" dirty="0"/>
          </a:p>
        </p:txBody>
      </p:sp>
      <p:graphicFrame>
        <p:nvGraphicFramePr>
          <p:cNvPr id="4" name="Diagram 3">
            <a:extLst>
              <a:ext uri="{FF2B5EF4-FFF2-40B4-BE49-F238E27FC236}">
                <a16:creationId xmlns:a16="http://schemas.microsoft.com/office/drawing/2014/main" id="{ACDB8718-FC19-5B9E-6357-A5DEF10DB97E}"/>
              </a:ext>
            </a:extLst>
          </p:cNvPr>
          <p:cNvGraphicFramePr/>
          <p:nvPr/>
        </p:nvGraphicFramePr>
        <p:xfrm>
          <a:off x="683568" y="1484784"/>
          <a:ext cx="7776864" cy="1512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2643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DC556-EAE7-C351-B447-F2B000957296}"/>
              </a:ext>
            </a:extLst>
          </p:cNvPr>
          <p:cNvSpPr>
            <a:spLocks noGrp="1"/>
          </p:cNvSpPr>
          <p:nvPr>
            <p:ph type="title"/>
          </p:nvPr>
        </p:nvSpPr>
        <p:spPr>
          <a:xfrm>
            <a:off x="457200" y="332656"/>
            <a:ext cx="8229600" cy="490066"/>
          </a:xfrm>
        </p:spPr>
        <p:txBody>
          <a:bodyPr>
            <a:normAutofit fontScale="90000"/>
          </a:bodyPr>
          <a:lstStyle/>
          <a:p>
            <a:r>
              <a:rPr lang="en-GB" b="1" dirty="0"/>
              <a:t>Limited empowerment</a:t>
            </a:r>
          </a:p>
        </p:txBody>
      </p:sp>
      <p:sp>
        <p:nvSpPr>
          <p:cNvPr id="3" name="Content Placeholder 2">
            <a:extLst>
              <a:ext uri="{FF2B5EF4-FFF2-40B4-BE49-F238E27FC236}">
                <a16:creationId xmlns:a16="http://schemas.microsoft.com/office/drawing/2014/main" id="{4AF0A785-A140-2801-9B8E-C7F1041116DF}"/>
              </a:ext>
            </a:extLst>
          </p:cNvPr>
          <p:cNvSpPr>
            <a:spLocks noGrp="1"/>
          </p:cNvSpPr>
          <p:nvPr>
            <p:ph idx="1"/>
          </p:nvPr>
        </p:nvSpPr>
        <p:spPr>
          <a:xfrm>
            <a:off x="323528" y="1052736"/>
            <a:ext cx="8640960" cy="4752528"/>
          </a:xfrm>
        </p:spPr>
        <p:txBody>
          <a:bodyPr>
            <a:normAutofit fontScale="77500" lnSpcReduction="20000"/>
          </a:bodyPr>
          <a:lstStyle/>
          <a:p>
            <a:pPr marL="0" indent="0">
              <a:buNone/>
            </a:pPr>
            <a:r>
              <a:rPr lang="en-GB" sz="3800" b="1" i="0" dirty="0">
                <a:effectLst/>
                <a:latin typeface="Maven Pro"/>
              </a:rPr>
              <a:t>Individual’s empowerment may be limited because:</a:t>
            </a:r>
            <a:endParaRPr lang="en-GB" b="1" i="0" dirty="0">
              <a:solidFill>
                <a:srgbClr val="222222"/>
              </a:solidFill>
              <a:effectLst/>
              <a:latin typeface="Maven Pro"/>
            </a:endParaRPr>
          </a:p>
          <a:p>
            <a:r>
              <a:rPr lang="en-GB" i="0" dirty="0">
                <a:solidFill>
                  <a:srgbClr val="222222"/>
                </a:solidFill>
                <a:effectLst/>
                <a:latin typeface="Maven Pro"/>
              </a:rPr>
              <a:t>The professional's workload and their ability to communicate effectively or to actively listen to the individual’s choices, needs, wants or preferences. </a:t>
            </a:r>
          </a:p>
          <a:p>
            <a:r>
              <a:rPr lang="en-GB" dirty="0">
                <a:solidFill>
                  <a:srgbClr val="222222"/>
                </a:solidFill>
                <a:latin typeface="Maven Pro"/>
              </a:rPr>
              <a:t>Organisational culture. </a:t>
            </a:r>
          </a:p>
          <a:p>
            <a:r>
              <a:rPr lang="en-GB" i="0" dirty="0">
                <a:solidFill>
                  <a:srgbClr val="222222"/>
                </a:solidFill>
                <a:effectLst/>
                <a:latin typeface="Maven Pro"/>
              </a:rPr>
              <a:t>Some H &amp; SC staff may enjoy a sense of ‘power’ and ‘authority’ thereby not letting others make decisions.</a:t>
            </a:r>
            <a:endParaRPr lang="en-GB" dirty="0">
              <a:solidFill>
                <a:srgbClr val="222222"/>
              </a:solidFill>
              <a:latin typeface="Maven Pro"/>
            </a:endParaRPr>
          </a:p>
          <a:p>
            <a:r>
              <a:rPr lang="en-GB" i="0" dirty="0">
                <a:solidFill>
                  <a:srgbClr val="222222"/>
                </a:solidFill>
                <a:effectLst/>
                <a:latin typeface="Maven Pro"/>
              </a:rPr>
              <a:t>Of a lack of time where H &amp;SC staff cannot support empowerment e.g., working in partnership takes time through having conversations with individuals. </a:t>
            </a:r>
            <a:endParaRPr lang="en-GB" dirty="0">
              <a:solidFill>
                <a:srgbClr val="222222"/>
              </a:solidFill>
              <a:latin typeface="Maven Pro"/>
            </a:endParaRPr>
          </a:p>
          <a:p>
            <a:r>
              <a:rPr lang="en-GB" i="0" dirty="0">
                <a:solidFill>
                  <a:srgbClr val="222222"/>
                </a:solidFill>
                <a:effectLst/>
                <a:latin typeface="Maven Pro"/>
              </a:rPr>
              <a:t>Taking responsibility may be difficult for some service users, they may not have the energy, motivation, enthusiasm, confidence or self-confidence. </a:t>
            </a:r>
            <a:endParaRPr lang="en-GB" dirty="0"/>
          </a:p>
          <a:p>
            <a:endParaRPr lang="en-GB" dirty="0"/>
          </a:p>
        </p:txBody>
      </p:sp>
    </p:spTree>
    <p:extLst>
      <p:ext uri="{BB962C8B-B14F-4D97-AF65-F5344CB8AC3E}">
        <p14:creationId xmlns:p14="http://schemas.microsoft.com/office/powerpoint/2010/main" val="197771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802413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r>
                <a:rPr lang="en-GB" sz="4400" b="1" kern="1200" dirty="0"/>
                <a:t>Session 2 </a:t>
              </a:r>
            </a:p>
            <a:p>
              <a:pPr marL="0" lvl="0" indent="0" algn="ctr" defTabSz="1377950">
                <a:lnSpc>
                  <a:spcPct val="90000"/>
                </a:lnSpc>
                <a:spcBef>
                  <a:spcPct val="0"/>
                </a:spcBef>
                <a:spcAft>
                  <a:spcPct val="35000"/>
                </a:spcAft>
                <a:buNone/>
              </a:pPr>
              <a:r>
                <a:rPr lang="en-GB" sz="4400" b="1" dirty="0"/>
                <a:t>Presentation of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3377809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070B-F433-F8EF-1411-BE7D2DC73883}"/>
              </a:ext>
            </a:extLst>
          </p:cNvPr>
          <p:cNvSpPr>
            <a:spLocks noGrp="1"/>
          </p:cNvSpPr>
          <p:nvPr>
            <p:ph type="title"/>
          </p:nvPr>
        </p:nvSpPr>
        <p:spPr>
          <a:xfrm>
            <a:off x="457200" y="274638"/>
            <a:ext cx="8229600" cy="418058"/>
          </a:xfrm>
        </p:spPr>
        <p:txBody>
          <a:bodyPr anchor="ctr">
            <a:normAutofit fontScale="90000"/>
          </a:bodyPr>
          <a:lstStyle/>
          <a:p>
            <a:r>
              <a:rPr lang="en-GB" b="1" dirty="0"/>
              <a:t>Helping and or Assisting?</a:t>
            </a:r>
          </a:p>
        </p:txBody>
      </p:sp>
      <p:sp>
        <p:nvSpPr>
          <p:cNvPr id="3" name="Content Placeholder 2">
            <a:extLst>
              <a:ext uri="{FF2B5EF4-FFF2-40B4-BE49-F238E27FC236}">
                <a16:creationId xmlns:a16="http://schemas.microsoft.com/office/drawing/2014/main" id="{027F2173-0311-B084-887A-2D484AFE9731}"/>
              </a:ext>
            </a:extLst>
          </p:cNvPr>
          <p:cNvSpPr>
            <a:spLocks noGrp="1"/>
          </p:cNvSpPr>
          <p:nvPr>
            <p:ph sz="half" idx="1"/>
          </p:nvPr>
        </p:nvSpPr>
        <p:spPr>
          <a:xfrm>
            <a:off x="107504" y="980728"/>
            <a:ext cx="4896544" cy="5400600"/>
          </a:xfrm>
        </p:spPr>
        <p:txBody>
          <a:bodyPr>
            <a:normAutofit/>
          </a:bodyPr>
          <a:lstStyle/>
          <a:p>
            <a:pPr marL="228600" marR="0" lvl="0" indent="-228600" defTabSz="457200" rtl="0" eaLnBrk="1" fontAlgn="auto" latinLnBrk="0" hangingPunct="1">
              <a:lnSpc>
                <a:spcPct val="90000"/>
              </a:lnSpc>
              <a:spcBef>
                <a:spcPts val="0"/>
              </a:spcBef>
              <a:spcAft>
                <a:spcPts val="0"/>
              </a:spcAft>
              <a:buClrTx/>
              <a:buSzTx/>
              <a:buFont typeface="+mj-lt"/>
              <a:buAutoNum type="arabicPeriod"/>
              <a:tabLst/>
              <a:defRPr/>
            </a:pPr>
            <a:r>
              <a:rPr lang="en-GB" sz="2000" dirty="0">
                <a:latin typeface="Arial" panose="020B0604020202020204" pitchFamily="34" charset="0"/>
                <a:cs typeface="Arial" panose="020B0604020202020204" pitchFamily="34" charset="0"/>
              </a:rPr>
              <a:t>Assist is about doing something with someone in a shared way which can be an act of giving help with permission.  It is actions which gives power to the individual to make a choice to receive the H and SC professional’s support. </a:t>
            </a:r>
          </a:p>
          <a:p>
            <a:pPr marL="228600" marR="0" lvl="0" indent="-228600" defTabSz="457200" rtl="0" eaLnBrk="1" fontAlgn="auto" latinLnBrk="0" hangingPunct="1">
              <a:lnSpc>
                <a:spcPct val="90000"/>
              </a:lnSpc>
              <a:spcBef>
                <a:spcPts val="0"/>
              </a:spcBef>
              <a:spcAft>
                <a:spcPts val="0"/>
              </a:spcAft>
              <a:buClrTx/>
              <a:buSzTx/>
              <a:buFont typeface="+mj-lt"/>
              <a:buAutoNum type="arabicPeriod"/>
              <a:tabLst/>
              <a:defRPr/>
            </a:pPr>
            <a:endParaRPr lang="en-GB" sz="2000" dirty="0">
              <a:latin typeface="Arial" panose="020B0604020202020204" pitchFamily="34" charset="0"/>
              <a:cs typeface="Arial" panose="020B0604020202020204" pitchFamily="34" charset="0"/>
            </a:endParaRPr>
          </a:p>
          <a:p>
            <a:pPr marL="228600" marR="0" lvl="0" indent="-228600" defTabSz="457200" rtl="0" eaLnBrk="1" fontAlgn="auto" latinLnBrk="0" hangingPunct="1">
              <a:lnSpc>
                <a:spcPct val="90000"/>
              </a:lnSpc>
              <a:spcBef>
                <a:spcPts val="0"/>
              </a:spcBef>
              <a:spcAft>
                <a:spcPts val="0"/>
              </a:spcAft>
              <a:buClrTx/>
              <a:buSzTx/>
              <a:buFont typeface="+mj-lt"/>
              <a:buAutoNum type="arabicPeriod"/>
              <a:tabLst/>
              <a:defRPr/>
            </a:pPr>
            <a:r>
              <a:rPr lang="en-GB" sz="2000" dirty="0">
                <a:latin typeface="Arial" panose="020B0604020202020204" pitchFamily="34" charset="0"/>
                <a:cs typeface="Arial" panose="020B0604020202020204" pitchFamily="34" charset="0"/>
              </a:rPr>
              <a:t>What is essential is that as a professional you should not assume that a service user/patient or client needs help.  Remember that ‘over-caring’ can be disempowering.  E.g., cutting up someone's food without permission.  Think about empowering them by confirming that you can support or assist them.</a:t>
            </a:r>
          </a:p>
          <a:p>
            <a:pPr>
              <a:lnSpc>
                <a:spcPct val="90000"/>
              </a:lnSpc>
            </a:pPr>
            <a:endParaRPr lang="en-GB" sz="1500" dirty="0"/>
          </a:p>
        </p:txBody>
      </p:sp>
      <p:pic>
        <p:nvPicPr>
          <p:cNvPr id="4" name="Picture 3" descr="Image result for Assisting Elderly People">
            <a:extLst>
              <a:ext uri="{FF2B5EF4-FFF2-40B4-BE49-F238E27FC236}">
                <a16:creationId xmlns:a16="http://schemas.microsoft.com/office/drawing/2014/main" id="{860B55F6-C298-748C-D456-68954422787E}"/>
              </a:ext>
            </a:extLst>
          </p:cNvPr>
          <p:cNvPicPr>
            <a:picLocks noChangeAspect="1"/>
          </p:cNvPicPr>
          <p:nvPr/>
        </p:nvPicPr>
        <p:blipFill rotWithShape="1">
          <a:blip r:embed="rId3">
            <a:extLst>
              <a:ext uri="{28A0092B-C50C-407E-A947-70E740481C1C}">
                <a14:useLocalDpi xmlns:a14="http://schemas.microsoft.com/office/drawing/2010/main" val="0"/>
              </a:ext>
            </a:extLst>
          </a:blip>
          <a:srcRect l="12496" r="19722" b="-2"/>
          <a:stretch/>
        </p:blipFill>
        <p:spPr bwMode="auto">
          <a:xfrm>
            <a:off x="5148064" y="1340768"/>
            <a:ext cx="3678560" cy="381642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82584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FBE39-F50D-5011-1072-421D4145DBA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Empowerment, language and action in the H &amp; SC sector</a:t>
            </a:r>
          </a:p>
        </p:txBody>
      </p:sp>
      <p:sp>
        <p:nvSpPr>
          <p:cNvPr id="3" name="Content Placeholder 2">
            <a:extLst>
              <a:ext uri="{FF2B5EF4-FFF2-40B4-BE49-F238E27FC236}">
                <a16:creationId xmlns:a16="http://schemas.microsoft.com/office/drawing/2014/main" id="{501623F5-DC3E-25CE-CFE8-6963561F544B}"/>
              </a:ext>
            </a:extLst>
          </p:cNvPr>
          <p:cNvSpPr>
            <a:spLocks noGrp="1"/>
          </p:cNvSpPr>
          <p:nvPr>
            <p:ph sz="half" idx="1"/>
          </p:nvPr>
        </p:nvSpPr>
        <p:spPr>
          <a:xfrm>
            <a:off x="457200" y="1600201"/>
            <a:ext cx="4038600" cy="3989040"/>
          </a:xfrm>
        </p:spPr>
        <p:txBody>
          <a:bodyPr>
            <a:normAutofit/>
          </a:bodyPr>
          <a:lstStyle/>
          <a:p>
            <a:pPr>
              <a:lnSpc>
                <a:spcPct val="90000"/>
              </a:lnSpc>
            </a:pPr>
            <a:r>
              <a:rPr lang="en-GB" sz="2200"/>
              <a:t>The language used within H and SC sector is very important when communicating with service user/patient or client.</a:t>
            </a:r>
          </a:p>
          <a:p>
            <a:pPr>
              <a:lnSpc>
                <a:spcPct val="90000"/>
              </a:lnSpc>
            </a:pPr>
            <a:r>
              <a:rPr lang="en-GB" sz="2200"/>
              <a:t>For example: Think about the word ‘help’ and the word ‘assist’.  What is the difference between them in the health and social care sector in daily practice? </a:t>
            </a:r>
          </a:p>
        </p:txBody>
      </p:sp>
      <p:pic>
        <p:nvPicPr>
          <p:cNvPr id="4" name="Picture 3" descr="Image result for Assisting Elderly People">
            <a:extLst>
              <a:ext uri="{FF2B5EF4-FFF2-40B4-BE49-F238E27FC236}">
                <a16:creationId xmlns:a16="http://schemas.microsoft.com/office/drawing/2014/main" id="{FE1E38E4-87BE-33D6-B3C2-582E08E15379}"/>
              </a:ext>
            </a:extLst>
          </p:cNvPr>
          <p:cNvPicPr>
            <a:picLocks noChangeAspect="1"/>
          </p:cNvPicPr>
          <p:nvPr/>
        </p:nvPicPr>
        <p:blipFill rotWithShape="1">
          <a:blip r:embed="rId3">
            <a:extLst>
              <a:ext uri="{28A0092B-C50C-407E-A947-70E740481C1C}">
                <a14:useLocalDpi xmlns:a14="http://schemas.microsoft.com/office/drawing/2010/main" val="0"/>
              </a:ext>
            </a:extLst>
          </a:blip>
          <a:srcRect l="27649" r="4949" b="-2"/>
          <a:stretch/>
        </p:blipFill>
        <p:spPr bwMode="auto">
          <a:xfrm>
            <a:off x="4648200" y="1600201"/>
            <a:ext cx="4038600" cy="39890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77937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2F3BE2-8AD5-C11B-EFF6-C76309A21299}"/>
              </a:ext>
            </a:extLst>
          </p:cNvPr>
          <p:cNvSpPr>
            <a:spLocks noGrp="1"/>
          </p:cNvSpPr>
          <p:nvPr>
            <p:ph idx="1"/>
          </p:nvPr>
        </p:nvSpPr>
        <p:spPr>
          <a:xfrm>
            <a:off x="251520" y="332656"/>
            <a:ext cx="5256584" cy="5400600"/>
          </a:xfrm>
        </p:spPr>
        <p:txBody>
          <a:bodyPr>
            <a:normAutofit fontScale="85000" lnSpcReduction="10000"/>
          </a:bodyPr>
          <a:lstStyle/>
          <a:p>
            <a:r>
              <a:rPr lang="en-GB" dirty="0">
                <a:latin typeface="Arial" panose="020B0604020202020204" pitchFamily="34" charset="0"/>
                <a:cs typeface="Arial" panose="020B0604020202020204" pitchFamily="34" charset="0"/>
              </a:rPr>
              <a:t>Promoting the rights of individuals is evident that the H &amp; SC organisation is governed in an ethical way – there is transparency where the rights of service users are taken seriously, as they feel included in decisions which affect them. </a:t>
            </a:r>
          </a:p>
          <a:p>
            <a:r>
              <a:rPr lang="en-GB" dirty="0">
                <a:latin typeface="Arial" panose="020B0604020202020204" pitchFamily="34" charset="0"/>
                <a:cs typeface="Arial" panose="020B0604020202020204" pitchFamily="34" charset="0"/>
              </a:rPr>
              <a:t>An organisation providing H &amp; SC services should systematically operate to empower service users/patients or clients through service delivery. </a:t>
            </a:r>
          </a:p>
        </p:txBody>
      </p:sp>
      <p:pic>
        <p:nvPicPr>
          <p:cNvPr id="2" name="Picture 1" descr="Image result for Assisting Elderly People">
            <a:extLst>
              <a:ext uri="{FF2B5EF4-FFF2-40B4-BE49-F238E27FC236}">
                <a16:creationId xmlns:a16="http://schemas.microsoft.com/office/drawing/2014/main" id="{DC4D45DD-E9ED-8C86-875B-D53B8C06E2FA}"/>
              </a:ext>
            </a:extLst>
          </p:cNvPr>
          <p:cNvPicPr>
            <a:picLocks noChangeAspect="1"/>
          </p:cNvPicPr>
          <p:nvPr/>
        </p:nvPicPr>
        <p:blipFill rotWithShape="1">
          <a:blip r:embed="rId3">
            <a:extLst>
              <a:ext uri="{28A0092B-C50C-407E-A947-70E740481C1C}">
                <a14:useLocalDpi xmlns:a14="http://schemas.microsoft.com/office/drawing/2010/main" val="0"/>
              </a:ext>
            </a:extLst>
          </a:blip>
          <a:srcRect l="7844" r="13339"/>
          <a:stretch/>
        </p:blipFill>
        <p:spPr bwMode="auto">
          <a:xfrm>
            <a:off x="6012160" y="332656"/>
            <a:ext cx="2783840" cy="2592288"/>
          </a:xfrm>
          <a:prstGeom prst="rect">
            <a:avLst/>
          </a:prstGeom>
          <a:noFill/>
          <a:ln>
            <a:noFill/>
          </a:ln>
          <a:extLst>
            <a:ext uri="{53640926-AAD7-44D8-BBD7-CCE9431645EC}">
              <a14:shadowObscured xmlns:a14="http://schemas.microsoft.com/office/drawing/2010/main"/>
            </a:ext>
          </a:extLst>
        </p:spPr>
      </p:pic>
      <p:pic>
        <p:nvPicPr>
          <p:cNvPr id="4" name="Picture 3" descr="Image result for Assisting Elderly People">
            <a:extLst>
              <a:ext uri="{FF2B5EF4-FFF2-40B4-BE49-F238E27FC236}">
                <a16:creationId xmlns:a16="http://schemas.microsoft.com/office/drawing/2014/main" id="{86F6E38C-B077-4BC0-33F9-AEF327858E11}"/>
              </a:ext>
            </a:extLst>
          </p:cNvPr>
          <p:cNvPicPr>
            <a:picLocks noChangeAspect="1"/>
          </p:cNvPicPr>
          <p:nvPr/>
        </p:nvPicPr>
        <p:blipFill rotWithShape="1">
          <a:blip r:embed="rId4">
            <a:extLst>
              <a:ext uri="{28A0092B-C50C-407E-A947-70E740481C1C}">
                <a14:useLocalDpi xmlns:a14="http://schemas.microsoft.com/office/drawing/2010/main" val="0"/>
              </a:ext>
            </a:extLst>
          </a:blip>
          <a:srcRect l="5210" r="2493"/>
          <a:stretch/>
        </p:blipFill>
        <p:spPr bwMode="auto">
          <a:xfrm>
            <a:off x="6012160" y="3068961"/>
            <a:ext cx="2783840" cy="244827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3334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5FCB4-22A1-984D-82B3-FA611C81B763}"/>
              </a:ext>
            </a:extLst>
          </p:cNvPr>
          <p:cNvSpPr>
            <a:spLocks noGrp="1"/>
          </p:cNvSpPr>
          <p:nvPr>
            <p:ph type="title"/>
          </p:nvPr>
        </p:nvSpPr>
        <p:spPr>
          <a:xfrm>
            <a:off x="457200" y="188640"/>
            <a:ext cx="8229600" cy="562074"/>
          </a:xfrm>
        </p:spPr>
        <p:txBody>
          <a:bodyPr>
            <a:noAutofit/>
          </a:bodyPr>
          <a:lstStyle/>
          <a:p>
            <a:r>
              <a:rPr lang="en-GB" sz="3200" b="1" dirty="0"/>
              <a:t>Individual empowerment and rights </a:t>
            </a:r>
          </a:p>
        </p:txBody>
      </p:sp>
      <p:sp>
        <p:nvSpPr>
          <p:cNvPr id="3" name="Content Placeholder 2">
            <a:extLst>
              <a:ext uri="{FF2B5EF4-FFF2-40B4-BE49-F238E27FC236}">
                <a16:creationId xmlns:a16="http://schemas.microsoft.com/office/drawing/2014/main" id="{E5C63D11-17A6-EEDA-FE6F-D53CEB696AD4}"/>
              </a:ext>
            </a:extLst>
          </p:cNvPr>
          <p:cNvSpPr>
            <a:spLocks noGrp="1"/>
          </p:cNvSpPr>
          <p:nvPr>
            <p:ph idx="1"/>
          </p:nvPr>
        </p:nvSpPr>
        <p:spPr>
          <a:xfrm>
            <a:off x="287524" y="908720"/>
            <a:ext cx="8568952" cy="4968553"/>
          </a:xfrm>
        </p:spPr>
        <p:txBody>
          <a:bodyPr>
            <a:normAutofit fontScale="85000" lnSpcReduction="20000"/>
          </a:bodyPr>
          <a:lstStyle/>
          <a:p>
            <a:pPr marL="0" indent="0">
              <a:buNone/>
            </a:pPr>
            <a:r>
              <a:rPr lang="en-GB" dirty="0"/>
              <a:t>In order to ensure there is a culture of promoting empowerment in the H &amp; SC sector there are a set of core principles:</a:t>
            </a:r>
          </a:p>
          <a:p>
            <a:pPr marL="514350" indent="-514350">
              <a:buFont typeface="+mj-lt"/>
              <a:buAutoNum type="arabicPeriod"/>
            </a:pPr>
            <a:r>
              <a:rPr lang="en-GB" dirty="0"/>
              <a:t>Good and effective communication.</a:t>
            </a:r>
          </a:p>
          <a:p>
            <a:pPr marL="514350" indent="-514350">
              <a:buFont typeface="+mj-lt"/>
              <a:buAutoNum type="arabicPeriod"/>
            </a:pPr>
            <a:r>
              <a:rPr lang="en-GB" dirty="0"/>
              <a:t>Treating people with dignity and respect.</a:t>
            </a:r>
          </a:p>
          <a:p>
            <a:pPr marL="514350" indent="-514350">
              <a:buFont typeface="+mj-lt"/>
              <a:buAutoNum type="arabicPeriod"/>
            </a:pPr>
            <a:r>
              <a:rPr lang="en-GB" dirty="0"/>
              <a:t>Treating people with equality. </a:t>
            </a:r>
          </a:p>
          <a:p>
            <a:pPr marL="514350" indent="-514350">
              <a:buFont typeface="+mj-lt"/>
              <a:buAutoNum type="arabicPeriod"/>
            </a:pPr>
            <a:r>
              <a:rPr lang="en-GB" dirty="0"/>
              <a:t>Providing a healthy lifestyle through food and activities.</a:t>
            </a:r>
          </a:p>
          <a:p>
            <a:pPr marL="514350" indent="-514350">
              <a:buFont typeface="+mj-lt"/>
              <a:buAutoNum type="arabicPeriod"/>
            </a:pPr>
            <a:r>
              <a:rPr lang="en-GB" dirty="0"/>
              <a:t>Providing an opportunity for individuals to make their own choices. </a:t>
            </a:r>
          </a:p>
          <a:p>
            <a:pPr marL="514350" indent="-514350">
              <a:buFont typeface="+mj-lt"/>
              <a:buAutoNum type="arabicPeriod"/>
            </a:pPr>
            <a:r>
              <a:rPr lang="en-GB" dirty="0"/>
              <a:t>To have a safe and secure environment.</a:t>
            </a:r>
          </a:p>
          <a:p>
            <a:pPr marL="514350" indent="-514350">
              <a:buFont typeface="+mj-lt"/>
              <a:buAutoNum type="arabicPeriod"/>
            </a:pPr>
            <a:r>
              <a:rPr lang="en-GB" dirty="0"/>
              <a:t>To enable to have privacy respected. </a:t>
            </a:r>
          </a:p>
          <a:p>
            <a:endParaRPr lang="en-GB" dirty="0"/>
          </a:p>
        </p:txBody>
      </p:sp>
    </p:spTree>
    <p:extLst>
      <p:ext uri="{BB962C8B-B14F-4D97-AF65-F5344CB8AC3E}">
        <p14:creationId xmlns:p14="http://schemas.microsoft.com/office/powerpoint/2010/main" val="2318020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25AF-61B5-D5E6-7C66-5826F0AFE6AE}"/>
              </a:ext>
            </a:extLst>
          </p:cNvPr>
          <p:cNvSpPr>
            <a:spLocks noGrp="1"/>
          </p:cNvSpPr>
          <p:nvPr>
            <p:ph type="title"/>
          </p:nvPr>
        </p:nvSpPr>
        <p:spPr>
          <a:xfrm>
            <a:off x="457200" y="116632"/>
            <a:ext cx="8229600" cy="634082"/>
          </a:xfrm>
        </p:spPr>
        <p:txBody>
          <a:bodyPr>
            <a:normAutofit fontScale="90000"/>
          </a:bodyPr>
          <a:lstStyle/>
          <a:p>
            <a:r>
              <a:rPr lang="en-GB" b="1" dirty="0"/>
              <a:t>Empowering Individual’s </a:t>
            </a:r>
            <a:endParaRPr lang="en-GB" dirty="0"/>
          </a:p>
        </p:txBody>
      </p:sp>
      <p:sp>
        <p:nvSpPr>
          <p:cNvPr id="3" name="Content Placeholder 2">
            <a:extLst>
              <a:ext uri="{FF2B5EF4-FFF2-40B4-BE49-F238E27FC236}">
                <a16:creationId xmlns:a16="http://schemas.microsoft.com/office/drawing/2014/main" id="{FFFF69F8-1638-B103-1AE3-A0FB50890DE5}"/>
              </a:ext>
            </a:extLst>
          </p:cNvPr>
          <p:cNvSpPr>
            <a:spLocks noGrp="1"/>
          </p:cNvSpPr>
          <p:nvPr>
            <p:ph idx="1"/>
          </p:nvPr>
        </p:nvSpPr>
        <p:spPr>
          <a:xfrm>
            <a:off x="457200" y="1052736"/>
            <a:ext cx="8229600" cy="4608512"/>
          </a:xfrm>
        </p:spPr>
        <p:txBody>
          <a:bodyPr>
            <a:normAutofit lnSpcReduction="10000"/>
          </a:bodyPr>
          <a:lstStyle/>
          <a:p>
            <a:pPr marL="0" indent="0">
              <a:buNone/>
            </a:pPr>
            <a:r>
              <a:rPr lang="en-GB" sz="3100" b="1" i="0" dirty="0">
                <a:effectLst/>
                <a:latin typeface="Arial" panose="020B0604020202020204" pitchFamily="34" charset="0"/>
                <a:cs typeface="Arial" panose="020B0604020202020204" pitchFamily="34" charset="0"/>
              </a:rPr>
              <a:t>You can empower individuals by:</a:t>
            </a:r>
            <a:endParaRPr lang="en-GB" sz="3100" dirty="0">
              <a:latin typeface="Arial" panose="020B0604020202020204" pitchFamily="34" charset="0"/>
              <a:cs typeface="Arial" panose="020B0604020202020204" pitchFamily="34" charset="0"/>
            </a:endParaRPr>
          </a:p>
          <a:p>
            <a:r>
              <a:rPr lang="en-GB" sz="3100" dirty="0">
                <a:solidFill>
                  <a:srgbClr val="222222"/>
                </a:solidFill>
                <a:latin typeface="Arial" panose="020B0604020202020204" pitchFamily="34" charset="0"/>
                <a:cs typeface="Arial" panose="020B0604020202020204" pitchFamily="34" charset="0"/>
              </a:rPr>
              <a:t>A</a:t>
            </a:r>
            <a:r>
              <a:rPr lang="en-GB" sz="3100" i="0" dirty="0">
                <a:solidFill>
                  <a:srgbClr val="222222"/>
                </a:solidFill>
                <a:effectLst/>
                <a:latin typeface="Arial" panose="020B0604020202020204" pitchFamily="34" charset="0"/>
                <a:cs typeface="Arial" panose="020B0604020202020204" pitchFamily="34" charset="0"/>
              </a:rPr>
              <a:t>dapting activities and environments to meet specific individual needs.</a:t>
            </a:r>
          </a:p>
          <a:p>
            <a:r>
              <a:rPr lang="en-GB" sz="3100" dirty="0">
                <a:solidFill>
                  <a:srgbClr val="222222"/>
                </a:solidFill>
                <a:latin typeface="Arial" panose="020B0604020202020204" pitchFamily="34" charset="0"/>
                <a:cs typeface="Arial" panose="020B0604020202020204" pitchFamily="34" charset="0"/>
              </a:rPr>
              <a:t>T</a:t>
            </a:r>
            <a:r>
              <a:rPr lang="en-GB" sz="3100" i="0" dirty="0">
                <a:solidFill>
                  <a:srgbClr val="222222"/>
                </a:solidFill>
                <a:effectLst/>
                <a:latin typeface="Arial" panose="020B0604020202020204" pitchFamily="34" charset="0"/>
                <a:cs typeface="Arial" panose="020B0604020202020204" pitchFamily="34" charset="0"/>
              </a:rPr>
              <a:t>aking account of individuals rights, preferences, needs, likes, dislikes, beliefs.</a:t>
            </a:r>
          </a:p>
          <a:p>
            <a:r>
              <a:rPr lang="en-GB" sz="3100" i="0" dirty="0">
                <a:solidFill>
                  <a:srgbClr val="222222"/>
                </a:solidFill>
                <a:effectLst/>
                <a:latin typeface="Arial" panose="020B0604020202020204" pitchFamily="34" charset="0"/>
                <a:cs typeface="Arial" panose="020B0604020202020204" pitchFamily="34" charset="0"/>
              </a:rPr>
              <a:t>Consider empowerment when planning care plans.</a:t>
            </a:r>
          </a:p>
          <a:p>
            <a:r>
              <a:rPr lang="en-GB" sz="3100" dirty="0">
                <a:solidFill>
                  <a:srgbClr val="222222"/>
                </a:solidFill>
                <a:latin typeface="Arial" panose="020B0604020202020204" pitchFamily="34" charset="0"/>
                <a:cs typeface="Arial" panose="020B0604020202020204" pitchFamily="34" charset="0"/>
              </a:rPr>
              <a:t>H</a:t>
            </a:r>
            <a:r>
              <a:rPr lang="en-GB" sz="3100" i="0" dirty="0">
                <a:solidFill>
                  <a:srgbClr val="222222"/>
                </a:solidFill>
                <a:effectLst/>
                <a:latin typeface="Arial" panose="020B0604020202020204" pitchFamily="34" charset="0"/>
                <a:cs typeface="Arial" panose="020B0604020202020204" pitchFamily="34" charset="0"/>
              </a:rPr>
              <a:t>aving a willingness to work in partnership with others e.g., carers, family and friends.</a:t>
            </a:r>
          </a:p>
          <a:p>
            <a:endParaRPr lang="en-GB" dirty="0"/>
          </a:p>
        </p:txBody>
      </p:sp>
    </p:spTree>
    <p:extLst>
      <p:ext uri="{BB962C8B-B14F-4D97-AF65-F5344CB8AC3E}">
        <p14:creationId xmlns:p14="http://schemas.microsoft.com/office/powerpoint/2010/main" val="407039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8B44D-BE23-C63F-37EF-271991A00583}"/>
              </a:ext>
            </a:extLst>
          </p:cNvPr>
          <p:cNvSpPr>
            <a:spLocks noGrp="1"/>
          </p:cNvSpPr>
          <p:nvPr>
            <p:ph idx="1"/>
          </p:nvPr>
        </p:nvSpPr>
        <p:spPr>
          <a:xfrm>
            <a:off x="323528" y="404664"/>
            <a:ext cx="8496944" cy="5112569"/>
          </a:xfrm>
        </p:spPr>
        <p:txBody>
          <a:bodyPr>
            <a:normAutofit fontScale="92500" lnSpcReduction="10000"/>
          </a:bodyPr>
          <a:lstStyle/>
          <a:p>
            <a:r>
              <a:rPr lang="en-GB" sz="3200" dirty="0">
                <a:solidFill>
                  <a:srgbClr val="222222"/>
                </a:solidFill>
                <a:latin typeface="Arial" panose="020B0604020202020204" pitchFamily="34" charset="0"/>
                <a:cs typeface="Arial" panose="020B0604020202020204" pitchFamily="34" charset="0"/>
              </a:rPr>
              <a:t>U</a:t>
            </a:r>
            <a:r>
              <a:rPr lang="en-GB" sz="3200" i="0" dirty="0">
                <a:solidFill>
                  <a:srgbClr val="222222"/>
                </a:solidFill>
                <a:effectLst/>
                <a:latin typeface="Arial" panose="020B0604020202020204" pitchFamily="34" charset="0"/>
                <a:cs typeface="Arial" panose="020B0604020202020204" pitchFamily="34" charset="0"/>
              </a:rPr>
              <a:t>sing preferred methods of communication by checking out with the service user.</a:t>
            </a:r>
          </a:p>
          <a:p>
            <a:r>
              <a:rPr lang="en-GB" sz="3200" dirty="0">
                <a:solidFill>
                  <a:srgbClr val="222222"/>
                </a:solidFill>
                <a:latin typeface="Arial" panose="020B0604020202020204" pitchFamily="34" charset="0"/>
                <a:cs typeface="Arial" panose="020B0604020202020204" pitchFamily="34" charset="0"/>
              </a:rPr>
              <a:t>Bu</a:t>
            </a:r>
            <a:r>
              <a:rPr lang="en-GB" sz="3200" i="0" dirty="0">
                <a:solidFill>
                  <a:srgbClr val="222222"/>
                </a:solidFill>
                <a:effectLst/>
                <a:latin typeface="Arial" panose="020B0604020202020204" pitchFamily="34" charset="0"/>
                <a:cs typeface="Arial" panose="020B0604020202020204" pitchFamily="34" charset="0"/>
              </a:rPr>
              <a:t>ilding trust with the individual, their carers and family members.</a:t>
            </a:r>
          </a:p>
          <a:p>
            <a:r>
              <a:rPr lang="en-GB" sz="3200" dirty="0">
                <a:solidFill>
                  <a:srgbClr val="222222"/>
                </a:solidFill>
                <a:latin typeface="Arial" panose="020B0604020202020204" pitchFamily="34" charset="0"/>
                <a:cs typeface="Arial" panose="020B0604020202020204" pitchFamily="34" charset="0"/>
              </a:rPr>
              <a:t>G</a:t>
            </a:r>
            <a:r>
              <a:rPr lang="en-GB" sz="3200" i="0" dirty="0">
                <a:solidFill>
                  <a:srgbClr val="222222"/>
                </a:solidFill>
                <a:effectLst/>
                <a:latin typeface="Arial" panose="020B0604020202020204" pitchFamily="34" charset="0"/>
                <a:cs typeface="Arial" panose="020B0604020202020204" pitchFamily="34" charset="0"/>
              </a:rPr>
              <a:t>iving positive feedback, promoting motivation and supporting as much as you can.</a:t>
            </a:r>
          </a:p>
          <a:p>
            <a:r>
              <a:rPr lang="en-GB" sz="3200" dirty="0">
                <a:solidFill>
                  <a:srgbClr val="222222"/>
                </a:solidFill>
                <a:latin typeface="Arial" panose="020B0604020202020204" pitchFamily="34" charset="0"/>
                <a:cs typeface="Arial" panose="020B0604020202020204" pitchFamily="34" charset="0"/>
              </a:rPr>
              <a:t>U</a:t>
            </a:r>
            <a:r>
              <a:rPr lang="en-GB" sz="3200" i="0" dirty="0">
                <a:solidFill>
                  <a:srgbClr val="222222"/>
                </a:solidFill>
                <a:effectLst/>
                <a:latin typeface="Arial" panose="020B0604020202020204" pitchFamily="34" charset="0"/>
                <a:cs typeface="Arial" panose="020B0604020202020204" pitchFamily="34" charset="0"/>
              </a:rPr>
              <a:t>sing positive working practices e.g., smiling, using clear language, having open body language.</a:t>
            </a:r>
          </a:p>
          <a:p>
            <a:r>
              <a:rPr lang="en-GB" sz="3200" dirty="0">
                <a:solidFill>
                  <a:srgbClr val="222222"/>
                </a:solidFill>
                <a:latin typeface="Arial" panose="020B0604020202020204" pitchFamily="34" charset="0"/>
                <a:cs typeface="Arial" panose="020B0604020202020204" pitchFamily="34" charset="0"/>
              </a:rPr>
              <a:t>P</a:t>
            </a:r>
            <a:r>
              <a:rPr lang="en-GB" sz="3200" i="0" dirty="0">
                <a:solidFill>
                  <a:srgbClr val="222222"/>
                </a:solidFill>
                <a:effectLst/>
                <a:latin typeface="Arial" panose="020B0604020202020204" pitchFamily="34" charset="0"/>
                <a:cs typeface="Arial" panose="020B0604020202020204" pitchFamily="34" charset="0"/>
              </a:rPr>
              <a:t>romoting choice and freedom of the service user.</a:t>
            </a:r>
          </a:p>
          <a:p>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23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D0DE8-67D4-3329-AC20-2F392E45BE9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7A084B5-C4E2-F084-34E4-9FC56A348A67}"/>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Health and Social </a:t>
            </a:r>
          </a:p>
          <a:p>
            <a:pPr marL="0" lvl="0" indent="0" algn="ctr" defTabSz="1377950">
              <a:lnSpc>
                <a:spcPct val="90000"/>
              </a:lnSpc>
              <a:spcBef>
                <a:spcPct val="0"/>
              </a:spcBef>
              <a:spcAft>
                <a:spcPct val="35000"/>
              </a:spcAft>
              <a:buNone/>
            </a:pPr>
            <a:r>
              <a:rPr lang="en-GB" sz="4800" b="1" dirty="0"/>
              <a:t>Care Workforce</a:t>
            </a:r>
            <a:endParaRPr lang="en-GB" sz="4800" b="1" kern="1200" dirty="0"/>
          </a:p>
        </p:txBody>
      </p:sp>
      <p:sp>
        <p:nvSpPr>
          <p:cNvPr id="2" name="Slide Number Placeholder 1">
            <a:extLst>
              <a:ext uri="{FF2B5EF4-FFF2-40B4-BE49-F238E27FC236}">
                <a16:creationId xmlns:a16="http://schemas.microsoft.com/office/drawing/2014/main" id="{A14054B9-5C5F-20A8-77D3-4EE25402FE43}"/>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1125268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5D58E-0CB3-4EF2-D1B9-EABA7FE9EB34}"/>
              </a:ext>
            </a:extLst>
          </p:cNvPr>
          <p:cNvSpPr>
            <a:spLocks noGrp="1"/>
          </p:cNvSpPr>
          <p:nvPr>
            <p:ph type="title"/>
          </p:nvPr>
        </p:nvSpPr>
        <p:spPr>
          <a:xfrm>
            <a:off x="457200" y="188640"/>
            <a:ext cx="8229600" cy="634082"/>
          </a:xfrm>
        </p:spPr>
        <p:txBody>
          <a:bodyPr>
            <a:normAutofit fontScale="90000"/>
          </a:bodyPr>
          <a:lstStyle/>
          <a:p>
            <a:r>
              <a:rPr lang="en-GB" b="1" dirty="0"/>
              <a:t>The H &amp; SC workforce</a:t>
            </a:r>
          </a:p>
        </p:txBody>
      </p:sp>
      <p:sp>
        <p:nvSpPr>
          <p:cNvPr id="3" name="Content Placeholder 2">
            <a:extLst>
              <a:ext uri="{FF2B5EF4-FFF2-40B4-BE49-F238E27FC236}">
                <a16:creationId xmlns:a16="http://schemas.microsoft.com/office/drawing/2014/main" id="{AA00EFF0-7ECC-C3C3-F34C-A26D9FFF7151}"/>
              </a:ext>
            </a:extLst>
          </p:cNvPr>
          <p:cNvSpPr>
            <a:spLocks noGrp="1"/>
          </p:cNvSpPr>
          <p:nvPr>
            <p:ph idx="1"/>
          </p:nvPr>
        </p:nvSpPr>
        <p:spPr>
          <a:xfrm>
            <a:off x="179512" y="1052736"/>
            <a:ext cx="8784976" cy="4752527"/>
          </a:xfrm>
        </p:spPr>
        <p:txBody>
          <a:bodyPr>
            <a:normAutofit fontScale="77500" lnSpcReduction="20000"/>
          </a:bodyPr>
          <a:lstStyle/>
          <a:p>
            <a:pPr marL="0" indent="0">
              <a:buNone/>
            </a:pPr>
            <a:r>
              <a:rPr lang="en-GB" b="1" dirty="0"/>
              <a:t>As professional H &amp; SC workforce you should refrain from:</a:t>
            </a:r>
          </a:p>
          <a:p>
            <a:r>
              <a:rPr lang="en-GB" dirty="0"/>
              <a:t>Making decisions completely for the </a:t>
            </a:r>
            <a:r>
              <a:rPr lang="en-GB" dirty="0">
                <a:solidFill>
                  <a:srgbClr val="303030"/>
                </a:solidFill>
                <a:latin typeface="Acumin Pro"/>
              </a:rPr>
              <a:t>service user/patient or client.</a:t>
            </a:r>
          </a:p>
          <a:p>
            <a:r>
              <a:rPr lang="en-GB" dirty="0">
                <a:solidFill>
                  <a:srgbClr val="303030"/>
                </a:solidFill>
                <a:latin typeface="Acumin Pro"/>
              </a:rPr>
              <a:t>Make the service user/patient or client feel like they have no choice.</a:t>
            </a:r>
          </a:p>
          <a:p>
            <a:r>
              <a:rPr lang="en-GB" dirty="0">
                <a:solidFill>
                  <a:srgbClr val="303030"/>
                </a:solidFill>
                <a:latin typeface="Acumin Pro"/>
              </a:rPr>
              <a:t>Make service user/patient or client feel like their views do not matter, that you have not contacted them or consulted them. </a:t>
            </a:r>
          </a:p>
          <a:p>
            <a:r>
              <a:rPr lang="en-GB" dirty="0">
                <a:solidFill>
                  <a:srgbClr val="303030"/>
                </a:solidFill>
                <a:latin typeface="Acumin Pro"/>
              </a:rPr>
              <a:t>Taking any action which would discriminate against the service user/patient or client so that could lose their dignity. </a:t>
            </a:r>
          </a:p>
          <a:p>
            <a:r>
              <a:rPr lang="en-GB" dirty="0">
                <a:solidFill>
                  <a:srgbClr val="303030"/>
                </a:solidFill>
                <a:latin typeface="Acumin Pro"/>
              </a:rPr>
              <a:t>Take any action which takes away the service users rights.</a:t>
            </a:r>
          </a:p>
          <a:p>
            <a:r>
              <a:rPr lang="en-GB" dirty="0">
                <a:solidFill>
                  <a:srgbClr val="303030"/>
                </a:solidFill>
                <a:latin typeface="Acumin Pro"/>
              </a:rPr>
              <a:t>Oppress the service user/patient or client in such a way that they feel afraid or fearful. </a:t>
            </a:r>
          </a:p>
          <a:p>
            <a:endParaRPr lang="en-GB" dirty="0">
              <a:solidFill>
                <a:srgbClr val="303030"/>
              </a:solidFill>
              <a:latin typeface="Acumin Pro"/>
            </a:endParaRPr>
          </a:p>
          <a:p>
            <a:endParaRPr lang="en-GB" dirty="0"/>
          </a:p>
        </p:txBody>
      </p:sp>
    </p:spTree>
    <p:extLst>
      <p:ext uri="{BB962C8B-B14F-4D97-AF65-F5344CB8AC3E}">
        <p14:creationId xmlns:p14="http://schemas.microsoft.com/office/powerpoint/2010/main" val="204710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DD6E7-17B6-402A-6411-8BA31FAD03C9}"/>
              </a:ext>
            </a:extLst>
          </p:cNvPr>
          <p:cNvSpPr>
            <a:spLocks noGrp="1"/>
          </p:cNvSpPr>
          <p:nvPr>
            <p:ph type="title"/>
          </p:nvPr>
        </p:nvSpPr>
        <p:spPr>
          <a:xfrm>
            <a:off x="457200" y="274638"/>
            <a:ext cx="8229600" cy="706090"/>
          </a:xfrm>
        </p:spPr>
        <p:txBody>
          <a:bodyPr anchor="ctr">
            <a:normAutofit fontScale="90000"/>
          </a:bodyPr>
          <a:lstStyle/>
          <a:p>
            <a:r>
              <a:rPr lang="en-GB" b="1" dirty="0"/>
              <a:t>Codes of Practice for Welsh Social Care Professionals</a:t>
            </a:r>
          </a:p>
        </p:txBody>
      </p:sp>
      <p:pic>
        <p:nvPicPr>
          <p:cNvPr id="4" name="Content Placeholder 3" descr="Graphical user interface, application&#10;&#10;Description automatically generated">
            <a:extLst>
              <a:ext uri="{FF2B5EF4-FFF2-40B4-BE49-F238E27FC236}">
                <a16:creationId xmlns:a16="http://schemas.microsoft.com/office/drawing/2014/main" id="{8922A920-9EC1-ED5F-2DF6-3F7FD184C7ED}"/>
              </a:ext>
            </a:extLst>
          </p:cNvPr>
          <p:cNvPicPr>
            <a:picLocks noGrp="1" noChangeAspect="1"/>
          </p:cNvPicPr>
          <p:nvPr>
            <p:ph sz="half" idx="1"/>
          </p:nvPr>
        </p:nvPicPr>
        <p:blipFill rotWithShape="1">
          <a:blip r:embed="rId3"/>
          <a:stretch/>
        </p:blipFill>
        <p:spPr bwMode="auto">
          <a:xfrm>
            <a:off x="351071" y="1340768"/>
            <a:ext cx="4038600" cy="2009633"/>
          </a:xfrm>
          <a:prstGeom prst="rect">
            <a:avLst/>
          </a:prstGeom>
          <a:noFill/>
          <a:ln>
            <a:noFill/>
          </a:ln>
          <a:extLst>
            <a:ext uri="{53640926-AAD7-44D8-BBD7-CCE9431645EC}">
              <a14:shadowObscured xmlns:a14="http://schemas.microsoft.com/office/drawing/2010/main"/>
            </a:ext>
          </a:extLst>
        </p:spPr>
      </p:pic>
      <p:sp>
        <p:nvSpPr>
          <p:cNvPr id="9" name="Content Placeholder 3">
            <a:extLst>
              <a:ext uri="{FF2B5EF4-FFF2-40B4-BE49-F238E27FC236}">
                <a16:creationId xmlns:a16="http://schemas.microsoft.com/office/drawing/2014/main" id="{2BCF97C8-7E6D-A3F8-52B2-73718E77002B}"/>
              </a:ext>
            </a:extLst>
          </p:cNvPr>
          <p:cNvSpPr>
            <a:spLocks noGrp="1"/>
          </p:cNvSpPr>
          <p:nvPr>
            <p:ph sz="half" idx="2"/>
          </p:nvPr>
        </p:nvSpPr>
        <p:spPr>
          <a:xfrm>
            <a:off x="4647807" y="1679917"/>
            <a:ext cx="4038600" cy="1670484"/>
          </a:xfrm>
        </p:spPr>
        <p:txBody>
          <a:bodyPr/>
          <a:lstStyle/>
          <a:p>
            <a:pPr marL="0" indent="0">
              <a:buNone/>
            </a:pPr>
            <a:r>
              <a:rPr lang="en-GB" dirty="0">
                <a:hlinkClick r:id="rId4"/>
              </a:rPr>
              <a:t>Introducing the Code of Professional Practice for Social Care - Bing video</a:t>
            </a:r>
            <a:endParaRPr lang="en-US" dirty="0"/>
          </a:p>
        </p:txBody>
      </p:sp>
      <p:sp>
        <p:nvSpPr>
          <p:cNvPr id="5" name="TextBox 4">
            <a:extLst>
              <a:ext uri="{FF2B5EF4-FFF2-40B4-BE49-F238E27FC236}">
                <a16:creationId xmlns:a16="http://schemas.microsoft.com/office/drawing/2014/main" id="{B4A99D09-F0C2-26F8-664C-77FBD749F93F}"/>
              </a:ext>
            </a:extLst>
          </p:cNvPr>
          <p:cNvSpPr txBox="1"/>
          <p:nvPr/>
        </p:nvSpPr>
        <p:spPr>
          <a:xfrm>
            <a:off x="455712" y="3710441"/>
            <a:ext cx="8229207" cy="1569660"/>
          </a:xfrm>
          <a:prstGeom prst="rect">
            <a:avLst/>
          </a:prstGeom>
          <a:noFill/>
        </p:spPr>
        <p:txBody>
          <a:bodyPr wrap="square">
            <a:spAutoFit/>
          </a:bodyPr>
          <a:lstStyle/>
          <a:p>
            <a:pPr marL="342900" indent="-342900">
              <a:buFont typeface="Arial" panose="020B0604020202020204" pitchFamily="34" charset="0"/>
              <a:buChar char="•"/>
            </a:pPr>
            <a:r>
              <a:rPr lang="en-GB" sz="2400" b="1" dirty="0"/>
              <a:t>Watch the contents of the video and write down the ideas to aid your understanding of the core elements.</a:t>
            </a:r>
          </a:p>
          <a:p>
            <a:pPr marL="342900" indent="-342900">
              <a:buFont typeface="Arial" panose="020B0604020202020204" pitchFamily="34" charset="0"/>
              <a:buChar char="•"/>
            </a:pPr>
            <a:r>
              <a:rPr lang="en-GB" sz="2400" b="1" dirty="0"/>
              <a:t>Remember that you need to empower yourself to provide the very best care within the H and SC sector. </a:t>
            </a:r>
          </a:p>
        </p:txBody>
      </p:sp>
    </p:spTree>
    <p:extLst>
      <p:ext uri="{BB962C8B-B14F-4D97-AF65-F5344CB8AC3E}">
        <p14:creationId xmlns:p14="http://schemas.microsoft.com/office/powerpoint/2010/main" val="2075537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911F8-BE61-7300-989F-B17E91EC15E6}"/>
              </a:ext>
            </a:extLst>
          </p:cNvPr>
          <p:cNvSpPr>
            <a:spLocks noGrp="1"/>
          </p:cNvSpPr>
          <p:nvPr>
            <p:ph type="title"/>
          </p:nvPr>
        </p:nvSpPr>
        <p:spPr>
          <a:xfrm>
            <a:off x="457200" y="274638"/>
            <a:ext cx="8229600" cy="634082"/>
          </a:xfrm>
        </p:spPr>
        <p:txBody>
          <a:bodyPr>
            <a:normAutofit fontScale="90000"/>
          </a:bodyPr>
          <a:lstStyle/>
          <a:p>
            <a:r>
              <a:rPr lang="en-GB" b="1" dirty="0"/>
              <a:t>Advocacy </a:t>
            </a:r>
          </a:p>
        </p:txBody>
      </p:sp>
      <p:sp>
        <p:nvSpPr>
          <p:cNvPr id="3" name="Content Placeholder 2">
            <a:extLst>
              <a:ext uri="{FF2B5EF4-FFF2-40B4-BE49-F238E27FC236}">
                <a16:creationId xmlns:a16="http://schemas.microsoft.com/office/drawing/2014/main" id="{8A2008DB-3344-44D1-FD3D-8EC9A05F22F3}"/>
              </a:ext>
            </a:extLst>
          </p:cNvPr>
          <p:cNvSpPr>
            <a:spLocks noGrp="1"/>
          </p:cNvSpPr>
          <p:nvPr>
            <p:ph idx="1"/>
          </p:nvPr>
        </p:nvSpPr>
        <p:spPr>
          <a:xfrm>
            <a:off x="179512" y="1052736"/>
            <a:ext cx="8964488" cy="5040560"/>
          </a:xfrm>
        </p:spPr>
        <p:txBody>
          <a:bodyPr>
            <a:normAutofit fontScale="85000" lnSpcReduction="20000"/>
          </a:bodyPr>
          <a:lstStyle/>
          <a:p>
            <a:pPr algn="l"/>
            <a:r>
              <a:rPr lang="en-GB" b="0" i="0" dirty="0">
                <a:solidFill>
                  <a:srgbClr val="0E0E0E"/>
                </a:solidFill>
                <a:effectLst/>
                <a:latin typeface="Inter"/>
              </a:rPr>
              <a:t>Local authorities must meet the requirement of the Care Act 2014 to make information and advice publicly available about care and support services for adults in their area. This should include advocacy services.</a:t>
            </a:r>
            <a:endParaRPr lang="en-GB" dirty="0">
              <a:solidFill>
                <a:srgbClr val="0E0E0E"/>
              </a:solidFill>
              <a:latin typeface="Inter"/>
            </a:endParaRPr>
          </a:p>
          <a:p>
            <a:pPr algn="l"/>
            <a:r>
              <a:rPr lang="en-GB" b="0" i="0" dirty="0">
                <a:solidFill>
                  <a:srgbClr val="0E0E0E"/>
                </a:solidFill>
                <a:effectLst/>
                <a:latin typeface="Inter"/>
              </a:rPr>
              <a:t>Local authorities, health authorities, NHS trusts, health and social care providers and advocacy services should provide everyone who would benefit from advocacy (whether or not they are legally entitled to it) with information about:</a:t>
            </a:r>
          </a:p>
          <a:p>
            <a:pPr algn="l">
              <a:buFont typeface="Wingdings" panose="05000000000000000000" pitchFamily="2" charset="2"/>
              <a:buChar char="Ø"/>
            </a:pPr>
            <a:r>
              <a:rPr lang="en-GB" b="0" i="0" dirty="0">
                <a:solidFill>
                  <a:srgbClr val="0E0E0E"/>
                </a:solidFill>
                <a:effectLst/>
                <a:latin typeface="Inter"/>
              </a:rPr>
              <a:t>what advocacy services are available to them</a:t>
            </a:r>
          </a:p>
          <a:p>
            <a:pPr algn="l">
              <a:buFont typeface="Wingdings" panose="05000000000000000000" pitchFamily="2" charset="2"/>
              <a:buChar char="Ø"/>
            </a:pPr>
            <a:r>
              <a:rPr lang="en-GB" b="0" i="0" dirty="0">
                <a:solidFill>
                  <a:srgbClr val="0E0E0E"/>
                </a:solidFill>
                <a:effectLst/>
                <a:latin typeface="Inter"/>
              </a:rPr>
              <a:t>how an advocate could help them</a:t>
            </a:r>
          </a:p>
          <a:p>
            <a:pPr algn="l">
              <a:buFont typeface="Wingdings" panose="05000000000000000000" pitchFamily="2" charset="2"/>
              <a:buChar char="Ø"/>
            </a:pPr>
            <a:r>
              <a:rPr lang="en-GB" b="0" i="0" dirty="0">
                <a:solidFill>
                  <a:srgbClr val="0E0E0E"/>
                </a:solidFill>
                <a:effectLst/>
                <a:latin typeface="Inter"/>
              </a:rPr>
              <a:t>how to access and contact advocacy services</a:t>
            </a:r>
          </a:p>
          <a:p>
            <a:pPr marL="0" indent="0">
              <a:buNone/>
            </a:pPr>
            <a:r>
              <a:rPr lang="en-GB" sz="2300" dirty="0">
                <a:hlinkClick r:id="rId3"/>
              </a:rPr>
              <a:t>Recommendations | Advocacy services for adults with health and social care needs | Guidance | NICE</a:t>
            </a:r>
            <a:endParaRPr lang="en-GB" sz="2300" b="1" dirty="0"/>
          </a:p>
          <a:p>
            <a:pPr algn="l">
              <a:buFont typeface="Arial" panose="020B0604020202020204" pitchFamily="34" charset="0"/>
              <a:buChar char="•"/>
            </a:pPr>
            <a:endParaRPr lang="en-GB" b="0" i="0" dirty="0">
              <a:solidFill>
                <a:srgbClr val="0E0E0E"/>
              </a:solidFill>
              <a:effectLst/>
              <a:latin typeface="Inter"/>
            </a:endParaRPr>
          </a:p>
          <a:p>
            <a:pPr algn="l"/>
            <a:endParaRPr lang="en-GB" b="0" i="0" dirty="0">
              <a:solidFill>
                <a:srgbClr val="212B32"/>
              </a:solidFill>
              <a:effectLst/>
              <a:latin typeface="Frutiger W01"/>
            </a:endParaRPr>
          </a:p>
          <a:p>
            <a:pPr algn="l"/>
            <a:endParaRPr lang="en-GB" dirty="0">
              <a:solidFill>
                <a:srgbClr val="212B32"/>
              </a:solidFill>
              <a:latin typeface="Frutiger W01"/>
            </a:endParaRPr>
          </a:p>
          <a:p>
            <a:pPr algn="l"/>
            <a:endParaRPr lang="en-GB" b="0" i="0" dirty="0">
              <a:solidFill>
                <a:srgbClr val="212B32"/>
              </a:solidFill>
              <a:effectLst/>
              <a:latin typeface="Frutiger W01"/>
            </a:endParaRPr>
          </a:p>
          <a:p>
            <a:endParaRPr lang="en-GB" dirty="0"/>
          </a:p>
        </p:txBody>
      </p:sp>
    </p:spTree>
    <p:extLst>
      <p:ext uri="{BB962C8B-B14F-4D97-AF65-F5344CB8AC3E}">
        <p14:creationId xmlns:p14="http://schemas.microsoft.com/office/powerpoint/2010/main" val="348388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AD75A5-481A-6AB2-FA90-4FD00B260AF6}"/>
              </a:ext>
            </a:extLst>
          </p:cNvPr>
          <p:cNvSpPr>
            <a:spLocks noGrp="1"/>
          </p:cNvSpPr>
          <p:nvPr>
            <p:ph idx="1"/>
          </p:nvPr>
        </p:nvSpPr>
        <p:spPr>
          <a:xfrm>
            <a:off x="457200" y="260648"/>
            <a:ext cx="8435280" cy="5256585"/>
          </a:xfrm>
        </p:spPr>
        <p:txBody>
          <a:bodyPr>
            <a:normAutofit fontScale="85000" lnSpcReduction="20000"/>
          </a:bodyPr>
          <a:lstStyle/>
          <a:p>
            <a:pPr marL="0" indent="0" algn="l">
              <a:buNone/>
            </a:pPr>
            <a:r>
              <a:rPr lang="en-GB" b="1" i="0" dirty="0">
                <a:solidFill>
                  <a:srgbClr val="212B32"/>
                </a:solidFill>
                <a:effectLst/>
                <a:latin typeface="Frutiger W01"/>
              </a:rPr>
              <a:t>Advocates will support service users  during:</a:t>
            </a:r>
          </a:p>
          <a:p>
            <a:pPr algn="l">
              <a:buFont typeface="Arial" panose="020B0604020202020204" pitchFamily="34" charset="0"/>
              <a:buChar char="•"/>
            </a:pPr>
            <a:r>
              <a:rPr lang="en-GB" b="0" i="0" dirty="0">
                <a:solidFill>
                  <a:srgbClr val="212B32"/>
                </a:solidFill>
                <a:effectLst/>
                <a:latin typeface="Frutiger W01"/>
              </a:rPr>
              <a:t>The assessment process.</a:t>
            </a:r>
          </a:p>
          <a:p>
            <a:pPr algn="l">
              <a:buFont typeface="Arial" panose="020B0604020202020204" pitchFamily="34" charset="0"/>
              <a:buChar char="•"/>
            </a:pPr>
            <a:r>
              <a:rPr lang="en-GB" b="0" i="0" dirty="0">
                <a:solidFill>
                  <a:srgbClr val="212B32"/>
                </a:solidFill>
                <a:effectLst/>
                <a:latin typeface="Frutiger W01"/>
              </a:rPr>
              <a:t>The care and support planning process.</a:t>
            </a:r>
          </a:p>
          <a:p>
            <a:pPr algn="l">
              <a:buFont typeface="Arial" panose="020B0604020202020204" pitchFamily="34" charset="0"/>
              <a:buChar char="•"/>
            </a:pPr>
            <a:r>
              <a:rPr lang="en-GB" dirty="0">
                <a:solidFill>
                  <a:srgbClr val="212B32"/>
                </a:solidFill>
                <a:latin typeface="Frutiger W01"/>
              </a:rPr>
              <a:t>At </a:t>
            </a:r>
            <a:r>
              <a:rPr lang="en-GB" b="0" i="0" dirty="0">
                <a:solidFill>
                  <a:srgbClr val="212B32"/>
                </a:solidFill>
                <a:effectLst/>
                <a:latin typeface="Frutiger W01"/>
              </a:rPr>
              <a:t>safeguarding and reviews.</a:t>
            </a:r>
          </a:p>
          <a:p>
            <a:pPr algn="l"/>
            <a:r>
              <a:rPr lang="en-GB" b="0" i="0" dirty="0">
                <a:solidFill>
                  <a:srgbClr val="212B32"/>
                </a:solidFill>
                <a:effectLst/>
                <a:latin typeface="Frutiger W01"/>
              </a:rPr>
              <a:t>Advocates are independent of social services and or the NHS.</a:t>
            </a:r>
            <a:endParaRPr lang="en-GB" dirty="0">
              <a:solidFill>
                <a:srgbClr val="212B32"/>
              </a:solidFill>
              <a:latin typeface="Frutiger W01"/>
            </a:endParaRPr>
          </a:p>
          <a:p>
            <a:pPr algn="l"/>
            <a:r>
              <a:rPr lang="en-GB" b="0" i="0" dirty="0">
                <a:solidFill>
                  <a:srgbClr val="212B32"/>
                </a:solidFill>
                <a:effectLst/>
                <a:latin typeface="Frutiger W01"/>
              </a:rPr>
              <a:t>The LA has to provide an advocate if the service users does not have family or friends to help them or if they have any difficulty in:</a:t>
            </a:r>
          </a:p>
          <a:p>
            <a:pPr algn="l">
              <a:buFont typeface="Arial" panose="020B0604020202020204" pitchFamily="34" charset="0"/>
              <a:buChar char="•"/>
            </a:pPr>
            <a:r>
              <a:rPr lang="en-GB" b="0" i="0" dirty="0">
                <a:solidFill>
                  <a:srgbClr val="212B32"/>
                </a:solidFill>
                <a:effectLst/>
                <a:latin typeface="Frutiger W01"/>
              </a:rPr>
              <a:t>understanding and remembering information</a:t>
            </a:r>
          </a:p>
          <a:p>
            <a:pPr algn="l">
              <a:buFont typeface="Arial" panose="020B0604020202020204" pitchFamily="34" charset="0"/>
              <a:buChar char="•"/>
            </a:pPr>
            <a:r>
              <a:rPr lang="en-GB" b="0" i="0" dirty="0">
                <a:solidFill>
                  <a:srgbClr val="212B32"/>
                </a:solidFill>
                <a:effectLst/>
                <a:latin typeface="Frutiger W01"/>
              </a:rPr>
              <a:t>communicating their views</a:t>
            </a:r>
          </a:p>
          <a:p>
            <a:pPr algn="l">
              <a:buFont typeface="Arial" panose="020B0604020202020204" pitchFamily="34" charset="0"/>
              <a:buChar char="•"/>
            </a:pPr>
            <a:r>
              <a:rPr lang="en-GB" b="0" i="0" dirty="0">
                <a:solidFill>
                  <a:srgbClr val="212B32"/>
                </a:solidFill>
                <a:effectLst/>
                <a:latin typeface="Frutiger W01"/>
              </a:rPr>
              <a:t>understanding the pros and cons of different options</a:t>
            </a:r>
          </a:p>
          <a:p>
            <a:pPr marL="0" indent="0">
              <a:buNone/>
            </a:pPr>
            <a:r>
              <a:rPr lang="en-GB" sz="2400" dirty="0">
                <a:hlinkClick r:id="rId3"/>
              </a:rPr>
              <a:t>Someone to speak up for you (advocate) - Social care and support guide - NHS (www.nhs.uk)</a:t>
            </a:r>
            <a:endParaRPr lang="en-GB" sz="2400" dirty="0"/>
          </a:p>
          <a:p>
            <a:pPr marL="228600" indent="-228600">
              <a:buFont typeface="+mj-lt"/>
              <a:buAutoNum type="arabicPeriod"/>
            </a:pPr>
            <a:endParaRPr lang="en-GB" b="1" dirty="0"/>
          </a:p>
          <a:p>
            <a:pPr algn="l"/>
            <a:endParaRPr lang="en-GB" b="0" i="0" dirty="0">
              <a:solidFill>
                <a:srgbClr val="212B32"/>
              </a:solidFill>
              <a:effectLst/>
              <a:latin typeface="Frutiger W01"/>
            </a:endParaRPr>
          </a:p>
          <a:p>
            <a:endParaRPr lang="en-GB" dirty="0"/>
          </a:p>
        </p:txBody>
      </p:sp>
    </p:spTree>
    <p:extLst>
      <p:ext uri="{BB962C8B-B14F-4D97-AF65-F5344CB8AC3E}">
        <p14:creationId xmlns:p14="http://schemas.microsoft.com/office/powerpoint/2010/main" val="211518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5B70-F2F8-D34D-7029-D6B65F27E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BE25D-E241-5A07-0712-B2587D4F0C69}"/>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64A8E2B4-4979-520D-4CF1-A1575EAEC592}"/>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8: </a:t>
            </a:r>
          </a:p>
          <a:p>
            <a:pPr marL="0" indent="0">
              <a:lnSpc>
                <a:spcPct val="90000"/>
              </a:lnSpc>
              <a:buNone/>
            </a:pPr>
            <a:r>
              <a:rPr lang="en-US" sz="2200" dirty="0"/>
              <a:t>Finding and using information Unit 4 – Evaluating information</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DEDE28EF-2560-3878-79BD-350C1664C8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2009762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2226744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4000" b="1" kern="1200" dirty="0"/>
                <a:t>Session 3 </a:t>
              </a:r>
            </a:p>
            <a:p>
              <a:pPr marL="0" lvl="0" indent="0" algn="ctr" defTabSz="1377950">
                <a:lnSpc>
                  <a:spcPct val="90000"/>
                </a:lnSpc>
                <a:spcBef>
                  <a:spcPct val="0"/>
                </a:spcBef>
                <a:spcAft>
                  <a:spcPct val="35000"/>
                </a:spcAft>
                <a:buNone/>
              </a:pPr>
              <a:r>
                <a:rPr lang="en-GB" sz="3600" b="1" kern="1200" dirty="0"/>
                <a:t>Assignment 2 Workshop</a:t>
              </a:r>
            </a:p>
          </p:txBody>
        </p:sp>
      </p:grpSp>
    </p:spTree>
    <p:extLst>
      <p:ext uri="{BB962C8B-B14F-4D97-AF65-F5344CB8AC3E}">
        <p14:creationId xmlns:p14="http://schemas.microsoft.com/office/powerpoint/2010/main" val="1931471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E735F-A8CA-B310-1551-CE928C0CB8BE}"/>
              </a:ext>
            </a:extLst>
          </p:cNvPr>
          <p:cNvSpPr>
            <a:spLocks noGrp="1"/>
          </p:cNvSpPr>
          <p:nvPr>
            <p:ph type="title"/>
          </p:nvPr>
        </p:nvSpPr>
        <p:spPr>
          <a:xfrm>
            <a:off x="-160708" y="352252"/>
            <a:ext cx="9278688" cy="792087"/>
          </a:xfrm>
        </p:spPr>
        <p:txBody>
          <a:bodyPr>
            <a:noAutofit/>
          </a:bodyPr>
          <a:lstStyle/>
          <a:p>
            <a:r>
              <a:rPr lang="en-GB" sz="2800" b="1" dirty="0">
                <a:solidFill>
                  <a:srgbClr val="FF0000"/>
                </a:solidFill>
                <a:latin typeface="Arial" panose="020B0604020202020204" pitchFamily="34" charset="0"/>
                <a:ea typeface="Times New Roman" panose="02020603050405020304" pitchFamily="18" charset="0"/>
              </a:rPr>
              <a:t>Assignment 2 Important Advice </a:t>
            </a:r>
            <a:br>
              <a:rPr lang="en-GB" sz="3600" dirty="0">
                <a:latin typeface="Times New Roman" panose="02020603050405020304" pitchFamily="18" charset="0"/>
                <a:ea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2AA954D2-DCC0-09C9-2515-6101228C8FB0}"/>
              </a:ext>
            </a:extLst>
          </p:cNvPr>
          <p:cNvSpPr>
            <a:spLocks noGrp="1"/>
          </p:cNvSpPr>
          <p:nvPr>
            <p:ph idx="1"/>
          </p:nvPr>
        </p:nvSpPr>
        <p:spPr>
          <a:xfrm>
            <a:off x="374180" y="748295"/>
            <a:ext cx="8374284" cy="5976664"/>
          </a:xfrm>
        </p:spPr>
        <p:txBody>
          <a:bodyPr>
            <a:normAutofit/>
          </a:bodyPr>
          <a:lstStyle/>
          <a:p>
            <a:pPr lvl="0"/>
            <a:r>
              <a:rPr lang="en-GB" sz="2000" dirty="0"/>
              <a:t>It is essential that you follow the University’s Harvard referencing requirements.  You must provide a reference list that is in alphabetical order, includes all the author details, and has the date of publication.  </a:t>
            </a:r>
          </a:p>
          <a:p>
            <a:pPr lvl="0"/>
            <a:r>
              <a:rPr lang="en-GB" sz="2000" dirty="0"/>
              <a:t>It is important that you check your work, proofread the contents, spell check it and look at punctuation and grammar so that your assignment reads clearly, and flows.  </a:t>
            </a:r>
          </a:p>
          <a:p>
            <a:pPr lvl="0"/>
            <a:r>
              <a:rPr lang="en-GB" sz="2000" dirty="0"/>
              <a:t>You must provide a title page that outlines your student’s name and number, the Lecturer's name, and the module title and module details.  It should also include the assignment title. Include a contents page after the cover sheet.  </a:t>
            </a:r>
          </a:p>
          <a:p>
            <a:pPr lvl="0"/>
            <a:r>
              <a:rPr lang="en-GB" sz="2000" dirty="0"/>
              <a:t>You should write in Arial font size 11 and the typed work should be in 1.5 line spacing.  </a:t>
            </a:r>
          </a:p>
          <a:p>
            <a:pPr lvl="0"/>
            <a:r>
              <a:rPr lang="en-GB" sz="1800" dirty="0">
                <a:effectLst/>
                <a:latin typeface="Arial" panose="020B0604020202020204" pitchFamily="34" charset="0"/>
                <a:ea typeface="Times New Roman" panose="02020603050405020304" pitchFamily="18" charset="0"/>
              </a:rPr>
              <a:t>See </a:t>
            </a:r>
            <a:r>
              <a:rPr lang="en-GB" sz="1800" dirty="0">
                <a:latin typeface="Arial" panose="020B0604020202020204" pitchFamily="34" charset="0"/>
                <a:ea typeface="Times New Roman" panose="02020603050405020304" pitchFamily="18" charset="0"/>
              </a:rPr>
              <a:t>the Assignment brief for guidance regarding </a:t>
            </a:r>
            <a:r>
              <a:rPr lang="en-GB" sz="1800" dirty="0">
                <a:effectLst/>
                <a:latin typeface="Arial" panose="020B0604020202020204" pitchFamily="34" charset="0"/>
                <a:ea typeface="Times New Roman" panose="02020603050405020304" pitchFamily="18" charset="0"/>
              </a:rPr>
              <a:t>Generative AI in this Assessment. </a:t>
            </a:r>
            <a:endParaRPr lang="en-GB" sz="2000" dirty="0"/>
          </a:p>
          <a:p>
            <a:pPr lvl="0"/>
            <a:endParaRPr lang="en-GB" dirty="0"/>
          </a:p>
          <a:p>
            <a:pPr marL="114300" indent="0">
              <a:buNone/>
            </a:pPr>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75863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F11A5-7782-5752-20E2-49F2523934FA}"/>
              </a:ext>
            </a:extLst>
          </p:cNvPr>
          <p:cNvSpPr>
            <a:spLocks noGrp="1"/>
          </p:cNvSpPr>
          <p:nvPr>
            <p:ph type="title"/>
          </p:nvPr>
        </p:nvSpPr>
        <p:spPr/>
        <p:txBody>
          <a:bodyPr>
            <a:normAutofit fontScale="90000"/>
          </a:bodyPr>
          <a:lstStyle/>
          <a:p>
            <a:r>
              <a:rPr lang="en-GB" b="1" dirty="0"/>
              <a:t>Draft work to be viewed in </a:t>
            </a:r>
            <a:br>
              <a:rPr lang="en-GB" b="1" dirty="0"/>
            </a:br>
            <a:r>
              <a:rPr lang="en-GB" b="1" dirty="0"/>
              <a:t>Weeks 8, 9 &amp; 10</a:t>
            </a:r>
          </a:p>
        </p:txBody>
      </p:sp>
      <p:sp>
        <p:nvSpPr>
          <p:cNvPr id="3" name="Content Placeholder 2">
            <a:extLst>
              <a:ext uri="{FF2B5EF4-FFF2-40B4-BE49-F238E27FC236}">
                <a16:creationId xmlns:a16="http://schemas.microsoft.com/office/drawing/2014/main" id="{57E51373-BD60-C2C2-5864-C6754AD52A24}"/>
              </a:ext>
            </a:extLst>
          </p:cNvPr>
          <p:cNvSpPr>
            <a:spLocks noGrp="1"/>
          </p:cNvSpPr>
          <p:nvPr>
            <p:ph idx="1"/>
          </p:nvPr>
        </p:nvSpPr>
        <p:spPr/>
        <p:txBody>
          <a:bodyPr>
            <a:normAutofit lnSpcReduction="10000"/>
          </a:bodyPr>
          <a:lstStyle/>
          <a:p>
            <a:r>
              <a:rPr lang="en-GB" dirty="0"/>
              <a:t>It is important to work on the assignment as they will take time to construct and research for each of the elements of the assignment brief. </a:t>
            </a:r>
          </a:p>
          <a:p>
            <a:r>
              <a:rPr lang="en-GB" dirty="0"/>
              <a:t>The tutor will view your draft work over these weeks during the assignment workshops to support and offer advice on your work. </a:t>
            </a:r>
          </a:p>
          <a:p>
            <a:endParaRPr lang="en-GB" dirty="0"/>
          </a:p>
        </p:txBody>
      </p:sp>
    </p:spTree>
    <p:extLst>
      <p:ext uri="{BB962C8B-B14F-4D97-AF65-F5344CB8AC3E}">
        <p14:creationId xmlns:p14="http://schemas.microsoft.com/office/powerpoint/2010/main" val="2412411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A3145-C519-9E97-B7C9-46CF1F7B457B}"/>
              </a:ext>
            </a:extLst>
          </p:cNvPr>
          <p:cNvSpPr>
            <a:spLocks noGrp="1"/>
          </p:cNvSpPr>
          <p:nvPr>
            <p:ph type="title"/>
          </p:nvPr>
        </p:nvSpPr>
        <p:spPr>
          <a:xfrm>
            <a:off x="457200" y="116632"/>
            <a:ext cx="8229600" cy="504056"/>
          </a:xfrm>
        </p:spPr>
        <p:txBody>
          <a:bodyPr>
            <a:normAutofit fontScale="90000"/>
          </a:bodyPr>
          <a:lstStyle/>
          <a:p>
            <a:r>
              <a:rPr lang="en-GB" b="1" dirty="0"/>
              <a:t>Assignment Brief Activities</a:t>
            </a:r>
          </a:p>
        </p:txBody>
      </p:sp>
      <p:sp>
        <p:nvSpPr>
          <p:cNvPr id="3" name="Content Placeholder 2">
            <a:extLst>
              <a:ext uri="{FF2B5EF4-FFF2-40B4-BE49-F238E27FC236}">
                <a16:creationId xmlns:a16="http://schemas.microsoft.com/office/drawing/2014/main" id="{48FAFA75-F927-EF4B-C090-0E4F4826FD91}"/>
              </a:ext>
            </a:extLst>
          </p:cNvPr>
          <p:cNvSpPr>
            <a:spLocks noGrp="1"/>
          </p:cNvSpPr>
          <p:nvPr>
            <p:ph idx="1"/>
          </p:nvPr>
        </p:nvSpPr>
        <p:spPr>
          <a:xfrm>
            <a:off x="287524" y="692696"/>
            <a:ext cx="8676964" cy="5184576"/>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This exercise will last for 20 minutes. You are to work in pairs as part of peer assisted learning environment to consider the following sections of the assignment brief:</a:t>
            </a:r>
          </a:p>
          <a:p>
            <a:pPr marL="0" indent="0">
              <a:buNone/>
            </a:pPr>
            <a:endParaRPr lang="en-GB" sz="1600" b="1"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What type of ideas would you include in the introduction of the assignment remembering that there is </a:t>
            </a:r>
            <a:r>
              <a:rPr lang="en-GB" b="1" dirty="0">
                <a:latin typeface="Arial" panose="020B0604020202020204" pitchFamily="34" charset="0"/>
                <a:cs typeface="Arial" panose="020B0604020202020204" pitchFamily="34" charset="0"/>
              </a:rPr>
              <a:t>150 words </a:t>
            </a:r>
            <a:r>
              <a:rPr lang="en-GB" dirty="0">
                <a:latin typeface="Arial" panose="020B0604020202020204" pitchFamily="34" charset="0"/>
                <a:cs typeface="Arial" panose="020B0604020202020204" pitchFamily="34" charset="0"/>
              </a:rPr>
              <a:t>allocation in this section. </a:t>
            </a:r>
          </a:p>
          <a:p>
            <a:pPr marL="514350" indent="-514350">
              <a:buFont typeface="+mj-lt"/>
              <a:buAutoNum type="arabicPeriod"/>
            </a:pPr>
            <a:r>
              <a:rPr lang="en-GB" dirty="0">
                <a:effectLst/>
                <a:latin typeface="Arial" panose="020B0604020202020204" pitchFamily="34" charset="0"/>
                <a:ea typeface="Times New Roman" panose="02020603050405020304" pitchFamily="18" charset="0"/>
                <a:cs typeface="Arial" panose="020B0604020202020204" pitchFamily="34" charset="0"/>
              </a:rPr>
              <a:t>What kind of themes would you, as a health and social care practitioner, communicate with service users and their family members? Also include items relating to poor communications.  What communication theory/model would you include? </a:t>
            </a:r>
          </a:p>
          <a:p>
            <a:pPr marL="514350" indent="-514350">
              <a:buFont typeface="+mj-lt"/>
              <a:buAutoNum type="arabicPeriod"/>
            </a:pPr>
            <a:r>
              <a:rPr lang="en-GB" dirty="0">
                <a:latin typeface="Arial" panose="020B0604020202020204" pitchFamily="34" charset="0"/>
                <a:ea typeface="Times New Roman" panose="02020603050405020304" pitchFamily="18" charset="0"/>
                <a:cs typeface="Arial" panose="020B0604020202020204" pitchFamily="34" charset="0"/>
              </a:rPr>
              <a:t>What aspect of the Equality Act 2010 would you </a:t>
            </a:r>
            <a:r>
              <a:rPr lang="en-GB" dirty="0">
                <a:effectLst/>
                <a:latin typeface="Arial" panose="020B0604020202020204" pitchFamily="34" charset="0"/>
                <a:ea typeface="Times New Roman" panose="02020603050405020304" pitchFamily="18" charset="0"/>
                <a:cs typeface="Arial" panose="020B0604020202020204" pitchFamily="34" charset="0"/>
              </a:rPr>
              <a:t>draw upon to include the core principles when considering how you communicate with service users and their families?</a:t>
            </a:r>
            <a:r>
              <a:rPr lang="en-GB" dirty="0">
                <a:latin typeface="Arial" panose="020B0604020202020204" pitchFamily="34" charset="0"/>
                <a:cs typeface="Arial" panose="020B0604020202020204" pitchFamily="34" charset="0"/>
              </a:rPr>
              <a:t> </a:t>
            </a:r>
          </a:p>
          <a:p>
            <a:pPr marL="514350" indent="-514350">
              <a:buFont typeface="+mj-lt"/>
              <a:buAutoNum type="arabicPeriod"/>
            </a:pPr>
            <a:r>
              <a:rPr lang="en-GB" dirty="0">
                <a:latin typeface="Arial" panose="020B0604020202020204" pitchFamily="34" charset="0"/>
                <a:cs typeface="Arial" panose="020B0604020202020204" pitchFamily="34" charset="0"/>
              </a:rPr>
              <a:t>What aspects of </a:t>
            </a:r>
            <a:r>
              <a:rPr lang="en-GB" dirty="0"/>
              <a:t>record keeping would you include? How would you apply the principles of the Data Protection Act 2018 or other relevant legislation or policy frameworks which apply in the health and social care sector?</a:t>
            </a:r>
            <a:endParaRPr lang="en-GB" b="1" dirty="0">
              <a:latin typeface="Arial" panose="020B0604020202020204" pitchFamily="34" charset="0"/>
              <a:cs typeface="Arial" panose="020B0604020202020204" pitchFamily="34" charset="0"/>
            </a:endParaRPr>
          </a:p>
          <a:p>
            <a:pPr marL="514350" indent="-514350">
              <a:buFont typeface="+mj-lt"/>
              <a:buAutoNum type="arabicPeriod"/>
            </a:pPr>
            <a:endParaRPr lang="en-GB" b="1" dirty="0"/>
          </a:p>
          <a:p>
            <a:endParaRPr lang="en-GB" dirty="0"/>
          </a:p>
        </p:txBody>
      </p:sp>
    </p:spTree>
    <p:extLst>
      <p:ext uri="{BB962C8B-B14F-4D97-AF65-F5344CB8AC3E}">
        <p14:creationId xmlns:p14="http://schemas.microsoft.com/office/powerpoint/2010/main" val="3429473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1050" b="1" kern="1200" dirty="0"/>
            </a:p>
            <a:p>
              <a:pPr marL="0" lvl="0" indent="0" algn="ctr" defTabSz="1377950">
                <a:lnSpc>
                  <a:spcPct val="90000"/>
                </a:lnSpc>
                <a:spcBef>
                  <a:spcPct val="0"/>
                </a:spcBef>
                <a:spcAft>
                  <a:spcPct val="35000"/>
                </a:spcAft>
                <a:buNone/>
              </a:pPr>
              <a:r>
                <a:rPr lang="en-GB" sz="3600" b="1" dirty="0"/>
                <a:t>Section 4</a:t>
              </a:r>
            </a:p>
            <a:p>
              <a:pPr marL="0" lvl="0" indent="0" algn="ctr" defTabSz="1377950">
                <a:lnSpc>
                  <a:spcPct val="90000"/>
                </a:lnSpc>
                <a:spcBef>
                  <a:spcPct val="0"/>
                </a:spcBef>
                <a:spcAft>
                  <a:spcPct val="35000"/>
                </a:spcAft>
                <a:buNone/>
              </a:pPr>
              <a:r>
                <a:rPr lang="en-GB" sz="3600" b="1" dirty="0"/>
                <a:t>Reflection Point</a:t>
              </a:r>
            </a:p>
            <a:p>
              <a:pPr marL="0" lvl="0" indent="0" algn="ctr" defTabSz="1377950">
                <a:lnSpc>
                  <a:spcPct val="90000"/>
                </a:lnSpc>
                <a:spcBef>
                  <a:spcPct val="0"/>
                </a:spcBef>
                <a:spcAft>
                  <a:spcPct val="35000"/>
                </a:spcAft>
                <a:buNone/>
              </a:pPr>
              <a:r>
                <a:rPr lang="en-GB" sz="4400" b="1" dirty="0"/>
                <a:t> </a:t>
              </a:r>
              <a:r>
                <a:rPr lang="en-GB" sz="4400" b="1" kern="1200" dirty="0"/>
                <a:t> </a:t>
              </a:r>
            </a:p>
            <a:p>
              <a:pPr marL="0" lvl="0" indent="0" algn="ctr" defTabSz="1377950">
                <a:lnSpc>
                  <a:spcPct val="90000"/>
                </a:lnSpc>
                <a:spcBef>
                  <a:spcPct val="0"/>
                </a:spcBef>
                <a:spcAft>
                  <a:spcPct val="35000"/>
                </a:spcAft>
                <a:buNone/>
              </a:pPr>
              <a:endParaRPr lang="en-GB" sz="4400" b="1" kern="1200" dirty="0"/>
            </a:p>
          </p:txBody>
        </p:sp>
      </p:grpSp>
      <p:pic>
        <p:nvPicPr>
          <p:cNvPr id="2" name="Content Placeholder 3">
            <a:extLst>
              <a:ext uri="{FF2B5EF4-FFF2-40B4-BE49-F238E27FC236}">
                <a16:creationId xmlns:a16="http://schemas.microsoft.com/office/drawing/2014/main" id="{63E8742C-9BA9-9976-7792-F6DF77F33C4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19872" y="2706844"/>
            <a:ext cx="2088232" cy="2075335"/>
          </a:xfrm>
          <a:prstGeom prst="rect">
            <a:avLst/>
          </a:prstGeom>
          <a:noFill/>
        </p:spPr>
      </p:pic>
    </p:spTree>
    <p:extLst>
      <p:ext uri="{BB962C8B-B14F-4D97-AF65-F5344CB8AC3E}">
        <p14:creationId xmlns:p14="http://schemas.microsoft.com/office/powerpoint/2010/main" val="34678598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3">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20569562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141250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908720"/>
            <a:ext cx="8784976" cy="5936740"/>
          </a:xfrm>
        </p:spPr>
        <p:txBody>
          <a:bodyPr>
            <a:normAutofit fontScale="55000" lnSpcReduction="20000"/>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3600" i="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a:t>
            </a:r>
            <a:r>
              <a:rPr lang="en-GB" sz="3600" dirty="0">
                <a:effectLst/>
                <a:latin typeface="Arial" panose="020B0604020202020204" pitchFamily="34" charset="0"/>
                <a:ea typeface="Times New Roman" panose="02020603050405020304" pitchFamily="18" charset="0"/>
                <a:cs typeface="Arial" panose="020B0604020202020204" pitchFamily="34" charset="0"/>
              </a:rPr>
              <a:t>. The University of Sheffield , Sheffield.</a:t>
            </a:r>
          </a:p>
          <a:p>
            <a:r>
              <a:rPr lang="en-GB" sz="3600" dirty="0">
                <a:latin typeface="Arial" panose="020B0604020202020204" pitchFamily="34" charset="0"/>
                <a:cs typeface="Arial" panose="020B0604020202020204" pitchFamily="34" charset="0"/>
                <a:hlinkClick r:id="rId3"/>
              </a:rPr>
              <a:t>Empowerment in Health and Social Care | Guidance &amp; Examples (highspeedtraining.co.uk)</a:t>
            </a:r>
            <a:r>
              <a:rPr lang="en-GB" sz="3600" dirty="0">
                <a:latin typeface="Arial" panose="020B0604020202020204" pitchFamily="34" charset="0"/>
                <a:cs typeface="Arial" panose="020B0604020202020204" pitchFamily="34" charset="0"/>
              </a:rPr>
              <a:t>  (Hendy, N. 2022) [accessed 25</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October 2022]</a:t>
            </a:r>
            <a:endParaRPr lang="en-GB" sz="3600" dirty="0">
              <a:effectLst/>
              <a:latin typeface="Arial" panose="020B0604020202020204" pitchFamily="34" charset="0"/>
              <a:ea typeface="Times New Roman" panose="02020603050405020304" pitchFamily="18" charset="0"/>
              <a:cs typeface="Arial" panose="020B0604020202020204" pitchFamily="34" charset="0"/>
            </a:endParaRPr>
          </a:p>
          <a:p>
            <a:r>
              <a:rPr lang="en-US" sz="3600" dirty="0">
                <a:effectLst/>
                <a:latin typeface="Arial" panose="020B0604020202020204" pitchFamily="34" charset="0"/>
                <a:ea typeface="Calibri" panose="020F0502020204030204" pitchFamily="34" charset="0"/>
                <a:cs typeface="Arial" panose="020B0604020202020204" pitchFamily="34" charset="0"/>
              </a:rPr>
              <a:t>Glasby, J. (2017) </a:t>
            </a:r>
            <a:r>
              <a:rPr lang="en-US" sz="3600" i="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3600" dirty="0">
                <a:effectLst/>
                <a:latin typeface="Arial" panose="020B0604020202020204" pitchFamily="34" charset="0"/>
                <a:ea typeface="Calibri" panose="020F0502020204030204" pitchFamily="34" charset="0"/>
                <a:cs typeface="Arial" panose="020B0604020202020204" pitchFamily="34" charset="0"/>
              </a:rPr>
              <a:t>(3</a:t>
            </a:r>
            <a:r>
              <a:rPr lang="en-US" sz="3600" baseline="30000" dirty="0">
                <a:effectLst/>
                <a:latin typeface="Arial" panose="020B0604020202020204" pitchFamily="34" charset="0"/>
                <a:ea typeface="Calibri" panose="020F0502020204030204" pitchFamily="34" charset="0"/>
                <a:cs typeface="Arial" panose="020B0604020202020204" pitchFamily="34" charset="0"/>
              </a:rPr>
              <a:t>rd</a:t>
            </a:r>
            <a:r>
              <a:rPr lang="en-US" sz="36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3600" dirty="0">
              <a:latin typeface="Arial" panose="020B0604020202020204" pitchFamily="34" charset="0"/>
              <a:ea typeface="Times New Roman" panose="02020603050405020304" pitchFamily="18" charset="0"/>
              <a:cs typeface="Arial" panose="020B0604020202020204" pitchFamily="34" charset="0"/>
            </a:endParaRPr>
          </a:p>
          <a:p>
            <a:r>
              <a:rPr lang="en-GB" sz="36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3600" i="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36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3600" dirty="0">
                <a:latin typeface="Arial" panose="020B0604020202020204" pitchFamily="34" charset="0"/>
                <a:cs typeface="Arial" panose="020B0604020202020204" pitchFamily="34" charset="0"/>
                <a:hlinkClick r:id="rId4"/>
              </a:rPr>
              <a:t>Healthcare UK - GOV.UK (www.gov.uk)</a:t>
            </a:r>
            <a:r>
              <a:rPr lang="en-GB" sz="3600" dirty="0">
                <a:latin typeface="Arial" panose="020B0604020202020204" pitchFamily="34" charset="0"/>
                <a:cs typeface="Arial" panose="020B0604020202020204" pitchFamily="34" charset="0"/>
              </a:rPr>
              <a:t> [Access 6</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August 2022]</a:t>
            </a:r>
          </a:p>
          <a:p>
            <a:r>
              <a:rPr lang="en-GB" sz="3600" dirty="0">
                <a:latin typeface="Arial" panose="020B0604020202020204" pitchFamily="34" charset="0"/>
                <a:cs typeface="Arial" panose="020B0604020202020204" pitchFamily="34" charset="0"/>
                <a:hlinkClick r:id="rId5"/>
              </a:rPr>
              <a:t>Introducing the Code of Professional Practice for Social Care - Bing video</a:t>
            </a:r>
            <a:r>
              <a:rPr lang="en-GB" sz="3600" dirty="0">
                <a:latin typeface="Arial" panose="020B0604020202020204" pitchFamily="34" charset="0"/>
                <a:cs typeface="Arial" panose="020B0604020202020204" pitchFamily="34" charset="0"/>
              </a:rPr>
              <a:t> [20</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October 2022]</a:t>
            </a:r>
          </a:p>
          <a:p>
            <a:r>
              <a:rPr lang="en-GB" sz="3600" dirty="0">
                <a:latin typeface="Arial" panose="020B0604020202020204" pitchFamily="34" charset="0"/>
                <a:cs typeface="Arial" panose="020B0604020202020204" pitchFamily="34" charset="0"/>
              </a:rPr>
              <a:t>Maclean, S. (2015) </a:t>
            </a:r>
            <a:r>
              <a:rPr lang="en-GB" sz="3600" i="1" dirty="0">
                <a:latin typeface="Arial" panose="020B0604020202020204" pitchFamily="34" charset="0"/>
                <a:cs typeface="Arial" panose="020B0604020202020204" pitchFamily="34" charset="0"/>
              </a:rPr>
              <a:t>Social Work Theory Cards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Kirwin</a:t>
            </a:r>
            <a:r>
              <a:rPr lang="en-GB" sz="3600" dirty="0">
                <a:latin typeface="Arial" panose="020B0604020202020204" pitchFamily="34" charset="0"/>
                <a:cs typeface="Arial" panose="020B0604020202020204" pitchFamily="34" charset="0"/>
              </a:rPr>
              <a:t> Maclean Associates LTD: Lichfield. </a:t>
            </a:r>
          </a:p>
          <a:p>
            <a:endParaRPr lang="en-GB" sz="36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2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b="1" i="0" dirty="0">
              <a:solidFill>
                <a:srgbClr val="0B0C0C"/>
              </a:solidFill>
              <a:effectLst/>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endParaRPr lang="en-GB" sz="24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6"/>
            </a:endParaRPr>
          </a:p>
          <a:p>
            <a:endParaRPr lang="en-GB" sz="2400" dirty="0">
              <a:hlinkClick r:id="rId7"/>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46913</TotalTime>
  <Words>2865</Words>
  <Application>Microsoft Macintosh PowerPoint</Application>
  <PresentationFormat>On-screen Show (4:3)</PresentationFormat>
  <Paragraphs>284</Paragraphs>
  <Slides>39</Slides>
  <Notes>34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-apple-system</vt:lpstr>
      <vt:lpstr>Acumin Pro</vt:lpstr>
      <vt:lpstr>Amasis MT Pro Black</vt:lpstr>
      <vt:lpstr>Arial</vt:lpstr>
      <vt:lpstr>Calibri</vt:lpstr>
      <vt:lpstr>Frutiger W01</vt:lpstr>
      <vt:lpstr>Inter</vt:lpstr>
      <vt:lpstr>Maven Pro</vt:lpstr>
      <vt:lpstr>Myriad Pro</vt:lpstr>
      <vt:lpstr>Times New Roman</vt:lpstr>
      <vt:lpstr>Verdana</vt:lpstr>
      <vt:lpstr>Wingdings</vt:lpstr>
      <vt:lpstr>20140311PresentationUWTSDTemplate</vt:lpstr>
      <vt:lpstr> Module LCHS4003  Introduction to  Health and Social Care  WEEK 8  Module Leader Dr Helen Parsons: h.parsons@uwtsd.ac.uk Lecturer: [please insert name here] </vt:lpstr>
      <vt:lpstr>WELCOME</vt:lpstr>
      <vt:lpstr>Ice Breaker</vt:lpstr>
      <vt:lpstr>Today we will…</vt:lpstr>
      <vt:lpstr>Aims and Objectives of the session</vt:lpstr>
      <vt:lpstr>PowerPoint Presentation</vt:lpstr>
      <vt:lpstr>PowerPoint Presentation</vt:lpstr>
      <vt:lpstr>Power </vt:lpstr>
      <vt:lpstr>Sources of power</vt:lpstr>
      <vt:lpstr>PowerPoint Presentation</vt:lpstr>
      <vt:lpstr>PowerPoint Presentation</vt:lpstr>
      <vt:lpstr>What does empowerment mean and why is it important? </vt:lpstr>
      <vt:lpstr>The concept of empowerment</vt:lpstr>
      <vt:lpstr>PowerPoint Presentation</vt:lpstr>
      <vt:lpstr>There are three levels of  empowerment (Maclean, 2015)</vt:lpstr>
      <vt:lpstr>Limited empowerment</vt:lpstr>
      <vt:lpstr>PowerPoint Presentation</vt:lpstr>
      <vt:lpstr>PowerPoint Presentation</vt:lpstr>
      <vt:lpstr>Helping and or Assisting?</vt:lpstr>
      <vt:lpstr>Empowerment, language and action in the H &amp; SC sector</vt:lpstr>
      <vt:lpstr>PowerPoint Presentation</vt:lpstr>
      <vt:lpstr>Individual empowerment and rights </vt:lpstr>
      <vt:lpstr>Empowering Individual’s </vt:lpstr>
      <vt:lpstr>PowerPoint Presentation</vt:lpstr>
      <vt:lpstr>PowerPoint Presentation</vt:lpstr>
      <vt:lpstr>The H &amp; SC workforce</vt:lpstr>
      <vt:lpstr>Codes of Practice for Welsh Social Care Professionals</vt:lpstr>
      <vt:lpstr>Advocacy </vt:lpstr>
      <vt:lpstr>PowerPoint Presentation</vt:lpstr>
      <vt:lpstr>InfoSkills Gym Build up your academic skill base  </vt:lpstr>
      <vt:lpstr>PowerPoint Presentation</vt:lpstr>
      <vt:lpstr>PowerPoint Presentation</vt:lpstr>
      <vt:lpstr>Assignment 2 Important Advice  </vt:lpstr>
      <vt:lpstr>Draft work to be viewed in  Weeks 8, 9 &amp; 10</vt:lpstr>
      <vt:lpstr>Assignment Brief Activities</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57</cp:revision>
  <dcterms:created xsi:type="dcterms:W3CDTF">2021-02-07T21:31:18Z</dcterms:created>
  <dcterms:modified xsi:type="dcterms:W3CDTF">2026-02-03T14:41:32Z</dcterms:modified>
</cp:coreProperties>
</file>