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2172" autoAdjust="0"/>
  </p:normalViewPr>
  <p:slideViewPr>
    <p:cSldViewPr snapToGrid="0">
      <p:cViewPr varScale="1">
        <p:scale>
          <a:sx n="54" d="100"/>
          <a:sy n="54" d="100"/>
        </p:scale>
        <p:origin x="1338"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7F43FD-63B8-480C-A79C-8FA3AC63668A}" type="datetimeFigureOut">
              <a:rPr lang="en-IN" smtClean="0"/>
              <a:t>25/06/23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BE3A64-9F33-4789-B5FD-8DE9E38417E0}" type="slidenum">
              <a:rPr lang="en-IN" smtClean="0"/>
              <a:t>‹#›</a:t>
            </a:fld>
            <a:endParaRPr lang="en-IN"/>
          </a:p>
        </p:txBody>
      </p:sp>
    </p:spTree>
    <p:extLst>
      <p:ext uri="{BB962C8B-B14F-4D97-AF65-F5344CB8AC3E}">
        <p14:creationId xmlns:p14="http://schemas.microsoft.com/office/powerpoint/2010/main" val="26528024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Human resource management is the coherent strategic approach in business management that manages the workforce effectively to maximise business performance and meet the strategic objectives of the company. Human resource professionals can be stated as the </a:t>
            </a:r>
            <a:r>
              <a:rPr lang="en-GB" sz="1200" kern="1200" dirty="0">
                <a:solidFill>
                  <a:schemeClr val="tx1"/>
                </a:solidFill>
                <a:effectLst/>
                <a:latin typeface="+mn-lt"/>
                <a:ea typeface="+mn-ea"/>
                <a:cs typeface="+mn-cs"/>
              </a:rPr>
              <a:t>liable </a:t>
            </a:r>
            <a:r>
              <a:rPr lang="en-IN" sz="1200" kern="1200" dirty="0">
                <a:solidFill>
                  <a:schemeClr val="tx1"/>
                </a:solidFill>
                <a:effectLst/>
                <a:latin typeface="+mn-lt"/>
                <a:ea typeface="+mn-ea"/>
                <a:cs typeface="+mn-cs"/>
              </a:rPr>
              <a:t>person who is responsible for the employee experience through the entire employment cycle in an organisation. On the other hand, positive engagement can be defined as the effective process of being involved in a specific task. </a:t>
            </a:r>
          </a:p>
          <a:p>
            <a:endParaRPr lang="en-IN" dirty="0"/>
          </a:p>
        </p:txBody>
      </p:sp>
      <p:sp>
        <p:nvSpPr>
          <p:cNvPr id="4" name="Slide Number Placeholder 3"/>
          <p:cNvSpPr>
            <a:spLocks noGrp="1"/>
          </p:cNvSpPr>
          <p:nvPr>
            <p:ph type="sldNum" sz="quarter" idx="10"/>
          </p:nvPr>
        </p:nvSpPr>
        <p:spPr/>
        <p:txBody>
          <a:bodyPr/>
          <a:lstStyle/>
          <a:p>
            <a:fld id="{53BE3A64-9F33-4789-B5FD-8DE9E38417E0}" type="slidenum">
              <a:rPr lang="en-IN" smtClean="0"/>
              <a:t>2</a:t>
            </a:fld>
            <a:endParaRPr lang="en-IN"/>
          </a:p>
        </p:txBody>
      </p:sp>
    </p:spTree>
    <p:extLst>
      <p:ext uri="{BB962C8B-B14F-4D97-AF65-F5344CB8AC3E}">
        <p14:creationId xmlns:p14="http://schemas.microsoft.com/office/powerpoint/2010/main" val="32555537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human resource professional has a responsibility to make the human resource planning for meeting the strategic objectives of a company and running the business successfully.  The report on forecasting the human resource capital and the requirement of recruitment is also made by the HR professional.  On the other hand, the recruitment process and selection of suitable candidates are also the responsibility of an HR manager.  In addition to these, they are also responsible to enhance the performance of the employees and increase productivity.  The HR manager also gives motivation to the employees in their work for increasing workforce retention in the organisation.  A human resource manager has also a role in the training and development process for increasing the efficiency and capability of the individual for performance.  </a:t>
            </a:r>
            <a:r>
              <a:rPr lang="en-GB" sz="1200" kern="1200" dirty="0">
                <a:solidFill>
                  <a:schemeClr val="tx1"/>
                </a:solidFill>
                <a:effectLst/>
                <a:latin typeface="+mn-lt"/>
                <a:ea typeface="+mn-ea"/>
                <a:cs typeface="+mn-cs"/>
              </a:rPr>
              <a:t>C</a:t>
            </a:r>
            <a:r>
              <a:rPr lang="en-IN" sz="1200" kern="1200" dirty="0" err="1">
                <a:solidFill>
                  <a:schemeClr val="tx1"/>
                </a:solidFill>
                <a:effectLst/>
                <a:latin typeface="+mn-lt"/>
                <a:ea typeface="+mn-ea"/>
                <a:cs typeface="+mn-cs"/>
              </a:rPr>
              <a:t>ompensation</a:t>
            </a:r>
            <a:r>
              <a:rPr lang="en-IN" sz="1200" kern="1200" dirty="0">
                <a:solidFill>
                  <a:schemeClr val="tx1"/>
                </a:solidFill>
                <a:effectLst/>
                <a:latin typeface="+mn-lt"/>
                <a:ea typeface="+mn-ea"/>
                <a:cs typeface="+mn-cs"/>
              </a:rPr>
              <a:t> and benefits of the employees are also the responsibility of the HR manager in a company.</a:t>
            </a:r>
          </a:p>
          <a:p>
            <a:endParaRPr lang="en-IN" dirty="0"/>
          </a:p>
        </p:txBody>
      </p:sp>
      <p:sp>
        <p:nvSpPr>
          <p:cNvPr id="4" name="Slide Number Placeholder 3"/>
          <p:cNvSpPr>
            <a:spLocks noGrp="1"/>
          </p:cNvSpPr>
          <p:nvPr>
            <p:ph type="sldNum" sz="quarter" idx="10"/>
          </p:nvPr>
        </p:nvSpPr>
        <p:spPr/>
        <p:txBody>
          <a:bodyPr/>
          <a:lstStyle/>
          <a:p>
            <a:fld id="{53BE3A64-9F33-4789-B5FD-8DE9E38417E0}" type="slidenum">
              <a:rPr lang="en-IN" smtClean="0"/>
              <a:t>3</a:t>
            </a:fld>
            <a:endParaRPr lang="en-IN"/>
          </a:p>
        </p:txBody>
      </p:sp>
    </p:spTree>
    <p:extLst>
      <p:ext uri="{BB962C8B-B14F-4D97-AF65-F5344CB8AC3E}">
        <p14:creationId xmlns:p14="http://schemas.microsoft.com/office/powerpoint/2010/main" val="38005001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Talent management is an important function in the human resource management of an organisation.  Talent acquisition and knowledge management can increase the capability of a company in the business and make service excellence in their business operation.  Knowledge management is another important function and responsibility of a human resource manager.  The performance management of the workforce is also a required and valuable part of the HRM functions.  The total rewards also have value in the functional area of the HRM department of a company. </a:t>
            </a:r>
          </a:p>
          <a:p>
            <a:endParaRPr lang="en-IN" dirty="0"/>
          </a:p>
        </p:txBody>
      </p:sp>
      <p:sp>
        <p:nvSpPr>
          <p:cNvPr id="4" name="Slide Number Placeholder 3"/>
          <p:cNvSpPr>
            <a:spLocks noGrp="1"/>
          </p:cNvSpPr>
          <p:nvPr>
            <p:ph type="sldNum" sz="quarter" idx="10"/>
          </p:nvPr>
        </p:nvSpPr>
        <p:spPr/>
        <p:txBody>
          <a:bodyPr/>
          <a:lstStyle/>
          <a:p>
            <a:fld id="{53BE3A64-9F33-4789-B5FD-8DE9E38417E0}" type="slidenum">
              <a:rPr lang="en-IN" smtClean="0"/>
              <a:t>4</a:t>
            </a:fld>
            <a:endParaRPr lang="en-IN"/>
          </a:p>
        </p:txBody>
      </p:sp>
    </p:spTree>
    <p:extLst>
      <p:ext uri="{BB962C8B-B14F-4D97-AF65-F5344CB8AC3E}">
        <p14:creationId xmlns:p14="http://schemas.microsoft.com/office/powerpoint/2010/main" val="23104097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maintenance of ethical principles is important along with the outcome-driven principles in business management. Ethical values like honesty and equality practice should be followed by the human resource professional in their job role. Honesty and </a:t>
            </a:r>
            <a:r>
              <a:rPr lang="en-GB" sz="1200" kern="1200" dirty="0" err="1">
                <a:solidFill>
                  <a:schemeClr val="tx1"/>
                </a:solidFill>
                <a:effectLst/>
                <a:latin typeface="+mn-lt"/>
                <a:ea typeface="+mn-ea"/>
                <a:cs typeface="+mn-cs"/>
              </a:rPr>
              <a:t>tr</a:t>
            </a:r>
            <a:r>
              <a:rPr lang="en-IN" sz="1200" kern="1200" dirty="0" err="1">
                <a:solidFill>
                  <a:schemeClr val="tx1"/>
                </a:solidFill>
                <a:effectLst/>
                <a:latin typeface="+mn-lt"/>
                <a:ea typeface="+mn-ea"/>
                <a:cs typeface="+mn-cs"/>
              </a:rPr>
              <a:t>ustworthiness</a:t>
            </a:r>
            <a:r>
              <a:rPr lang="en-IN" sz="1200" kern="1200" dirty="0">
                <a:solidFill>
                  <a:schemeClr val="tx1"/>
                </a:solidFill>
                <a:effectLst/>
                <a:latin typeface="+mn-lt"/>
                <a:ea typeface="+mn-ea"/>
                <a:cs typeface="+mn-cs"/>
              </a:rPr>
              <a:t> are also required in this human resource profession</a:t>
            </a:r>
            <a:r>
              <a:rPr lang="en-GB" sz="1200" kern="1200" dirty="0">
                <a:solidFill>
                  <a:schemeClr val="tx1"/>
                </a:solidFill>
                <a:effectLst/>
                <a:latin typeface="+mn-lt"/>
                <a:ea typeface="+mn-ea"/>
                <a:cs typeface="+mn-cs"/>
              </a:rPr>
              <a:t>al</a:t>
            </a:r>
            <a:r>
              <a:rPr lang="en-IN" sz="1200" kern="1200" dirty="0">
                <a:solidFill>
                  <a:schemeClr val="tx1"/>
                </a:solidFill>
                <a:effectLst/>
                <a:latin typeface="+mn-lt"/>
                <a:ea typeface="+mn-ea"/>
                <a:cs typeface="+mn-cs"/>
              </a:rPr>
              <a:t> for organisational culture.  promotion of integrity can also be valuable among the human resource professional for collaboration </a:t>
            </a:r>
            <a:r>
              <a:rPr lang="en-GB" sz="1200"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work and cultural diversity practice. </a:t>
            </a:r>
          </a:p>
          <a:p>
            <a:endParaRPr lang="en-IN" dirty="0"/>
          </a:p>
        </p:txBody>
      </p:sp>
      <p:sp>
        <p:nvSpPr>
          <p:cNvPr id="4" name="Slide Number Placeholder 3"/>
          <p:cNvSpPr>
            <a:spLocks noGrp="1"/>
          </p:cNvSpPr>
          <p:nvPr>
            <p:ph type="sldNum" sz="quarter" idx="10"/>
          </p:nvPr>
        </p:nvSpPr>
        <p:spPr/>
        <p:txBody>
          <a:bodyPr/>
          <a:lstStyle/>
          <a:p>
            <a:fld id="{53BE3A64-9F33-4789-B5FD-8DE9E38417E0}" type="slidenum">
              <a:rPr lang="en-IN" smtClean="0"/>
              <a:t>5</a:t>
            </a:fld>
            <a:endParaRPr lang="en-IN"/>
          </a:p>
        </p:txBody>
      </p:sp>
    </p:spTree>
    <p:extLst>
      <p:ext uri="{BB962C8B-B14F-4D97-AF65-F5344CB8AC3E}">
        <p14:creationId xmlns:p14="http://schemas.microsoft.com/office/powerpoint/2010/main" val="14688948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Employee motivation and employee detection highly depend on the relationship between the employees and employers. The different influencing factors can be described through the concept of Herzberg's two-factor theory. The leadership style,  culture of an organisation and the policies of the organisation have also a strong influence in building the relationship between employers and employees in a company. </a:t>
            </a:r>
          </a:p>
          <a:p>
            <a:endParaRPr lang="en-IN" dirty="0"/>
          </a:p>
        </p:txBody>
      </p:sp>
      <p:sp>
        <p:nvSpPr>
          <p:cNvPr id="4" name="Slide Number Placeholder 3"/>
          <p:cNvSpPr>
            <a:spLocks noGrp="1"/>
          </p:cNvSpPr>
          <p:nvPr>
            <p:ph type="sldNum" sz="quarter" idx="10"/>
          </p:nvPr>
        </p:nvSpPr>
        <p:spPr/>
        <p:txBody>
          <a:bodyPr/>
          <a:lstStyle/>
          <a:p>
            <a:fld id="{53BE3A64-9F33-4789-B5FD-8DE9E38417E0}" type="slidenum">
              <a:rPr lang="en-IN" smtClean="0"/>
              <a:t>6</a:t>
            </a:fld>
            <a:endParaRPr lang="en-IN"/>
          </a:p>
        </p:txBody>
      </p:sp>
    </p:spTree>
    <p:extLst>
      <p:ext uri="{BB962C8B-B14F-4D97-AF65-F5344CB8AC3E}">
        <p14:creationId xmlns:p14="http://schemas.microsoft.com/office/powerpoint/2010/main" val="23571277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relationship between the employers and employees can be divided into two categories and they are vertical employee relations and horizontal employee relations. Horizontal employee relations allows making causal relations and conversation in the organisation that can be influential. </a:t>
            </a:r>
          </a:p>
          <a:p>
            <a:endParaRPr lang="en-IN" dirty="0"/>
          </a:p>
        </p:txBody>
      </p:sp>
      <p:sp>
        <p:nvSpPr>
          <p:cNvPr id="4" name="Slide Number Placeholder 3"/>
          <p:cNvSpPr>
            <a:spLocks noGrp="1"/>
          </p:cNvSpPr>
          <p:nvPr>
            <p:ph type="sldNum" sz="quarter" idx="10"/>
          </p:nvPr>
        </p:nvSpPr>
        <p:spPr/>
        <p:txBody>
          <a:bodyPr/>
          <a:lstStyle/>
          <a:p>
            <a:fld id="{53BE3A64-9F33-4789-B5FD-8DE9E38417E0}" type="slidenum">
              <a:rPr lang="en-IN" smtClean="0"/>
              <a:t>7</a:t>
            </a:fld>
            <a:endParaRPr lang="en-IN"/>
          </a:p>
        </p:txBody>
      </p:sp>
    </p:spTree>
    <p:extLst>
      <p:ext uri="{BB962C8B-B14F-4D97-AF65-F5344CB8AC3E}">
        <p14:creationId xmlns:p14="http://schemas.microsoft.com/office/powerpoint/2010/main" val="24656472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Employee engagement with the work can influence the style of supervision which is an important aspect of the relationship between the leaders and the worker.  </a:t>
            </a:r>
            <a:r>
              <a:rPr lang="en-GB" sz="1200" kern="1200" dirty="0">
                <a:solidFill>
                  <a:schemeClr val="tx1"/>
                </a:solidFill>
                <a:effectLst/>
                <a:latin typeface="+mn-lt"/>
                <a:ea typeface="+mn-ea"/>
                <a:cs typeface="+mn-cs"/>
              </a:rPr>
              <a:t>Co</a:t>
            </a:r>
            <a:r>
              <a:rPr lang="en-IN" sz="1200" kern="1200" dirty="0" err="1">
                <a:solidFill>
                  <a:schemeClr val="tx1"/>
                </a:solidFill>
                <a:effectLst/>
                <a:latin typeface="+mn-lt"/>
                <a:ea typeface="+mn-ea"/>
                <a:cs typeface="+mn-cs"/>
              </a:rPr>
              <a:t>mmunication</a:t>
            </a:r>
            <a:r>
              <a:rPr lang="en-IN" sz="1200" kern="1200" dirty="0">
                <a:solidFill>
                  <a:schemeClr val="tx1"/>
                </a:solidFill>
                <a:effectLst/>
                <a:latin typeface="+mn-lt"/>
                <a:ea typeface="+mn-ea"/>
                <a:cs typeface="+mn-cs"/>
              </a:rPr>
              <a:t> strategies can </a:t>
            </a:r>
            <a:r>
              <a:rPr lang="en-GB" sz="1200" kern="1200" dirty="0">
                <a:solidFill>
                  <a:schemeClr val="tx1"/>
                </a:solidFill>
                <a:effectLst/>
                <a:latin typeface="+mn-lt"/>
                <a:ea typeface="+mn-ea"/>
                <a:cs typeface="+mn-cs"/>
              </a:rPr>
              <a:t>additionally </a:t>
            </a:r>
            <a:r>
              <a:rPr lang="en-IN" sz="1200" kern="1200" dirty="0">
                <a:solidFill>
                  <a:schemeClr val="tx1"/>
                </a:solidFill>
                <a:effectLst/>
                <a:latin typeface="+mn-lt"/>
                <a:ea typeface="+mn-ea"/>
                <a:cs typeface="+mn-cs"/>
              </a:rPr>
              <a:t> influence the relationship and conflict resolution can also be made through effective communication between the management and workers. The leading brand Unilever is a</a:t>
            </a:r>
            <a:r>
              <a:rPr lang="en-GB" sz="1200" kern="1200" dirty="0">
                <a:solidFill>
                  <a:schemeClr val="tx1"/>
                </a:solidFill>
                <a:effectLst/>
                <a:latin typeface="+mn-lt"/>
                <a:ea typeface="+mn-ea"/>
                <a:cs typeface="+mn-cs"/>
              </a:rPr>
              <a:t>n ideal</a:t>
            </a:r>
            <a:r>
              <a:rPr lang="en-IN" sz="1200" kern="1200" dirty="0">
                <a:solidFill>
                  <a:schemeClr val="tx1"/>
                </a:solidFill>
                <a:effectLst/>
                <a:latin typeface="+mn-lt"/>
                <a:ea typeface="+mn-ea"/>
                <a:cs typeface="+mn-cs"/>
              </a:rPr>
              <a:t> example of the influence of organisation culture on the employee relation where the company allows their employees in the decision-making process. </a:t>
            </a:r>
          </a:p>
          <a:p>
            <a:endParaRPr lang="en-IN" dirty="0"/>
          </a:p>
        </p:txBody>
      </p:sp>
      <p:sp>
        <p:nvSpPr>
          <p:cNvPr id="4" name="Slide Number Placeholder 3"/>
          <p:cNvSpPr>
            <a:spLocks noGrp="1"/>
          </p:cNvSpPr>
          <p:nvPr>
            <p:ph type="sldNum" sz="quarter" idx="10"/>
          </p:nvPr>
        </p:nvSpPr>
        <p:spPr/>
        <p:txBody>
          <a:bodyPr/>
          <a:lstStyle/>
          <a:p>
            <a:fld id="{53BE3A64-9F33-4789-B5FD-8DE9E38417E0}" type="slidenum">
              <a:rPr lang="en-IN" smtClean="0"/>
              <a:t>8</a:t>
            </a:fld>
            <a:endParaRPr lang="en-IN"/>
          </a:p>
        </p:txBody>
      </p:sp>
    </p:spTree>
    <p:extLst>
      <p:ext uri="{BB962C8B-B14F-4D97-AF65-F5344CB8AC3E}">
        <p14:creationId xmlns:p14="http://schemas.microsoft.com/office/powerpoint/2010/main" val="35351762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supportive nature and the flexibility in the leadership style can highly influence the relationship between the staff and </a:t>
            </a:r>
            <a:r>
              <a:rPr lang="en-GB" sz="1200" kern="1200" dirty="0">
                <a:solidFill>
                  <a:schemeClr val="tx1"/>
                </a:solidFill>
                <a:effectLst/>
                <a:latin typeface="+mn-lt"/>
                <a:ea typeface="+mn-ea"/>
                <a:cs typeface="+mn-cs"/>
              </a:rPr>
              <a:t>m</a:t>
            </a:r>
            <a:r>
              <a:rPr lang="en-IN" sz="1200" kern="1200" dirty="0" err="1">
                <a:solidFill>
                  <a:schemeClr val="tx1"/>
                </a:solidFill>
                <a:effectLst/>
                <a:latin typeface="+mn-lt"/>
                <a:ea typeface="+mn-ea"/>
                <a:cs typeface="+mn-cs"/>
              </a:rPr>
              <a:t>anagement</a:t>
            </a:r>
            <a:r>
              <a:rPr lang="en-IN" sz="1200" kern="1200" dirty="0">
                <a:solidFill>
                  <a:schemeClr val="tx1"/>
                </a:solidFill>
                <a:effectLst/>
                <a:latin typeface="+mn-lt"/>
                <a:ea typeface="+mn-ea"/>
                <a:cs typeface="+mn-cs"/>
              </a:rPr>
              <a:t> in a company. The organisation structure and policies can also promote a healthy workless culture that has also value among the influencing factors. </a:t>
            </a:r>
          </a:p>
          <a:p>
            <a:endParaRPr lang="en-IN" dirty="0"/>
          </a:p>
        </p:txBody>
      </p:sp>
      <p:sp>
        <p:nvSpPr>
          <p:cNvPr id="4" name="Slide Number Placeholder 3"/>
          <p:cNvSpPr>
            <a:spLocks noGrp="1"/>
          </p:cNvSpPr>
          <p:nvPr>
            <p:ph type="sldNum" sz="quarter" idx="10"/>
          </p:nvPr>
        </p:nvSpPr>
        <p:spPr/>
        <p:txBody>
          <a:bodyPr/>
          <a:lstStyle/>
          <a:p>
            <a:fld id="{53BE3A64-9F33-4789-B5FD-8DE9E38417E0}" type="slidenum">
              <a:rPr lang="en-IN" smtClean="0"/>
              <a:t>9</a:t>
            </a:fld>
            <a:endParaRPr lang="en-IN"/>
          </a:p>
        </p:txBody>
      </p:sp>
    </p:spTree>
    <p:extLst>
      <p:ext uri="{BB962C8B-B14F-4D97-AF65-F5344CB8AC3E}">
        <p14:creationId xmlns:p14="http://schemas.microsoft.com/office/powerpoint/2010/main" val="41575483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responsibility and function of the  HR professional have been discussed in </a:t>
            </a:r>
            <a:r>
              <a:rPr lang="en-GB" sz="1200" kern="1200" dirty="0">
                <a:solidFill>
                  <a:schemeClr val="tx1"/>
                </a:solidFill>
                <a:effectLst/>
                <a:latin typeface="+mn-lt"/>
                <a:ea typeface="+mn-ea"/>
                <a:cs typeface="+mn-cs"/>
              </a:rPr>
              <a:t>this presentation a</a:t>
            </a:r>
            <a:r>
              <a:rPr lang="en-IN" sz="1200" kern="1200" dirty="0">
                <a:solidFill>
                  <a:schemeClr val="tx1"/>
                </a:solidFill>
                <a:effectLst/>
                <a:latin typeface="+mn-lt"/>
                <a:ea typeface="+mn-ea"/>
                <a:cs typeface="+mn-cs"/>
              </a:rPr>
              <a:t>long with their required values in their job role.  The different dimensions of employee relationships have also been explained. </a:t>
            </a:r>
            <a:endParaRPr lang="en-IN" dirty="0"/>
          </a:p>
        </p:txBody>
      </p:sp>
      <p:sp>
        <p:nvSpPr>
          <p:cNvPr id="4" name="Slide Number Placeholder 3"/>
          <p:cNvSpPr>
            <a:spLocks noGrp="1"/>
          </p:cNvSpPr>
          <p:nvPr>
            <p:ph type="sldNum" sz="quarter" idx="10"/>
          </p:nvPr>
        </p:nvSpPr>
        <p:spPr/>
        <p:txBody>
          <a:bodyPr/>
          <a:lstStyle/>
          <a:p>
            <a:fld id="{53BE3A64-9F33-4789-B5FD-8DE9E38417E0}" type="slidenum">
              <a:rPr lang="en-IN" smtClean="0"/>
              <a:t>10</a:t>
            </a:fld>
            <a:endParaRPr lang="en-IN"/>
          </a:p>
        </p:txBody>
      </p:sp>
    </p:spTree>
    <p:extLst>
      <p:ext uri="{BB962C8B-B14F-4D97-AF65-F5344CB8AC3E}">
        <p14:creationId xmlns:p14="http://schemas.microsoft.com/office/powerpoint/2010/main" val="34391467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53BE3A64-9F33-4789-B5FD-8DE9E38417E0}" type="slidenum">
              <a:rPr lang="en-IN" smtClean="0"/>
              <a:t>11</a:t>
            </a:fld>
            <a:endParaRPr lang="en-IN"/>
          </a:p>
        </p:txBody>
      </p:sp>
    </p:spTree>
    <p:extLst>
      <p:ext uri="{BB962C8B-B14F-4D97-AF65-F5344CB8AC3E}">
        <p14:creationId xmlns:p14="http://schemas.microsoft.com/office/powerpoint/2010/main" val="421963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B7E7422B-C967-4ED2-AA10-62119B90048A}" type="datetimeFigureOut">
              <a:rPr lang="en-IN" smtClean="0"/>
              <a:t>25/06/23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A81B33-F4C0-43DB-842D-C4D44ACBD4EC}" type="slidenum">
              <a:rPr lang="en-IN" smtClean="0"/>
              <a:t>‹#›</a:t>
            </a:fld>
            <a:endParaRPr lang="en-IN"/>
          </a:p>
        </p:txBody>
      </p:sp>
    </p:spTree>
    <p:extLst>
      <p:ext uri="{BB962C8B-B14F-4D97-AF65-F5344CB8AC3E}">
        <p14:creationId xmlns:p14="http://schemas.microsoft.com/office/powerpoint/2010/main" val="10222701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B7E7422B-C967-4ED2-AA10-62119B90048A}" type="datetimeFigureOut">
              <a:rPr lang="en-IN" smtClean="0"/>
              <a:t>25/06/23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A81B33-F4C0-43DB-842D-C4D44ACBD4EC}" type="slidenum">
              <a:rPr lang="en-IN" smtClean="0"/>
              <a:t>‹#›</a:t>
            </a:fld>
            <a:endParaRPr lang="en-IN"/>
          </a:p>
        </p:txBody>
      </p:sp>
    </p:spTree>
    <p:extLst>
      <p:ext uri="{BB962C8B-B14F-4D97-AF65-F5344CB8AC3E}">
        <p14:creationId xmlns:p14="http://schemas.microsoft.com/office/powerpoint/2010/main" val="8776160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E7422B-C967-4ED2-AA10-62119B90048A}" type="datetimeFigureOut">
              <a:rPr lang="en-IN" smtClean="0"/>
              <a:t>25/06/23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A81B33-F4C0-43DB-842D-C4D44ACBD4EC}" type="slidenum">
              <a:rPr lang="en-IN" smtClean="0"/>
              <a:t>‹#›</a:t>
            </a:fld>
            <a:endParaRPr lang="en-IN"/>
          </a:p>
        </p:txBody>
      </p:sp>
    </p:spTree>
    <p:extLst>
      <p:ext uri="{BB962C8B-B14F-4D97-AF65-F5344CB8AC3E}">
        <p14:creationId xmlns:p14="http://schemas.microsoft.com/office/powerpoint/2010/main" val="2275691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B7E7422B-C967-4ED2-AA10-62119B90048A}" type="datetimeFigureOut">
              <a:rPr lang="en-IN" smtClean="0"/>
              <a:t>25/06/23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6A81B33-F4C0-43DB-842D-C4D44ACBD4EC}" type="slidenum">
              <a:rPr lang="en-IN" smtClean="0"/>
              <a:t>‹#›</a:t>
            </a:fld>
            <a:endParaRPr lang="en-IN"/>
          </a:p>
        </p:txBody>
      </p:sp>
    </p:spTree>
    <p:extLst>
      <p:ext uri="{BB962C8B-B14F-4D97-AF65-F5344CB8AC3E}">
        <p14:creationId xmlns:p14="http://schemas.microsoft.com/office/powerpoint/2010/main" val="399161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B7E7422B-C967-4ED2-AA10-62119B90048A}" type="datetimeFigureOut">
              <a:rPr lang="en-IN" smtClean="0"/>
              <a:t>25/06/23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6A81B33-F4C0-43DB-842D-C4D44ACBD4EC}" type="slidenum">
              <a:rPr lang="en-IN" smtClean="0"/>
              <a:t>‹#›</a:t>
            </a:fld>
            <a:endParaRPr lang="en-IN"/>
          </a:p>
        </p:txBody>
      </p:sp>
    </p:spTree>
    <p:extLst>
      <p:ext uri="{BB962C8B-B14F-4D97-AF65-F5344CB8AC3E}">
        <p14:creationId xmlns:p14="http://schemas.microsoft.com/office/powerpoint/2010/main" val="23923038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B7E7422B-C967-4ED2-AA10-62119B90048A}" type="datetimeFigureOut">
              <a:rPr lang="en-IN" smtClean="0"/>
              <a:t>25/06/23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6A81B33-F4C0-43DB-842D-C4D44ACBD4EC}" type="slidenum">
              <a:rPr lang="en-IN" smtClean="0"/>
              <a:t>‹#›</a:t>
            </a:fld>
            <a:endParaRPr lang="en-IN"/>
          </a:p>
        </p:txBody>
      </p:sp>
    </p:spTree>
    <p:extLst>
      <p:ext uri="{BB962C8B-B14F-4D97-AF65-F5344CB8AC3E}">
        <p14:creationId xmlns:p14="http://schemas.microsoft.com/office/powerpoint/2010/main" val="25648432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E7422B-C967-4ED2-AA10-62119B90048A}" type="datetimeFigureOut">
              <a:rPr lang="en-IN" smtClean="0"/>
              <a:t>25/06/23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B6A81B33-F4C0-43DB-842D-C4D44ACBD4EC}" type="slidenum">
              <a:rPr lang="en-IN" smtClean="0"/>
              <a:t>‹#›</a:t>
            </a:fld>
            <a:endParaRPr lang="en-IN"/>
          </a:p>
        </p:txBody>
      </p:sp>
    </p:spTree>
    <p:extLst>
      <p:ext uri="{BB962C8B-B14F-4D97-AF65-F5344CB8AC3E}">
        <p14:creationId xmlns:p14="http://schemas.microsoft.com/office/powerpoint/2010/main" val="4100214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7E7422B-C967-4ED2-AA10-62119B90048A}" type="datetimeFigureOut">
              <a:rPr lang="en-IN" smtClean="0"/>
              <a:t>25/06/23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6A81B33-F4C0-43DB-842D-C4D44ACBD4EC}" type="slidenum">
              <a:rPr lang="en-IN" smtClean="0"/>
              <a:t>‹#›</a:t>
            </a:fld>
            <a:endParaRPr lang="en-IN"/>
          </a:p>
        </p:txBody>
      </p:sp>
    </p:spTree>
    <p:extLst>
      <p:ext uri="{BB962C8B-B14F-4D97-AF65-F5344CB8AC3E}">
        <p14:creationId xmlns:p14="http://schemas.microsoft.com/office/powerpoint/2010/main" val="266733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7E7422B-C967-4ED2-AA10-62119B90048A}" type="datetimeFigureOut">
              <a:rPr lang="en-IN" smtClean="0"/>
              <a:t>25/06/23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6A81B33-F4C0-43DB-842D-C4D44ACBD4EC}" type="slidenum">
              <a:rPr lang="en-IN" smtClean="0"/>
              <a:t>‹#›</a:t>
            </a:fld>
            <a:endParaRPr lang="en-IN"/>
          </a:p>
        </p:txBody>
      </p:sp>
    </p:spTree>
    <p:extLst>
      <p:ext uri="{BB962C8B-B14F-4D97-AF65-F5344CB8AC3E}">
        <p14:creationId xmlns:p14="http://schemas.microsoft.com/office/powerpoint/2010/main" val="9767787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B7E7422B-C967-4ED2-AA10-62119B90048A}" type="datetimeFigureOut">
              <a:rPr lang="en-IN" smtClean="0"/>
              <a:t>25/06/23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A81B33-F4C0-43DB-842D-C4D44ACBD4EC}" type="slidenum">
              <a:rPr lang="en-IN" smtClean="0"/>
              <a:t>‹#›</a:t>
            </a:fld>
            <a:endParaRPr lang="en-IN"/>
          </a:p>
        </p:txBody>
      </p:sp>
    </p:spTree>
    <p:extLst>
      <p:ext uri="{BB962C8B-B14F-4D97-AF65-F5344CB8AC3E}">
        <p14:creationId xmlns:p14="http://schemas.microsoft.com/office/powerpoint/2010/main" val="42091145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B7E7422B-C967-4ED2-AA10-62119B90048A}" type="datetimeFigureOut">
              <a:rPr lang="en-IN" smtClean="0"/>
              <a:t>25/06/23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A81B33-F4C0-43DB-842D-C4D44ACBD4EC}" type="slidenum">
              <a:rPr lang="en-IN" smtClean="0"/>
              <a:t>‹#›</a:t>
            </a:fld>
            <a:endParaRPr lang="en-IN"/>
          </a:p>
        </p:txBody>
      </p:sp>
    </p:spTree>
    <p:extLst>
      <p:ext uri="{BB962C8B-B14F-4D97-AF65-F5344CB8AC3E}">
        <p14:creationId xmlns:p14="http://schemas.microsoft.com/office/powerpoint/2010/main" val="1426973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E7422B-C967-4ED2-AA10-62119B90048A}" type="datetimeFigureOut">
              <a:rPr lang="en-IN" smtClean="0"/>
              <a:t>25/06/23</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A81B33-F4C0-43DB-842D-C4D44ACBD4EC}" type="slidenum">
              <a:rPr lang="en-IN" smtClean="0"/>
              <a:t>‹#›</a:t>
            </a:fld>
            <a:endParaRPr lang="en-IN"/>
          </a:p>
        </p:txBody>
      </p:sp>
    </p:spTree>
    <p:extLst>
      <p:ext uri="{BB962C8B-B14F-4D97-AF65-F5344CB8AC3E}">
        <p14:creationId xmlns:p14="http://schemas.microsoft.com/office/powerpoint/2010/main" val="38067378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cipd.org/uk/the-people-profession/the-profession-map/explore-the-profession-map/"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815" y="1470525"/>
            <a:ext cx="7482974" cy="4712369"/>
          </a:xfrm>
        </p:spPr>
        <p:txBody>
          <a:bodyPr>
            <a:normAutofit fontScale="90000"/>
          </a:bodyPr>
          <a:lstStyle/>
          <a:p>
            <a:r>
              <a:rPr lang="en-GB" dirty="0"/>
              <a:t>Managing people</a:t>
            </a:r>
            <a:br>
              <a:rPr lang="en-GB" dirty="0"/>
            </a:br>
            <a:r>
              <a:rPr lang="en-GB" dirty="0"/>
              <a:t>LCBB5004</a:t>
            </a:r>
            <a:br>
              <a:rPr lang="en-GB" dirty="0"/>
            </a:br>
            <a:r>
              <a:rPr lang="en-GB" dirty="0"/>
              <a:t>Lecturer:Samuel </a:t>
            </a:r>
            <a:r>
              <a:rPr lang="en-GB" dirty="0" err="1"/>
              <a:t>Ofori</a:t>
            </a:r>
            <a:br>
              <a:rPr lang="en-GB" dirty="0"/>
            </a:br>
            <a:r>
              <a:rPr lang="en-GB" dirty="0" err="1"/>
              <a:t>Student:Georgeta</a:t>
            </a:r>
            <a:r>
              <a:rPr lang="en-GB" dirty="0"/>
              <a:t> Denisa Orosanu</a:t>
            </a:r>
            <a:br>
              <a:rPr lang="en-GB" dirty="0"/>
            </a:br>
            <a:r>
              <a:rPr lang="en-GB" dirty="0"/>
              <a:t>Student number:2128253</a:t>
            </a:r>
            <a:br>
              <a:rPr lang="en-GB" dirty="0"/>
            </a:br>
            <a:r>
              <a:rPr lang="en-GB" dirty="0"/>
              <a:t>Individual presentation</a:t>
            </a:r>
            <a:endParaRPr lang="en-IN" dirty="0"/>
          </a:p>
        </p:txBody>
      </p:sp>
    </p:spTree>
    <p:extLst>
      <p:ext uri="{BB962C8B-B14F-4D97-AF65-F5344CB8AC3E}">
        <p14:creationId xmlns:p14="http://schemas.microsoft.com/office/powerpoint/2010/main" val="29132689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453554" y="-5918033"/>
            <a:ext cx="10515600" cy="1325563"/>
          </a:xfrm>
        </p:spPr>
        <p:txBody>
          <a:bodyPr/>
          <a:lstStyle/>
          <a:p>
            <a:r>
              <a:rPr lang="en-IN" b="1" dirty="0"/>
              <a:t>Introduction</a:t>
            </a:r>
            <a:endParaRPr lang="en-IN" dirty="0"/>
          </a:p>
        </p:txBody>
      </p:sp>
      <p:sp>
        <p:nvSpPr>
          <p:cNvPr id="5" name="Content Placeholder 4"/>
          <p:cNvSpPr>
            <a:spLocks noGrp="1"/>
          </p:cNvSpPr>
          <p:nvPr>
            <p:ph sz="half" idx="1"/>
          </p:nvPr>
        </p:nvSpPr>
        <p:spPr/>
        <p:txBody>
          <a:bodyPr>
            <a:normAutofit fontScale="92500" lnSpcReduction="10000"/>
          </a:bodyPr>
          <a:lstStyle/>
          <a:p>
            <a:pPr lvl="0"/>
            <a:r>
              <a:rPr lang="en-IN" dirty="0"/>
              <a:t>Human resource manager has a crucial contribution to business success</a:t>
            </a:r>
          </a:p>
          <a:p>
            <a:pPr lvl="0"/>
            <a:r>
              <a:rPr lang="en-IN" dirty="0"/>
              <a:t>Human resource professional</a:t>
            </a:r>
            <a:r>
              <a:rPr lang="en-GB" dirty="0"/>
              <a:t> is</a:t>
            </a:r>
            <a:r>
              <a:rPr lang="en-IN" dirty="0"/>
              <a:t> a responsible person in employee experience (</a:t>
            </a:r>
            <a:r>
              <a:rPr lang="en-IN" dirty="0" err="1"/>
              <a:t>Ozbilgin</a:t>
            </a:r>
            <a:r>
              <a:rPr lang="en-IN" dirty="0"/>
              <a:t>, 2020)</a:t>
            </a:r>
          </a:p>
          <a:p>
            <a:pPr lvl="0"/>
            <a:r>
              <a:rPr lang="en-IN" dirty="0"/>
              <a:t>Positive engagement is an effective way to get involved in work (</a:t>
            </a:r>
            <a:r>
              <a:rPr lang="en-IN" dirty="0" err="1"/>
              <a:t>Bissola</a:t>
            </a:r>
            <a:r>
              <a:rPr lang="en-IN" dirty="0"/>
              <a:t> and </a:t>
            </a:r>
            <a:r>
              <a:rPr lang="en-IN" dirty="0" err="1"/>
              <a:t>Imperatori</a:t>
            </a:r>
            <a:r>
              <a:rPr lang="en-IN" dirty="0"/>
              <a:t>, 2019)</a:t>
            </a:r>
          </a:p>
          <a:p>
            <a:pPr lvl="0"/>
            <a:r>
              <a:rPr lang="en-IN" dirty="0"/>
              <a:t>The study aims to find out the role of the HRM and its influences on the employee relationship</a:t>
            </a:r>
          </a:p>
          <a:p>
            <a:endParaRPr lang="en-IN" dirty="0"/>
          </a:p>
        </p:txBody>
      </p:sp>
      <p:pic>
        <p:nvPicPr>
          <p:cNvPr id="7" name="Content Placeholder 6"/>
          <p:cNvPicPr>
            <a:picLocks noGrp="1" noChangeAspect="1"/>
          </p:cNvPicPr>
          <p:nvPr>
            <p:ph sz="half" idx="2"/>
          </p:nvPr>
        </p:nvPicPr>
        <p:blipFill>
          <a:blip r:embed="rId3"/>
          <a:stretch>
            <a:fillRect/>
          </a:stretch>
        </p:blipFill>
        <p:spPr>
          <a:xfrm>
            <a:off x="6172200" y="2339196"/>
            <a:ext cx="5181600" cy="3324195"/>
          </a:xfrm>
          <a:prstGeom prst="rect">
            <a:avLst/>
          </a:prstGeom>
        </p:spPr>
      </p:pic>
      <p:sp>
        <p:nvSpPr>
          <p:cNvPr id="8" name="Rectangle 7"/>
          <p:cNvSpPr/>
          <p:nvPr/>
        </p:nvSpPr>
        <p:spPr>
          <a:xfrm>
            <a:off x="6172200" y="5890846"/>
            <a:ext cx="5539154" cy="6330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err="1"/>
              <a:t>Tanjung</a:t>
            </a:r>
            <a:r>
              <a:rPr lang="en-IN" dirty="0"/>
              <a:t>, 2020</a:t>
            </a:r>
          </a:p>
        </p:txBody>
      </p:sp>
    </p:spTree>
    <p:extLst>
      <p:ext uri="{BB962C8B-B14F-4D97-AF65-F5344CB8AC3E}">
        <p14:creationId xmlns:p14="http://schemas.microsoft.com/office/powerpoint/2010/main" val="25940066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Role of a human resource professional</a:t>
            </a:r>
            <a:endParaRPr lang="en-IN" dirty="0"/>
          </a:p>
        </p:txBody>
      </p:sp>
      <p:sp>
        <p:nvSpPr>
          <p:cNvPr id="3" name="Content Placeholder 2"/>
          <p:cNvSpPr>
            <a:spLocks noGrp="1"/>
          </p:cNvSpPr>
          <p:nvPr>
            <p:ph sz="half" idx="1"/>
          </p:nvPr>
        </p:nvSpPr>
        <p:spPr/>
        <p:txBody>
          <a:bodyPr>
            <a:normAutofit fontScale="92500" lnSpcReduction="20000"/>
          </a:bodyPr>
          <a:lstStyle/>
          <a:p>
            <a:pPr lvl="0"/>
            <a:r>
              <a:rPr lang="en-IN" dirty="0"/>
              <a:t>Human resource manager has a significant role in business operation</a:t>
            </a:r>
          </a:p>
          <a:p>
            <a:pPr lvl="0"/>
            <a:r>
              <a:rPr lang="en-IN" dirty="0"/>
              <a:t>Organising,  staffing,  planning, controlling and directing are the main role (</a:t>
            </a:r>
            <a:r>
              <a:rPr lang="en-IN" dirty="0" err="1"/>
              <a:t>Freitas</a:t>
            </a:r>
            <a:r>
              <a:rPr lang="en-IN" dirty="0"/>
              <a:t> </a:t>
            </a:r>
            <a:r>
              <a:rPr lang="en-IN" i="1" dirty="0"/>
              <a:t>et al. </a:t>
            </a:r>
            <a:r>
              <a:rPr lang="en-IN" dirty="0"/>
              <a:t>2020)</a:t>
            </a:r>
          </a:p>
          <a:p>
            <a:pPr lvl="0"/>
            <a:r>
              <a:rPr lang="en-IN" dirty="0"/>
              <a:t>The HRM includes different stages of employee experience in an employee life cycle in a company</a:t>
            </a:r>
          </a:p>
          <a:p>
            <a:pPr lvl="0"/>
            <a:r>
              <a:rPr lang="en-IN" dirty="0"/>
              <a:t>Recruitment, performance, compensation and relationship management are key responsibilities</a:t>
            </a:r>
          </a:p>
          <a:p>
            <a:endParaRPr lang="en-IN" dirty="0"/>
          </a:p>
        </p:txBody>
      </p:sp>
      <p:pic>
        <p:nvPicPr>
          <p:cNvPr id="5" name="Content Placeholder 4"/>
          <p:cNvPicPr>
            <a:picLocks noGrp="1" noChangeAspect="1"/>
          </p:cNvPicPr>
          <p:nvPr>
            <p:ph sz="half" idx="2"/>
          </p:nvPr>
        </p:nvPicPr>
        <p:blipFill>
          <a:blip r:embed="rId3"/>
          <a:stretch>
            <a:fillRect/>
          </a:stretch>
        </p:blipFill>
        <p:spPr>
          <a:xfrm>
            <a:off x="6172200" y="2446814"/>
            <a:ext cx="5181600" cy="3108960"/>
          </a:xfrm>
          <a:prstGeom prst="rect">
            <a:avLst/>
          </a:prstGeom>
        </p:spPr>
      </p:pic>
      <p:sp>
        <p:nvSpPr>
          <p:cNvPr id="6" name="Rectangle 5"/>
          <p:cNvSpPr/>
          <p:nvPr/>
        </p:nvSpPr>
        <p:spPr>
          <a:xfrm>
            <a:off x="6172200" y="5890846"/>
            <a:ext cx="5539154" cy="6330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err="1"/>
              <a:t>Tanjung</a:t>
            </a:r>
            <a:r>
              <a:rPr lang="en-IN" dirty="0"/>
              <a:t>, 2020</a:t>
            </a:r>
          </a:p>
        </p:txBody>
      </p:sp>
    </p:spTree>
    <p:extLst>
      <p:ext uri="{BB962C8B-B14F-4D97-AF65-F5344CB8AC3E}">
        <p14:creationId xmlns:p14="http://schemas.microsoft.com/office/powerpoint/2010/main" val="10919162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Job responsibilities and functional areas</a:t>
            </a:r>
            <a:endParaRPr lang="en-IN" dirty="0"/>
          </a:p>
        </p:txBody>
      </p:sp>
      <p:sp>
        <p:nvSpPr>
          <p:cNvPr id="3" name="Content Placeholder 2"/>
          <p:cNvSpPr>
            <a:spLocks noGrp="1"/>
          </p:cNvSpPr>
          <p:nvPr>
            <p:ph sz="half" idx="1"/>
          </p:nvPr>
        </p:nvSpPr>
        <p:spPr/>
        <p:txBody>
          <a:bodyPr/>
          <a:lstStyle/>
          <a:p>
            <a:pPr lvl="0"/>
            <a:r>
              <a:rPr lang="en-IN" dirty="0"/>
              <a:t>Functional areas of the HRM are also important</a:t>
            </a:r>
          </a:p>
          <a:p>
            <a:pPr lvl="0"/>
            <a:r>
              <a:rPr lang="en-IN" dirty="0"/>
              <a:t>Talent management is a valuable part of HRM (Stone </a:t>
            </a:r>
            <a:r>
              <a:rPr lang="en-IN" i="1" dirty="0"/>
              <a:t>et al.</a:t>
            </a:r>
            <a:r>
              <a:rPr lang="en-IN" dirty="0"/>
              <a:t> 2020)</a:t>
            </a:r>
          </a:p>
          <a:p>
            <a:pPr lvl="0"/>
            <a:r>
              <a:rPr lang="en-IN" dirty="0"/>
              <a:t>Knowledge management and training development are required</a:t>
            </a:r>
          </a:p>
          <a:p>
            <a:pPr lvl="0"/>
            <a:r>
              <a:rPr lang="en-IN" dirty="0"/>
              <a:t>Performance management is valuable</a:t>
            </a:r>
          </a:p>
          <a:p>
            <a:endParaRPr lang="en-IN" dirty="0"/>
          </a:p>
        </p:txBody>
      </p:sp>
      <p:pic>
        <p:nvPicPr>
          <p:cNvPr id="5" name="Picture 4"/>
          <p:cNvPicPr>
            <a:picLocks noChangeAspect="1"/>
          </p:cNvPicPr>
          <p:nvPr/>
        </p:nvPicPr>
        <p:blipFill>
          <a:blip r:embed="rId3"/>
          <a:stretch>
            <a:fillRect/>
          </a:stretch>
        </p:blipFill>
        <p:spPr>
          <a:xfrm>
            <a:off x="6119446" y="1825625"/>
            <a:ext cx="5543550" cy="3625605"/>
          </a:xfrm>
          <a:prstGeom prst="rect">
            <a:avLst/>
          </a:prstGeom>
        </p:spPr>
      </p:pic>
      <p:sp>
        <p:nvSpPr>
          <p:cNvPr id="6" name="Rectangle 5"/>
          <p:cNvSpPr/>
          <p:nvPr/>
        </p:nvSpPr>
        <p:spPr>
          <a:xfrm>
            <a:off x="6172200" y="5890846"/>
            <a:ext cx="5539154" cy="6330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err="1"/>
              <a:t>Tanjung</a:t>
            </a:r>
            <a:r>
              <a:rPr lang="en-IN" dirty="0"/>
              <a:t>, 2020</a:t>
            </a:r>
          </a:p>
        </p:txBody>
      </p:sp>
    </p:spTree>
    <p:extLst>
      <p:ext uri="{BB962C8B-B14F-4D97-AF65-F5344CB8AC3E}">
        <p14:creationId xmlns:p14="http://schemas.microsoft.com/office/powerpoint/2010/main" val="322331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Values to follow</a:t>
            </a:r>
            <a:endParaRPr lang="en-IN" dirty="0"/>
          </a:p>
        </p:txBody>
      </p:sp>
      <p:sp>
        <p:nvSpPr>
          <p:cNvPr id="3" name="Content Placeholder 2"/>
          <p:cNvSpPr>
            <a:spLocks noGrp="1"/>
          </p:cNvSpPr>
          <p:nvPr>
            <p:ph sz="half" idx="1"/>
          </p:nvPr>
        </p:nvSpPr>
        <p:spPr/>
        <p:txBody>
          <a:bodyPr/>
          <a:lstStyle/>
          <a:p>
            <a:pPr lvl="0"/>
            <a:r>
              <a:rPr lang="en-IN" dirty="0"/>
              <a:t>The establishment of honesty and trustworthiness is important</a:t>
            </a:r>
          </a:p>
          <a:p>
            <a:pPr lvl="0"/>
            <a:r>
              <a:rPr lang="en-IN" dirty="0"/>
              <a:t>Ethical values should follow in HRM (Cipd.org, 2023)</a:t>
            </a:r>
          </a:p>
          <a:p>
            <a:pPr lvl="0"/>
            <a:r>
              <a:rPr lang="en-IN" dirty="0"/>
              <a:t>Promotions of integrity are valuable</a:t>
            </a:r>
          </a:p>
          <a:p>
            <a:pPr lvl="0"/>
            <a:r>
              <a:rPr lang="en-IN" dirty="0"/>
              <a:t>Diversity practice can be beneficial (</a:t>
            </a:r>
            <a:r>
              <a:rPr lang="en-IN" dirty="0" err="1"/>
              <a:t>Tanjung</a:t>
            </a:r>
            <a:r>
              <a:rPr lang="en-IN" dirty="0"/>
              <a:t>, 2020)</a:t>
            </a:r>
          </a:p>
          <a:p>
            <a:endParaRPr lang="en-IN" dirty="0"/>
          </a:p>
        </p:txBody>
      </p:sp>
      <p:pic>
        <p:nvPicPr>
          <p:cNvPr id="5" name="Content Placeholder 4"/>
          <p:cNvPicPr>
            <a:picLocks noGrp="1" noChangeAspect="1"/>
          </p:cNvPicPr>
          <p:nvPr>
            <p:ph sz="half" idx="2"/>
          </p:nvPr>
        </p:nvPicPr>
        <p:blipFill>
          <a:blip r:embed="rId3"/>
          <a:stretch>
            <a:fillRect/>
          </a:stretch>
        </p:blipFill>
        <p:spPr>
          <a:xfrm>
            <a:off x="6481824" y="1027906"/>
            <a:ext cx="4351338" cy="4351338"/>
          </a:xfrm>
          <a:prstGeom prst="rect">
            <a:avLst/>
          </a:prstGeom>
        </p:spPr>
      </p:pic>
      <p:sp>
        <p:nvSpPr>
          <p:cNvPr id="6" name="Rectangle 5"/>
          <p:cNvSpPr/>
          <p:nvPr/>
        </p:nvSpPr>
        <p:spPr>
          <a:xfrm>
            <a:off x="6172200" y="5890846"/>
            <a:ext cx="5539154" cy="6330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err="1"/>
              <a:t>Tanjung</a:t>
            </a:r>
            <a:r>
              <a:rPr lang="en-IN" dirty="0"/>
              <a:t>, 2020</a:t>
            </a:r>
          </a:p>
        </p:txBody>
      </p:sp>
    </p:spTree>
    <p:extLst>
      <p:ext uri="{BB962C8B-B14F-4D97-AF65-F5344CB8AC3E}">
        <p14:creationId xmlns:p14="http://schemas.microsoft.com/office/powerpoint/2010/main" val="39539945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Influencing factors in the Relationship between Employees and the employers</a:t>
            </a:r>
            <a:endParaRPr lang="en-IN" dirty="0"/>
          </a:p>
        </p:txBody>
      </p:sp>
      <p:sp>
        <p:nvSpPr>
          <p:cNvPr id="3" name="Content Placeholder 2"/>
          <p:cNvSpPr>
            <a:spLocks noGrp="1"/>
          </p:cNvSpPr>
          <p:nvPr>
            <p:ph sz="half" idx="1"/>
          </p:nvPr>
        </p:nvSpPr>
        <p:spPr/>
        <p:txBody>
          <a:bodyPr>
            <a:normAutofit fontScale="92500" lnSpcReduction="10000"/>
          </a:bodyPr>
          <a:lstStyle/>
          <a:p>
            <a:pPr lvl="0"/>
            <a:r>
              <a:rPr lang="en-IN" dirty="0"/>
              <a:t>Relationship between the organisational context is important for the business performance</a:t>
            </a:r>
          </a:p>
          <a:p>
            <a:pPr lvl="0"/>
            <a:r>
              <a:rPr lang="en-IN" dirty="0"/>
              <a:t>Employee motivation and job satisfaction are required</a:t>
            </a:r>
          </a:p>
          <a:p>
            <a:pPr lvl="0"/>
            <a:r>
              <a:rPr lang="en-IN" dirty="0"/>
              <a:t>Herzberg's two-factor theory is applicable</a:t>
            </a:r>
          </a:p>
          <a:p>
            <a:pPr lvl="0"/>
            <a:r>
              <a:rPr lang="en-IN" dirty="0"/>
              <a:t>Leadership style, organisation culture and communication strategies can influence the relationship (Juarez </a:t>
            </a:r>
            <a:r>
              <a:rPr lang="en-IN" dirty="0" err="1"/>
              <a:t>Tarraga</a:t>
            </a:r>
            <a:r>
              <a:rPr lang="en-IN" i="1" dirty="0"/>
              <a:t> et al. </a:t>
            </a:r>
            <a:r>
              <a:rPr lang="en-IN" dirty="0"/>
              <a:t>2019)</a:t>
            </a:r>
          </a:p>
          <a:p>
            <a:endParaRPr lang="en-IN" dirty="0"/>
          </a:p>
        </p:txBody>
      </p:sp>
      <p:pic>
        <p:nvPicPr>
          <p:cNvPr id="5" name="Content Placeholder 4"/>
          <p:cNvPicPr>
            <a:picLocks noGrp="1" noChangeAspect="1"/>
          </p:cNvPicPr>
          <p:nvPr>
            <p:ph sz="half" idx="2"/>
          </p:nvPr>
        </p:nvPicPr>
        <p:blipFill>
          <a:blip r:embed="rId3"/>
          <a:stretch>
            <a:fillRect/>
          </a:stretch>
        </p:blipFill>
        <p:spPr>
          <a:xfrm>
            <a:off x="6172200" y="1825625"/>
            <a:ext cx="5181600" cy="3869376"/>
          </a:xfrm>
          <a:prstGeom prst="rect">
            <a:avLst/>
          </a:prstGeom>
        </p:spPr>
      </p:pic>
      <p:sp>
        <p:nvSpPr>
          <p:cNvPr id="6" name="Rectangle 5"/>
          <p:cNvSpPr/>
          <p:nvPr/>
        </p:nvSpPr>
        <p:spPr>
          <a:xfrm>
            <a:off x="6172200" y="5890846"/>
            <a:ext cx="5539154" cy="6330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err="1"/>
              <a:t>Tanjung</a:t>
            </a:r>
            <a:r>
              <a:rPr lang="en-IN" dirty="0"/>
              <a:t>, 2020</a:t>
            </a:r>
          </a:p>
        </p:txBody>
      </p:sp>
    </p:spTree>
    <p:extLst>
      <p:ext uri="{BB962C8B-B14F-4D97-AF65-F5344CB8AC3E}">
        <p14:creationId xmlns:p14="http://schemas.microsoft.com/office/powerpoint/2010/main" val="78057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Types of relations</a:t>
            </a:r>
            <a:endParaRPr lang="en-IN" dirty="0"/>
          </a:p>
        </p:txBody>
      </p:sp>
      <p:sp>
        <p:nvSpPr>
          <p:cNvPr id="3" name="Content Placeholder 2"/>
          <p:cNvSpPr>
            <a:spLocks noGrp="1"/>
          </p:cNvSpPr>
          <p:nvPr>
            <p:ph sz="half" idx="1"/>
          </p:nvPr>
        </p:nvSpPr>
        <p:spPr/>
        <p:txBody>
          <a:bodyPr/>
          <a:lstStyle/>
          <a:p>
            <a:pPr lvl="0"/>
            <a:r>
              <a:rPr lang="en-IN" dirty="0"/>
              <a:t>Employee relationship management has wide benefits in the business operation and productivity (</a:t>
            </a:r>
            <a:r>
              <a:rPr lang="en-IN" dirty="0" err="1"/>
              <a:t>Bulińska-Stangrecka</a:t>
            </a:r>
            <a:r>
              <a:rPr lang="en-IN" dirty="0"/>
              <a:t> and </a:t>
            </a:r>
            <a:r>
              <a:rPr lang="en-IN" dirty="0" err="1"/>
              <a:t>Bagieńska</a:t>
            </a:r>
            <a:r>
              <a:rPr lang="en-IN" dirty="0"/>
              <a:t>, 2021)</a:t>
            </a:r>
          </a:p>
          <a:p>
            <a:pPr lvl="0"/>
            <a:r>
              <a:rPr lang="en-IN" dirty="0"/>
              <a:t>Employee relations can be majorly classified into two categories</a:t>
            </a:r>
          </a:p>
          <a:p>
            <a:pPr lvl="0"/>
            <a:r>
              <a:rPr lang="en-IN" dirty="0"/>
              <a:t>Vertical employee relations</a:t>
            </a:r>
          </a:p>
          <a:p>
            <a:pPr lvl="0"/>
            <a:r>
              <a:rPr lang="en-IN" dirty="0"/>
              <a:t>Horizontal employee relations</a:t>
            </a:r>
          </a:p>
          <a:p>
            <a:endParaRPr lang="en-IN" dirty="0"/>
          </a:p>
        </p:txBody>
      </p:sp>
      <p:pic>
        <p:nvPicPr>
          <p:cNvPr id="5" name="Content Placeholder 4"/>
          <p:cNvPicPr>
            <a:picLocks noGrp="1" noChangeAspect="1"/>
          </p:cNvPicPr>
          <p:nvPr>
            <p:ph sz="half" idx="2"/>
          </p:nvPr>
        </p:nvPicPr>
        <p:blipFill>
          <a:blip r:embed="rId3"/>
          <a:stretch>
            <a:fillRect/>
          </a:stretch>
        </p:blipFill>
        <p:spPr>
          <a:xfrm>
            <a:off x="6952590" y="1825625"/>
            <a:ext cx="4401210" cy="3003611"/>
          </a:xfrm>
          <a:prstGeom prst="rect">
            <a:avLst/>
          </a:prstGeom>
        </p:spPr>
      </p:pic>
      <p:sp>
        <p:nvSpPr>
          <p:cNvPr id="6" name="Rectangle 5"/>
          <p:cNvSpPr/>
          <p:nvPr/>
        </p:nvSpPr>
        <p:spPr>
          <a:xfrm>
            <a:off x="6096000" y="5328139"/>
            <a:ext cx="5539154" cy="6330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err="1"/>
              <a:t>Tanjung</a:t>
            </a:r>
            <a:r>
              <a:rPr lang="en-IN" dirty="0"/>
              <a:t>, 2020</a:t>
            </a:r>
          </a:p>
        </p:txBody>
      </p:sp>
    </p:spTree>
    <p:extLst>
      <p:ext uri="{BB962C8B-B14F-4D97-AF65-F5344CB8AC3E}">
        <p14:creationId xmlns:p14="http://schemas.microsoft.com/office/powerpoint/2010/main" val="9887839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Practical examples</a:t>
            </a:r>
            <a:endParaRPr lang="en-IN" dirty="0"/>
          </a:p>
        </p:txBody>
      </p:sp>
      <p:sp>
        <p:nvSpPr>
          <p:cNvPr id="3" name="Content Placeholder 2"/>
          <p:cNvSpPr>
            <a:spLocks noGrp="1"/>
          </p:cNvSpPr>
          <p:nvPr>
            <p:ph sz="half" idx="1"/>
          </p:nvPr>
        </p:nvSpPr>
        <p:spPr/>
        <p:txBody>
          <a:bodyPr>
            <a:normAutofit fontScale="92500" lnSpcReduction="20000"/>
          </a:bodyPr>
          <a:lstStyle/>
          <a:p>
            <a:pPr lvl="0"/>
            <a:r>
              <a:rPr lang="en-IN" dirty="0"/>
              <a:t>Communication strategies can improve the relationship due to the flexibility and conflict resolution</a:t>
            </a:r>
          </a:p>
          <a:p>
            <a:pPr lvl="0"/>
            <a:r>
              <a:rPr lang="en-IN" dirty="0"/>
              <a:t>Employee engagement is another influencing factor in the relationship between employees and employees</a:t>
            </a:r>
          </a:p>
          <a:p>
            <a:pPr lvl="0"/>
            <a:r>
              <a:rPr lang="en-IN" dirty="0"/>
              <a:t> Organisation culture is important (</a:t>
            </a:r>
            <a:r>
              <a:rPr lang="en-IN" dirty="0" err="1"/>
              <a:t>McKearney</a:t>
            </a:r>
            <a:r>
              <a:rPr lang="en-IN" dirty="0"/>
              <a:t> </a:t>
            </a:r>
            <a:r>
              <a:rPr lang="en-IN" i="1" dirty="0"/>
              <a:t>et al. </a:t>
            </a:r>
            <a:r>
              <a:rPr lang="en-IN" dirty="0"/>
              <a:t>2023)</a:t>
            </a:r>
          </a:p>
          <a:p>
            <a:pPr lvl="0"/>
            <a:r>
              <a:rPr lang="en-IN" dirty="0"/>
              <a:t>An example of Unilever has shown the importance of respect and trust in the organisation culture for employee relationship</a:t>
            </a:r>
          </a:p>
          <a:p>
            <a:endParaRPr lang="en-IN" dirty="0"/>
          </a:p>
        </p:txBody>
      </p:sp>
      <p:pic>
        <p:nvPicPr>
          <p:cNvPr id="5" name="Content Placeholder 4"/>
          <p:cNvPicPr>
            <a:picLocks noGrp="1" noChangeAspect="1"/>
          </p:cNvPicPr>
          <p:nvPr>
            <p:ph sz="half" idx="2"/>
          </p:nvPr>
        </p:nvPicPr>
        <p:blipFill>
          <a:blip r:embed="rId3"/>
          <a:stretch>
            <a:fillRect/>
          </a:stretch>
        </p:blipFill>
        <p:spPr>
          <a:xfrm>
            <a:off x="6172200" y="2074985"/>
            <a:ext cx="5181600" cy="2888920"/>
          </a:xfrm>
          <a:prstGeom prst="rect">
            <a:avLst/>
          </a:prstGeom>
        </p:spPr>
      </p:pic>
      <p:sp>
        <p:nvSpPr>
          <p:cNvPr id="6" name="Rectangle 5"/>
          <p:cNvSpPr/>
          <p:nvPr/>
        </p:nvSpPr>
        <p:spPr>
          <a:xfrm>
            <a:off x="6096000" y="5543917"/>
            <a:ext cx="5539154" cy="6330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err="1"/>
              <a:t>Tanjung</a:t>
            </a:r>
            <a:r>
              <a:rPr lang="en-IN" dirty="0"/>
              <a:t>, 2020</a:t>
            </a:r>
          </a:p>
        </p:txBody>
      </p:sp>
    </p:spTree>
    <p:extLst>
      <p:ext uri="{BB962C8B-B14F-4D97-AF65-F5344CB8AC3E}">
        <p14:creationId xmlns:p14="http://schemas.microsoft.com/office/powerpoint/2010/main" val="343996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Personal experience</a:t>
            </a:r>
            <a:endParaRPr lang="en-IN" dirty="0"/>
          </a:p>
        </p:txBody>
      </p:sp>
      <p:sp>
        <p:nvSpPr>
          <p:cNvPr id="3" name="Content Placeholder 2"/>
          <p:cNvSpPr>
            <a:spLocks noGrp="1"/>
          </p:cNvSpPr>
          <p:nvPr>
            <p:ph sz="half" idx="1"/>
          </p:nvPr>
        </p:nvSpPr>
        <p:spPr/>
        <p:txBody>
          <a:bodyPr>
            <a:normAutofit fontScale="92500" lnSpcReduction="10000"/>
          </a:bodyPr>
          <a:lstStyle/>
          <a:p>
            <a:pPr lvl="0"/>
            <a:r>
              <a:rPr lang="en-IN" dirty="0"/>
              <a:t>Recognition of the efforts of the employees can make them motivated</a:t>
            </a:r>
          </a:p>
          <a:p>
            <a:pPr lvl="0"/>
            <a:r>
              <a:rPr lang="en-IN" dirty="0"/>
              <a:t>Flexibility in leadership can be useful to develop the relationship in the organisation </a:t>
            </a:r>
          </a:p>
          <a:p>
            <a:pPr lvl="0"/>
            <a:r>
              <a:rPr lang="en-IN" dirty="0"/>
              <a:t>Organisational structure has also importance in strengthening relationships (Mira </a:t>
            </a:r>
            <a:r>
              <a:rPr lang="en-IN" i="1" dirty="0"/>
              <a:t>et al.</a:t>
            </a:r>
            <a:r>
              <a:rPr lang="en-IN" dirty="0"/>
              <a:t> 2019)</a:t>
            </a:r>
          </a:p>
          <a:p>
            <a:pPr lvl="0"/>
            <a:r>
              <a:rPr lang="en-IN" dirty="0"/>
              <a:t>Understanding the needs and challenges of the employees is also required to take control </a:t>
            </a:r>
          </a:p>
          <a:p>
            <a:endParaRPr lang="en-IN" dirty="0"/>
          </a:p>
        </p:txBody>
      </p:sp>
      <p:pic>
        <p:nvPicPr>
          <p:cNvPr id="5" name="Content Placeholder 4"/>
          <p:cNvPicPr>
            <a:picLocks noGrp="1" noChangeAspect="1"/>
          </p:cNvPicPr>
          <p:nvPr>
            <p:ph sz="half" idx="2"/>
          </p:nvPr>
        </p:nvPicPr>
        <p:blipFill>
          <a:blip r:embed="rId3"/>
          <a:stretch>
            <a:fillRect/>
          </a:stretch>
        </p:blipFill>
        <p:spPr>
          <a:xfrm>
            <a:off x="6979758" y="1690688"/>
            <a:ext cx="4374042" cy="3361532"/>
          </a:xfrm>
          <a:prstGeom prst="rect">
            <a:avLst/>
          </a:prstGeom>
        </p:spPr>
      </p:pic>
      <p:sp>
        <p:nvSpPr>
          <p:cNvPr id="6" name="Rectangle 5"/>
          <p:cNvSpPr/>
          <p:nvPr/>
        </p:nvSpPr>
        <p:spPr>
          <a:xfrm>
            <a:off x="6260123" y="5328138"/>
            <a:ext cx="5539154" cy="6330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err="1"/>
              <a:t>Tanjung</a:t>
            </a:r>
            <a:r>
              <a:rPr lang="en-IN" dirty="0"/>
              <a:t>, 2020</a:t>
            </a:r>
          </a:p>
        </p:txBody>
      </p:sp>
    </p:spTree>
    <p:extLst>
      <p:ext uri="{BB962C8B-B14F-4D97-AF65-F5344CB8AC3E}">
        <p14:creationId xmlns:p14="http://schemas.microsoft.com/office/powerpoint/2010/main" val="25640322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24648" y="-4714875"/>
            <a:ext cx="10515600" cy="1325563"/>
          </a:xfrm>
        </p:spPr>
        <p:txBody>
          <a:bodyPr/>
          <a:lstStyle/>
          <a:p>
            <a:r>
              <a:rPr lang="en-IN" b="1" dirty="0"/>
              <a:t>Conclusion</a:t>
            </a:r>
            <a:endParaRPr lang="en-IN" dirty="0"/>
          </a:p>
        </p:txBody>
      </p:sp>
      <p:sp>
        <p:nvSpPr>
          <p:cNvPr id="3" name="Content Placeholder 2"/>
          <p:cNvSpPr>
            <a:spLocks noGrp="1"/>
          </p:cNvSpPr>
          <p:nvPr>
            <p:ph sz="half" idx="1"/>
          </p:nvPr>
        </p:nvSpPr>
        <p:spPr/>
        <p:txBody>
          <a:bodyPr>
            <a:normAutofit fontScale="92500" lnSpcReduction="10000"/>
          </a:bodyPr>
          <a:lstStyle/>
          <a:p>
            <a:pPr lvl="0"/>
            <a:r>
              <a:rPr lang="en-IN" dirty="0"/>
              <a:t>The role of HR professional and the aspects </a:t>
            </a:r>
            <a:r>
              <a:rPr lang="en-GB" dirty="0"/>
              <a:t>in</a:t>
            </a:r>
            <a:r>
              <a:rPr lang="en-IN" dirty="0"/>
              <a:t> the employment relationship has been discussed</a:t>
            </a:r>
          </a:p>
          <a:p>
            <a:pPr lvl="0"/>
            <a:r>
              <a:rPr lang="en-IN" dirty="0"/>
              <a:t>The HR manager has the responsibility for the entire employee journey in a company</a:t>
            </a:r>
          </a:p>
          <a:p>
            <a:pPr lvl="0"/>
            <a:r>
              <a:rPr lang="en-IN" dirty="0"/>
              <a:t>Ethical values and trustworthiness is an important value in HRM </a:t>
            </a:r>
          </a:p>
          <a:p>
            <a:pPr lvl="0"/>
            <a:r>
              <a:rPr lang="en-IN" dirty="0"/>
              <a:t>Culture, leadership and communications are influencing factors in relationships (</a:t>
            </a:r>
            <a:r>
              <a:rPr lang="en-IN" dirty="0" err="1"/>
              <a:t>Verčič</a:t>
            </a:r>
            <a:r>
              <a:rPr lang="en-IN" dirty="0"/>
              <a:t>, 2021)</a:t>
            </a:r>
          </a:p>
          <a:p>
            <a:endParaRPr lang="en-IN" dirty="0"/>
          </a:p>
        </p:txBody>
      </p:sp>
      <p:pic>
        <p:nvPicPr>
          <p:cNvPr id="5" name="Content Placeholder 4"/>
          <p:cNvPicPr>
            <a:picLocks noGrp="1" noChangeAspect="1"/>
          </p:cNvPicPr>
          <p:nvPr>
            <p:ph sz="half" idx="2"/>
          </p:nvPr>
        </p:nvPicPr>
        <p:blipFill>
          <a:blip r:embed="rId3"/>
          <a:stretch>
            <a:fillRect/>
          </a:stretch>
        </p:blipFill>
        <p:spPr>
          <a:xfrm>
            <a:off x="7046614" y="2049034"/>
            <a:ext cx="4307186" cy="2804319"/>
          </a:xfrm>
          <a:prstGeom prst="rect">
            <a:avLst/>
          </a:prstGeom>
        </p:spPr>
      </p:pic>
      <p:sp>
        <p:nvSpPr>
          <p:cNvPr id="6" name="Rectangle 5"/>
          <p:cNvSpPr/>
          <p:nvPr/>
        </p:nvSpPr>
        <p:spPr>
          <a:xfrm>
            <a:off x="6430630" y="5345723"/>
            <a:ext cx="5539154" cy="6330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err="1"/>
              <a:t>Tanjung</a:t>
            </a:r>
            <a:r>
              <a:rPr lang="en-IN" dirty="0"/>
              <a:t>, 2020</a:t>
            </a:r>
          </a:p>
        </p:txBody>
      </p:sp>
    </p:spTree>
    <p:extLst>
      <p:ext uri="{BB962C8B-B14F-4D97-AF65-F5344CB8AC3E}">
        <p14:creationId xmlns:p14="http://schemas.microsoft.com/office/powerpoint/2010/main" val="19630669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Reference list</a:t>
            </a:r>
            <a:br>
              <a:rPr lang="en-IN" b="1" dirty="0"/>
            </a:br>
            <a:endParaRPr lang="en-IN" dirty="0"/>
          </a:p>
        </p:txBody>
      </p:sp>
      <p:sp>
        <p:nvSpPr>
          <p:cNvPr id="3" name="Content Placeholder 2"/>
          <p:cNvSpPr>
            <a:spLocks noGrp="1"/>
          </p:cNvSpPr>
          <p:nvPr>
            <p:ph sz="half" idx="1"/>
          </p:nvPr>
        </p:nvSpPr>
        <p:spPr>
          <a:xfrm>
            <a:off x="838200" y="1213338"/>
            <a:ext cx="10515600" cy="4963625"/>
          </a:xfrm>
        </p:spPr>
        <p:txBody>
          <a:bodyPr>
            <a:normAutofit fontScale="55000" lnSpcReduction="20000"/>
          </a:bodyPr>
          <a:lstStyle/>
          <a:p>
            <a:r>
              <a:rPr lang="en-IN" dirty="0" err="1"/>
              <a:t>Bissola</a:t>
            </a:r>
            <a:r>
              <a:rPr lang="en-IN" dirty="0"/>
              <a:t>, R. and </a:t>
            </a:r>
            <a:r>
              <a:rPr lang="en-IN" dirty="0" err="1"/>
              <a:t>Imperatori</a:t>
            </a:r>
            <a:r>
              <a:rPr lang="en-IN" dirty="0"/>
              <a:t>, B. eds., (2019). </a:t>
            </a:r>
            <a:r>
              <a:rPr lang="en-IN" i="1" dirty="0"/>
              <a:t>HRM 4.0 for Human-</a:t>
            </a:r>
            <a:r>
              <a:rPr lang="en-IN" i="1" dirty="0" err="1"/>
              <a:t>centered</a:t>
            </a:r>
            <a:r>
              <a:rPr lang="en-IN" i="1" dirty="0"/>
              <a:t> Organizations</a:t>
            </a:r>
            <a:r>
              <a:rPr lang="en-IN" dirty="0"/>
              <a:t>. Emerald Group Publishing.</a:t>
            </a:r>
          </a:p>
          <a:p>
            <a:r>
              <a:rPr lang="en-IN" dirty="0" err="1"/>
              <a:t>Bulińska-Stangrecka</a:t>
            </a:r>
            <a:r>
              <a:rPr lang="en-IN" dirty="0"/>
              <a:t>, H. and </a:t>
            </a:r>
            <a:r>
              <a:rPr lang="en-IN" dirty="0" err="1"/>
              <a:t>Bagieńska</a:t>
            </a:r>
            <a:r>
              <a:rPr lang="en-IN" dirty="0"/>
              <a:t>, A., (2021). The role of employee relations in shaping job satisfaction as an element promoting positive mental health at work in the era of COVID-19. </a:t>
            </a:r>
            <a:r>
              <a:rPr lang="en-IN" i="1" dirty="0"/>
              <a:t>International journal of environmental research and public health</a:t>
            </a:r>
            <a:r>
              <a:rPr lang="en-IN" dirty="0"/>
              <a:t>, </a:t>
            </a:r>
            <a:r>
              <a:rPr lang="en-IN" i="1" dirty="0"/>
              <a:t>18</a:t>
            </a:r>
            <a:r>
              <a:rPr lang="en-IN" dirty="0"/>
              <a:t>(4), p.1903.</a:t>
            </a:r>
          </a:p>
          <a:p>
            <a:r>
              <a:rPr lang="en-IN" dirty="0"/>
              <a:t>Cipd.org, (2023)</a:t>
            </a:r>
            <a:r>
              <a:rPr lang="en-IN" i="1" dirty="0"/>
              <a:t>. Explore the Profession Map. </a:t>
            </a:r>
            <a:r>
              <a:rPr lang="en-IN" dirty="0"/>
              <a:t>Available at:</a:t>
            </a:r>
            <a:r>
              <a:rPr lang="en-IN" dirty="0">
                <a:hlinkClick r:id="rId3"/>
              </a:rPr>
              <a:t> </a:t>
            </a:r>
            <a:r>
              <a:rPr lang="en-IN" u="sng" dirty="0">
                <a:hlinkClick r:id="rId3"/>
              </a:rPr>
              <a:t>https://www.cipd.org/uk/the-people-profession/the-profession-map/explore-the-profession-map/</a:t>
            </a:r>
            <a:r>
              <a:rPr lang="en-IN" dirty="0"/>
              <a:t> . [Accessed on: 28.04.2023]</a:t>
            </a:r>
          </a:p>
          <a:p>
            <a:r>
              <a:rPr lang="en-IN" dirty="0" err="1"/>
              <a:t>Freitas</a:t>
            </a:r>
            <a:r>
              <a:rPr lang="en-IN" dirty="0"/>
              <a:t>, W.R.D.S., </a:t>
            </a:r>
            <a:r>
              <a:rPr lang="en-IN" dirty="0" err="1"/>
              <a:t>Caldeira</a:t>
            </a:r>
            <a:r>
              <a:rPr lang="en-IN" dirty="0"/>
              <a:t>-Oliveira, J.H., </a:t>
            </a:r>
            <a:r>
              <a:rPr lang="en-IN" dirty="0" err="1"/>
              <a:t>Teixeira</a:t>
            </a:r>
            <a:r>
              <a:rPr lang="en-IN" dirty="0"/>
              <a:t>, A.A., </a:t>
            </a:r>
            <a:r>
              <a:rPr lang="en-IN" dirty="0" err="1"/>
              <a:t>Stefanelli</a:t>
            </a:r>
            <a:r>
              <a:rPr lang="en-IN" dirty="0"/>
              <a:t>, N.O. and </a:t>
            </a:r>
            <a:r>
              <a:rPr lang="en-IN" dirty="0" err="1"/>
              <a:t>Teixeira</a:t>
            </a:r>
            <a:r>
              <a:rPr lang="en-IN" dirty="0"/>
              <a:t>, T.B., (2020). Green human resource management and corporate social responsibility: Evidence from Brazilian firms. </a:t>
            </a:r>
            <a:r>
              <a:rPr lang="en-IN" i="1" dirty="0"/>
              <a:t>Benchmarking: An International Journal</a:t>
            </a:r>
            <a:r>
              <a:rPr lang="en-IN" dirty="0"/>
              <a:t>, </a:t>
            </a:r>
            <a:r>
              <a:rPr lang="en-IN" i="1" dirty="0"/>
              <a:t>27</a:t>
            </a:r>
            <a:r>
              <a:rPr lang="en-IN" dirty="0"/>
              <a:t>(4), pp.1551-1569.</a:t>
            </a:r>
          </a:p>
          <a:p>
            <a:r>
              <a:rPr lang="en-IN" dirty="0"/>
              <a:t>Juarez </a:t>
            </a:r>
            <a:r>
              <a:rPr lang="en-IN" dirty="0" err="1"/>
              <a:t>Tarraga</a:t>
            </a:r>
            <a:r>
              <a:rPr lang="en-IN" dirty="0"/>
              <a:t>, A., </a:t>
            </a:r>
            <a:r>
              <a:rPr lang="en-IN" dirty="0" err="1"/>
              <a:t>Santandreu</a:t>
            </a:r>
            <a:r>
              <a:rPr lang="en-IN" dirty="0"/>
              <a:t> </a:t>
            </a:r>
            <a:r>
              <a:rPr lang="en-IN" dirty="0" err="1"/>
              <a:t>Mascarell</a:t>
            </a:r>
            <a:r>
              <a:rPr lang="en-IN" dirty="0"/>
              <a:t>, C. and Marin Garcia, J.A., (2019). What are the main concerns of human resource managers in organizations?. </a:t>
            </a:r>
            <a:r>
              <a:rPr lang="en-IN" i="1" dirty="0"/>
              <a:t>Intangible Capital</a:t>
            </a:r>
            <a:r>
              <a:rPr lang="en-IN" dirty="0"/>
              <a:t>, </a:t>
            </a:r>
            <a:r>
              <a:rPr lang="en-IN" i="1" dirty="0"/>
              <a:t>15</a:t>
            </a:r>
            <a:r>
              <a:rPr lang="en-IN" dirty="0"/>
              <a:t>(1), pp.72-95.</a:t>
            </a:r>
          </a:p>
          <a:p>
            <a:r>
              <a:rPr lang="en-IN" dirty="0" err="1"/>
              <a:t>McKearney</a:t>
            </a:r>
            <a:r>
              <a:rPr lang="en-IN" dirty="0"/>
              <a:t>, A., </a:t>
            </a:r>
            <a:r>
              <a:rPr lang="en-IN" dirty="0" err="1"/>
              <a:t>Prouska</a:t>
            </a:r>
            <a:r>
              <a:rPr lang="en-IN" dirty="0"/>
              <a:t>, R., </a:t>
            </a:r>
            <a:r>
              <a:rPr lang="en-IN" dirty="0" err="1"/>
              <a:t>Tungtakanpoung</a:t>
            </a:r>
            <a:r>
              <a:rPr lang="en-IN" dirty="0"/>
              <a:t>, M. and </a:t>
            </a:r>
            <a:r>
              <a:rPr lang="en-IN" dirty="0" err="1"/>
              <a:t>Opute</a:t>
            </a:r>
            <a:r>
              <a:rPr lang="en-IN" dirty="0"/>
              <a:t>, J., (2023). The influence of national culture on employee voice in small and medium enterprises: a cross-cultural perspective. </a:t>
            </a:r>
            <a:r>
              <a:rPr lang="en-IN" i="1" dirty="0"/>
              <a:t>Employee Relations: The International Journal</a:t>
            </a:r>
            <a:r>
              <a:rPr lang="en-IN" dirty="0"/>
              <a:t>, </a:t>
            </a:r>
            <a:r>
              <a:rPr lang="en-IN" i="1" dirty="0"/>
              <a:t>45</a:t>
            </a:r>
            <a:r>
              <a:rPr lang="en-IN" dirty="0"/>
              <a:t>(2), pp.478-494.</a:t>
            </a:r>
          </a:p>
          <a:p>
            <a:r>
              <a:rPr lang="en-IN" dirty="0"/>
              <a:t>Mira, M., </a:t>
            </a:r>
            <a:r>
              <a:rPr lang="en-IN" dirty="0" err="1"/>
              <a:t>Choong</a:t>
            </a:r>
            <a:r>
              <a:rPr lang="en-IN" dirty="0"/>
              <a:t>, Y. and </a:t>
            </a:r>
            <a:r>
              <a:rPr lang="en-IN" dirty="0" err="1"/>
              <a:t>Thim</a:t>
            </a:r>
            <a:r>
              <a:rPr lang="en-IN" dirty="0"/>
              <a:t>, C., (2019). The effect of HRM practices and employees’ job satisfaction on employee performance. </a:t>
            </a:r>
            <a:r>
              <a:rPr lang="en-IN" i="1" dirty="0"/>
              <a:t>Management Science Letters</a:t>
            </a:r>
            <a:r>
              <a:rPr lang="en-IN" dirty="0"/>
              <a:t>, </a:t>
            </a:r>
            <a:r>
              <a:rPr lang="en-IN" i="1" dirty="0"/>
              <a:t>9</a:t>
            </a:r>
            <a:r>
              <a:rPr lang="en-IN" dirty="0"/>
              <a:t>(6), pp.771-786.</a:t>
            </a:r>
          </a:p>
          <a:p>
            <a:r>
              <a:rPr lang="en-IN" dirty="0" err="1"/>
              <a:t>Ozbilgin</a:t>
            </a:r>
            <a:r>
              <a:rPr lang="en-IN" dirty="0"/>
              <a:t>, M., (2020). </a:t>
            </a:r>
            <a:r>
              <a:rPr lang="en-IN" i="1" dirty="0"/>
              <a:t>International human resource management: Theory and practice</a:t>
            </a:r>
            <a:r>
              <a:rPr lang="en-IN" dirty="0"/>
              <a:t>. Bloomsbury Publishing.</a:t>
            </a:r>
          </a:p>
          <a:p>
            <a:r>
              <a:rPr lang="en-IN" dirty="0"/>
              <a:t>Stone, R.J., Cox, A. and Gavin, M., (2020). </a:t>
            </a:r>
            <a:r>
              <a:rPr lang="en-IN" i="1" dirty="0"/>
              <a:t>Human resource management</a:t>
            </a:r>
            <a:r>
              <a:rPr lang="en-IN" dirty="0"/>
              <a:t>. John Wiley &amp; Sons.</a:t>
            </a:r>
          </a:p>
          <a:p>
            <a:r>
              <a:rPr lang="en-IN" dirty="0" err="1"/>
              <a:t>Tanjung</a:t>
            </a:r>
            <a:r>
              <a:rPr lang="en-IN" dirty="0"/>
              <a:t>, B.N., (2020). Human resources (HR) in education management. </a:t>
            </a:r>
            <a:r>
              <a:rPr lang="en-IN" i="1" dirty="0"/>
              <a:t>Budapest International Research and Critics in Linguistics and Education (</a:t>
            </a:r>
            <a:r>
              <a:rPr lang="en-IN" i="1" dirty="0" err="1"/>
              <a:t>BirLE</a:t>
            </a:r>
            <a:r>
              <a:rPr lang="en-IN" i="1" dirty="0"/>
              <a:t>) Journal</a:t>
            </a:r>
            <a:r>
              <a:rPr lang="en-IN" dirty="0"/>
              <a:t>, </a:t>
            </a:r>
            <a:r>
              <a:rPr lang="en-IN" i="1" dirty="0"/>
              <a:t>3</a:t>
            </a:r>
            <a:r>
              <a:rPr lang="en-IN" dirty="0"/>
              <a:t>(2), pp.1240-1249.</a:t>
            </a:r>
          </a:p>
          <a:p>
            <a:r>
              <a:rPr lang="en-IN" dirty="0" err="1"/>
              <a:t>Verčič</a:t>
            </a:r>
            <a:r>
              <a:rPr lang="en-IN" dirty="0"/>
              <a:t>, A.T., (2021). The impact of employee engagement, organisational support and employer branding on internal communication satisfaction. </a:t>
            </a:r>
            <a:r>
              <a:rPr lang="en-IN" i="1" dirty="0"/>
              <a:t>Public Relations Review</a:t>
            </a:r>
            <a:r>
              <a:rPr lang="en-IN" dirty="0"/>
              <a:t>, </a:t>
            </a:r>
            <a:r>
              <a:rPr lang="en-IN" i="1" dirty="0"/>
              <a:t>47</a:t>
            </a:r>
            <a:r>
              <a:rPr lang="en-IN" dirty="0"/>
              <a:t>(1), p.102009.</a:t>
            </a:r>
          </a:p>
          <a:p>
            <a:endParaRPr lang="en-IN" dirty="0"/>
          </a:p>
        </p:txBody>
      </p:sp>
    </p:spTree>
    <p:extLst>
      <p:ext uri="{BB962C8B-B14F-4D97-AF65-F5344CB8AC3E}">
        <p14:creationId xmlns:p14="http://schemas.microsoft.com/office/powerpoint/2010/main" val="1262761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 y="0"/>
            <a:ext cx="12192000" cy="6857999"/>
          </a:xfrm>
          <a:prstGeom prst="rect">
            <a:avLst/>
          </a:prstGeom>
        </p:spPr>
      </p:pic>
    </p:spTree>
    <p:extLst>
      <p:ext uri="{BB962C8B-B14F-4D97-AF65-F5344CB8AC3E}">
        <p14:creationId xmlns:p14="http://schemas.microsoft.com/office/powerpoint/2010/main" val="6209463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1533</Words>
  <Application>Microsoft Office PowerPoint</Application>
  <PresentationFormat>Widescreen</PresentationFormat>
  <Paragraphs>86</Paragraphs>
  <Slides>12</Slides>
  <Notes>10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Managing people LCBB5004 Lecturer:Samuel Ofori Student:Georgeta Denisa Orosanu Student number:2128253 Individual presentation</vt:lpstr>
      <vt:lpstr>Introduction</vt:lpstr>
      <vt:lpstr>Role of a human resource professional</vt:lpstr>
      <vt:lpstr>Job responsibilities and functional areas</vt:lpstr>
      <vt:lpstr>Values to follow</vt:lpstr>
      <vt:lpstr>Influencing factors in the Relationship between Employees and the employers</vt:lpstr>
      <vt:lpstr>Types of relations</vt:lpstr>
      <vt:lpstr>Practical examples</vt:lpstr>
      <vt:lpstr>Personal experience</vt:lpstr>
      <vt:lpstr>Conclusion</vt:lpstr>
      <vt:lpstr>Reference list </vt:lpstr>
      <vt:lpstr>PowerPoint Presentation</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dc:title>
  <dc:creator>Georgeta Denisa Orosanu</dc:creator>
  <cp:lastModifiedBy>Georgeta Orosanu (2128253)</cp:lastModifiedBy>
  <cp:revision>5</cp:revision>
  <dcterms:created xsi:type="dcterms:W3CDTF">2023-06-16T17:35:50Z</dcterms:created>
  <dcterms:modified xsi:type="dcterms:W3CDTF">2023-06-25T00:23:33Z</dcterms:modified>
</cp:coreProperties>
</file>