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22"/>
  </p:notesMasterIdLst>
  <p:handoutMasterIdLst>
    <p:handoutMasterId r:id="rId23"/>
  </p:handoutMasterIdLst>
  <p:sldIdLst>
    <p:sldId id="312" r:id="rId5"/>
    <p:sldId id="326" r:id="rId6"/>
    <p:sldId id="304" r:id="rId7"/>
    <p:sldId id="307" r:id="rId8"/>
    <p:sldId id="281" r:id="rId9"/>
    <p:sldId id="282" r:id="rId10"/>
    <p:sldId id="314" r:id="rId11"/>
    <p:sldId id="315" r:id="rId12"/>
    <p:sldId id="317" r:id="rId13"/>
    <p:sldId id="318" r:id="rId14"/>
    <p:sldId id="319" r:id="rId15"/>
    <p:sldId id="321" r:id="rId16"/>
    <p:sldId id="322" r:id="rId17"/>
    <p:sldId id="323" r:id="rId18"/>
    <p:sldId id="324" r:id="rId19"/>
    <p:sldId id="325" r:id="rId20"/>
    <p:sldId id="327" r:id="rId2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B80236-0EFA-78E9-01E4-BAB47629313E}" v="34" dt="2025-10-12T18:30:50.708"/>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388" autoAdjust="0"/>
  </p:normalViewPr>
  <p:slideViewPr>
    <p:cSldViewPr snapToGrid="0" snapToObjects="1">
      <p:cViewPr varScale="1">
        <p:scale>
          <a:sx n="60" d="100"/>
          <a:sy n="60" d="100"/>
        </p:scale>
        <p:origin x="908" y="4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yn Hussain (2407010)" userId="S::2407010@student.uwtsd.ac.uk::af7d51a2-8411-4e0f-962a-d1db0957d9dd" providerId="AD" clId="Web-{69B80236-0EFA-78E9-01E4-BAB47629313E}"/>
    <pc:docChg chg="modSld">
      <pc:chgData name="Zayn Hussain (2407010)" userId="S::2407010@student.uwtsd.ac.uk::af7d51a2-8411-4e0f-962a-d1db0957d9dd" providerId="AD" clId="Web-{69B80236-0EFA-78E9-01E4-BAB47629313E}" dt="2025-10-12T18:30:50.708" v="32" actId="20577"/>
      <pc:docMkLst>
        <pc:docMk/>
      </pc:docMkLst>
      <pc:sldChg chg="modSp">
        <pc:chgData name="Zayn Hussain (2407010)" userId="S::2407010@student.uwtsd.ac.uk::af7d51a2-8411-4e0f-962a-d1db0957d9dd" providerId="AD" clId="Web-{69B80236-0EFA-78E9-01E4-BAB47629313E}" dt="2025-10-12T18:30:50.708" v="32" actId="20577"/>
        <pc:sldMkLst>
          <pc:docMk/>
          <pc:sldMk cId="2202437675" sldId="312"/>
        </pc:sldMkLst>
        <pc:spChg chg="mod">
          <ac:chgData name="Zayn Hussain (2407010)" userId="S::2407010@student.uwtsd.ac.uk::af7d51a2-8411-4e0f-962a-d1db0957d9dd" providerId="AD" clId="Web-{69B80236-0EFA-78E9-01E4-BAB47629313E}" dt="2025-10-12T18:30:50.708" v="32" actId="20577"/>
          <ac:spMkLst>
            <pc:docMk/>
            <pc:sldMk cId="2202437675" sldId="312"/>
            <ac:spMk id="2" creationId="{4207FF65-A536-F639-8591-ED024C223308}"/>
          </ac:spMkLst>
        </pc:spChg>
      </pc:sldChg>
    </pc:docChg>
  </pc:docChgLst>
  <pc:docChgLst>
    <pc:chgData clId="Web-{69B80236-0EFA-78E9-01E4-BAB47629313E}"/>
    <pc:docChg chg="modSld">
      <pc:chgData name="" userId="" providerId="" clId="Web-{69B80236-0EFA-78E9-01E4-BAB47629313E}" dt="2025-10-12T18:29:40.677" v="0" actId="20577"/>
      <pc:docMkLst>
        <pc:docMk/>
      </pc:docMkLst>
      <pc:sldChg chg="modSp">
        <pc:chgData name="" userId="" providerId="" clId="Web-{69B80236-0EFA-78E9-01E4-BAB47629313E}" dt="2025-10-12T18:29:40.677" v="0" actId="20577"/>
        <pc:sldMkLst>
          <pc:docMk/>
          <pc:sldMk cId="2202437675" sldId="312"/>
        </pc:sldMkLst>
        <pc:spChg chg="mod">
          <ac:chgData name="" userId="" providerId="" clId="Web-{69B80236-0EFA-78E9-01E4-BAB47629313E}" dt="2025-10-12T18:29:40.677" v="0" actId="20577"/>
          <ac:spMkLst>
            <pc:docMk/>
            <pc:sldMk cId="2202437675" sldId="312"/>
            <ac:spMk id="2" creationId="{4207FF65-A536-F639-8591-ED024C22330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CA" sz="600" kern="1200" dirty="0">
                <a:solidFill>
                  <a:schemeClr val="tx1"/>
                </a:solidFill>
                <a:effectLst/>
                <a:latin typeface="+mn-lt"/>
                <a:ea typeface="+mn-ea"/>
                <a:cs typeface="+mn-cs"/>
              </a:rPr>
              <a:t>Unilever is a London-based multinational company which dominates in consumer goods with such brands as Dove and Lipton. The company is also initiating an innovation-driven and sustainability-driven business change, and it needs a strategic and visionary Project Manager to help the organisation change and grow in the future.</a:t>
            </a:r>
            <a:endParaRPr lang="en-US" sz="6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CA" sz="600" kern="1200" dirty="0">
                <a:solidFill>
                  <a:schemeClr val="tx1"/>
                </a:solidFill>
                <a:effectLst/>
                <a:latin typeface="+mn-lt"/>
                <a:ea typeface="+mn-ea"/>
                <a:cs typeface="+mn-cs"/>
              </a:rPr>
              <a:t>A good recruitment means that the right individual is hired at the right time. This begins with job analysis and description, which is followed by the advertisement, short listing, interviews, and finally on boarding, which makes certain that the candidate suitably fits into the job as well as to the organisational culture.</a:t>
            </a:r>
            <a:endParaRPr lang="en-US" sz="600" kern="1200" dirty="0">
              <a:solidFill>
                <a:schemeClr val="tx1"/>
              </a:solidFill>
              <a:effectLst/>
              <a:latin typeface="+mn-lt"/>
              <a:ea typeface="+mn-ea"/>
              <a:cs typeface="+mn-cs"/>
            </a:endParaRPr>
          </a:p>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1100" dirty="0">
                <a:latin typeface="Arial" panose="020B0604020202020204" pitchFamily="34" charset="0"/>
                <a:cs typeface="Arial" panose="020B0604020202020204" pitchFamily="34" charset="0"/>
              </a:rPr>
              <a:t>The job analysis of the post of the Project Manager entails a consideration of the major responsibilities, project description, skills required, and business transformation challenges. It makes the job description well-defined and in line with the strategic goals of Unilever and then begins the recruitment.</a:t>
            </a:r>
          </a:p>
        </p:txBody>
      </p:sp>
    </p:spTree>
    <p:extLst>
      <p:ext uri="{BB962C8B-B14F-4D97-AF65-F5344CB8AC3E}">
        <p14:creationId xmlns:p14="http://schemas.microsoft.com/office/powerpoint/2010/main" val="3068653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The design of the job description meets the essence of core duties including management of transformation projects, team leadership, deliverables tracking, and reporting to the Transformation Director. It assists in the attraction of candidates who share the vision of Unilever and who have leadership and organisational excellence.</a:t>
            </a:r>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A person specification  outlines the competencies and behaviors of an ideal Project Manager which is placed in a detailed way so that the applicants are not only qualified to fill the open role but also exhibit a cultural fit and flexibility to lead Unilever towards a successful transformation process.</a:t>
            </a:r>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Structured interviews utilise the same set of questions to all applicants, which permits the fair comparison and objective evaluation. In the case of the Project Manager position at Unilever, a format like this one will provide a uniformity and concentrate on leadership, communication and transformation project management skills measurement.</a:t>
            </a:r>
          </a:p>
        </p:txBody>
      </p:sp>
    </p:spTree>
    <p:extLst>
      <p:ext uri="{BB962C8B-B14F-4D97-AF65-F5344CB8AC3E}">
        <p14:creationId xmlns:p14="http://schemas.microsoft.com/office/powerpoint/2010/main" val="1649742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Behavioral interviews do study how the candidates tackled past issues. Inquiring about particular projects on transformation will aid in the evaluation of the problem-solving, stakeholder engagement, and pressure delivering capability of the Project Manager, which are significant to the changing business environment at Unilever </a:t>
            </a:r>
            <a:r>
              <a:rPr lang="da-DK" dirty="0"/>
              <a:t>(Bergelson et al., 2022, pp.319-325).</a:t>
            </a:r>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The panel interviews are conducted with the presence of the HR, senior management and functional experts. This approach will provide a balanced evaluation of the applicant in terms of technical, strategic and cultural fit in Unilever transformation objectives, which will result in joint employee hiring (Indeed Career Guide, n.d.).</a:t>
            </a:r>
          </a:p>
        </p:txBody>
      </p:sp>
    </p:spTree>
    <p:extLst>
      <p:ext uri="{BB962C8B-B14F-4D97-AF65-F5344CB8AC3E}">
        <p14:creationId xmlns:p14="http://schemas.microsoft.com/office/powerpoint/2010/main" val="984541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The probing questions are used to understand how the candidate would handle a situation in real life (Robinson, 2023).To a Project Manager, they evaluate how the applicants handle conflicts, timelines, and motivation of the team in transformation which will present worth information on how they think and make decisions.</a:t>
            </a:r>
          </a:p>
        </p:txBody>
      </p:sp>
    </p:spTree>
    <p:extLst>
      <p:ext uri="{BB962C8B-B14F-4D97-AF65-F5344CB8AC3E}">
        <p14:creationId xmlns:p14="http://schemas.microsoft.com/office/powerpoint/2010/main" val="4110138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The use of Socratic questioning helps candidates to think critically. As an example, the question about what he would do to justify the priority of one of the transformation goals over the other would help us understand the level of strategic thinking and decisions made by the Project Manager and his data-driven decision-making skills </a:t>
            </a:r>
            <a:r>
              <a:rPr lang="en-US" dirty="0">
                <a:solidFill>
                  <a:schemeClr val="tx1"/>
                </a:solidFill>
                <a:latin typeface="Arial" panose="020B0604020202020204" pitchFamily="34" charset="0"/>
                <a:cs typeface="Arial" panose="020B0604020202020204" pitchFamily="34" charset="0"/>
              </a:rPr>
              <a:t>(Neenan, 2021, pp. 75-98). </a:t>
            </a:r>
          </a:p>
          <a:p>
            <a:endParaRPr lang="en-US" dirty="0"/>
          </a:p>
        </p:txBody>
      </p:sp>
    </p:spTree>
    <p:extLst>
      <p:ext uri="{BB962C8B-B14F-4D97-AF65-F5344CB8AC3E}">
        <p14:creationId xmlns:p14="http://schemas.microsoft.com/office/powerpoint/2010/main" val="3047668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Leading questions may confirm information or explain something, e.g. You believe in teamwork to success in projects, right? Their usage should be cautious to ensure that there is no bias, yet it can ensure that the candidates are in line with the Unilever culture of co-operation.</a:t>
            </a:r>
          </a:p>
        </p:txBody>
      </p:sp>
    </p:spTree>
    <p:extLst>
      <p:ext uri="{BB962C8B-B14F-4D97-AF65-F5344CB8AC3E}">
        <p14:creationId xmlns:p14="http://schemas.microsoft.com/office/powerpoint/2010/main" val="25088148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CA" sz="600" kern="1200" dirty="0">
                <a:solidFill>
                  <a:schemeClr val="tx1"/>
                </a:solidFill>
                <a:effectLst/>
                <a:latin typeface="+mn-lt"/>
                <a:ea typeface="+mn-ea"/>
                <a:cs typeface="+mn-cs"/>
              </a:rPr>
              <a:t>In the case of a Project Manager, face-to-face interviewing can be used, as it can provide a greater interpersonal bond and assessment of leadership presence whereas online interviewing is more flexible and efficient, which is perfect when recruiting people worldwide but can inhibit assessment of leadership presence through non-verbal means</a:t>
            </a:r>
            <a:r>
              <a:rPr lang="en-US" sz="600" kern="1200" dirty="0">
                <a:solidFill>
                  <a:schemeClr val="tx1"/>
                </a:solidFill>
                <a:effectLst/>
                <a:latin typeface="+mn-lt"/>
                <a:ea typeface="+mn-ea"/>
                <a:cs typeface="+mn-cs"/>
              </a:rPr>
              <a:t> (Indeed Employer Content Team, 2025).</a:t>
            </a:r>
          </a:p>
          <a:p>
            <a:endParaRPr lang="en-US" dirty="0"/>
          </a:p>
        </p:txBody>
      </p:sp>
    </p:spTree>
    <p:extLst>
      <p:ext uri="{BB962C8B-B14F-4D97-AF65-F5344CB8AC3E}">
        <p14:creationId xmlns:p14="http://schemas.microsoft.com/office/powerpoint/2010/main" val="3984275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The  in-person interview offers better communication and better assessment of the leadership traits, which are imperative to a Project Manager. Online interviews are also efficient and convenient to the global candidates. The mix of these two approaches helps Unilever to strike the right balance between the personal approach and the contemporary digital flexibility in recruitment.</a:t>
            </a:r>
          </a:p>
        </p:txBody>
      </p:sp>
    </p:spTree>
    <p:extLst>
      <p:ext uri="{BB962C8B-B14F-4D97-AF65-F5344CB8AC3E}">
        <p14:creationId xmlns:p14="http://schemas.microsoft.com/office/powerpoint/2010/main" val="97832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dirty="0"/>
              <a:t>To sum up, the recruitment of a Project Manager at Unilever should involve both structured and behavioral interviews and insightful questioning to find a candidate who will promote a company with a passion and vision to transform the world around himself or herself.</a:t>
            </a:r>
          </a:p>
        </p:txBody>
      </p:sp>
    </p:spTree>
    <p:extLst>
      <p:ext uri="{BB962C8B-B14F-4D97-AF65-F5344CB8AC3E}">
        <p14:creationId xmlns:p14="http://schemas.microsoft.com/office/powerpoint/2010/main" val="829923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dirty="0"/>
              <a:t>Click icon to add picture</a:t>
            </a:r>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deed.com/career-advice/interviewing/succeed-in-a-panel-interview" TargetMode="External"/><Relationship Id="rId2" Type="http://schemas.openxmlformats.org/officeDocument/2006/relationships/hyperlink" Target="https://www.indeed.com/hire/c/info/virtual-vs-in-person-interviews-pros-cons" TargetMode="External"/><Relationship Id="rId1" Type="http://schemas.openxmlformats.org/officeDocument/2006/relationships/slideLayout" Target="../slideLayouts/slideLayout2.xml"/><Relationship Id="rId4" Type="http://schemas.openxmlformats.org/officeDocument/2006/relationships/hyperlink" Target="https://www.purdue.edu/projectmanagementcertification/news/project-manager-job-description-career-outloo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810227"/>
            <a:ext cx="6392421" cy="3559754"/>
          </a:xfrm>
        </p:spPr>
        <p:txBody>
          <a:bodyPr anchor="ctr"/>
          <a:lstStyle/>
          <a:p>
            <a:r>
              <a:rPr lang="en-US" sz="1400" dirty="0">
                <a:solidFill>
                  <a:schemeClr val="tx1"/>
                </a:solidFill>
              </a:rPr>
              <a:t>Recruiting the Right Talent FOR A PROJECT MANAGER AT unilever to Effect Business Transformation</a:t>
            </a:r>
            <a:br>
              <a:rPr lang="en-US" sz="1400" dirty="0">
                <a:solidFill>
                  <a:schemeClr val="tx1"/>
                </a:solidFill>
              </a:rPr>
            </a:br>
            <a:br>
              <a:rPr lang="en-US" sz="1400" dirty="0">
                <a:solidFill>
                  <a:schemeClr val="tx1"/>
                </a:solidFill>
              </a:rPr>
            </a:br>
            <a:br>
              <a:rPr lang="en-US" sz="1400" dirty="0">
                <a:solidFill>
                  <a:schemeClr val="tx1"/>
                </a:solidFill>
              </a:rPr>
            </a:br>
            <a:br>
              <a:rPr lang="en-US" sz="1400" dirty="0">
                <a:solidFill>
                  <a:schemeClr val="tx1"/>
                </a:solidFill>
              </a:rPr>
            </a:br>
            <a:br>
              <a:rPr lang="en-US" sz="1400" dirty="0">
                <a:solidFill>
                  <a:schemeClr val="tx1"/>
                </a:solidFill>
              </a:rPr>
            </a:br>
            <a:br>
              <a:rPr lang="en-US" sz="1400" b="0" dirty="0">
                <a:solidFill>
                  <a:schemeClr val="tx1"/>
                </a:solidFill>
              </a:rPr>
            </a:br>
            <a:r>
              <a:rPr lang="en-US" sz="1400" b="0" dirty="0">
                <a:solidFill>
                  <a:schemeClr val="tx1"/>
                </a:solidFill>
              </a:rPr>
              <a:t>student name: Zayn </a:t>
            </a:r>
            <a:r>
              <a:rPr lang="en-US" sz="1400" b="0" dirty="0" err="1">
                <a:solidFill>
                  <a:schemeClr val="tx1"/>
                </a:solidFill>
              </a:rPr>
              <a:t>hussain</a:t>
            </a:r>
            <a:br>
              <a:rPr lang="en-US" sz="1400" b="0" dirty="0">
                <a:solidFill>
                  <a:schemeClr val="tx1"/>
                </a:solidFill>
              </a:rPr>
            </a:br>
            <a:r>
              <a:rPr lang="en-US" sz="1400" b="0" dirty="0">
                <a:solidFill>
                  <a:schemeClr val="tx1"/>
                </a:solidFill>
              </a:rPr>
              <a:t>student id: 2407010</a:t>
            </a:r>
            <a:br>
              <a:rPr lang="en-US" sz="1400" b="0" dirty="0">
                <a:solidFill>
                  <a:schemeClr val="tx1"/>
                </a:solidFill>
              </a:rPr>
            </a:br>
            <a:r>
              <a:rPr lang="en-US" sz="1400" b="0" dirty="0">
                <a:solidFill>
                  <a:schemeClr val="tx1"/>
                </a:solidFill>
              </a:rPr>
              <a:t>Lecturer name: Doreen </a:t>
            </a:r>
            <a:r>
              <a:rPr lang="en-US" sz="1400" b="0" dirty="0" err="1">
                <a:solidFill>
                  <a:schemeClr val="tx1"/>
                </a:solidFill>
              </a:rPr>
              <a:t>amundam</a:t>
            </a: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06585-6F56-8444-132B-CE36F4768791}"/>
              </a:ext>
            </a:extLst>
          </p:cNvPr>
          <p:cNvSpPr>
            <a:spLocks noGrp="1"/>
          </p:cNvSpPr>
          <p:nvPr>
            <p:ph type="title"/>
          </p:nvPr>
        </p:nvSpPr>
        <p:spPr>
          <a:xfrm>
            <a:off x="914400" y="563526"/>
            <a:ext cx="6583680" cy="861237"/>
          </a:xfrm>
        </p:spPr>
        <p:txBody>
          <a:bodyPr/>
          <a:lstStyle/>
          <a:p>
            <a:r>
              <a:rPr lang="en-US" dirty="0">
                <a:solidFill>
                  <a:schemeClr val="tx1"/>
                </a:solidFill>
              </a:rPr>
              <a:t>Table of contents</a:t>
            </a:r>
          </a:p>
        </p:txBody>
      </p:sp>
      <p:sp>
        <p:nvSpPr>
          <p:cNvPr id="3" name="Content Placeholder 2">
            <a:extLst>
              <a:ext uri="{FF2B5EF4-FFF2-40B4-BE49-F238E27FC236}">
                <a16:creationId xmlns:a16="http://schemas.microsoft.com/office/drawing/2014/main" id="{3C57EDCB-EE5E-26DB-5DCC-6C325E9CB4C2}"/>
              </a:ext>
            </a:extLst>
          </p:cNvPr>
          <p:cNvSpPr>
            <a:spLocks noGrp="1"/>
          </p:cNvSpPr>
          <p:nvPr>
            <p:ph idx="1"/>
          </p:nvPr>
        </p:nvSpPr>
        <p:spPr>
          <a:xfrm>
            <a:off x="244549" y="1552353"/>
            <a:ext cx="7253531" cy="5071731"/>
          </a:xfrm>
        </p:spPr>
        <p:txBody>
          <a:bodyPr>
            <a:normAutofit fontScale="70000" lnSpcReduction="20000"/>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Company Introduction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Overview of the Recruitment Process </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Job Analysis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Job Description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Person Specification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Interview Type 1 – Structured Interview</a:t>
            </a:r>
          </a:p>
          <a:p>
            <a:pPr marL="342900" indent="-342900">
              <a:buFont typeface="Arial" panose="020B0604020202020204" pitchFamily="34" charset="0"/>
              <a:buChar char="•"/>
            </a:pPr>
            <a:r>
              <a:rPr lang="en-CA" dirty="0">
                <a:solidFill>
                  <a:schemeClr val="tx1"/>
                </a:solidFill>
                <a:latin typeface="Arial" panose="020B0604020202020204" pitchFamily="34" charset="0"/>
                <a:cs typeface="Arial" panose="020B0604020202020204" pitchFamily="34" charset="0"/>
              </a:rPr>
              <a:t>Interview Type 2 -Behavioral Interview</a:t>
            </a:r>
          </a:p>
          <a:p>
            <a:pPr marL="342900" indent="-342900">
              <a:buFont typeface="Arial" panose="020B0604020202020204" pitchFamily="34" charset="0"/>
              <a:buChar char="•"/>
            </a:pPr>
            <a:r>
              <a:rPr lang="en-CA" dirty="0">
                <a:solidFill>
                  <a:schemeClr val="tx1"/>
                </a:solidFill>
                <a:latin typeface="Arial" panose="020B0604020202020204" pitchFamily="34" charset="0"/>
                <a:cs typeface="Arial" panose="020B0604020202020204" pitchFamily="34" charset="0"/>
              </a:rPr>
              <a:t>Interview Type 3 - Panel Interview</a:t>
            </a:r>
          </a:p>
          <a:p>
            <a:pPr marL="342900" indent="-342900">
              <a:buFont typeface="Arial" panose="020B0604020202020204" pitchFamily="34" charset="0"/>
              <a:buChar char="•"/>
            </a:pPr>
            <a:r>
              <a:rPr lang="fr-FR" dirty="0">
                <a:solidFill>
                  <a:schemeClr val="tx1"/>
                </a:solidFill>
                <a:latin typeface="Arial" panose="020B0604020202020204" pitchFamily="34" charset="0"/>
                <a:cs typeface="Arial" panose="020B0604020202020204" pitchFamily="34" charset="0"/>
              </a:rPr>
              <a:t>Questioning Technique 1 -Probing Questions</a:t>
            </a:r>
          </a:p>
          <a:p>
            <a:pPr marL="342900" indent="-342900">
              <a:buFont typeface="Arial" panose="020B0604020202020204" pitchFamily="34" charset="0"/>
              <a:buChar char="•"/>
            </a:pPr>
            <a:r>
              <a:rPr lang="fr-FR" dirty="0">
                <a:solidFill>
                  <a:schemeClr val="tx1"/>
                </a:solidFill>
                <a:latin typeface="Arial" panose="020B0604020202020204" pitchFamily="34" charset="0"/>
                <a:cs typeface="Arial" panose="020B0604020202020204" pitchFamily="34" charset="0"/>
              </a:rPr>
              <a:t>Questioning Technique 2 -Socratic Questions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Questioning Technique 3; Leading Questions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Face-to- Face vs. Online Interview</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Continuation of slide 14</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Conclusion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EB3A6386-607E-D70D-748F-148359D8213B}"/>
              </a:ext>
            </a:extLst>
          </p:cNvPr>
          <p:cNvSpPr>
            <a:spLocks noGrp="1"/>
          </p:cNvSpPr>
          <p:nvPr>
            <p:ph type="sldNum" sz="quarter" idx="10"/>
          </p:nvPr>
        </p:nvSpPr>
        <p:spPr/>
        <p:txBody>
          <a:bodyPr/>
          <a:lstStyle/>
          <a:p>
            <a:fld id="{48F63A3B-78C7-47BE-AE5E-E10140E04643}" type="slidenum">
              <a:rPr lang="en-US" smtClean="0"/>
              <a:pPr/>
              <a:t>2</a:t>
            </a:fld>
            <a:endParaRPr lang="en-US" dirty="0"/>
          </a:p>
        </p:txBody>
      </p:sp>
    </p:spTree>
    <p:extLst>
      <p:ext uri="{BB962C8B-B14F-4D97-AF65-F5344CB8AC3E}">
        <p14:creationId xmlns:p14="http://schemas.microsoft.com/office/powerpoint/2010/main" val="3472914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0" y="1057275"/>
            <a:ext cx="7498080" cy="622670"/>
          </a:xfrm>
        </p:spPr>
        <p:txBody>
          <a:bodyPr/>
          <a:lstStyle/>
          <a:p>
            <a:r>
              <a:rPr lang="en-US" dirty="0">
                <a:solidFill>
                  <a:schemeClr val="tx1"/>
                </a:solidFill>
              </a:rPr>
              <a:t>Introduction</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170121" y="1807535"/>
            <a:ext cx="7327959" cy="4657060"/>
          </a:xfrm>
        </p:spPr>
        <p:txBody>
          <a:bodyPr>
            <a:normAutofit fontScale="92500"/>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In this presentation, I will discuss the recruitment and selection procedure in order to find the best Project Manager to take the Unilever </a:t>
            </a:r>
            <a:r>
              <a:rPr lang="en-US">
                <a:solidFill>
                  <a:schemeClr val="tx1"/>
                </a:solidFill>
                <a:latin typeface="Arial" panose="020B0604020202020204" pitchFamily="34" charset="0"/>
                <a:cs typeface="Arial" panose="020B0604020202020204" pitchFamily="34" charset="0"/>
              </a:rPr>
              <a:t>business transformation </a:t>
            </a:r>
            <a:r>
              <a:rPr lang="en-US" dirty="0">
                <a:solidFill>
                  <a:schemeClr val="tx1"/>
                </a:solidFill>
                <a:latin typeface="Arial" panose="020B0604020202020204" pitchFamily="34" charset="0"/>
                <a:cs typeface="Arial" panose="020B0604020202020204" pitchFamily="34" charset="0"/>
              </a:rPr>
              <a:t>project. </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Unilever is a world leader in consumer goods.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has its headquarters in London.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runs in over  190+ countries worldwide.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focuses on innovation and sustainability.</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is currently in a business transformation process.</a:t>
            </a:r>
          </a:p>
          <a:p>
            <a:pPr marL="342900" indent="-34290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3</a:t>
            </a:fld>
            <a:endParaRPr lang="en-US" dirty="0"/>
          </a:p>
        </p:txBody>
      </p:sp>
      <p:pic>
        <p:nvPicPr>
          <p:cNvPr id="5" name="Picture 4">
            <a:extLst>
              <a:ext uri="{FF2B5EF4-FFF2-40B4-BE49-F238E27FC236}">
                <a16:creationId xmlns:a16="http://schemas.microsoft.com/office/drawing/2014/main" id="{649859A5-DAFE-A50B-FB89-1663431CCE43}"/>
              </a:ext>
            </a:extLst>
          </p:cNvPr>
          <p:cNvPicPr>
            <a:picLocks noChangeAspect="1"/>
          </p:cNvPicPr>
          <p:nvPr/>
        </p:nvPicPr>
        <p:blipFill>
          <a:blip r:embed="rId3"/>
          <a:stretch>
            <a:fillRect/>
          </a:stretch>
        </p:blipFill>
        <p:spPr>
          <a:xfrm>
            <a:off x="8537944" y="1057275"/>
            <a:ext cx="3654056" cy="5800725"/>
          </a:xfrm>
          <a:prstGeom prst="rect">
            <a:avLst/>
          </a:prstGeom>
        </p:spPr>
      </p:pic>
    </p:spTree>
    <p:extLst>
      <p:ext uri="{BB962C8B-B14F-4D97-AF65-F5344CB8AC3E}">
        <p14:creationId xmlns:p14="http://schemas.microsoft.com/office/powerpoint/2010/main" val="3913219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914400" y="212652"/>
            <a:ext cx="6583680" cy="1690576"/>
          </a:xfrm>
        </p:spPr>
        <p:txBody>
          <a:bodyPr/>
          <a:lstStyle/>
          <a:p>
            <a:pPr algn="ctr"/>
            <a:r>
              <a:rPr lang="en-US" dirty="0"/>
              <a:t>Overview of  Recruitment Process</a:t>
            </a:r>
            <a:br>
              <a:rPr lang="en-US" dirty="0"/>
            </a:br>
            <a:br>
              <a:rPr lang="en-US" dirty="0"/>
            </a:br>
            <a:br>
              <a:rPr lang="en-US" dirty="0"/>
            </a:br>
            <a:br>
              <a:rPr lang="en-US" dirty="0"/>
            </a:br>
            <a:br>
              <a:rPr lang="en-US" dirty="0"/>
            </a:br>
            <a:r>
              <a:rPr lang="en-US" dirty="0">
                <a:solidFill>
                  <a:schemeClr val="tx1"/>
                </a:solidFill>
              </a:rPr>
              <a:t>Overview of the Recruitment Process</a:t>
            </a:r>
            <a:br>
              <a:rPr lang="en-US" dirty="0"/>
            </a:br>
            <a:endParaRPr lang="en-US" dirty="0"/>
          </a:p>
        </p:txBody>
      </p:sp>
      <p:sp>
        <p:nvSpPr>
          <p:cNvPr id="4" name="Content Placeholder 3">
            <a:extLst>
              <a:ext uri="{FF2B5EF4-FFF2-40B4-BE49-F238E27FC236}">
                <a16:creationId xmlns:a16="http://schemas.microsoft.com/office/drawing/2014/main" id="{643A6B8C-B536-5682-E1ED-FC612649563C}"/>
              </a:ext>
            </a:extLst>
          </p:cNvPr>
          <p:cNvSpPr>
            <a:spLocks noGrp="1"/>
          </p:cNvSpPr>
          <p:nvPr>
            <p:ph idx="1"/>
          </p:nvPr>
        </p:nvSpPr>
        <p:spPr>
          <a:xfrm>
            <a:off x="127591" y="2073349"/>
            <a:ext cx="7370489" cy="4678325"/>
          </a:xfrm>
        </p:spPr>
        <p:txBody>
          <a:bodyPr>
            <a:normAutofit fontScale="40000" lnSpcReduction="20000"/>
          </a:bodyPr>
          <a:lstStyle/>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Job analysis</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Job description</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Person specification</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Advertising and sourcing (Hu, 2023, pp.256-263).</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Shortlisting</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Interviews and assessments</a:t>
            </a:r>
          </a:p>
          <a:p>
            <a:pPr marL="342900" indent="-342900">
              <a:lnSpc>
                <a:spcPct val="220000"/>
              </a:lnSpc>
              <a:buFont typeface="Arial" panose="020B0604020202020204" pitchFamily="34" charset="0"/>
              <a:buChar char="•"/>
            </a:pPr>
            <a:r>
              <a:rPr lang="en-US" sz="5000" dirty="0">
                <a:solidFill>
                  <a:schemeClr val="tx1"/>
                </a:solidFill>
                <a:latin typeface="Arial" panose="020B0604020202020204" pitchFamily="34" charset="0"/>
                <a:cs typeface="Arial" panose="020B0604020202020204" pitchFamily="34" charset="0"/>
              </a:rPr>
              <a:t>Selection and onboarding</a:t>
            </a:r>
          </a:p>
          <a:p>
            <a:endParaRPr lang="en-US" dirty="0"/>
          </a:p>
        </p:txBody>
      </p:sp>
      <p:pic>
        <p:nvPicPr>
          <p:cNvPr id="6" name="Picture 5">
            <a:extLst>
              <a:ext uri="{FF2B5EF4-FFF2-40B4-BE49-F238E27FC236}">
                <a16:creationId xmlns:a16="http://schemas.microsoft.com/office/drawing/2014/main" id="{95DB9951-FC26-EACA-CAAE-E45332389837}"/>
              </a:ext>
            </a:extLst>
          </p:cNvPr>
          <p:cNvPicPr>
            <a:picLocks noChangeAspect="1"/>
          </p:cNvPicPr>
          <p:nvPr/>
        </p:nvPicPr>
        <p:blipFill>
          <a:blip r:embed="rId3"/>
          <a:stretch>
            <a:fillRect/>
          </a:stretch>
        </p:blipFill>
        <p:spPr>
          <a:xfrm>
            <a:off x="8389087" y="1542772"/>
            <a:ext cx="3675321" cy="5102575"/>
          </a:xfrm>
          <a:prstGeom prst="rect">
            <a:avLst/>
          </a:prstGeom>
        </p:spPr>
      </p:pic>
    </p:spTree>
    <p:extLst>
      <p:ext uri="{BB962C8B-B14F-4D97-AF65-F5344CB8AC3E}">
        <p14:creationId xmlns:p14="http://schemas.microsoft.com/office/powerpoint/2010/main" val="290649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648587" y="1057275"/>
            <a:ext cx="6411432" cy="1111767"/>
          </a:xfrm>
        </p:spPr>
        <p:txBody>
          <a:bodyPr/>
          <a:lstStyle/>
          <a:p>
            <a:pPr algn="ctr"/>
            <a:r>
              <a:rPr lang="en-US" dirty="0">
                <a:solidFill>
                  <a:schemeClr val="tx1"/>
                </a:solidFill>
              </a:rPr>
              <a:t>Job Analysis</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648586" y="2317898"/>
            <a:ext cx="6592186" cy="4444409"/>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Specifies requirements, responsibilities and duties.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Determines important competencies.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Assists in organising role expectations.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Supports job description and person specification.</a:t>
            </a:r>
          </a:p>
          <a:p>
            <a:endParaRPr lang="en-US" dirty="0"/>
          </a:p>
        </p:txBody>
      </p:sp>
      <p:pic>
        <p:nvPicPr>
          <p:cNvPr id="10" name="Picture 9">
            <a:extLst>
              <a:ext uri="{FF2B5EF4-FFF2-40B4-BE49-F238E27FC236}">
                <a16:creationId xmlns:a16="http://schemas.microsoft.com/office/drawing/2014/main" id="{DCBB30A2-024A-D808-9649-E48322D4BE97}"/>
              </a:ext>
            </a:extLst>
          </p:cNvPr>
          <p:cNvPicPr>
            <a:picLocks noChangeAspect="1"/>
          </p:cNvPicPr>
          <p:nvPr/>
        </p:nvPicPr>
        <p:blipFill>
          <a:blip r:embed="rId3"/>
          <a:stretch>
            <a:fillRect/>
          </a:stretch>
        </p:blipFill>
        <p:spPr>
          <a:xfrm>
            <a:off x="8197702" y="2317899"/>
            <a:ext cx="3540642" cy="4444408"/>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460565" y="244550"/>
            <a:ext cx="7965461" cy="648586"/>
          </a:xfrm>
        </p:spPr>
        <p:txBody>
          <a:bodyPr/>
          <a:lstStyle/>
          <a:p>
            <a:pPr algn="ctr"/>
            <a:r>
              <a:rPr lang="en-CA" dirty="0">
                <a:solidFill>
                  <a:schemeClr val="tx1"/>
                </a:solidFill>
              </a:rPr>
              <a:t>Job Description</a:t>
            </a:r>
            <a:endParaRPr lang="en-US" dirty="0">
              <a:solidFill>
                <a:schemeClr val="tx1"/>
              </a:solidFill>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2849526" y="988828"/>
            <a:ext cx="8576499" cy="4811899"/>
          </a:xfrm>
        </p:spPr>
        <p:txBody>
          <a:bodyPr/>
          <a:lstStyle/>
          <a:p>
            <a:r>
              <a:rPr lang="en-US" sz="2400" dirty="0">
                <a:solidFill>
                  <a:schemeClr val="tx1"/>
                </a:solidFill>
                <a:latin typeface="Arial" panose="020B0604020202020204" pitchFamily="34" charset="0"/>
                <a:cs typeface="Arial" panose="020B0604020202020204" pitchFamily="34" charset="0"/>
              </a:rPr>
              <a:t>Job Title: Project Manager (Business Transformation)</a:t>
            </a:r>
          </a:p>
          <a:p>
            <a:r>
              <a:rPr lang="en-US" sz="2400" dirty="0">
                <a:solidFill>
                  <a:schemeClr val="tx1"/>
                </a:solidFill>
                <a:latin typeface="Arial" panose="020B0604020202020204" pitchFamily="34" charset="0"/>
                <a:cs typeface="Arial" panose="020B0604020202020204" pitchFamily="34" charset="0"/>
              </a:rPr>
              <a:t>Reports to Transformation Director</a:t>
            </a:r>
          </a:p>
          <a:p>
            <a:r>
              <a:rPr lang="en-US" sz="2400" dirty="0">
                <a:solidFill>
                  <a:schemeClr val="tx1"/>
                </a:solidFill>
                <a:latin typeface="Arial" panose="020B0604020202020204" pitchFamily="34" charset="0"/>
                <a:cs typeface="Arial" panose="020B0604020202020204" pitchFamily="34" charset="0"/>
              </a:rPr>
              <a:t>Important Responsibilities: Organisation, implementation, management of stakeholders (Purdue University, 2023).</a:t>
            </a:r>
          </a:p>
          <a:p>
            <a:r>
              <a:rPr lang="en-US" sz="2400" dirty="0">
                <a:solidFill>
                  <a:schemeClr val="tx1"/>
                </a:solidFill>
                <a:latin typeface="Arial" panose="020B0604020202020204" pitchFamily="34" charset="0"/>
                <a:cs typeface="Arial" panose="020B0604020202020204" pitchFamily="34" charset="0"/>
              </a:rPr>
              <a:t>Deliverables: Milestones, budgets, KPIs of the project.</a:t>
            </a:r>
          </a:p>
          <a:p>
            <a:pPr marL="0" indent="0">
              <a:buNone/>
            </a:pPr>
            <a:endParaRPr lang="en-US" dirty="0"/>
          </a:p>
        </p:txBody>
      </p:sp>
      <p:pic>
        <p:nvPicPr>
          <p:cNvPr id="4" name="Picture 3">
            <a:extLst>
              <a:ext uri="{FF2B5EF4-FFF2-40B4-BE49-F238E27FC236}">
                <a16:creationId xmlns:a16="http://schemas.microsoft.com/office/drawing/2014/main" id="{0005C799-2033-B01C-1FCF-624CE4E3E9D3}"/>
              </a:ext>
            </a:extLst>
          </p:cNvPr>
          <p:cNvPicPr>
            <a:picLocks noChangeAspect="1"/>
          </p:cNvPicPr>
          <p:nvPr/>
        </p:nvPicPr>
        <p:blipFill>
          <a:blip r:embed="rId3"/>
          <a:stretch>
            <a:fillRect/>
          </a:stretch>
        </p:blipFill>
        <p:spPr>
          <a:xfrm>
            <a:off x="0" y="0"/>
            <a:ext cx="2541181" cy="6411433"/>
          </a:xfrm>
          <a:prstGeom prst="rect">
            <a:avLst/>
          </a:prstGeom>
        </p:spPr>
      </p:pic>
    </p:spTree>
    <p:extLst>
      <p:ext uri="{BB962C8B-B14F-4D97-AF65-F5344CB8AC3E}">
        <p14:creationId xmlns:p14="http://schemas.microsoft.com/office/powerpoint/2010/main" val="68568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a:xfrm>
            <a:off x="3891518" y="457199"/>
            <a:ext cx="6911162" cy="680485"/>
          </a:xfrm>
        </p:spPr>
        <p:txBody>
          <a:bodyPr/>
          <a:lstStyle/>
          <a:p>
            <a:r>
              <a:rPr lang="en-US" dirty="0">
                <a:solidFill>
                  <a:schemeClr val="tx1"/>
                </a:solidFill>
              </a:rPr>
              <a:t>Person Specification</a:t>
            </a:r>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idx="11"/>
          </p:nvPr>
        </p:nvSpPr>
        <p:spPr>
          <a:xfrm>
            <a:off x="3891517" y="1212112"/>
            <a:ext cx="8016948" cy="5443869"/>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Experience: 2 years Business/Project Management Degree.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Skills: Leadership, communication, analytical skills.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Experience: 5 or more years of work in transformation projects.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Personalities: Strategic thinking, team building, flexibility (Purdue University, 2023).</a:t>
            </a:r>
          </a:p>
          <a:p>
            <a:endParaRPr lang="en-US" dirty="0"/>
          </a:p>
        </p:txBody>
      </p:sp>
      <p:pic>
        <p:nvPicPr>
          <p:cNvPr id="5" name="Picture 4">
            <a:extLst>
              <a:ext uri="{FF2B5EF4-FFF2-40B4-BE49-F238E27FC236}">
                <a16:creationId xmlns:a16="http://schemas.microsoft.com/office/drawing/2014/main" id="{F652FD4B-B114-B0DA-983F-E76A271527AC}"/>
              </a:ext>
            </a:extLst>
          </p:cNvPr>
          <p:cNvPicPr>
            <a:picLocks noChangeAspect="1"/>
          </p:cNvPicPr>
          <p:nvPr/>
        </p:nvPicPr>
        <p:blipFill>
          <a:blip r:embed="rId3"/>
          <a:stretch>
            <a:fillRect/>
          </a:stretch>
        </p:blipFill>
        <p:spPr>
          <a:xfrm>
            <a:off x="1" y="0"/>
            <a:ext cx="3466214" cy="6858000"/>
          </a:xfrm>
          <a:prstGeom prst="rect">
            <a:avLst/>
          </a:prstGeom>
        </p:spPr>
      </p:pic>
    </p:spTree>
    <p:extLst>
      <p:ext uri="{BB962C8B-B14F-4D97-AF65-F5344CB8AC3E}">
        <p14:creationId xmlns:p14="http://schemas.microsoft.com/office/powerpoint/2010/main" val="1131718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148856" y="191386"/>
            <a:ext cx="7349224" cy="1116419"/>
          </a:xfrm>
        </p:spPr>
        <p:txBody>
          <a:bodyPr/>
          <a:lstStyle/>
          <a:p>
            <a:pPr algn="ctr"/>
            <a:r>
              <a:rPr lang="en-US" dirty="0">
                <a:solidFill>
                  <a:schemeClr val="tx1"/>
                </a:solidFill>
              </a:rPr>
              <a:t>Interview Type 1 – Structured Interview</a:t>
            </a:r>
          </a:p>
        </p:txBody>
      </p:sp>
      <p:sp>
        <p:nvSpPr>
          <p:cNvPr id="8" name="Content Placeholder 7">
            <a:extLst>
              <a:ext uri="{FF2B5EF4-FFF2-40B4-BE49-F238E27FC236}">
                <a16:creationId xmlns:a16="http://schemas.microsoft.com/office/drawing/2014/main" id="{227EF935-977D-8DF7-E282-7EA2B808FBD8}"/>
              </a:ext>
            </a:extLst>
          </p:cNvPr>
          <p:cNvSpPr>
            <a:spLocks noGrp="1"/>
          </p:cNvSpPr>
          <p:nvPr>
            <p:ph idx="1"/>
          </p:nvPr>
        </p:nvSpPr>
        <p:spPr>
          <a:xfrm>
            <a:off x="148856" y="1477927"/>
            <a:ext cx="7349224" cy="5188688"/>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has predetermined questions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has standardised appraisal standards (Karatsareas,  2022).</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Pays attention to job-related competencies.</a:t>
            </a:r>
          </a:p>
          <a:p>
            <a:endParaRPr lang="en-US" dirty="0"/>
          </a:p>
        </p:txBody>
      </p:sp>
      <p:pic>
        <p:nvPicPr>
          <p:cNvPr id="9" name="Picture 8">
            <a:extLst>
              <a:ext uri="{FF2B5EF4-FFF2-40B4-BE49-F238E27FC236}">
                <a16:creationId xmlns:a16="http://schemas.microsoft.com/office/drawing/2014/main" id="{551344F7-E354-ADCF-1015-79FF67AD92AF}"/>
              </a:ext>
            </a:extLst>
          </p:cNvPr>
          <p:cNvPicPr>
            <a:picLocks noChangeAspect="1"/>
          </p:cNvPicPr>
          <p:nvPr/>
        </p:nvPicPr>
        <p:blipFill>
          <a:blip r:embed="rId3"/>
          <a:stretch>
            <a:fillRect/>
          </a:stretch>
        </p:blipFill>
        <p:spPr>
          <a:xfrm>
            <a:off x="8506046" y="0"/>
            <a:ext cx="3685953" cy="6858000"/>
          </a:xfrm>
          <a:prstGeom prst="rect">
            <a:avLst/>
          </a:prstGeom>
        </p:spPr>
      </p:pic>
    </p:spTree>
    <p:extLst>
      <p:ext uri="{BB962C8B-B14F-4D97-AF65-F5344CB8AC3E}">
        <p14:creationId xmlns:p14="http://schemas.microsoft.com/office/powerpoint/2010/main" val="2468595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170121" y="457199"/>
            <a:ext cx="7327959" cy="1446030"/>
          </a:xfrm>
        </p:spPr>
        <p:txBody>
          <a:bodyPr/>
          <a:lstStyle/>
          <a:p>
            <a:pPr algn="ctr"/>
            <a:r>
              <a:rPr lang="en-CA" dirty="0">
                <a:solidFill>
                  <a:schemeClr val="tx1"/>
                </a:solidFill>
              </a:rPr>
              <a:t>Interview Type 2 -Behavioral Interview</a:t>
            </a:r>
            <a:endParaRPr lang="en-US" dirty="0">
              <a:solidFill>
                <a:schemeClr val="tx1"/>
              </a:solidFill>
            </a:endParaRPr>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idx="1"/>
          </p:nvPr>
        </p:nvSpPr>
        <p:spPr>
          <a:xfrm>
            <a:off x="170121" y="2105247"/>
            <a:ext cx="7327959" cy="4657060"/>
          </a:xfrm>
        </p:spPr>
        <p:txBody>
          <a:bodyPr>
            <a:normAutofit/>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is based on past experiences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Utilises the use of STAR (Situation, Task, Action, Result) method (Bergelson et al., 2022, pp.319-325).</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Projects performance in the future.</a:t>
            </a:r>
          </a:p>
          <a:p>
            <a:pPr marL="342900" indent="-342900">
              <a:buFont typeface="Arial" panose="020B0604020202020204" pitchFamily="34" charset="0"/>
              <a:buChar char="•"/>
            </a:pPr>
            <a:endParaRPr lang="en-US" dirty="0"/>
          </a:p>
        </p:txBody>
      </p:sp>
      <p:pic>
        <p:nvPicPr>
          <p:cNvPr id="6" name="Picture 5">
            <a:extLst>
              <a:ext uri="{FF2B5EF4-FFF2-40B4-BE49-F238E27FC236}">
                <a16:creationId xmlns:a16="http://schemas.microsoft.com/office/drawing/2014/main" id="{AE34EAFC-AC5A-6442-BC80-6B9E6FAAE1B8}"/>
              </a:ext>
            </a:extLst>
          </p:cNvPr>
          <p:cNvPicPr>
            <a:picLocks noChangeAspect="1"/>
          </p:cNvPicPr>
          <p:nvPr/>
        </p:nvPicPr>
        <p:blipFill>
          <a:blip r:embed="rId3"/>
          <a:stretch>
            <a:fillRect/>
          </a:stretch>
        </p:blipFill>
        <p:spPr>
          <a:xfrm>
            <a:off x="9175898" y="1297172"/>
            <a:ext cx="3016102" cy="5560828"/>
          </a:xfrm>
          <a:prstGeom prst="rect">
            <a:avLst/>
          </a:prstGeom>
        </p:spPr>
      </p:pic>
    </p:spTree>
    <p:extLst>
      <p:ext uri="{BB962C8B-B14F-4D97-AF65-F5344CB8AC3E}">
        <p14:creationId xmlns:p14="http://schemas.microsoft.com/office/powerpoint/2010/main" val="1941619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170122" y="191387"/>
            <a:ext cx="8588116" cy="1063256"/>
          </a:xfrm>
        </p:spPr>
        <p:txBody>
          <a:bodyPr/>
          <a:lstStyle/>
          <a:p>
            <a:pPr algn="ctr"/>
            <a:r>
              <a:rPr lang="en-CA" dirty="0">
                <a:solidFill>
                  <a:schemeClr val="tx1"/>
                </a:solidFill>
              </a:rPr>
              <a:t>Interview Type 3 - Panel Interview</a:t>
            </a:r>
            <a:endParaRPr lang="en-US" dirty="0">
              <a:solidFill>
                <a:schemeClr val="tx1"/>
              </a:solidFill>
            </a:endParaRPr>
          </a:p>
        </p:txBody>
      </p:sp>
      <p:sp>
        <p:nvSpPr>
          <p:cNvPr id="4" name="Content Placeholder 3">
            <a:extLst>
              <a:ext uri="{FF2B5EF4-FFF2-40B4-BE49-F238E27FC236}">
                <a16:creationId xmlns:a16="http://schemas.microsoft.com/office/drawing/2014/main" id="{ACE55D3D-AA24-CF53-6679-29B3C83F7646}"/>
              </a:ext>
            </a:extLst>
          </p:cNvPr>
          <p:cNvSpPr>
            <a:spLocks noGrp="1"/>
          </p:cNvSpPr>
          <p:nvPr>
            <p:ph idx="13"/>
          </p:nvPr>
        </p:nvSpPr>
        <p:spPr>
          <a:xfrm>
            <a:off x="170123" y="1467292"/>
            <a:ext cx="8588115" cy="5199321"/>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has multiple interviewers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There are diverse perspectives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Reduces individual bias (Indeed Career Guide, n.d.).</a:t>
            </a:r>
          </a:p>
          <a:p>
            <a:endParaRPr lang="en-US" dirty="0"/>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10</a:t>
            </a:fld>
            <a:endParaRPr lang="en-US" dirty="0"/>
          </a:p>
        </p:txBody>
      </p:sp>
      <p:pic>
        <p:nvPicPr>
          <p:cNvPr id="8" name="Picture 7">
            <a:extLst>
              <a:ext uri="{FF2B5EF4-FFF2-40B4-BE49-F238E27FC236}">
                <a16:creationId xmlns:a16="http://schemas.microsoft.com/office/drawing/2014/main" id="{F0CE5268-66C0-ABC0-3B7A-D052DE47A029}"/>
              </a:ext>
            </a:extLst>
          </p:cNvPr>
          <p:cNvPicPr>
            <a:picLocks noChangeAspect="1"/>
          </p:cNvPicPr>
          <p:nvPr/>
        </p:nvPicPr>
        <p:blipFill>
          <a:blip r:embed="rId3"/>
          <a:stretch>
            <a:fillRect/>
          </a:stretch>
        </p:blipFill>
        <p:spPr>
          <a:xfrm>
            <a:off x="8973879" y="3429000"/>
            <a:ext cx="3218121" cy="3429000"/>
          </a:xfrm>
          <a:prstGeom prst="rect">
            <a:avLst/>
          </a:prstGeom>
        </p:spPr>
      </p:pic>
    </p:spTree>
    <p:extLst>
      <p:ext uri="{BB962C8B-B14F-4D97-AF65-F5344CB8AC3E}">
        <p14:creationId xmlns:p14="http://schemas.microsoft.com/office/powerpoint/2010/main" val="4072101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a:xfrm>
            <a:off x="180753" y="85060"/>
            <a:ext cx="7317327" cy="1095154"/>
          </a:xfrm>
        </p:spPr>
        <p:txBody>
          <a:bodyPr/>
          <a:lstStyle/>
          <a:p>
            <a:pPr algn="ctr"/>
            <a:r>
              <a:rPr lang="fr-FR" dirty="0">
                <a:solidFill>
                  <a:schemeClr val="tx1"/>
                </a:solidFill>
              </a:rPr>
              <a:t>Questioning Technique 1 -Probing Questions</a:t>
            </a:r>
            <a:endParaRPr lang="en-US" dirty="0">
              <a:solidFill>
                <a:schemeClr val="tx1"/>
              </a:solidFill>
            </a:endParaRPr>
          </a:p>
        </p:txBody>
      </p:sp>
      <p:sp>
        <p:nvSpPr>
          <p:cNvPr id="10" name="Content Placeholder 9">
            <a:extLst>
              <a:ext uri="{FF2B5EF4-FFF2-40B4-BE49-F238E27FC236}">
                <a16:creationId xmlns:a16="http://schemas.microsoft.com/office/drawing/2014/main" id="{BB7E1A47-56C5-4030-44DD-ABC3DE053404}"/>
              </a:ext>
            </a:extLst>
          </p:cNvPr>
          <p:cNvSpPr>
            <a:spLocks noGrp="1"/>
          </p:cNvSpPr>
          <p:nvPr>
            <p:ph idx="1"/>
          </p:nvPr>
        </p:nvSpPr>
        <p:spPr>
          <a:xfrm>
            <a:off x="95693" y="1297172"/>
            <a:ext cx="7402387" cy="5380075"/>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Favors elaboration of answers.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explains the knowledge of candidates (Robinson, 2023).</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Reveals depth of experience.</a:t>
            </a:r>
          </a:p>
          <a:p>
            <a:endParaRPr lang="en-US" dirty="0"/>
          </a:p>
        </p:txBody>
      </p:sp>
      <p:pic>
        <p:nvPicPr>
          <p:cNvPr id="11" name="Picture 10">
            <a:extLst>
              <a:ext uri="{FF2B5EF4-FFF2-40B4-BE49-F238E27FC236}">
                <a16:creationId xmlns:a16="http://schemas.microsoft.com/office/drawing/2014/main" id="{F04F6FB5-2FED-72F3-EE46-9CC2D78D0028}"/>
              </a:ext>
            </a:extLst>
          </p:cNvPr>
          <p:cNvPicPr>
            <a:picLocks noChangeAspect="1"/>
          </p:cNvPicPr>
          <p:nvPr/>
        </p:nvPicPr>
        <p:blipFill>
          <a:blip r:embed="rId3"/>
          <a:stretch>
            <a:fillRect/>
          </a:stretch>
        </p:blipFill>
        <p:spPr>
          <a:xfrm>
            <a:off x="9303487" y="871871"/>
            <a:ext cx="2792819" cy="4199860"/>
          </a:xfrm>
          <a:prstGeom prst="rect">
            <a:avLst/>
          </a:prstGeom>
        </p:spPr>
      </p:pic>
    </p:spTree>
    <p:extLst>
      <p:ext uri="{BB962C8B-B14F-4D97-AF65-F5344CB8AC3E}">
        <p14:creationId xmlns:p14="http://schemas.microsoft.com/office/powerpoint/2010/main" val="3969996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D62608-F5E4-7EC0-5EF0-4F988DDDEC5B}"/>
              </a:ext>
            </a:extLst>
          </p:cNvPr>
          <p:cNvSpPr>
            <a:spLocks noGrp="1"/>
          </p:cNvSpPr>
          <p:nvPr>
            <p:ph type="title"/>
          </p:nvPr>
        </p:nvSpPr>
        <p:spPr>
          <a:xfrm>
            <a:off x="372140" y="255182"/>
            <a:ext cx="7125940" cy="1318437"/>
          </a:xfrm>
        </p:spPr>
        <p:txBody>
          <a:bodyPr/>
          <a:lstStyle/>
          <a:p>
            <a:pPr algn="ctr"/>
            <a:r>
              <a:rPr lang="fr-FR" dirty="0">
                <a:solidFill>
                  <a:schemeClr val="tx1"/>
                </a:solidFill>
              </a:rPr>
              <a:t>Questioning Technique 2 -Socratic Questions</a:t>
            </a:r>
            <a:endParaRPr lang="en-US" dirty="0">
              <a:solidFill>
                <a:schemeClr val="tx1"/>
              </a:solidFill>
            </a:endParaRPr>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idx="1"/>
          </p:nvPr>
        </p:nvSpPr>
        <p:spPr>
          <a:xfrm>
            <a:off x="276447" y="1775637"/>
            <a:ext cx="7221633" cy="4827181"/>
          </a:xfrm>
        </p:spPr>
        <p:txBody>
          <a:bodyPr>
            <a:normAutofit/>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Promotes reflecting and thinking.</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acts as a test for problem-solving and analytical ability (Neenan, 2021, pp. 75-98). </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is useful for strategic roles.</a:t>
            </a:r>
          </a:p>
        </p:txBody>
      </p:sp>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0"/>
          </p:nvPr>
        </p:nvSpPr>
        <p:spPr/>
        <p:txBody>
          <a:bodyPr/>
          <a:lstStyle/>
          <a:p>
            <a:fld id="{48F63A3B-78C7-47BE-AE5E-E10140E04643}" type="slidenum">
              <a:rPr lang="en-US" smtClean="0"/>
              <a:pPr/>
              <a:t>12</a:t>
            </a:fld>
            <a:endParaRPr lang="en-US" dirty="0"/>
          </a:p>
        </p:txBody>
      </p:sp>
      <p:pic>
        <p:nvPicPr>
          <p:cNvPr id="4" name="Picture 3">
            <a:extLst>
              <a:ext uri="{FF2B5EF4-FFF2-40B4-BE49-F238E27FC236}">
                <a16:creationId xmlns:a16="http://schemas.microsoft.com/office/drawing/2014/main" id="{C99F86B8-A2CE-B35A-491A-663C3D3BF3E6}"/>
              </a:ext>
            </a:extLst>
          </p:cNvPr>
          <p:cNvPicPr>
            <a:picLocks noChangeAspect="1"/>
          </p:cNvPicPr>
          <p:nvPr/>
        </p:nvPicPr>
        <p:blipFill>
          <a:blip r:embed="rId3"/>
          <a:stretch>
            <a:fillRect/>
          </a:stretch>
        </p:blipFill>
        <p:spPr>
          <a:xfrm>
            <a:off x="8888818" y="1573620"/>
            <a:ext cx="3303181" cy="5284380"/>
          </a:xfrm>
          <a:prstGeom prst="rect">
            <a:avLst/>
          </a:prstGeom>
        </p:spPr>
      </p:pic>
    </p:spTree>
    <p:extLst>
      <p:ext uri="{BB962C8B-B14F-4D97-AF65-F5344CB8AC3E}">
        <p14:creationId xmlns:p14="http://schemas.microsoft.com/office/powerpoint/2010/main" val="24980216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A324-0737-F0DA-1F7D-10CBE06D7C3F}"/>
              </a:ext>
            </a:extLst>
          </p:cNvPr>
          <p:cNvSpPr>
            <a:spLocks noGrp="1"/>
          </p:cNvSpPr>
          <p:nvPr>
            <p:ph type="title"/>
          </p:nvPr>
        </p:nvSpPr>
        <p:spPr>
          <a:xfrm>
            <a:off x="914400" y="1057274"/>
            <a:ext cx="10511627" cy="1012785"/>
          </a:xfrm>
        </p:spPr>
        <p:txBody>
          <a:bodyPr/>
          <a:lstStyle/>
          <a:p>
            <a:r>
              <a:rPr lang="en-US" dirty="0">
                <a:solidFill>
                  <a:schemeClr val="tx1"/>
                </a:solidFill>
              </a:rPr>
              <a:t>Questioning Technique 3; Leading Questions</a:t>
            </a:r>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13</a:t>
            </a:fld>
            <a:endParaRPr lang="en-US" dirty="0"/>
          </a:p>
        </p:txBody>
      </p:sp>
      <p:sp>
        <p:nvSpPr>
          <p:cNvPr id="6" name="Content Placeholder 5">
            <a:extLst>
              <a:ext uri="{FF2B5EF4-FFF2-40B4-BE49-F238E27FC236}">
                <a16:creationId xmlns:a16="http://schemas.microsoft.com/office/drawing/2014/main" id="{5A1FC966-E657-4C03-6E70-BB0B7F3642F3}"/>
              </a:ext>
            </a:extLst>
          </p:cNvPr>
          <p:cNvSpPr>
            <a:spLocks noGrp="1"/>
          </p:cNvSpPr>
          <p:nvPr>
            <p:ph sz="quarter" idx="4"/>
          </p:nvPr>
        </p:nvSpPr>
        <p:spPr>
          <a:xfrm>
            <a:off x="914400" y="2316067"/>
            <a:ext cx="7262037" cy="3948557"/>
          </a:xfrm>
        </p:spPr>
        <p:txBody>
          <a:bodyPr/>
          <a:lstStyle/>
          <a:p>
            <a:r>
              <a:rPr lang="en-US" sz="2400" dirty="0">
                <a:solidFill>
                  <a:schemeClr val="tx1"/>
                </a:solidFill>
                <a:latin typeface="Arial" panose="020B0604020202020204" pitchFamily="34" charset="0"/>
                <a:cs typeface="Arial" panose="020B0604020202020204" pitchFamily="34" charset="0"/>
              </a:rPr>
              <a:t>Guides candidate responses</a:t>
            </a:r>
          </a:p>
          <a:p>
            <a:r>
              <a:rPr lang="en-US" sz="2400" dirty="0">
                <a:solidFill>
                  <a:schemeClr val="tx1"/>
                </a:solidFill>
                <a:latin typeface="Arial" panose="020B0604020202020204" pitchFamily="34" charset="0"/>
                <a:cs typeface="Arial" panose="020B0604020202020204" pitchFamily="34" charset="0"/>
              </a:rPr>
              <a:t>Useful to check the knowledge.</a:t>
            </a:r>
          </a:p>
          <a:p>
            <a:r>
              <a:rPr lang="en-US" sz="2400" dirty="0">
                <a:solidFill>
                  <a:schemeClr val="tx1"/>
                </a:solidFill>
                <a:latin typeface="Arial" panose="020B0604020202020204" pitchFamily="34" charset="0"/>
                <a:cs typeface="Arial" panose="020B0604020202020204" pitchFamily="34" charset="0"/>
              </a:rPr>
              <a:t>Should be used sparingly</a:t>
            </a:r>
          </a:p>
          <a:p>
            <a:endParaRPr lang="en-US" dirty="0"/>
          </a:p>
        </p:txBody>
      </p:sp>
      <p:pic>
        <p:nvPicPr>
          <p:cNvPr id="7" name="Picture 6">
            <a:extLst>
              <a:ext uri="{FF2B5EF4-FFF2-40B4-BE49-F238E27FC236}">
                <a16:creationId xmlns:a16="http://schemas.microsoft.com/office/drawing/2014/main" id="{026FE289-0DBE-0F7C-182C-4C3CC40EC6A1}"/>
              </a:ext>
            </a:extLst>
          </p:cNvPr>
          <p:cNvPicPr>
            <a:picLocks noChangeAspect="1"/>
          </p:cNvPicPr>
          <p:nvPr/>
        </p:nvPicPr>
        <p:blipFill>
          <a:blip r:embed="rId3"/>
          <a:stretch>
            <a:fillRect/>
          </a:stretch>
        </p:blipFill>
        <p:spPr>
          <a:xfrm>
            <a:off x="8176437" y="2316067"/>
            <a:ext cx="3471862" cy="4389977"/>
          </a:xfrm>
          <a:prstGeom prst="rect">
            <a:avLst/>
          </a:prstGeom>
        </p:spPr>
      </p:pic>
    </p:spTree>
    <p:extLst>
      <p:ext uri="{BB962C8B-B14F-4D97-AF65-F5344CB8AC3E}">
        <p14:creationId xmlns:p14="http://schemas.microsoft.com/office/powerpoint/2010/main" val="1686213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AE1B0-76F0-E7D1-D2A9-F992243EE399}"/>
              </a:ext>
            </a:extLst>
          </p:cNvPr>
          <p:cNvSpPr>
            <a:spLocks noGrp="1"/>
          </p:cNvSpPr>
          <p:nvPr>
            <p:ph type="title"/>
          </p:nvPr>
        </p:nvSpPr>
        <p:spPr>
          <a:xfrm>
            <a:off x="202019" y="106326"/>
            <a:ext cx="7296061" cy="1148316"/>
          </a:xfrm>
        </p:spPr>
        <p:txBody>
          <a:bodyPr/>
          <a:lstStyle/>
          <a:p>
            <a:pPr algn="ctr"/>
            <a:r>
              <a:rPr lang="en-US" dirty="0">
                <a:solidFill>
                  <a:schemeClr val="tx1"/>
                </a:solidFill>
              </a:rPr>
              <a:t>Face-to- Face vs. Online Interview</a:t>
            </a:r>
          </a:p>
        </p:txBody>
      </p:sp>
      <p:sp>
        <p:nvSpPr>
          <p:cNvPr id="3" name="Content Placeholder 2">
            <a:extLst>
              <a:ext uri="{FF2B5EF4-FFF2-40B4-BE49-F238E27FC236}">
                <a16:creationId xmlns:a16="http://schemas.microsoft.com/office/drawing/2014/main" id="{851A4121-0859-B355-1C65-E6C8F1D2C744}"/>
              </a:ext>
            </a:extLst>
          </p:cNvPr>
          <p:cNvSpPr>
            <a:spLocks noGrp="1"/>
          </p:cNvSpPr>
          <p:nvPr>
            <p:ph idx="1"/>
          </p:nvPr>
        </p:nvSpPr>
        <p:spPr>
          <a:xfrm>
            <a:off x="202019" y="1499191"/>
            <a:ext cx="7296061" cy="5252483"/>
          </a:xfrm>
        </p:spPr>
        <p:txBody>
          <a:bodyPr>
            <a:normAutofit/>
          </a:bodyPr>
          <a:lstStyle/>
          <a:p>
            <a:r>
              <a:rPr lang="en-US" dirty="0">
                <a:solidFill>
                  <a:schemeClr val="tx1"/>
                </a:solidFill>
                <a:latin typeface="Arial" panose="020B0604020202020204" pitchFamily="34" charset="0"/>
                <a:cs typeface="Arial" panose="020B0604020202020204" pitchFamily="34" charset="0"/>
              </a:rPr>
              <a:t>Face-to-Face: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Develops an impression and pays attention to body language (Indeed Employer Content Team, 2025).</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Location is dependent and time consuming.</a:t>
            </a:r>
          </a:p>
          <a:p>
            <a:r>
              <a:rPr lang="en-US" dirty="0">
                <a:solidFill>
                  <a:schemeClr val="tx1"/>
                </a:solidFill>
                <a:latin typeface="Arial" panose="020B0604020202020204" pitchFamily="34" charset="0"/>
                <a:cs typeface="Arial" panose="020B0604020202020204" pitchFamily="34" charset="0"/>
              </a:rPr>
              <a:t>Online: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 is cost effective and easily accessible.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Limited non-verbal cues</a:t>
            </a:r>
          </a:p>
          <a:p>
            <a:endParaRPr lang="en-US" dirty="0"/>
          </a:p>
        </p:txBody>
      </p:sp>
      <p:sp>
        <p:nvSpPr>
          <p:cNvPr id="4" name="Slide Number Placeholder 3">
            <a:extLst>
              <a:ext uri="{FF2B5EF4-FFF2-40B4-BE49-F238E27FC236}">
                <a16:creationId xmlns:a16="http://schemas.microsoft.com/office/drawing/2014/main" id="{86404F1C-00AA-C939-66A0-16AD61F04A18}"/>
              </a:ext>
            </a:extLst>
          </p:cNvPr>
          <p:cNvSpPr>
            <a:spLocks noGrp="1"/>
          </p:cNvSpPr>
          <p:nvPr>
            <p:ph type="sldNum" sz="quarter" idx="10"/>
          </p:nvPr>
        </p:nvSpPr>
        <p:spPr/>
        <p:txBody>
          <a:bodyPr/>
          <a:lstStyle/>
          <a:p>
            <a:fld id="{48F63A3B-78C7-47BE-AE5E-E10140E04643}" type="slidenum">
              <a:rPr lang="en-US" smtClean="0"/>
              <a:pPr/>
              <a:t>14</a:t>
            </a:fld>
            <a:endParaRPr lang="en-US" dirty="0"/>
          </a:p>
        </p:txBody>
      </p:sp>
      <p:pic>
        <p:nvPicPr>
          <p:cNvPr id="5" name="Picture 4">
            <a:extLst>
              <a:ext uri="{FF2B5EF4-FFF2-40B4-BE49-F238E27FC236}">
                <a16:creationId xmlns:a16="http://schemas.microsoft.com/office/drawing/2014/main" id="{67583271-F65D-6642-EC10-EC9520DE61C6}"/>
              </a:ext>
            </a:extLst>
          </p:cNvPr>
          <p:cNvPicPr>
            <a:picLocks noChangeAspect="1"/>
          </p:cNvPicPr>
          <p:nvPr/>
        </p:nvPicPr>
        <p:blipFill>
          <a:blip r:embed="rId3"/>
          <a:stretch>
            <a:fillRect/>
          </a:stretch>
        </p:blipFill>
        <p:spPr>
          <a:xfrm>
            <a:off x="8325293" y="928689"/>
            <a:ext cx="3774558" cy="5716660"/>
          </a:xfrm>
          <a:prstGeom prst="rect">
            <a:avLst/>
          </a:prstGeom>
        </p:spPr>
      </p:pic>
    </p:spTree>
    <p:extLst>
      <p:ext uri="{BB962C8B-B14F-4D97-AF65-F5344CB8AC3E}">
        <p14:creationId xmlns:p14="http://schemas.microsoft.com/office/powerpoint/2010/main" val="1611801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5A795-B365-D124-758E-5B4B8E1AC010}"/>
              </a:ext>
            </a:extLst>
          </p:cNvPr>
          <p:cNvSpPr>
            <a:spLocks noGrp="1"/>
          </p:cNvSpPr>
          <p:nvPr>
            <p:ph type="title"/>
          </p:nvPr>
        </p:nvSpPr>
        <p:spPr>
          <a:xfrm>
            <a:off x="276447" y="0"/>
            <a:ext cx="7221633" cy="1297172"/>
          </a:xfrm>
        </p:spPr>
        <p:txBody>
          <a:bodyPr/>
          <a:lstStyle/>
          <a:p>
            <a:pPr algn="ctr"/>
            <a:r>
              <a:rPr lang="en-US" dirty="0">
                <a:solidFill>
                  <a:schemeClr val="tx1"/>
                </a:solidFill>
              </a:rPr>
              <a:t>Continuation of slide 14</a:t>
            </a:r>
          </a:p>
        </p:txBody>
      </p:sp>
      <p:sp>
        <p:nvSpPr>
          <p:cNvPr id="3" name="Content Placeholder 2">
            <a:extLst>
              <a:ext uri="{FF2B5EF4-FFF2-40B4-BE49-F238E27FC236}">
                <a16:creationId xmlns:a16="http://schemas.microsoft.com/office/drawing/2014/main" id="{B3AAD041-B0E2-32F8-0B88-8999EBA1BE94}"/>
              </a:ext>
            </a:extLst>
          </p:cNvPr>
          <p:cNvSpPr>
            <a:spLocks noGrp="1"/>
          </p:cNvSpPr>
          <p:nvPr>
            <p:ph idx="1"/>
          </p:nvPr>
        </p:nvSpPr>
        <p:spPr>
          <a:xfrm>
            <a:off x="276447" y="1520456"/>
            <a:ext cx="7221633" cy="5199321"/>
          </a:xfrm>
        </p:spPr>
        <p:txBody>
          <a:bodyPr>
            <a:normAutofit fontScale="85000" lnSpcReduction="10000"/>
          </a:bodyPr>
          <a:lstStyle/>
          <a:p>
            <a:r>
              <a:rPr lang="en-US" dirty="0">
                <a:solidFill>
                  <a:schemeClr val="tx1"/>
                </a:solidFill>
                <a:latin typeface="Arial" panose="020B0604020202020204" pitchFamily="34" charset="0"/>
                <a:cs typeface="Arial" panose="020B0604020202020204" pitchFamily="34" charset="0"/>
              </a:rPr>
              <a:t>Face to Face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Carried out in person at Unilever’s London office.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With in-person, rapport and trust is stronger.</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Allows the evaluation of body language and presence.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Gives more understanding of cultural and team fit (Indeed Employer Content Team, 2025).</a:t>
            </a:r>
          </a:p>
          <a:p>
            <a:r>
              <a:rPr lang="en-US" dirty="0">
                <a:solidFill>
                  <a:schemeClr val="tx1"/>
                </a:solidFill>
                <a:latin typeface="Arial" panose="020B0604020202020204" pitchFamily="34" charset="0"/>
                <a:cs typeface="Arial" panose="020B0604020202020204" pitchFamily="34" charset="0"/>
              </a:rPr>
              <a:t>Online</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Conducted in Zoom </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Convenient and time-saving.</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Minimises transportation expenses and time constraints.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Poor skills in evaluating non-verbal communication.</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May have problems with technical or connection.</a:t>
            </a:r>
          </a:p>
        </p:txBody>
      </p:sp>
      <p:sp>
        <p:nvSpPr>
          <p:cNvPr id="4" name="Slide Number Placeholder 3">
            <a:extLst>
              <a:ext uri="{FF2B5EF4-FFF2-40B4-BE49-F238E27FC236}">
                <a16:creationId xmlns:a16="http://schemas.microsoft.com/office/drawing/2014/main" id="{5FCBC18F-DFA2-B290-D843-22A9540CD043}"/>
              </a:ext>
            </a:extLst>
          </p:cNvPr>
          <p:cNvSpPr>
            <a:spLocks noGrp="1"/>
          </p:cNvSpPr>
          <p:nvPr>
            <p:ph type="sldNum" sz="quarter" idx="10"/>
          </p:nvPr>
        </p:nvSpPr>
        <p:spPr/>
        <p:txBody>
          <a:bodyPr/>
          <a:lstStyle/>
          <a:p>
            <a:fld id="{48F63A3B-78C7-47BE-AE5E-E10140E04643}" type="slidenum">
              <a:rPr lang="en-US" smtClean="0"/>
              <a:pPr/>
              <a:t>15</a:t>
            </a:fld>
            <a:endParaRPr lang="en-US" dirty="0"/>
          </a:p>
        </p:txBody>
      </p:sp>
      <p:pic>
        <p:nvPicPr>
          <p:cNvPr id="5" name="Picture 4">
            <a:extLst>
              <a:ext uri="{FF2B5EF4-FFF2-40B4-BE49-F238E27FC236}">
                <a16:creationId xmlns:a16="http://schemas.microsoft.com/office/drawing/2014/main" id="{4C153999-9C0B-4C3B-3036-1229A0896251}"/>
              </a:ext>
            </a:extLst>
          </p:cNvPr>
          <p:cNvPicPr>
            <a:picLocks noChangeAspect="1"/>
          </p:cNvPicPr>
          <p:nvPr/>
        </p:nvPicPr>
        <p:blipFill>
          <a:blip r:embed="rId3"/>
          <a:stretch>
            <a:fillRect/>
          </a:stretch>
        </p:blipFill>
        <p:spPr>
          <a:xfrm>
            <a:off x="8516679" y="1052623"/>
            <a:ext cx="3530009" cy="5805377"/>
          </a:xfrm>
          <a:prstGeom prst="rect">
            <a:avLst/>
          </a:prstGeom>
        </p:spPr>
      </p:pic>
    </p:spTree>
    <p:extLst>
      <p:ext uri="{BB962C8B-B14F-4D97-AF65-F5344CB8AC3E}">
        <p14:creationId xmlns:p14="http://schemas.microsoft.com/office/powerpoint/2010/main" val="765857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F570-AEC9-30BF-556C-D62498C03C27}"/>
              </a:ext>
            </a:extLst>
          </p:cNvPr>
          <p:cNvSpPr>
            <a:spLocks noGrp="1"/>
          </p:cNvSpPr>
          <p:nvPr>
            <p:ph type="title"/>
          </p:nvPr>
        </p:nvSpPr>
        <p:spPr>
          <a:xfrm>
            <a:off x="127592" y="691116"/>
            <a:ext cx="7370488" cy="818707"/>
          </a:xfrm>
        </p:spPr>
        <p:txBody>
          <a:bodyPr/>
          <a:lstStyle/>
          <a:p>
            <a:pPr algn="ctr"/>
            <a:r>
              <a:rPr lang="en-US" dirty="0">
                <a:solidFill>
                  <a:schemeClr val="tx1"/>
                </a:solidFill>
              </a:rPr>
              <a:t>Conclusion</a:t>
            </a:r>
          </a:p>
        </p:txBody>
      </p:sp>
      <p:sp>
        <p:nvSpPr>
          <p:cNvPr id="3" name="Content Placeholder 2">
            <a:extLst>
              <a:ext uri="{FF2B5EF4-FFF2-40B4-BE49-F238E27FC236}">
                <a16:creationId xmlns:a16="http://schemas.microsoft.com/office/drawing/2014/main" id="{8D252C2F-A628-7FCC-5571-188ADCC5DD36}"/>
              </a:ext>
            </a:extLst>
          </p:cNvPr>
          <p:cNvSpPr>
            <a:spLocks noGrp="1"/>
          </p:cNvSpPr>
          <p:nvPr>
            <p:ph idx="1"/>
          </p:nvPr>
        </p:nvSpPr>
        <p:spPr>
          <a:xfrm>
            <a:off x="127591" y="1616149"/>
            <a:ext cx="7370489" cy="5114260"/>
          </a:xfrm>
        </p:spPr>
        <p:txBody>
          <a:bodyPr/>
          <a:lstStyle/>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Cultural and skill alignment is provided by effective recruitment.</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Structured and behavioral interviews also increase fairness.</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Socratic and probing questions are depthy.</a:t>
            </a:r>
          </a:p>
          <a:p>
            <a:pPr marL="342900" indent="-342900">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Balanced interview method assures success in hiring.</a:t>
            </a:r>
          </a:p>
          <a:p>
            <a:pPr marL="342900" indent="-34290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73063005-499B-4EDE-DFA6-B37128397466}"/>
              </a:ext>
            </a:extLst>
          </p:cNvPr>
          <p:cNvSpPr>
            <a:spLocks noGrp="1"/>
          </p:cNvSpPr>
          <p:nvPr>
            <p:ph type="sldNum" sz="quarter" idx="10"/>
          </p:nvPr>
        </p:nvSpPr>
        <p:spPr/>
        <p:txBody>
          <a:bodyPr/>
          <a:lstStyle/>
          <a:p>
            <a:fld id="{48F63A3B-78C7-47BE-AE5E-E10140E04643}" type="slidenum">
              <a:rPr lang="en-US" smtClean="0"/>
              <a:pPr/>
              <a:t>16</a:t>
            </a:fld>
            <a:endParaRPr lang="en-US" dirty="0"/>
          </a:p>
        </p:txBody>
      </p:sp>
    </p:spTree>
    <p:extLst>
      <p:ext uri="{BB962C8B-B14F-4D97-AF65-F5344CB8AC3E}">
        <p14:creationId xmlns:p14="http://schemas.microsoft.com/office/powerpoint/2010/main" val="2024536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0FAD88-254D-CF07-AD5D-F215713080D8}"/>
              </a:ext>
            </a:extLst>
          </p:cNvPr>
          <p:cNvSpPr>
            <a:spLocks noGrp="1"/>
          </p:cNvSpPr>
          <p:nvPr>
            <p:ph type="title"/>
          </p:nvPr>
        </p:nvSpPr>
        <p:spPr>
          <a:xfrm>
            <a:off x="329609" y="457200"/>
            <a:ext cx="7168471" cy="744280"/>
          </a:xfrm>
        </p:spPr>
        <p:txBody>
          <a:bodyPr/>
          <a:lstStyle/>
          <a:p>
            <a:pPr algn="ctr"/>
            <a:r>
              <a:rPr lang="en-US" dirty="0">
                <a:solidFill>
                  <a:schemeClr val="tx1"/>
                </a:solidFill>
              </a:rPr>
              <a:t>References</a:t>
            </a:r>
          </a:p>
        </p:txBody>
      </p:sp>
      <p:sp>
        <p:nvSpPr>
          <p:cNvPr id="6" name="Content Placeholder 5">
            <a:extLst>
              <a:ext uri="{FF2B5EF4-FFF2-40B4-BE49-F238E27FC236}">
                <a16:creationId xmlns:a16="http://schemas.microsoft.com/office/drawing/2014/main" id="{6E703FBE-FAC2-5F17-8349-9326207B1402}"/>
              </a:ext>
            </a:extLst>
          </p:cNvPr>
          <p:cNvSpPr>
            <a:spLocks noGrp="1"/>
          </p:cNvSpPr>
          <p:nvPr>
            <p:ph idx="1"/>
          </p:nvPr>
        </p:nvSpPr>
        <p:spPr>
          <a:xfrm>
            <a:off x="244549" y="1573619"/>
            <a:ext cx="11621386" cy="5103628"/>
          </a:xfrm>
        </p:spPr>
        <p:txBody>
          <a:bodyPr>
            <a:normAutofit fontScale="47500" lnSpcReduction="20000"/>
          </a:bodyPr>
          <a:lstStyle/>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Bergelson, I., Tracy, C. and Takacs, E., 2022. Best practices for reducing bias in the interview process. </a:t>
            </a:r>
            <a:r>
              <a:rPr lang="en-US" sz="2900" i="1" dirty="0">
                <a:solidFill>
                  <a:schemeClr val="tx1"/>
                </a:solidFill>
                <a:latin typeface="Arial" panose="020B0604020202020204" pitchFamily="34" charset="0"/>
                <a:cs typeface="Arial" panose="020B0604020202020204" pitchFamily="34" charset="0"/>
              </a:rPr>
              <a:t>Current urology reports</a:t>
            </a:r>
            <a:r>
              <a:rPr lang="en-US" sz="2900" dirty="0">
                <a:solidFill>
                  <a:schemeClr val="tx1"/>
                </a:solidFill>
                <a:latin typeface="Arial" panose="020B0604020202020204" pitchFamily="34" charset="0"/>
                <a:cs typeface="Arial" panose="020B0604020202020204" pitchFamily="34" charset="0"/>
              </a:rPr>
              <a:t>, </a:t>
            </a:r>
            <a:r>
              <a:rPr lang="en-US" sz="2900" i="1" dirty="0">
                <a:solidFill>
                  <a:schemeClr val="tx1"/>
                </a:solidFill>
                <a:latin typeface="Arial" panose="020B0604020202020204" pitchFamily="34" charset="0"/>
                <a:cs typeface="Arial" panose="020B0604020202020204" pitchFamily="34" charset="0"/>
              </a:rPr>
              <a:t>23</a:t>
            </a:r>
            <a:r>
              <a:rPr lang="en-US" sz="2900" dirty="0">
                <a:solidFill>
                  <a:schemeClr val="tx1"/>
                </a:solidFill>
                <a:latin typeface="Arial" panose="020B0604020202020204" pitchFamily="34" charset="0"/>
                <a:cs typeface="Arial" panose="020B0604020202020204" pitchFamily="34" charset="0"/>
              </a:rPr>
              <a:t>(11), pp.319-325. </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Robinson, O.C., 2023. Probing in qualitative research interviews: Theory and practice. </a:t>
            </a:r>
            <a:r>
              <a:rPr lang="en-US" sz="2900" i="1" dirty="0">
                <a:solidFill>
                  <a:schemeClr val="tx1"/>
                </a:solidFill>
                <a:latin typeface="Arial" panose="020B0604020202020204" pitchFamily="34" charset="0"/>
                <a:cs typeface="Arial" panose="020B0604020202020204" pitchFamily="34" charset="0"/>
              </a:rPr>
              <a:t>Qualitative Research in Psychology</a:t>
            </a:r>
            <a:r>
              <a:rPr lang="en-US" sz="2900" dirty="0">
                <a:solidFill>
                  <a:schemeClr val="tx1"/>
                </a:solidFill>
                <a:latin typeface="Arial" panose="020B0604020202020204" pitchFamily="34" charset="0"/>
                <a:cs typeface="Arial" panose="020B0604020202020204" pitchFamily="34" charset="0"/>
              </a:rPr>
              <a:t>, </a:t>
            </a:r>
            <a:r>
              <a:rPr lang="en-US" sz="2900" i="1" dirty="0">
                <a:solidFill>
                  <a:schemeClr val="tx1"/>
                </a:solidFill>
                <a:latin typeface="Arial" panose="020B0604020202020204" pitchFamily="34" charset="0"/>
                <a:cs typeface="Arial" panose="020B0604020202020204" pitchFamily="34" charset="0"/>
              </a:rPr>
              <a:t>20</a:t>
            </a:r>
            <a:r>
              <a:rPr lang="en-US" sz="2900" dirty="0">
                <a:solidFill>
                  <a:schemeClr val="tx1"/>
                </a:solidFill>
                <a:latin typeface="Arial" panose="020B0604020202020204" pitchFamily="34" charset="0"/>
                <a:cs typeface="Arial" panose="020B0604020202020204" pitchFamily="34" charset="0"/>
              </a:rPr>
              <a:t>(3), pp.382-397.</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Hu, Q., 2023. Unilever‘s Practice on AI-based Recruitment. </a:t>
            </a:r>
            <a:r>
              <a:rPr lang="en-US" sz="2900" i="1" dirty="0">
                <a:solidFill>
                  <a:schemeClr val="tx1"/>
                </a:solidFill>
                <a:latin typeface="Arial" panose="020B0604020202020204" pitchFamily="34" charset="0"/>
                <a:cs typeface="Arial" panose="020B0604020202020204" pitchFamily="34" charset="0"/>
              </a:rPr>
              <a:t>Highlights in Business, Economics and Management</a:t>
            </a:r>
            <a:r>
              <a:rPr lang="en-US" sz="2900" dirty="0">
                <a:solidFill>
                  <a:schemeClr val="tx1"/>
                </a:solidFill>
                <a:latin typeface="Arial" panose="020B0604020202020204" pitchFamily="34" charset="0"/>
                <a:cs typeface="Arial" panose="020B0604020202020204" pitchFamily="34" charset="0"/>
              </a:rPr>
              <a:t>, </a:t>
            </a:r>
            <a:r>
              <a:rPr lang="en-US" sz="2900" i="1" dirty="0">
                <a:solidFill>
                  <a:schemeClr val="tx1"/>
                </a:solidFill>
                <a:latin typeface="Arial" panose="020B0604020202020204" pitchFamily="34" charset="0"/>
                <a:cs typeface="Arial" panose="020B0604020202020204" pitchFamily="34" charset="0"/>
              </a:rPr>
              <a:t>16</a:t>
            </a:r>
            <a:r>
              <a:rPr lang="en-US" sz="2900" dirty="0">
                <a:solidFill>
                  <a:schemeClr val="tx1"/>
                </a:solidFill>
                <a:latin typeface="Arial" panose="020B0604020202020204" pitchFamily="34" charset="0"/>
                <a:cs typeface="Arial" panose="020B0604020202020204" pitchFamily="34" charset="0"/>
              </a:rPr>
              <a:t>, pp.256-263.</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Indeed Employer Content Team (2025). </a:t>
            </a:r>
            <a:r>
              <a:rPr lang="en-US" sz="2900" i="1" dirty="0">
                <a:solidFill>
                  <a:schemeClr val="tx1"/>
                </a:solidFill>
                <a:latin typeface="Arial" panose="020B0604020202020204" pitchFamily="34" charset="0"/>
                <a:cs typeface="Arial" panose="020B0604020202020204" pitchFamily="34" charset="0"/>
              </a:rPr>
              <a:t>Virtual vs. In-person Interviews: Weighing the Pros and Cons</a:t>
            </a:r>
            <a:r>
              <a:rPr lang="en-US" sz="2900" dirty="0">
                <a:solidFill>
                  <a:schemeClr val="tx1"/>
                </a:solidFill>
                <a:latin typeface="Arial" panose="020B0604020202020204" pitchFamily="34" charset="0"/>
                <a:cs typeface="Arial" panose="020B0604020202020204" pitchFamily="34" charset="0"/>
              </a:rPr>
              <a:t>. [online] Indeed.com. Available at: </a:t>
            </a:r>
            <a:r>
              <a:rPr lang="en-US" sz="29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https://www.indeed.com/hire/c/info/virtual-vs-in-person-interviews-pros-cons</a:t>
            </a:r>
            <a:r>
              <a:rPr lang="en-US" sz="29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Indeed Career Guide. (n.d.). </a:t>
            </a:r>
            <a:r>
              <a:rPr lang="en-US" sz="2900" i="1" dirty="0">
                <a:solidFill>
                  <a:schemeClr val="tx1"/>
                </a:solidFill>
                <a:latin typeface="Arial" panose="020B0604020202020204" pitchFamily="34" charset="0"/>
                <a:cs typeface="Arial" panose="020B0604020202020204" pitchFamily="34" charset="0"/>
              </a:rPr>
              <a:t>How to Succeed in a Panel Interview: Tips and Example Questions</a:t>
            </a:r>
            <a:r>
              <a:rPr lang="en-US" sz="2900" dirty="0">
                <a:solidFill>
                  <a:schemeClr val="tx1"/>
                </a:solidFill>
                <a:latin typeface="Arial" panose="020B0604020202020204" pitchFamily="34" charset="0"/>
                <a:cs typeface="Arial" panose="020B0604020202020204" pitchFamily="34" charset="0"/>
              </a:rPr>
              <a:t>. [online] Available at: </a:t>
            </a:r>
            <a:r>
              <a:rPr lang="en-US" sz="29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https://www.indeed.com/career-advice/interviewing/succeed-in-a-panel-interview</a:t>
            </a:r>
            <a:r>
              <a:rPr lang="en-US" sz="29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Karatsareas, P., 2022. Semi-structured interviews. </a:t>
            </a:r>
            <a:r>
              <a:rPr lang="en-US" sz="2900" i="1" dirty="0">
                <a:solidFill>
                  <a:schemeClr val="tx1"/>
                </a:solidFill>
                <a:latin typeface="Arial" panose="020B0604020202020204" pitchFamily="34" charset="0"/>
                <a:cs typeface="Arial" panose="020B0604020202020204" pitchFamily="34" charset="0"/>
              </a:rPr>
              <a:t>Research methods in language attitudes</a:t>
            </a:r>
            <a:r>
              <a:rPr lang="en-US" sz="2900" dirty="0">
                <a:solidFill>
                  <a:schemeClr val="tx1"/>
                </a:solidFill>
                <a:latin typeface="Arial" panose="020B0604020202020204" pitchFamily="34" charset="0"/>
                <a:cs typeface="Arial" panose="020B0604020202020204" pitchFamily="34" charset="0"/>
              </a:rPr>
              <a:t>, </a:t>
            </a:r>
            <a:r>
              <a:rPr lang="en-US" sz="2900" i="1" dirty="0">
                <a:solidFill>
                  <a:schemeClr val="tx1"/>
                </a:solidFill>
                <a:latin typeface="Arial" panose="020B0604020202020204" pitchFamily="34" charset="0"/>
                <a:cs typeface="Arial" panose="020B0604020202020204" pitchFamily="34" charset="0"/>
              </a:rPr>
              <a:t>99</a:t>
            </a:r>
            <a:r>
              <a:rPr lang="en-US" sz="2900" dirty="0">
                <a:solidFill>
                  <a:schemeClr val="tx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Neenan, M., 2021. Socratic questioning. In </a:t>
            </a:r>
            <a:r>
              <a:rPr lang="en-US" sz="2900" i="1" dirty="0">
                <a:solidFill>
                  <a:schemeClr val="tx1"/>
                </a:solidFill>
                <a:latin typeface="Arial" panose="020B0604020202020204" pitchFamily="34" charset="0"/>
                <a:cs typeface="Arial" panose="020B0604020202020204" pitchFamily="34" charset="0"/>
              </a:rPr>
              <a:t>Cognitive Behavioural Coaching in Practice</a:t>
            </a:r>
            <a:r>
              <a:rPr lang="en-US" sz="2900" dirty="0">
                <a:solidFill>
                  <a:schemeClr val="tx1"/>
                </a:solidFill>
                <a:latin typeface="Arial" panose="020B0604020202020204" pitchFamily="34" charset="0"/>
                <a:cs typeface="Arial" panose="020B0604020202020204" pitchFamily="34" charset="0"/>
              </a:rPr>
              <a:t> (pp. 75-98). Routledge.</a:t>
            </a:r>
          </a:p>
          <a:p>
            <a:pPr marL="342900" indent="-342900">
              <a:buFont typeface="Arial" panose="020B0604020202020204" pitchFamily="34" charset="0"/>
              <a:buChar char="•"/>
            </a:pPr>
            <a:r>
              <a:rPr lang="en-US" sz="2900" dirty="0">
                <a:solidFill>
                  <a:schemeClr val="tx1"/>
                </a:solidFill>
                <a:latin typeface="Arial" panose="020B0604020202020204" pitchFamily="34" charset="0"/>
                <a:cs typeface="Arial" panose="020B0604020202020204" pitchFamily="34" charset="0"/>
              </a:rPr>
              <a:t>Purdue University (2023). </a:t>
            </a:r>
            <a:r>
              <a:rPr lang="en-US" sz="2900" i="1" dirty="0">
                <a:solidFill>
                  <a:schemeClr val="tx1"/>
                </a:solidFill>
                <a:latin typeface="Arial" panose="020B0604020202020204" pitchFamily="34" charset="0"/>
                <a:cs typeface="Arial" panose="020B0604020202020204" pitchFamily="34" charset="0"/>
              </a:rPr>
              <a:t>Project manager job description - purdue university</a:t>
            </a:r>
            <a:r>
              <a:rPr lang="en-US" sz="2900" dirty="0">
                <a:solidFill>
                  <a:schemeClr val="tx1"/>
                </a:solidFill>
                <a:latin typeface="Arial" panose="020B0604020202020204" pitchFamily="34" charset="0"/>
                <a:cs typeface="Arial" panose="020B0604020202020204" pitchFamily="34" charset="0"/>
              </a:rPr>
              <a:t>. [online] Project Management Certification Online at Purdue University. Available at: </a:t>
            </a:r>
            <a:r>
              <a:rPr lang="en-US" sz="2900" dirty="0">
                <a:solidFill>
                  <a:srgbClr val="1F2C8F"/>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https://www.purdue.edu/projectmanagementcertification/news/project-manager-job-description-career-outlook</a:t>
            </a:r>
            <a:r>
              <a:rPr lang="en-US" sz="29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US" sz="2900" dirty="0">
                <a:solidFill>
                  <a:schemeClr val="tx1"/>
                </a:solidFill>
                <a:latin typeface="Arial" panose="020B0604020202020204" pitchFamily="34" charset="0"/>
                <a:cs typeface="Arial" panose="020B0604020202020204" pitchFamily="34" charset="0"/>
              </a:rPr>
              <a:t>.</a:t>
            </a:r>
          </a:p>
          <a:p>
            <a:endParaRPr lang="en-US" sz="2900" dirty="0">
              <a:solidFill>
                <a:schemeClr val="tx1"/>
              </a:solidFill>
              <a:latin typeface="Arial" panose="020B0604020202020204" pitchFamily="34" charset="0"/>
              <a:cs typeface="Arial" panose="020B0604020202020204" pitchFamily="34" charset="0"/>
            </a:endParaRPr>
          </a:p>
          <a:p>
            <a:r>
              <a:rPr lang="en-US" dirty="0"/>
              <a:t>‌</a:t>
            </a:r>
          </a:p>
          <a:p>
            <a:pPr marL="342900" indent="-34290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BEA0210E-D995-412F-AA86-37ECCA276C95}"/>
              </a:ext>
            </a:extLst>
          </p:cNvPr>
          <p:cNvSpPr>
            <a:spLocks noGrp="1"/>
          </p:cNvSpPr>
          <p:nvPr>
            <p:ph type="sldNum" sz="quarter" idx="10"/>
          </p:nvPr>
        </p:nvSpPr>
        <p:spPr/>
        <p:txBody>
          <a:bodyPr/>
          <a:lstStyle/>
          <a:p>
            <a:fld id="{48F63A3B-78C7-47BE-AE5E-E10140E04643}" type="slidenum">
              <a:rPr lang="en-US" smtClean="0"/>
              <a:pPr/>
              <a:t>17</a:t>
            </a:fld>
            <a:endParaRPr lang="en-US" dirty="0"/>
          </a:p>
        </p:txBody>
      </p:sp>
    </p:spTree>
    <p:extLst>
      <p:ext uri="{BB962C8B-B14F-4D97-AF65-F5344CB8AC3E}">
        <p14:creationId xmlns:p14="http://schemas.microsoft.com/office/powerpoint/2010/main" val="2607944642"/>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{8AA9655E-6BC6-4B2F-93AD-68B43967E307}TF8a9b5915-b8c7-461e-8cdd-693d48b5e32371f7b7e2_win32-4bf0b9a2ea37</Template>
  <TotalTime>253</TotalTime>
  <Words>1710</Words>
  <Application>Microsoft Office PowerPoint</Application>
  <PresentationFormat>Widescreen</PresentationFormat>
  <Paragraphs>129</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Recruiting the Right Talent FOR A PROJECT MANAGER AT unilever to Effect Business Transformation      student name: Zayn hussain student id: 2407010 Lecturer name: Doreen amundam</vt:lpstr>
      <vt:lpstr>Table of contents</vt:lpstr>
      <vt:lpstr>Introduction</vt:lpstr>
      <vt:lpstr>Overview of  Recruitment Process     Overview of the Recruitment Process </vt:lpstr>
      <vt:lpstr>Job Analysis</vt:lpstr>
      <vt:lpstr>Job Description</vt:lpstr>
      <vt:lpstr>Person Specification</vt:lpstr>
      <vt:lpstr>Interview Type 1 – Structured Interview</vt:lpstr>
      <vt:lpstr>Interview Type 2 -Behavioral Interview</vt:lpstr>
      <vt:lpstr>Interview Type 3 - Panel Interview</vt:lpstr>
      <vt:lpstr>Questioning Technique 1 -Probing Questions</vt:lpstr>
      <vt:lpstr>Questioning Technique 2 -Socratic Questions</vt:lpstr>
      <vt:lpstr>Questioning Technique 3; Leading Questions</vt:lpstr>
      <vt:lpstr>Face-to- Face vs. Online Interview</vt:lpstr>
      <vt:lpstr>Continuation of slide 14</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lastModifiedBy>hp</cp:lastModifiedBy>
  <cp:revision>10</cp:revision>
  <dcterms:created xsi:type="dcterms:W3CDTF">2025-10-10T10:57:58Z</dcterms:created>
  <dcterms:modified xsi:type="dcterms:W3CDTF">2025-10-12T18:30:52Z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