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handoutMasterIdLst>
    <p:handoutMasterId r:id="rId27"/>
  </p:handoutMasterIdLst>
  <p:sldIdLst>
    <p:sldId id="256" r:id="rId2"/>
    <p:sldId id="257" r:id="rId3"/>
    <p:sldId id="258" r:id="rId4"/>
    <p:sldId id="259" r:id="rId5"/>
    <p:sldId id="260" r:id="rId6"/>
    <p:sldId id="278" r:id="rId7"/>
    <p:sldId id="27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80" r:id="rId16"/>
    <p:sldId id="269" r:id="rId17"/>
    <p:sldId id="270" r:id="rId18"/>
    <p:sldId id="271" r:id="rId19"/>
    <p:sldId id="272" r:id="rId20"/>
    <p:sldId id="273" r:id="rId21"/>
    <p:sldId id="274" r:id="rId22"/>
    <p:sldId id="276" r:id="rId23"/>
    <p:sldId id="275" r:id="rId24"/>
    <p:sldId id="281" r:id="rId25"/>
    <p:sldId id="277" r:id="rId26"/>
  </p:sldIdLst>
  <p:sldSz cx="9144000" cy="6858000" type="screen4x3"/>
  <p:notesSz cx="6858000" cy="9144000"/>
  <p:custDataLst>
    <p:tags r:id="rId2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080">
          <p15:clr>
            <a:srgbClr val="A4A3A4"/>
          </p15:clr>
        </p15:guide>
        <p15:guide id="3" orient="horz" pos="436">
          <p15:clr>
            <a:srgbClr val="A4A3A4"/>
          </p15:clr>
        </p15:guide>
        <p15:guide id="4" orient="horz" pos="718">
          <p15:clr>
            <a:srgbClr val="A4A3A4"/>
          </p15:clr>
        </p15:guide>
        <p15:guide id="5" orient="horz" pos="912">
          <p15:clr>
            <a:srgbClr val="A4A3A4"/>
          </p15:clr>
        </p15:guide>
        <p15:guide id="6" orient="horz" pos="3888">
          <p15:clr>
            <a:srgbClr val="A4A3A4"/>
          </p15:clr>
        </p15:guide>
        <p15:guide id="7" orient="horz" pos="3744">
          <p15:clr>
            <a:srgbClr val="A4A3A4"/>
          </p15:clr>
        </p15:guide>
        <p15:guide id="8" orient="horz" pos="799">
          <p15:clr>
            <a:srgbClr val="A4A3A4"/>
          </p15:clr>
        </p15:guide>
        <p15:guide id="9" pos="2880">
          <p15:clr>
            <a:srgbClr val="A4A3A4"/>
          </p15:clr>
        </p15:guide>
        <p15:guide id="10" pos="5520">
          <p15:clr>
            <a:srgbClr val="A4A3A4"/>
          </p15:clr>
        </p15:guide>
        <p15:guide id="11" pos="242">
          <p15:clr>
            <a:srgbClr val="A4A3A4"/>
          </p15:clr>
        </p15:guide>
        <p15:guide id="12" pos="480">
          <p15:clr>
            <a:srgbClr val="A4A3A4"/>
          </p15:clr>
        </p15:guide>
        <p15:guide id="13" pos="69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0" autoAdjust="0"/>
    <p:restoredTop sz="94660"/>
  </p:normalViewPr>
  <p:slideViewPr>
    <p:cSldViewPr>
      <p:cViewPr varScale="1">
        <p:scale>
          <a:sx n="105" d="100"/>
          <a:sy n="105" d="100"/>
        </p:scale>
        <p:origin x="300" y="108"/>
      </p:cViewPr>
      <p:guideLst>
        <p:guide orient="horz" pos="2160"/>
        <p:guide orient="horz" pos="4080"/>
        <p:guide orient="horz" pos="436"/>
        <p:guide orient="horz" pos="718"/>
        <p:guide orient="horz" pos="912"/>
        <p:guide orient="horz" pos="3888"/>
        <p:guide orient="horz" pos="3744"/>
        <p:guide orient="horz" pos="799"/>
        <p:guide pos="2880"/>
        <p:guide pos="5520"/>
        <p:guide pos="242"/>
        <p:guide pos="480"/>
        <p:guide pos="69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IN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933AFE8-6BBB-4414-B35A-DED72EF4DF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39645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Buildings image for Arnold PPWs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3365500"/>
            <a:ext cx="9078913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 descr="MyFinanceLab logo for RF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229350"/>
            <a:ext cx="16446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0"/>
          <p:cNvSpPr txBox="1">
            <a:spLocks noChangeArrowheads="1"/>
          </p:cNvSpPr>
          <p:nvPr userDrawn="1"/>
        </p:nvSpPr>
        <p:spPr bwMode="auto">
          <a:xfrm>
            <a:off x="1306513" y="6556375"/>
            <a:ext cx="650557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IN" altLang="en-US" sz="800"/>
              <a:t>Glen Arnold, </a:t>
            </a:r>
            <a:r>
              <a:rPr lang="en-US" altLang="en-US" sz="800" i="1"/>
              <a:t>Corporate Financial Management</a:t>
            </a:r>
            <a:r>
              <a:rPr lang="en-US" altLang="en-US" sz="800"/>
              <a:t>, 5</a:t>
            </a:r>
            <a:r>
              <a:rPr lang="en-US" altLang="en-US" sz="800" baseline="30000"/>
              <a:t>th</a:t>
            </a:r>
            <a:r>
              <a:rPr lang="en-US" altLang="en-US" sz="800"/>
              <a:t>  Edition © Pearson Education Limited 2013</a:t>
            </a:r>
            <a:endParaRPr lang="en-GB" altLang="en-US" sz="800"/>
          </a:p>
        </p:txBody>
      </p:sp>
      <p:pic>
        <p:nvPicPr>
          <p:cNvPr id="6" name="Picture 11" descr="PEARSON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5" y="6180138"/>
            <a:ext cx="15890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12"/>
          <p:cNvSpPr txBox="1">
            <a:spLocks noChangeArrowheads="1"/>
          </p:cNvSpPr>
          <p:nvPr userDrawn="1"/>
        </p:nvSpPr>
        <p:spPr bwMode="auto">
          <a:xfrm>
            <a:off x="0" y="0"/>
            <a:ext cx="806450" cy="21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GB" altLang="en-US" sz="800"/>
              <a:t>Slide 19.</a:t>
            </a:r>
            <a:fld id="{8C63CB7F-336B-4676-90FB-901334AAA584}" type="slidenum">
              <a:rPr lang="en-GB" altLang="en-US" sz="800"/>
              <a:pPr algn="ctr"/>
              <a:t>‹#›</a:t>
            </a:fld>
            <a:endParaRPr lang="en-GB" altLang="en-US" sz="800">
              <a:latin typeface="Times" panose="02020603050405020304" pitchFamily="18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7388" y="981075"/>
            <a:ext cx="7772400" cy="147002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82652042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863609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751666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549275"/>
            <a:ext cx="4316412" cy="55768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549275"/>
            <a:ext cx="4316413" cy="55768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426536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09869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524531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7910186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6401396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7362114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848190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15888"/>
            <a:ext cx="2195513" cy="6010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15888"/>
            <a:ext cx="6437312" cy="6010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654868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115888"/>
            <a:ext cx="878522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549275"/>
            <a:ext cx="8785225" cy="557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Text Box 10"/>
          <p:cNvSpPr txBox="1">
            <a:spLocks noChangeArrowheads="1"/>
          </p:cNvSpPr>
          <p:nvPr userDrawn="1"/>
        </p:nvSpPr>
        <p:spPr bwMode="auto">
          <a:xfrm>
            <a:off x="1306513" y="6556375"/>
            <a:ext cx="650557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IN" altLang="en-US" sz="800"/>
              <a:t>Glen Arnold, </a:t>
            </a:r>
            <a:r>
              <a:rPr lang="en-US" altLang="en-US" sz="800" i="1"/>
              <a:t>Corporate Financial Management</a:t>
            </a:r>
            <a:r>
              <a:rPr lang="en-US" altLang="en-US" sz="800"/>
              <a:t>, 5</a:t>
            </a:r>
            <a:r>
              <a:rPr lang="en-US" altLang="en-US" sz="800" baseline="30000"/>
              <a:t>th</a:t>
            </a:r>
            <a:r>
              <a:rPr lang="en-US" altLang="en-US" sz="800"/>
              <a:t>  Edition © Pearson Education Limited 2013</a:t>
            </a:r>
            <a:endParaRPr lang="en-GB" altLang="en-US" sz="800"/>
          </a:p>
        </p:txBody>
      </p:sp>
      <p:sp>
        <p:nvSpPr>
          <p:cNvPr id="1029" name="Text Box 11"/>
          <p:cNvSpPr txBox="1">
            <a:spLocks noChangeArrowheads="1"/>
          </p:cNvSpPr>
          <p:nvPr userDrawn="1"/>
        </p:nvSpPr>
        <p:spPr bwMode="auto">
          <a:xfrm>
            <a:off x="0" y="0"/>
            <a:ext cx="806450" cy="21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GB" altLang="en-US" sz="800"/>
              <a:t>Slide 19.</a:t>
            </a:r>
            <a:fld id="{E08E71B6-931A-4A05-B1D7-1FCCF7293500}" type="slidenum">
              <a:rPr lang="en-GB" altLang="en-US" sz="800"/>
              <a:pPr algn="ctr"/>
              <a:t>‹#›</a:t>
            </a:fld>
            <a:endParaRPr lang="en-GB" altLang="en-US" sz="800">
              <a:latin typeface="Times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sz="3200" dirty="0" smtClean="0"/>
              <a:t>Lecture 8</a:t>
            </a:r>
            <a:br>
              <a:rPr lang="en-GB" altLang="en-US" sz="3200" dirty="0" smtClean="0"/>
            </a:br>
            <a:r>
              <a:rPr lang="en-GB" altLang="en-US" sz="3200" dirty="0"/>
              <a:t/>
            </a:r>
            <a:br>
              <a:rPr lang="en-GB" altLang="en-US" sz="3200" dirty="0"/>
            </a:br>
            <a:r>
              <a:rPr lang="en-GB" altLang="en-US" sz="3200" dirty="0" smtClean="0"/>
              <a:t/>
            </a:r>
            <a:br>
              <a:rPr lang="en-GB" altLang="en-US" sz="3200" dirty="0" smtClean="0"/>
            </a:br>
            <a:r>
              <a:rPr lang="en-GB" altLang="en-US" sz="3200" dirty="0" smtClean="0"/>
              <a:t>Long-term debt finance 1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1079500" y="290513"/>
            <a:ext cx="6983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Long-term debt finance: 1</a:t>
            </a: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685800" y="1320800"/>
            <a:ext cx="8077200" cy="462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US" altLang="en-US" sz="2600"/>
              <a:t>Key characteristics of the main categories of debt 			finance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US" altLang="en-US" sz="2600"/>
              <a:t>The nature and the main types of bonds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US" altLang="en-US" sz="2600"/>
              <a:t>The main considerations for a firm when borrowing 			from banks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US" altLang="en-US" sz="2600"/>
              <a:t>Credit ratings given to debt finance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US" altLang="en-US" sz="2600"/>
              <a:t>The role of mezzanine and high-yield bonds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US" altLang="en-US" sz="2600"/>
              <a:t>Convertible bonds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82588" y="311150"/>
            <a:ext cx="8378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/>
              <a:t>Some fundamental features of debt finance</a:t>
            </a: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685800" y="1358900"/>
            <a:ext cx="8342313" cy="481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000"/>
              <a:t>Debt is something that has to be repaid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000"/>
              <a:t>Debt finance is less expensive than equity 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  <a:buFontTx/>
              <a:buChar char="–"/>
            </a:pPr>
            <a:r>
              <a:rPr lang="en-US" altLang="en-US" sz="2000"/>
              <a:t>The costs of raising the funds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  <a:buFontTx/>
              <a:buChar char="–"/>
            </a:pPr>
            <a:r>
              <a:rPr lang="en-US" altLang="en-US" sz="2000"/>
              <a:t>The annual return required to attract investors is less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  <a:buFontTx/>
              <a:buChar char="–"/>
            </a:pPr>
            <a:r>
              <a:rPr lang="en-US" altLang="en-US" sz="2000"/>
              <a:t>Tax deductibility of interest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000"/>
              <a:t>Lenders do not, generally, share in the value created by an 						extraordinarily successful business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000"/>
              <a:t>Absence of voting power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000"/>
              <a:t>When a company pays interest the tax authorities regard this as a 			cost of doing business and it can be used to reduce the taxable profit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000"/>
              <a:t>Creditors are able to claim some or all of the assets of the firm	in the 		event of non-compliance with the terms of the loan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079500" y="295275"/>
            <a:ext cx="6983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Bonds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685800" y="1346200"/>
            <a:ext cx="8272463" cy="326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350" indent="284163" defTabSz="304800">
              <a:lnSpc>
                <a:spcPct val="90000"/>
              </a:lnSpc>
              <a:spcBef>
                <a:spcPct val="60000"/>
              </a:spcBef>
              <a:buFontTx/>
              <a:buChar char="•"/>
              <a:tabLst>
                <a:tab pos="185738" algn="l"/>
              </a:tabLst>
              <a:defRPr/>
            </a:pPr>
            <a:r>
              <a:rPr lang="en-US" sz="2000" dirty="0"/>
              <a:t>A bond is a long-term contract in which the bondholders lend money 		to a company.</a:t>
            </a:r>
          </a:p>
          <a:p>
            <a:pPr marL="6350" indent="284163" defTabSz="304800">
              <a:lnSpc>
                <a:spcPct val="90000"/>
              </a:lnSpc>
              <a:spcBef>
                <a:spcPct val="60000"/>
              </a:spcBef>
              <a:buFontTx/>
              <a:buChar char="•"/>
              <a:tabLst>
                <a:tab pos="185738" algn="l"/>
              </a:tabLst>
              <a:defRPr/>
            </a:pPr>
            <a:r>
              <a:rPr lang="en-GB" sz="2000" dirty="0"/>
              <a:t>The company (usually) promises to pay the bond owners pre-					determined payments, usually a series of coupons, until the bond 			matures.</a:t>
            </a:r>
          </a:p>
          <a:p>
            <a:pPr marL="6350" indent="284163" defTabSz="304800">
              <a:lnSpc>
                <a:spcPct val="90000"/>
              </a:lnSpc>
              <a:spcBef>
                <a:spcPct val="60000"/>
              </a:spcBef>
              <a:buFontTx/>
              <a:buChar char="•"/>
              <a:tabLst>
                <a:tab pos="185738" algn="l"/>
              </a:tabLst>
              <a:defRPr/>
            </a:pPr>
            <a:r>
              <a:rPr lang="en-GB" sz="2000" dirty="0"/>
              <a:t>At maturity the bondholder receives a specified principal sum called 		the par (face or nominal) value of the bond.</a:t>
            </a:r>
          </a:p>
          <a:p>
            <a:pPr marL="279400" indent="-279400" defTabSz="304800">
              <a:lnSpc>
                <a:spcPct val="90000"/>
              </a:lnSpc>
              <a:spcBef>
                <a:spcPct val="60000"/>
              </a:spcBef>
              <a:buFontTx/>
              <a:buChar char="•"/>
              <a:tabLst>
                <a:tab pos="185738" algn="l"/>
              </a:tabLst>
              <a:defRPr/>
            </a:pPr>
            <a:r>
              <a:rPr lang="en-GB" sz="2000" dirty="0"/>
              <a:t>These negotiable (that is tradable in a secondary market</a:t>
            </a:r>
            <a:r>
              <a:rPr lang="en-GB" sz="2000"/>
              <a:t>) </a:t>
            </a:r>
            <a:r>
              <a:rPr lang="en-GB" sz="2000"/>
              <a:t>instruments come </a:t>
            </a:r>
            <a:r>
              <a:rPr lang="en-GB" sz="2000" dirty="0"/>
              <a:t>in a variety of forms:</a:t>
            </a:r>
          </a:p>
          <a:p>
            <a:pPr marL="830263" lvl="1" indent="-285750" defTabSz="304800">
              <a:lnSpc>
                <a:spcPct val="90000"/>
              </a:lnSpc>
              <a:spcBef>
                <a:spcPct val="20000"/>
              </a:spcBef>
              <a:buFontTx/>
              <a:buChar char="–"/>
              <a:tabLst>
                <a:tab pos="185738" algn="l"/>
              </a:tabLst>
              <a:defRPr/>
            </a:pPr>
            <a:r>
              <a:rPr lang="en-GB" sz="1800" dirty="0"/>
              <a:t>Straight, plain vanilla or bullet bonds</a:t>
            </a:r>
          </a:p>
          <a:p>
            <a:pPr marL="830263" lvl="1" indent="-285750" defTabSz="304800">
              <a:lnSpc>
                <a:spcPct val="90000"/>
              </a:lnSpc>
              <a:spcBef>
                <a:spcPct val="20000"/>
              </a:spcBef>
              <a:buFontTx/>
              <a:buChar char="–"/>
              <a:tabLst>
                <a:tab pos="185738" algn="l"/>
              </a:tabLst>
              <a:defRPr/>
            </a:pPr>
            <a:r>
              <a:rPr lang="en-GB" sz="1800" dirty="0"/>
              <a:t>Coupons every three months</a:t>
            </a:r>
          </a:p>
          <a:p>
            <a:pPr marL="830263" lvl="1" indent="-285750" defTabSz="304800">
              <a:lnSpc>
                <a:spcPct val="90000"/>
              </a:lnSpc>
              <a:spcBef>
                <a:spcPct val="20000"/>
              </a:spcBef>
              <a:buFontTx/>
              <a:buChar char="–"/>
              <a:tabLst>
                <a:tab pos="185738" algn="l"/>
              </a:tabLst>
              <a:defRPr/>
            </a:pPr>
            <a:r>
              <a:rPr lang="en-GB" sz="1800" dirty="0"/>
              <a:t>Zero coupon bonds</a:t>
            </a:r>
          </a:p>
          <a:p>
            <a:pPr marL="830263" lvl="1" indent="-285750" defTabSz="304800">
              <a:lnSpc>
                <a:spcPct val="90000"/>
              </a:lnSpc>
              <a:spcBef>
                <a:spcPct val="20000"/>
              </a:spcBef>
              <a:buFontTx/>
              <a:buChar char="–"/>
              <a:tabLst>
                <a:tab pos="185738" algn="l"/>
              </a:tabLst>
              <a:defRPr/>
            </a:pPr>
            <a:r>
              <a:rPr lang="en-GB" sz="1800" dirty="0"/>
              <a:t>Floating-rate or variable-rate bonds</a:t>
            </a:r>
          </a:p>
          <a:p>
            <a:pPr marL="830263" lvl="1" indent="-285750" defTabSz="304800">
              <a:lnSpc>
                <a:spcPct val="90000"/>
              </a:lnSpc>
              <a:spcBef>
                <a:spcPct val="20000"/>
              </a:spcBef>
              <a:buFontTx/>
              <a:buChar char="–"/>
              <a:tabLst>
                <a:tab pos="185738" algn="l"/>
              </a:tabLst>
              <a:defRPr/>
            </a:pPr>
            <a:r>
              <a:rPr lang="en-GB" sz="1800" dirty="0"/>
              <a:t>Linked to a wide variety of economic events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82588" y="298450"/>
            <a:ext cx="8378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Debentures, loan stocks and trust deeds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685800" y="1358900"/>
            <a:ext cx="8272463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GB" altLang="en-US" sz="2000"/>
              <a:t>Debenture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–"/>
            </a:pPr>
            <a:r>
              <a:rPr lang="en-US" altLang="en-US" sz="1800"/>
              <a:t>Either a fixed or a floating charge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–"/>
            </a:pPr>
            <a:r>
              <a:rPr lang="en-US" altLang="en-US" sz="1800"/>
              <a:t>As a general rule debentures are secured and loan stock is unsecured,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–"/>
            </a:pPr>
            <a:r>
              <a:rPr lang="en-US" altLang="en-US" sz="1800"/>
              <a:t>If liquidation occurs unsecured loan stockholders rank beneath debenture holders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–"/>
            </a:pPr>
            <a:r>
              <a:rPr lang="en-US" altLang="en-US" sz="1800"/>
              <a:t>Fixed-interest securities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en-GB" altLang="en-US" sz="2000"/>
              <a:t>Trust deed, trustees ensure compliance with the contract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en-GB" altLang="en-US" sz="2000"/>
              <a:t>Affirmative covenants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en-US" altLang="en-US" sz="2000"/>
              <a:t>Negative (restrictive) covenants</a:t>
            </a:r>
          </a:p>
          <a:p>
            <a:pPr lvl="1" eaLnBrk="1" hangingPunct="1">
              <a:spcBef>
                <a:spcPct val="30000"/>
              </a:spcBef>
              <a:buFontTx/>
              <a:buChar char="–"/>
            </a:pPr>
            <a:r>
              <a:rPr lang="en-US" altLang="en-US" sz="1800"/>
              <a:t>Limits on further debt issuance</a:t>
            </a:r>
          </a:p>
          <a:p>
            <a:pPr lvl="1" eaLnBrk="1" hangingPunct="1">
              <a:spcBef>
                <a:spcPct val="30000"/>
              </a:spcBef>
              <a:buFontTx/>
              <a:buChar char="–"/>
            </a:pPr>
            <a:r>
              <a:rPr lang="en-US" altLang="en-US" sz="1800"/>
              <a:t>Dividend level</a:t>
            </a:r>
          </a:p>
          <a:p>
            <a:pPr lvl="1" eaLnBrk="1" hangingPunct="1">
              <a:spcBef>
                <a:spcPct val="30000"/>
              </a:spcBef>
              <a:buFontTx/>
              <a:buChar char="–"/>
            </a:pPr>
            <a:r>
              <a:rPr lang="en-US" altLang="en-US" sz="1800"/>
              <a:t>Limits on the disposal of assets</a:t>
            </a:r>
          </a:p>
          <a:p>
            <a:pPr lvl="1" eaLnBrk="1" hangingPunct="1">
              <a:spcBef>
                <a:spcPct val="30000"/>
              </a:spcBef>
              <a:buFontTx/>
              <a:buChar char="–"/>
            </a:pPr>
            <a:r>
              <a:rPr lang="en-US" altLang="en-US" sz="1800"/>
              <a:t>Financial ratios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82588" y="295275"/>
            <a:ext cx="8378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Repayments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31788" y="1319213"/>
            <a:ext cx="8272462" cy="404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49288" indent="-3302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altLang="en-US" sz="2800"/>
              <a:t>paid entirely at maturity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altLang="en-US" sz="2800"/>
              <a:t>repaid before the final redemption date.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altLang="en-US" sz="2800"/>
              <a:t>sinking fund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IN" altLang="en-US" sz="2800"/>
              <a:t>range of dates for redemption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IN" altLang="en-US" sz="2800"/>
              <a:t>issuing firm to buy the outstanding bonds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IN" altLang="en-US" sz="2800"/>
              <a:t>a firm is also able to purchase bonds on the open market.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altLang="en-US" sz="2800"/>
              <a:t>‘irredeemable’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82588" y="298450"/>
            <a:ext cx="8378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Bond variations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68300" y="1357313"/>
            <a:ext cx="8272463" cy="404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12775" indent="-327025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IN" altLang="en-US" sz="2800"/>
              <a:t>deep discounted bonds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altLang="en-US" sz="2800"/>
              <a:t>zero coupon bond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altLang="en-US" sz="2800"/>
              <a:t> 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endParaRPr lang="en-US" altLang="en-US" sz="2800"/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endParaRPr lang="en-US" altLang="en-US" sz="2800"/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altLang="en-US" sz="2800"/>
              <a:t>floating-rate note (FRN)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IN" altLang="en-US" sz="2800"/>
              <a:t>London Inter-Bank Offered Rate (LIBOR)</a:t>
            </a:r>
            <a:endParaRPr lang="en-US" altLang="en-US" sz="2800"/>
          </a:p>
        </p:txBody>
      </p:sp>
      <p:pic>
        <p:nvPicPr>
          <p:cNvPr id="9220" name="Picture 4" descr="slide-19-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2454275"/>
            <a:ext cx="34290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527175" y="290513"/>
            <a:ext cx="6089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Bank borrowing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685800" y="1320800"/>
            <a:ext cx="8272463" cy="326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US" altLang="en-US" sz="2600"/>
              <a:t>Borrowing from banks is attractive to companies for 			the following reasons:</a:t>
            </a:r>
            <a:endParaRPr lang="en-GB" altLang="en-US" sz="2600"/>
          </a:p>
          <a:p>
            <a:pPr lvl="1" eaLnBrk="1" hangingPunct="1">
              <a:lnSpc>
                <a:spcPct val="90000"/>
              </a:lnSpc>
              <a:spcBef>
                <a:spcPct val="60000"/>
              </a:spcBef>
              <a:buFontTx/>
              <a:buChar char="–"/>
            </a:pPr>
            <a:r>
              <a:rPr lang="en-GB" altLang="en-US"/>
              <a:t>Administrative and legal costs are low</a:t>
            </a:r>
          </a:p>
          <a:p>
            <a:pPr lvl="1" eaLnBrk="1" hangingPunct="1">
              <a:lnSpc>
                <a:spcPct val="90000"/>
              </a:lnSpc>
              <a:spcBef>
                <a:spcPct val="60000"/>
              </a:spcBef>
              <a:buFontTx/>
              <a:buChar char="–"/>
            </a:pPr>
            <a:r>
              <a:rPr lang="en-GB" altLang="en-US"/>
              <a:t>Quick</a:t>
            </a:r>
          </a:p>
          <a:p>
            <a:pPr lvl="1" eaLnBrk="1" hangingPunct="1">
              <a:lnSpc>
                <a:spcPct val="90000"/>
              </a:lnSpc>
              <a:spcBef>
                <a:spcPct val="60000"/>
              </a:spcBef>
              <a:buFontTx/>
              <a:buChar char="–"/>
            </a:pPr>
            <a:r>
              <a:rPr lang="en-GB" altLang="en-US"/>
              <a:t>Flexibility</a:t>
            </a:r>
          </a:p>
          <a:p>
            <a:pPr lvl="1" eaLnBrk="1" hangingPunct="1">
              <a:lnSpc>
                <a:spcPct val="90000"/>
              </a:lnSpc>
              <a:spcBef>
                <a:spcPct val="60000"/>
              </a:spcBef>
              <a:buFontTx/>
              <a:buChar char="–"/>
            </a:pPr>
            <a:r>
              <a:rPr lang="en-GB" altLang="en-US"/>
              <a:t>Available to small firms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333375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lvl="1" algn="ctr" eaLnBrk="1" hangingPunct="1"/>
            <a:r>
              <a:rPr lang="en-US" altLang="en-US" b="1"/>
              <a:t>Factors for a firm to consider when borrowing from a bank</a:t>
            </a:r>
          </a:p>
        </p:txBody>
      </p:sp>
      <p:sp>
        <p:nvSpPr>
          <p:cNvPr id="11267" name="Rectangle 7"/>
          <p:cNvSpPr>
            <a:spLocks noChangeArrowheads="1"/>
          </p:cNvSpPr>
          <p:nvPr/>
        </p:nvSpPr>
        <p:spPr bwMode="auto">
          <a:xfrm>
            <a:off x="685800" y="1320800"/>
            <a:ext cx="8272463" cy="462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3825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Costs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Arrangement fee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Interest rate can be either fixed or floating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If it is floating then the rate will generally be certain percentage points above the banks’ base rate or LIBOR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Floating-rate borrowings have advantages:</a:t>
            </a:r>
          </a:p>
          <a:p>
            <a:pPr lvl="2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 sz="2000"/>
              <a:t>If interest rates fall the cost of the loan falls</a:t>
            </a:r>
          </a:p>
          <a:p>
            <a:pPr lvl="2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 sz="2000"/>
              <a:t>Fixed rates are usually above floating rates</a:t>
            </a:r>
          </a:p>
          <a:p>
            <a:pPr lvl="2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 sz="2000"/>
              <a:t>Returns on the firm’s assets may go up at times of higher interest rates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Floating rates have some disadvantages</a:t>
            </a:r>
          </a:p>
          <a:p>
            <a:pPr lvl="2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 sz="2000"/>
              <a:t>The firm may be caught out by a rise in interest rates</a:t>
            </a:r>
          </a:p>
          <a:p>
            <a:pPr lvl="2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 sz="2000"/>
              <a:t>Uncertainty about the precise cash outflow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ChangeArrowheads="1"/>
          </p:cNvSpPr>
          <p:nvPr/>
        </p:nvSpPr>
        <p:spPr bwMode="auto">
          <a:xfrm>
            <a:off x="0" y="34925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000" b="1"/>
              <a:t>Factors for a firm to consider when borrowing from a bank: </a:t>
            </a:r>
            <a:r>
              <a:rPr lang="en-GB" altLang="en-US" sz="2000" b="1"/>
              <a:t>Security</a:t>
            </a:r>
            <a:endParaRPr lang="en-US" altLang="en-US" sz="2000" b="1"/>
          </a:p>
        </p:txBody>
      </p:sp>
      <p:sp>
        <p:nvSpPr>
          <p:cNvPr id="12291" name="Rectangle 6"/>
          <p:cNvSpPr>
            <a:spLocks noChangeArrowheads="1"/>
          </p:cNvSpPr>
          <p:nvPr/>
        </p:nvSpPr>
        <p:spPr bwMode="auto">
          <a:xfrm>
            <a:off x="698500" y="1333500"/>
            <a:ext cx="8272463" cy="432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Banks concerned about the borrower’s competence and 		honesty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/>
              <a:t>‘Asymmetric information’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One party in the negotiation is ignorant of, or cannot observe, some of the information which is essential to the contracting and decision-making process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/>
              <a:t>Companies may overcome bank uncertainty to some 				degree by providing as much information as possible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/>
              <a:t>Collateral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/>
              <a:t>Loan covenants place restrictions on managerial action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/>
              <a:t>Personal guarantees of directors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0" y="333375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/>
              <a:t>Factors for a firm to consider when borrowing from a bank</a:t>
            </a:r>
          </a:p>
        </p:txBody>
      </p:sp>
      <p:sp>
        <p:nvSpPr>
          <p:cNvPr id="13315" name="Rectangle 5"/>
          <p:cNvSpPr>
            <a:spLocks noChangeArrowheads="1"/>
          </p:cNvSpPr>
          <p:nvPr/>
        </p:nvSpPr>
        <p:spPr bwMode="auto">
          <a:xfrm>
            <a:off x="674688" y="1014413"/>
            <a:ext cx="8272462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Repayment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Carefully consider the period of the loan and the repayment schedules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Repayment holidays or grace periods</a:t>
            </a:r>
          </a:p>
        </p:txBody>
      </p:sp>
      <p:pic>
        <p:nvPicPr>
          <p:cNvPr id="13316" name="Picture 7" descr="exh-11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54288"/>
            <a:ext cx="7345363" cy="325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9"/>
          <p:cNvSpPr txBox="1">
            <a:spLocks noChangeArrowheads="1"/>
          </p:cNvSpPr>
          <p:nvPr/>
        </p:nvSpPr>
        <p:spPr bwMode="auto">
          <a:xfrm>
            <a:off x="292100" y="6061075"/>
            <a:ext cx="853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IN" altLang="en-US" sz="1800" b="1"/>
              <a:t>Exhibit 11.4</a:t>
            </a:r>
            <a:r>
              <a:rPr lang="en-IN" altLang="en-US" sz="1800"/>
              <a:t>  </a:t>
            </a:r>
            <a:r>
              <a:rPr lang="en-US" altLang="en-US" sz="1800"/>
              <a:t>Examples of loan repayment arrangements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079500" y="298450"/>
            <a:ext cx="6983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Syndicated loans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685800" y="1344613"/>
            <a:ext cx="8274050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GB" altLang="en-US"/>
              <a:t>A few banks each contribute a portion of the overall loan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GB" altLang="en-US"/>
              <a:t>Lead manager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Handful of other banks to co-manage the loan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Syndicate group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 sz="2200"/>
              <a:t>Managing bank also underwrites much of the loan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/>
              <a:t>Syndicated loans are available at short notice and can be 		provided discreetly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/>
              <a:t>Generally offer lower returns than bond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/>
              <a:t>Rank above most bonds on liquidation payouts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/>
              <a:t>The loans carry covenants similar to those on bond 					agreements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1081088" y="295275"/>
            <a:ext cx="6983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Credit rating</a:t>
            </a:r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685800" y="1331913"/>
            <a:ext cx="8274050" cy="326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GB" altLang="en-US" sz="2600"/>
              <a:t>Debt rating depends on</a:t>
            </a:r>
          </a:p>
          <a:p>
            <a:pPr lvl="1" eaLnBrk="1" hangingPunct="1">
              <a:spcBef>
                <a:spcPct val="20000"/>
              </a:spcBef>
              <a:buFontTx/>
              <a:buChar char="–"/>
            </a:pPr>
            <a:r>
              <a:rPr lang="en-GB" altLang="en-US"/>
              <a:t>Likelihood of payments of interest and/or capital not being paid (that is, default)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/>
              <a:t>The extent to which the lender is protected in the event of a default (the recoverability of the debt)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 sz="2600"/>
              <a:t>‘Investment grade’, many institutional investors are 			permitted to invest in investment grade bonds only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 sz="2600"/>
              <a:t>The specific loan is rated rather than the borrower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000" b="1"/>
              <a:t>A comparison of Moody’s and Standard &amp; Poor’s rating scales</a:t>
            </a:r>
          </a:p>
        </p:txBody>
      </p:sp>
      <p:pic>
        <p:nvPicPr>
          <p:cNvPr id="16387" name="Picture 5" descr="exh-11-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79450"/>
            <a:ext cx="7632700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 Box 7"/>
          <p:cNvSpPr txBox="1">
            <a:spLocks noChangeArrowheads="1"/>
          </p:cNvSpPr>
          <p:nvPr/>
        </p:nvSpPr>
        <p:spPr bwMode="auto">
          <a:xfrm>
            <a:off x="292100" y="5921375"/>
            <a:ext cx="8534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IN" altLang="en-US" sz="1800" b="1"/>
              <a:t>Exhibit 11.5</a:t>
            </a:r>
            <a:r>
              <a:rPr lang="en-IN" altLang="en-US" sz="1800"/>
              <a:t>  </a:t>
            </a:r>
            <a:r>
              <a:rPr lang="en-US" altLang="en-US" sz="1800"/>
              <a:t>A comparison of Moody’s, Standard &amp; Poor’s and Fitch’s rating scales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29845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Bond default rates</a:t>
            </a:r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292100" y="5440363"/>
            <a:ext cx="85344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IN" altLang="en-US" sz="1800" b="1"/>
              <a:t>Exhibit 11.7</a:t>
            </a:r>
            <a:r>
              <a:rPr lang="en-IN" altLang="en-US" sz="1800"/>
              <a:t>  Fitch Global Corporate Finance average cumulative default rates 1990–2010</a:t>
            </a:r>
          </a:p>
          <a:p>
            <a:pPr>
              <a:spcBef>
                <a:spcPct val="50000"/>
              </a:spcBef>
            </a:pPr>
            <a:r>
              <a:rPr lang="en-IN" altLang="en-US" sz="1200" i="1"/>
              <a:t>Source</a:t>
            </a:r>
            <a:r>
              <a:rPr lang="en-IN" altLang="en-US" sz="1200"/>
              <a:t>: Fitch Ratings Global Corporate Finance 2010 Transition and Default Study www.fitchratings.com/creditdesk/reports/report_frame.cfm?rpt_id=606665</a:t>
            </a:r>
            <a:endParaRPr lang="en-GB" altLang="en-US" sz="1200"/>
          </a:p>
        </p:txBody>
      </p:sp>
      <p:pic>
        <p:nvPicPr>
          <p:cNvPr id="17412" name="Picture 5" descr="exhibit-11-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938213"/>
            <a:ext cx="7337425" cy="429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081088" y="298450"/>
            <a:ext cx="6983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Mezzanine debt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685800" y="1331913"/>
            <a:ext cx="8274050" cy="461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1800"/>
              <a:t>Mezzanine debt is debt offering a high return with a high risk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1800"/>
              <a:t>Unsecured or secured but ranking behind senior loans for payment of 				interest and capital 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1800"/>
              <a:t>Generally offers interest rates two to nine percentage points more than that 		on senior debt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1800"/>
              <a:t>Alternatively known as subordinated, intermediate or low grade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1800"/>
              <a:t>Often comes with equity warrant or share options attached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1800"/>
              <a:t>An ‘equity kicker’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1800"/>
              <a:t>Tends to be used when bank borrowing limits are reached and the firm 				cannot or will not issue more equity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1800"/>
              <a:t>Permits the firm to move beyond what is normally considered acceptable 			debt : equity ratios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1081088" y="298450"/>
            <a:ext cx="6983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High-yield (junk) bonds</a:t>
            </a:r>
          </a:p>
        </p:txBody>
      </p:sp>
      <p:sp>
        <p:nvSpPr>
          <p:cNvPr id="19459" name="Rectangle 5"/>
          <p:cNvSpPr>
            <a:spLocks noChangeArrowheads="1"/>
          </p:cNvSpPr>
          <p:nvPr/>
        </p:nvSpPr>
        <p:spPr bwMode="auto">
          <a:xfrm>
            <a:off x="673100" y="1331913"/>
            <a:ext cx="8274050" cy="326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600"/>
              <a:t>Bonds with high-risk and high-return characteristics 			(ratings of Bs and Cs)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600"/>
              <a:t>‘Fallen angels’ or bonds issued specifically to provide 		higher-risk finance instruments for investors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600"/>
              <a:t>European high-yield bond market is in its infancy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382588" y="298450"/>
            <a:ext cx="8378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Uses of mezzanine and high yield bonds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685800" y="1344613"/>
            <a:ext cx="8274050" cy="472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en-GB" altLang="en-US" sz="2600"/>
              <a:t>Note that mezzanine finance is usually a private form 		of debt (e.g. loan), rather than a publicly traded bond 		form of debt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en-GB" altLang="en-US" sz="2600"/>
              <a:t>Mezzanine and junk bond finance has proved to be 			particularly useful to: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/>
              <a:t>Managers involved in a leveraged buyouts, LBO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/>
              <a:t>Fast-growing companies also make use of mezzanine finance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/>
              <a:t>Firms ‘gearing themselves up’ to finance merger activity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GB" altLang="en-US"/>
              <a:t>Leveraged recapitalisations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/>
          <p:cNvSpPr>
            <a:spLocks noChangeArrowheads="1"/>
          </p:cNvSpPr>
          <p:nvPr/>
        </p:nvSpPr>
        <p:spPr bwMode="auto">
          <a:xfrm>
            <a:off x="382588" y="298450"/>
            <a:ext cx="8378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Financing a leveraged buyout</a:t>
            </a:r>
          </a:p>
        </p:txBody>
      </p:sp>
      <p:pic>
        <p:nvPicPr>
          <p:cNvPr id="21507" name="Picture 1030" descr="exh-11-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19150"/>
            <a:ext cx="8353425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1032"/>
          <p:cNvSpPr txBox="1">
            <a:spLocks noChangeArrowheads="1"/>
          </p:cNvSpPr>
          <p:nvPr/>
        </p:nvSpPr>
        <p:spPr bwMode="auto">
          <a:xfrm>
            <a:off x="292100" y="5707063"/>
            <a:ext cx="85344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IN" altLang="en-US" sz="1800" b="1"/>
              <a:t>Exhibit 11.10</a:t>
            </a:r>
            <a:r>
              <a:rPr lang="en-IN" altLang="en-US" sz="1800"/>
              <a:t>  </a:t>
            </a:r>
            <a:r>
              <a:rPr lang="en-US" altLang="en-US" sz="1800"/>
              <a:t>Sparrow – Profit and Loss Account and Balance Sheet (£000s)</a:t>
            </a:r>
          </a:p>
          <a:p>
            <a:pPr>
              <a:spcBef>
                <a:spcPct val="50000"/>
              </a:spcBef>
            </a:pPr>
            <a:r>
              <a:rPr lang="en-US" altLang="en-US" sz="1200" i="1"/>
              <a:t>Notes</a:t>
            </a:r>
            <a:r>
              <a:rPr lang="en-US" altLang="en-US" sz="1200"/>
              <a:t>: Past tax liabilities have been accepted by Hawk. Money set aside for depreciation is used to replace assets to maintain £10m of assets throughout. Also depreciation equals capital allowances used for tax purposes.</a:t>
            </a:r>
            <a:endParaRPr lang="en-GB" altLang="en-US" sz="1200"/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079500" y="295275"/>
            <a:ext cx="6983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Convertible bonds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85800" y="1331913"/>
            <a:ext cx="8274050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30263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Carry a rate of interest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Also give the holder the right to exchange the bonds at some 					stage in the future into ordinary shares according to some 						prearranged formula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Usually the conversion price is 10–30 per cent greater than the 				existing share price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If a £100 bond offered the right to convert to 40 ordinary shares the 			conversion price would be £2.50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Given the current market price of the shares of, say, £2.20,						would be a conversion premium of:</a:t>
            </a:r>
          </a:p>
          <a:p>
            <a:pPr lvl="1" eaLnBrk="1" hangingPunct="1">
              <a:spcBef>
                <a:spcPct val="60000"/>
              </a:spcBef>
            </a:pPr>
            <a:r>
              <a:rPr lang="en-GB" altLang="en-US" sz="2000"/>
              <a:t>2.50 – 2.20</a:t>
            </a:r>
          </a:p>
          <a:p>
            <a:pPr lvl="1" eaLnBrk="1" hangingPunct="1">
              <a:spcBef>
                <a:spcPct val="60000"/>
              </a:spcBef>
              <a:buFontTx/>
              <a:buChar char="•"/>
            </a:pPr>
            <a:endParaRPr lang="en-GB" altLang="en-US" sz="2000"/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1295400" y="56896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600200" y="5719763"/>
            <a:ext cx="7556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/>
              <a:t>2.20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682875" y="5481638"/>
            <a:ext cx="2727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/>
              <a:t>= 0.136 or 13.6%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081088" y="298450"/>
            <a:ext cx="6983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Convertible bonds – example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684213" y="1149350"/>
            <a:ext cx="8274050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Autonomy issued convertible bonds in March 2010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The issue raised £500m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The bonds were to be redeemed in March 2015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Priced at a par value of £100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Semi-annual coupon was set at 3.25 per cent pa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 sz="2000"/>
              <a:t>Conversion price was at £20.6334 per share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513013" y="4246563"/>
            <a:ext cx="3489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Nominal (par) value of bond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513013" y="4697413"/>
            <a:ext cx="3489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Conversion price</a:t>
            </a:r>
          </a:p>
        </p:txBody>
      </p:sp>
      <p:sp>
        <p:nvSpPr>
          <p:cNvPr id="30" name="Line 6"/>
          <p:cNvSpPr>
            <a:spLocks noChangeShapeType="1"/>
          </p:cNvSpPr>
          <p:nvPr/>
        </p:nvSpPr>
        <p:spPr bwMode="auto">
          <a:xfrm>
            <a:off x="2601913" y="4691063"/>
            <a:ext cx="3276600" cy="0"/>
          </a:xfrm>
          <a:prstGeom prst="line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76200" y="4475163"/>
            <a:ext cx="27035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Conversion ratio =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5943600" y="4246563"/>
            <a:ext cx="12493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£100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5943600" y="4697413"/>
            <a:ext cx="14319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£20.6334</a:t>
            </a:r>
          </a:p>
        </p:txBody>
      </p:sp>
      <p:sp>
        <p:nvSpPr>
          <p:cNvPr id="34" name="Line 10"/>
          <p:cNvSpPr>
            <a:spLocks noChangeShapeType="1"/>
          </p:cNvSpPr>
          <p:nvPr/>
        </p:nvSpPr>
        <p:spPr bwMode="auto">
          <a:xfrm flipV="1">
            <a:off x="6192838" y="4691063"/>
            <a:ext cx="804862" cy="3175"/>
          </a:xfrm>
          <a:prstGeom prst="line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6964363" y="4500563"/>
            <a:ext cx="20145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= 4.8465 shares</a:t>
            </a:r>
          </a:p>
        </p:txBody>
      </p:sp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5791200" y="4487863"/>
            <a:ext cx="533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=</a:t>
            </a:r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685800" y="5165725"/>
            <a:ext cx="82613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17500" defTabSz="330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30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30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30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30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30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30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30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30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2000"/>
              <a:t>The conversion price was set at a premium of 36 per cent over the 	ordinary share price at the time of pricing which was £15.22                         	((20.6334 – 15.22)/15.22 = 36%)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290513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Example of a convertible bond</a:t>
            </a: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685800" y="1382713"/>
            <a:ext cx="8274050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60000"/>
              </a:spcBef>
              <a:buFontTx/>
              <a:buChar char="•"/>
            </a:pPr>
            <a:r>
              <a:rPr lang="en-GB" altLang="en-US"/>
              <a:t>Autonomy </a:t>
            </a:r>
            <a:r>
              <a:rPr lang="en-IN" altLang="en-US"/>
              <a:t>sold £500m of convertible bonds in March 				2010</a:t>
            </a:r>
          </a:p>
          <a:p>
            <a:pPr eaLnBrk="1" hangingPunct="1">
              <a:lnSpc>
                <a:spcPct val="85000"/>
              </a:lnSpc>
              <a:spcBef>
                <a:spcPct val="60000"/>
              </a:spcBef>
              <a:buFontTx/>
              <a:buChar char="•"/>
            </a:pPr>
            <a:r>
              <a:rPr lang="en-IN" altLang="en-US"/>
              <a:t>Five-year bonds issued at a par value of £100</a:t>
            </a:r>
          </a:p>
          <a:p>
            <a:pPr eaLnBrk="1" hangingPunct="1">
              <a:lnSpc>
                <a:spcPct val="85000"/>
              </a:lnSpc>
              <a:spcBef>
                <a:spcPct val="60000"/>
              </a:spcBef>
              <a:buFontTx/>
              <a:buChar char="•"/>
            </a:pPr>
            <a:r>
              <a:rPr lang="en-IN" altLang="en-US"/>
              <a:t>Semi-annual coupon of 3.25 per cent per year</a:t>
            </a:r>
          </a:p>
          <a:p>
            <a:pPr eaLnBrk="1" hangingPunct="1">
              <a:lnSpc>
                <a:spcPct val="85000"/>
              </a:lnSpc>
              <a:spcBef>
                <a:spcPct val="60000"/>
              </a:spcBef>
              <a:buFontTx/>
              <a:buChar char="•"/>
            </a:pPr>
            <a:r>
              <a:rPr lang="en-IN" altLang="en-US"/>
              <a:t>The five-year bond would be converted into ordinary 				shares and would have an initial conversion price of 				£20.6334, a 36 per cent premium to the share price </a:t>
            </a:r>
            <a:br>
              <a:rPr lang="en-IN" altLang="en-US"/>
            </a:br>
            <a:r>
              <a:rPr lang="en-IN" altLang="en-US"/>
              <a:t>		at the time of issue at £15.22</a:t>
            </a:r>
          </a:p>
          <a:p>
            <a:pPr eaLnBrk="1" hangingPunct="1">
              <a:lnSpc>
                <a:spcPct val="85000"/>
              </a:lnSpc>
              <a:spcBef>
                <a:spcPct val="60000"/>
              </a:spcBef>
              <a:buFontTx/>
              <a:buChar char="•"/>
            </a:pPr>
            <a:r>
              <a:rPr lang="en-GB" altLang="en-US"/>
              <a:t>  </a:t>
            </a:r>
          </a:p>
          <a:p>
            <a:pPr eaLnBrk="1" hangingPunct="1">
              <a:lnSpc>
                <a:spcPct val="85000"/>
              </a:lnSpc>
              <a:spcBef>
                <a:spcPct val="60000"/>
              </a:spcBef>
              <a:buFontTx/>
              <a:buChar char="•"/>
            </a:pPr>
            <a:r>
              <a:rPr lang="en-IN" altLang="en-US"/>
              <a:t>Each bond carries the right to convert to 4.8465 shares, 			which is equivalent to paying £20.6334 for each share at		 the £100 par value of the bond.</a:t>
            </a:r>
            <a:endParaRPr lang="en-GB" altLang="en-US"/>
          </a:p>
        </p:txBody>
      </p:sp>
      <p:pic>
        <p:nvPicPr>
          <p:cNvPr id="24580" name="Picture 4" descr="slide-19-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4660900"/>
            <a:ext cx="74580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29845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Summary of convertible bond technical jargon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827338" y="1360488"/>
            <a:ext cx="3489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Nominal (par) value of bond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827338" y="1811338"/>
            <a:ext cx="3489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Conversion price</a:t>
            </a:r>
          </a:p>
        </p:txBody>
      </p:sp>
      <p:sp>
        <p:nvSpPr>
          <p:cNvPr id="25605" name="Line 5"/>
          <p:cNvSpPr>
            <a:spLocks noChangeShapeType="1"/>
          </p:cNvSpPr>
          <p:nvPr/>
        </p:nvSpPr>
        <p:spPr bwMode="auto">
          <a:xfrm>
            <a:off x="2916238" y="1804988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268288" y="1614488"/>
            <a:ext cx="27035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Conversion ratio =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3902075" y="2514600"/>
            <a:ext cx="3489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Nominal (par) value of bond</a:t>
            </a: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2438400" y="2965450"/>
            <a:ext cx="6629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Number of shares into which bond may be converted</a:t>
            </a:r>
          </a:p>
        </p:txBody>
      </p:sp>
      <p:sp>
        <p:nvSpPr>
          <p:cNvPr id="25609" name="Line 9"/>
          <p:cNvSpPr>
            <a:spLocks noChangeShapeType="1"/>
          </p:cNvSpPr>
          <p:nvPr/>
        </p:nvSpPr>
        <p:spPr bwMode="auto">
          <a:xfrm>
            <a:off x="2743200" y="2959100"/>
            <a:ext cx="6019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268288" y="2768600"/>
            <a:ext cx="27035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Conversion price =</a:t>
            </a:r>
          </a:p>
        </p:txBody>
      </p:sp>
      <p:sp>
        <p:nvSpPr>
          <p:cNvPr id="25611" name="Text Box 15"/>
          <p:cNvSpPr txBox="1">
            <a:spLocks noChangeArrowheads="1"/>
          </p:cNvSpPr>
          <p:nvPr/>
        </p:nvSpPr>
        <p:spPr bwMode="auto">
          <a:xfrm>
            <a:off x="3200400" y="3813175"/>
            <a:ext cx="4724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Conversion price – Market share price</a:t>
            </a:r>
          </a:p>
        </p:txBody>
      </p:sp>
      <p:sp>
        <p:nvSpPr>
          <p:cNvPr id="25612" name="Text Box 16"/>
          <p:cNvSpPr txBox="1">
            <a:spLocks noChangeArrowheads="1"/>
          </p:cNvSpPr>
          <p:nvPr/>
        </p:nvSpPr>
        <p:spPr bwMode="auto">
          <a:xfrm>
            <a:off x="3749675" y="4264025"/>
            <a:ext cx="3489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Market share price</a:t>
            </a:r>
          </a:p>
        </p:txBody>
      </p:sp>
      <p:sp>
        <p:nvSpPr>
          <p:cNvPr id="25613" name="Line 17"/>
          <p:cNvSpPr>
            <a:spLocks noChangeShapeType="1"/>
          </p:cNvSpPr>
          <p:nvPr/>
        </p:nvSpPr>
        <p:spPr bwMode="auto">
          <a:xfrm>
            <a:off x="3352800" y="4257675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5614" name="Text Box 18"/>
          <p:cNvSpPr txBox="1">
            <a:spLocks noChangeArrowheads="1"/>
          </p:cNvSpPr>
          <p:nvPr/>
        </p:nvSpPr>
        <p:spPr bwMode="auto">
          <a:xfrm>
            <a:off x="268288" y="4067175"/>
            <a:ext cx="32369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Conversion premium =</a:t>
            </a:r>
          </a:p>
        </p:txBody>
      </p:sp>
      <p:sp>
        <p:nvSpPr>
          <p:cNvPr id="25615" name="Text Box 20"/>
          <p:cNvSpPr txBox="1">
            <a:spLocks noChangeArrowheads="1"/>
          </p:cNvSpPr>
          <p:nvPr/>
        </p:nvSpPr>
        <p:spPr bwMode="auto">
          <a:xfrm>
            <a:off x="7620000" y="4051300"/>
            <a:ext cx="10048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× 100</a:t>
            </a:r>
          </a:p>
        </p:txBody>
      </p:sp>
      <p:sp>
        <p:nvSpPr>
          <p:cNvPr id="25616" name="Text Box 22"/>
          <p:cNvSpPr txBox="1">
            <a:spLocks noChangeArrowheads="1"/>
          </p:cNvSpPr>
          <p:nvPr/>
        </p:nvSpPr>
        <p:spPr bwMode="auto">
          <a:xfrm>
            <a:off x="268288" y="5286375"/>
            <a:ext cx="73517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Conversion value = Current share price × Conversion ratio</a:t>
            </a:r>
          </a:p>
        </p:txBody>
      </p:sp>
      <p:sp>
        <p:nvSpPr>
          <p:cNvPr id="25617" name="Text Box 24"/>
          <p:cNvSpPr txBox="1">
            <a:spLocks noChangeArrowheads="1"/>
          </p:cNvSpPr>
          <p:nvPr/>
        </p:nvSpPr>
        <p:spPr bwMode="auto">
          <a:xfrm>
            <a:off x="292100" y="5897563"/>
            <a:ext cx="853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IN" altLang="en-US" sz="1800" b="1"/>
              <a:t>Exhibit 11.11</a:t>
            </a:r>
            <a:r>
              <a:rPr lang="en-IN" altLang="en-US" sz="1800"/>
              <a:t>  </a:t>
            </a:r>
            <a:r>
              <a:rPr lang="en-US" altLang="en-US" sz="1800"/>
              <a:t>Summary of convertible bond technical jargon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307975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/>
              <a:t>Advantages to the company of convertible bonds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685800" y="1331913"/>
            <a:ext cx="8274050" cy="461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1	Lower interest than on a similar debenture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2	The interest is tax deductible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3	Self liquidating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4	Fewer restrictive covenants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5	Underpriced shares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6	Cheap way to issue shares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en-GB" altLang="en-US"/>
              <a:t>7	Available finance when straight debt and equity are not 			available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081088" y="295275"/>
            <a:ext cx="6983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/>
              <a:t>Lecture review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698500" y="1370013"/>
            <a:ext cx="8274050" cy="41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350" indent="284163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04800" eaLnBrk="0" hangingPunct="0"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04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5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en-GB" altLang="en-US"/>
              <a:t>Debt finance has a number of advantages for the 						company as well as drawbacks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en-GB" altLang="en-US"/>
              <a:t>Bonds and loan stocks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en-GB" altLang="en-US"/>
              <a:t>Bank borrowing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en-GB" altLang="en-US"/>
              <a:t>Syndicated loan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en-GB" altLang="en-US"/>
              <a:t>Credit rating 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en-GB" altLang="en-US"/>
              <a:t>Mezzanine debt and high-yield bonds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en-GB" altLang="en-US"/>
              <a:t>Convertible bonds</a:t>
            </a:r>
          </a:p>
        </p:txBody>
      </p:sp>
    </p:spTree>
  </p:cSld>
  <p:clrMapOvr>
    <a:masterClrMapping/>
  </p:clrMapOvr>
  <p:transition spd="med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8"/>
  <p:tag name="MMPROD_UIDATA" val="&lt;database version=&quot;6.0&quot;&gt;&lt;object type=&quot;1&quot; unique_id=&quot;10001&quot;&gt;&lt;object type=&quot;8&quot; unique_id=&quot;25840&quot;&gt;&lt;/object&gt;&lt;object type=&quot;2&quot; unique_id=&quot;25841&quot;&gt;&lt;object type=&quot;3&quot; unique_id=&quot;25842&quot;&gt;&lt;property id=&quot;20148&quot; value=&quot;5&quot;/&gt;&lt;property id=&quot;20300&quot; value=&quot;Slide 1 - &amp;quot;Corporate Financial&amp;#x0D;&amp;#x0A;Management, 5th edition&amp;#x0D;&amp;#x0A;Glen Arnold&amp;#x0D;&amp;#x0A;Lecture 19&amp;#x0D;&amp;#x0A;Long-term debt finance 1&amp;quot;&quot;/&gt;&lt;property id=&quot;20307&quot; value=&quot;256&quot;/&gt;&lt;/object&gt;&lt;object type=&quot;3&quot; unique_id=&quot;25843&quot;&gt;&lt;property id=&quot;20148&quot; value=&quot;5&quot;/&gt;&lt;property id=&quot;20300&quot; value=&quot;Slide 2&quot;/&gt;&lt;property id=&quot;20307&quot; value=&quot;257&quot;/&gt;&lt;/object&gt;&lt;object type=&quot;3&quot; unique_id=&quot;25844&quot;&gt;&lt;property id=&quot;20148&quot; value=&quot;5&quot;/&gt;&lt;property id=&quot;20300&quot; value=&quot;Slide 3&quot;/&gt;&lt;property id=&quot;20307&quot; value=&quot;258&quot;/&gt;&lt;/object&gt;&lt;object type=&quot;3&quot; unique_id=&quot;25845&quot;&gt;&lt;property id=&quot;20148&quot; value=&quot;5&quot;/&gt;&lt;property id=&quot;20300&quot; value=&quot;Slide 4&quot;/&gt;&lt;property id=&quot;20307&quot; value=&quot;259&quot;/&gt;&lt;/object&gt;&lt;object type=&quot;3&quot; unique_id=&quot;25846&quot;&gt;&lt;property id=&quot;20148&quot; value=&quot;5&quot;/&gt;&lt;property id=&quot;20300&quot; value=&quot;Slide 5&quot;/&gt;&lt;property id=&quot;20307&quot; value=&quot;260&quot;/&gt;&lt;/object&gt;&lt;object type=&quot;3&quot; unique_id=&quot;25847&quot;&gt;&lt;property id=&quot;20148&quot; value=&quot;5&quot;/&gt;&lt;property id=&quot;20300&quot; value=&quot;Slide 8&quot;/&gt;&lt;property id=&quot;20307&quot; value=&quot;261&quot;/&gt;&lt;/object&gt;&lt;object type=&quot;3&quot; unique_id=&quot;25848&quot;&gt;&lt;property id=&quot;20148&quot; value=&quot;5&quot;/&gt;&lt;property id=&quot;20300&quot; value=&quot;Slide 9&quot;/&gt;&lt;property id=&quot;20307&quot; value=&quot;262&quot;/&gt;&lt;/object&gt;&lt;object type=&quot;3&quot; unique_id=&quot;25849&quot;&gt;&lt;property id=&quot;20148&quot; value=&quot;5&quot;/&gt;&lt;property id=&quot;20300&quot; value=&quot;Slide 10&quot;/&gt;&lt;property id=&quot;20307&quot; value=&quot;263&quot;/&gt;&lt;/object&gt;&lt;object type=&quot;3&quot; unique_id=&quot;25850&quot;&gt;&lt;property id=&quot;20148&quot; value=&quot;5&quot;/&gt;&lt;property id=&quot;20300&quot; value=&quot;Slide 11&quot;/&gt;&lt;property id=&quot;20307&quot; value=&quot;264&quot;/&gt;&lt;/object&gt;&lt;object type=&quot;3&quot; unique_id=&quot;25851&quot;&gt;&lt;property id=&quot;20148&quot; value=&quot;5&quot;/&gt;&lt;property id=&quot;20300&quot; value=&quot;Slide 12&quot;/&gt;&lt;property id=&quot;20307&quot; value=&quot;265&quot;/&gt;&lt;/object&gt;&lt;object type=&quot;3&quot; unique_id=&quot;25852&quot;&gt;&lt;property id=&quot;20148&quot; value=&quot;5&quot;/&gt;&lt;property id=&quot;20300&quot; value=&quot;Slide 13&quot;/&gt;&lt;property id=&quot;20307&quot; value=&quot;266&quot;/&gt;&lt;/object&gt;&lt;object type=&quot;3&quot; unique_id=&quot;25853&quot;&gt;&lt;property id=&quot;20148&quot; value=&quot;5&quot;/&gt;&lt;property id=&quot;20300&quot; value=&quot;Slide 14&quot;/&gt;&lt;property id=&quot;20307&quot; value=&quot;267&quot;/&gt;&lt;/object&gt;&lt;object type=&quot;3&quot; unique_id=&quot;25854&quot;&gt;&lt;property id=&quot;20148&quot; value=&quot;5&quot;/&gt;&lt;property id=&quot;20300&quot; value=&quot;Slide 16&quot;/&gt;&lt;property id=&quot;20307&quot; value=&quot;269&quot;/&gt;&lt;/object&gt;&lt;object type=&quot;3&quot; unique_id=&quot;25855&quot;&gt;&lt;property id=&quot;20148&quot; value=&quot;5&quot;/&gt;&lt;property id=&quot;20300&quot; value=&quot;Slide 17&quot;/&gt;&lt;property id=&quot;20307&quot; value=&quot;270&quot;/&gt;&lt;/object&gt;&lt;object type=&quot;3&quot; unique_id=&quot;25856&quot;&gt;&lt;property id=&quot;20148&quot; value=&quot;5&quot;/&gt;&lt;property id=&quot;20300&quot; value=&quot;Slide 18&quot;/&gt;&lt;property id=&quot;20307&quot; value=&quot;271&quot;/&gt;&lt;/object&gt;&lt;object type=&quot;3&quot; unique_id=&quot;25857&quot;&gt;&lt;property id=&quot;20148&quot; value=&quot;5&quot;/&gt;&lt;property id=&quot;20300&quot; value=&quot;Slide 19&quot;/&gt;&lt;property id=&quot;20307&quot; value=&quot;272&quot;/&gt;&lt;/object&gt;&lt;object type=&quot;3&quot; unique_id=&quot;25858&quot;&gt;&lt;property id=&quot;20148&quot; value=&quot;5&quot;/&gt;&lt;property id=&quot;20300&quot; value=&quot;Slide 20&quot;/&gt;&lt;property id=&quot;20307&quot; value=&quot;273&quot;/&gt;&lt;/object&gt;&lt;object type=&quot;3&quot; unique_id=&quot;25859&quot;&gt;&lt;property id=&quot;20148&quot; value=&quot;5&quot;/&gt;&lt;property id=&quot;20300&quot; value=&quot;Slide 21&quot;/&gt;&lt;property id=&quot;20307&quot; value=&quot;274&quot;/&gt;&lt;/object&gt;&lt;object type=&quot;3&quot; unique_id=&quot;25860&quot;&gt;&lt;property id=&quot;20148&quot; value=&quot;5&quot;/&gt;&lt;property id=&quot;20300&quot; value=&quot;Slide 23&quot;/&gt;&lt;property id=&quot;20307&quot; value=&quot;275&quot;/&gt;&lt;/object&gt;&lt;object type=&quot;3&quot; unique_id=&quot;25861&quot;&gt;&lt;property id=&quot;20148&quot; value=&quot;5&quot;/&gt;&lt;property id=&quot;20300&quot; value=&quot;Slide 22&quot;/&gt;&lt;property id=&quot;20307&quot; value=&quot;276&quot;/&gt;&lt;/object&gt;&lt;object type=&quot;3&quot; unique_id=&quot;25862&quot;&gt;&lt;property id=&quot;20148&quot; value=&quot;5&quot;/&gt;&lt;property id=&quot;20300&quot; value=&quot;Slide 25&quot;/&gt;&lt;property id=&quot;20307&quot; value=&quot;277&quot;/&gt;&lt;/object&gt;&lt;object type=&quot;3&quot; unique_id=&quot;27519&quot;&gt;&lt;property id=&quot;20148&quot; value=&quot;5&quot;/&gt;&lt;property id=&quot;20300&quot; value=&quot;Slide 6&quot;/&gt;&lt;property id=&quot;20307&quot; value=&quot;278&quot;/&gt;&lt;/object&gt;&lt;object type=&quot;3&quot; unique_id=&quot;27784&quot;&gt;&lt;property id=&quot;20148&quot; value=&quot;5&quot;/&gt;&lt;property id=&quot;20300&quot; value=&quot;Slide 7&quot;/&gt;&lt;property id=&quot;20307&quot; value=&quot;279&quot;/&gt;&lt;/object&gt;&lt;object type=&quot;3&quot; unique_id=&quot;27910&quot;&gt;&lt;property id=&quot;20148&quot; value=&quot;5&quot;/&gt;&lt;property id=&quot;20300&quot; value=&quot;Slide 15&quot;/&gt;&lt;property id=&quot;20307&quot; value=&quot;280&quot;/&gt;&lt;/object&gt;&lt;object type=&quot;3&quot; unique_id=&quot;28223&quot;&gt;&lt;property id=&quot;20148&quot; value=&quot;5&quot;/&gt;&lt;property id=&quot;20300&quot; value=&quot;Slide 24&quot;/&gt;&lt;property id=&quot;20307&quot; value=&quot;281&quot;/&gt;&lt;/object&gt;&lt;/object&gt;&lt;/object&gt;&lt;/database&gt;"/>
</p:tagLst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1030</TotalTime>
  <Words>846</Words>
  <Application>Microsoft Office PowerPoint</Application>
  <PresentationFormat>On-screen Show (4:3)</PresentationFormat>
  <Paragraphs>192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</vt:lpstr>
      <vt:lpstr>1_Default Design</vt:lpstr>
      <vt:lpstr>Lecture 8   Long-term debt finance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laserwords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laser</dc:creator>
  <cp:lastModifiedBy>rosh</cp:lastModifiedBy>
  <cp:revision>212</cp:revision>
  <dcterms:created xsi:type="dcterms:W3CDTF">2005-05-11T06:33:50Z</dcterms:created>
  <dcterms:modified xsi:type="dcterms:W3CDTF">2016-11-03T00:03:25Z</dcterms:modified>
</cp:coreProperties>
</file>