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282" autoAdjust="0"/>
  </p:normalViewPr>
  <p:slideViewPr>
    <p:cSldViewPr snapToGrid="0">
      <p:cViewPr varScale="1">
        <p:scale>
          <a:sx n="53" d="100"/>
          <a:sy n="53" d="100"/>
        </p:scale>
        <p:origin x="181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B01789-74C2-4E6D-B265-F8B64FAAFEC4}" type="datetimeFigureOut">
              <a:rPr lang="en-US" smtClean="0"/>
              <a:t>6/13/2023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067F1B-82AA-4057-8AE5-F123FC56570C}" type="slidenum">
              <a:rPr lang="en-US" smtClean="0"/>
              <a:t>‹#›</a:t>
            </a:fld>
            <a:endParaRPr lang="en-US"/>
          </a:p>
        </p:txBody>
      </p:sp>
    </p:spTree>
    <p:extLst>
      <p:ext uri="{BB962C8B-B14F-4D97-AF65-F5344CB8AC3E}">
        <p14:creationId xmlns:p14="http://schemas.microsoft.com/office/powerpoint/2010/main" val="961436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Strong brand value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Strong global presence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Around 160000 skilled employees.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Good marketing strategies.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good number of loyal customers.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Weakness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room rate is higher.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Difficult to monitor activities of other branches.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Poor online review</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Opportunities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hotel industry is one of the growing industries (Bowie et al., 2017). </a:t>
            </a:r>
            <a:endParaRPr lang="en-US" sz="1200" kern="1200" dirty="0">
              <a:solidFill>
                <a:schemeClr val="tx1"/>
              </a:solidFill>
              <a:effectLst/>
              <a:latin typeface="+mn-lt"/>
              <a:ea typeface="+mn-ea"/>
              <a:cs typeface="+mn-cs"/>
            </a:endParaRPr>
          </a:p>
          <a:p>
            <a:pPr lvl="0"/>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is available.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Technological advancement.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Several global issues such as the pandemic, Russia vs Ukraine issue influence the hotel industry.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High inflation in most of the European countries.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High government implications.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Political Factors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Political instability in Europe after Russia vs Ukraine war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Economic factors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High inflation </a:t>
            </a:r>
          </a:p>
          <a:p>
            <a:pPr lvl="0"/>
            <a:r>
              <a:rPr lang="en-US" sz="1200" kern="1200" dirty="0">
                <a:solidFill>
                  <a:schemeClr val="tx1"/>
                </a:solidFill>
                <a:effectLst/>
                <a:latin typeface="+mn-lt"/>
                <a:ea typeface="+mn-ea"/>
                <a:cs typeface="+mn-cs"/>
              </a:rPr>
              <a:t>Unavailable labor market </a:t>
            </a:r>
          </a:p>
          <a:p>
            <a:r>
              <a:rPr lang="en-US" sz="1200" b="1" kern="1200" dirty="0">
                <a:solidFill>
                  <a:schemeClr val="tx1"/>
                </a:solidFill>
                <a:effectLst/>
                <a:latin typeface="+mn-lt"/>
                <a:ea typeface="+mn-ea"/>
                <a:cs typeface="+mn-cs"/>
              </a:rPr>
              <a:t>Social Factors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Hotel Hilton arranges social awareness campaigns.</a:t>
            </a:r>
          </a:p>
          <a:p>
            <a:r>
              <a:rPr lang="en-US" sz="1200" b="1" kern="1200" dirty="0">
                <a:solidFill>
                  <a:schemeClr val="tx1"/>
                </a:solidFill>
                <a:effectLst/>
                <a:latin typeface="+mn-lt"/>
                <a:ea typeface="+mn-ea"/>
                <a:cs typeface="+mn-cs"/>
              </a:rPr>
              <a:t>Technological factors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High tech is used on reservation and payment settlement.</a:t>
            </a:r>
          </a:p>
          <a:p>
            <a:r>
              <a:rPr lang="en-US" sz="1200" b="1" kern="1200" dirty="0">
                <a:solidFill>
                  <a:schemeClr val="tx1"/>
                </a:solidFill>
                <a:effectLst/>
                <a:latin typeface="+mn-lt"/>
                <a:ea typeface="+mn-ea"/>
                <a:cs typeface="+mn-cs"/>
              </a:rPr>
              <a:t>Legal factors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Different business policy and government implications </a:t>
            </a:r>
          </a:p>
          <a:p>
            <a:r>
              <a:rPr lang="en-US" sz="1200" b="1" kern="1200" dirty="0">
                <a:solidFill>
                  <a:schemeClr val="tx1"/>
                </a:solidFill>
                <a:effectLst/>
                <a:latin typeface="+mn-lt"/>
                <a:ea typeface="+mn-ea"/>
                <a:cs typeface="+mn-cs"/>
              </a:rPr>
              <a:t>Environmental factors </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Concerning issues such as global warming, increasing carbon footprints and sustainability issues, etc. </a:t>
            </a:r>
          </a:p>
          <a:p>
            <a:endParaRPr lang="en-US" dirty="0"/>
          </a:p>
        </p:txBody>
      </p:sp>
      <p:sp>
        <p:nvSpPr>
          <p:cNvPr id="4" name="Slide Number Placeholder 3"/>
          <p:cNvSpPr>
            <a:spLocks noGrp="1"/>
          </p:cNvSpPr>
          <p:nvPr>
            <p:ph type="sldNum" sz="quarter" idx="10"/>
          </p:nvPr>
        </p:nvSpPr>
        <p:spPr/>
        <p:txBody>
          <a:bodyPr/>
          <a:lstStyle/>
          <a:p>
            <a:fld id="{77067F1B-82AA-4057-8AE5-F123FC56570C}" type="slidenum">
              <a:rPr lang="en-US" smtClean="0"/>
              <a:t>2</a:t>
            </a:fld>
            <a:endParaRPr lang="en-US"/>
          </a:p>
        </p:txBody>
      </p:sp>
    </p:spTree>
    <p:extLst>
      <p:ext uri="{BB962C8B-B14F-4D97-AF65-F5344CB8AC3E}">
        <p14:creationId xmlns:p14="http://schemas.microsoft.com/office/powerpoint/2010/main" val="1082256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Customer Segmentation and target market of Hotel Hilton </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It's noticed that hotel Hilton provides different types of rooms to their customers at different prices. That’s the reason why both premium guests and budget-oriented guests prefer the hotel Hilton. Normally the actual target market of Hotel Hilton is different types of travelers, business professionals, events attendance, or tourists. Most of the guest's age is between 25-45 (Jobber, 2020). Since most of the outlets of Hotel Hilton are located in the European region, most of the guests are European. </a:t>
            </a:r>
          </a:p>
          <a:p>
            <a:r>
              <a:rPr lang="en-GB" sz="1200" b="1" kern="1200" dirty="0">
                <a:solidFill>
                  <a:schemeClr val="tx1"/>
                </a:solidFill>
                <a:effectLst/>
                <a:latin typeface="+mn-lt"/>
                <a:ea typeface="+mn-ea"/>
                <a:cs typeface="+mn-cs"/>
              </a:rPr>
              <a:t>Competitors' Analysis of Hotel Hilton </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a leading hotel business company, Hotel Hilton has many business competitors in the market. Bowman's strategy clock will be a very helpful tool here which helps Hotel Hilton by showing it gap and strategies of its competitors. The main competitors of Hotel Hilton are Hotel Four Seasons, Hotel Sheraton, Hotel Crown Plaza, Hotel Travelodge, Holiday Inn, etc.  </a:t>
            </a:r>
          </a:p>
          <a:p>
            <a:endParaRPr lang="en-US" dirty="0"/>
          </a:p>
        </p:txBody>
      </p:sp>
      <p:sp>
        <p:nvSpPr>
          <p:cNvPr id="4" name="Slide Number Placeholder 3"/>
          <p:cNvSpPr>
            <a:spLocks noGrp="1"/>
          </p:cNvSpPr>
          <p:nvPr>
            <p:ph type="sldNum" sz="quarter" idx="10"/>
          </p:nvPr>
        </p:nvSpPr>
        <p:spPr/>
        <p:txBody>
          <a:bodyPr/>
          <a:lstStyle/>
          <a:p>
            <a:fld id="{77067F1B-82AA-4057-8AE5-F123FC56570C}" type="slidenum">
              <a:rPr lang="en-US" smtClean="0"/>
              <a:t>3</a:t>
            </a:fld>
            <a:endParaRPr lang="en-US"/>
          </a:p>
        </p:txBody>
      </p:sp>
    </p:spTree>
    <p:extLst>
      <p:ext uri="{BB962C8B-B14F-4D97-AF65-F5344CB8AC3E}">
        <p14:creationId xmlns:p14="http://schemas.microsoft.com/office/powerpoint/2010/main" val="955825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Collaborators of Hotel Hilton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Since Hotel Hilton is one of the leading hotel business companies in the world, this hotel business company has collaborated with many business companies such as collaboration with other hotels such as Hotel Crown Plaza, airlines companies like American Airlines, Transportation companies like Uber, etc. (Middleton,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7067F1B-82AA-4057-8AE5-F123FC56570C}" type="slidenum">
              <a:rPr lang="en-US" smtClean="0"/>
              <a:t>4</a:t>
            </a:fld>
            <a:endParaRPr lang="en-US"/>
          </a:p>
        </p:txBody>
      </p:sp>
    </p:spTree>
    <p:extLst>
      <p:ext uri="{BB962C8B-B14F-4D97-AF65-F5344CB8AC3E}">
        <p14:creationId xmlns:p14="http://schemas.microsoft.com/office/powerpoint/2010/main" val="324405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Objectives analysis of Hotel Hilton based on SMART analysis   </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Specific:</a:t>
            </a:r>
            <a:r>
              <a:rPr lang="en-US" sz="1200" kern="1200" dirty="0">
                <a:solidFill>
                  <a:schemeClr val="tx1"/>
                </a:solidFill>
                <a:effectLst/>
                <a:latin typeface="+mn-lt"/>
                <a:ea typeface="+mn-ea"/>
                <a:cs typeface="+mn-cs"/>
              </a:rPr>
              <a:t> Targeting more people and increasing the number of loyal customers. </a:t>
            </a:r>
          </a:p>
          <a:p>
            <a:r>
              <a:rPr lang="en-US" sz="1200" b="1" kern="1200" dirty="0">
                <a:solidFill>
                  <a:schemeClr val="tx1"/>
                </a:solidFill>
                <a:effectLst/>
                <a:latin typeface="+mn-lt"/>
                <a:ea typeface="+mn-ea"/>
                <a:cs typeface="+mn-cs"/>
              </a:rPr>
              <a:t>Measurable:</a:t>
            </a:r>
            <a:r>
              <a:rPr lang="en-US" sz="1200" kern="1200" dirty="0">
                <a:solidFill>
                  <a:schemeClr val="tx1"/>
                </a:solidFill>
                <a:effectLst/>
                <a:latin typeface="+mn-lt"/>
                <a:ea typeface="+mn-ea"/>
                <a:cs typeface="+mn-cs"/>
              </a:rPr>
              <a:t> Progress can be measured if the sales are increased.    </a:t>
            </a:r>
          </a:p>
          <a:p>
            <a:r>
              <a:rPr lang="en-US" sz="1200" b="1" kern="1200" dirty="0">
                <a:solidFill>
                  <a:schemeClr val="tx1"/>
                </a:solidFill>
                <a:effectLst/>
                <a:latin typeface="+mn-lt"/>
                <a:ea typeface="+mn-ea"/>
                <a:cs typeface="+mn-cs"/>
              </a:rPr>
              <a:t>Attainable:</a:t>
            </a:r>
            <a:r>
              <a:rPr lang="en-US" sz="1200" kern="1200" dirty="0">
                <a:solidFill>
                  <a:schemeClr val="tx1"/>
                </a:solidFill>
                <a:effectLst/>
                <a:latin typeface="+mn-lt"/>
                <a:ea typeface="+mn-ea"/>
                <a:cs typeface="+mn-cs"/>
              </a:rPr>
              <a:t> Online marketing strategies will be followed to inform customers about the quality of service at Hotel Hilton.  </a:t>
            </a:r>
          </a:p>
          <a:p>
            <a:r>
              <a:rPr lang="en-US" sz="1200" b="1" kern="1200" dirty="0">
                <a:solidFill>
                  <a:schemeClr val="tx1"/>
                </a:solidFill>
                <a:effectLst/>
                <a:latin typeface="+mn-lt"/>
                <a:ea typeface="+mn-ea"/>
                <a:cs typeface="+mn-cs"/>
              </a:rPr>
              <a:t>Relevant:</a:t>
            </a:r>
            <a:r>
              <a:rPr lang="en-US" sz="1200" kern="1200" dirty="0">
                <a:solidFill>
                  <a:schemeClr val="tx1"/>
                </a:solidFill>
                <a:effectLst/>
                <a:latin typeface="+mn-lt"/>
                <a:ea typeface="+mn-ea"/>
                <a:cs typeface="+mn-cs"/>
              </a:rPr>
              <a:t> Since everyone is connected with social media, online marketing will be very effective here.    </a:t>
            </a:r>
          </a:p>
          <a:p>
            <a:r>
              <a:rPr lang="en-US" sz="1200" b="1" kern="1200" dirty="0">
                <a:solidFill>
                  <a:schemeClr val="tx1"/>
                </a:solidFill>
                <a:effectLst/>
                <a:latin typeface="+mn-lt"/>
                <a:ea typeface="+mn-ea"/>
                <a:cs typeface="+mn-cs"/>
              </a:rPr>
              <a:t>Time-bound:</a:t>
            </a:r>
            <a:r>
              <a:rPr lang="en-US" sz="1200" kern="1200" dirty="0">
                <a:solidFill>
                  <a:schemeClr val="tx1"/>
                </a:solidFill>
                <a:effectLst/>
                <a:latin typeface="+mn-lt"/>
                <a:ea typeface="+mn-ea"/>
                <a:cs typeface="+mn-cs"/>
              </a:rPr>
              <a:t> 1 month</a:t>
            </a:r>
          </a:p>
          <a:p>
            <a:endParaRPr lang="en-US" dirty="0"/>
          </a:p>
        </p:txBody>
      </p:sp>
      <p:sp>
        <p:nvSpPr>
          <p:cNvPr id="4" name="Slide Number Placeholder 3"/>
          <p:cNvSpPr>
            <a:spLocks noGrp="1"/>
          </p:cNvSpPr>
          <p:nvPr>
            <p:ph type="sldNum" sz="quarter" idx="10"/>
          </p:nvPr>
        </p:nvSpPr>
        <p:spPr/>
        <p:txBody>
          <a:bodyPr/>
          <a:lstStyle/>
          <a:p>
            <a:fld id="{77067F1B-82AA-4057-8AE5-F123FC56570C}" type="slidenum">
              <a:rPr lang="en-US" smtClean="0"/>
              <a:t>5</a:t>
            </a:fld>
            <a:endParaRPr lang="en-US"/>
          </a:p>
        </p:txBody>
      </p:sp>
    </p:spTree>
    <p:extLst>
      <p:ext uri="{BB962C8B-B14F-4D97-AF65-F5344CB8AC3E}">
        <p14:creationId xmlns:p14="http://schemas.microsoft.com/office/powerpoint/2010/main" val="442779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Marketing Mix of Hotel Hilton </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Figure: Model of marketing mix of Hotel Premier Inn</a:t>
            </a:r>
          </a:p>
          <a:p>
            <a:r>
              <a:rPr lang="en-US" sz="1200" kern="1200" dirty="0">
                <a:solidFill>
                  <a:schemeClr val="tx1"/>
                </a:solidFill>
                <a:effectLst/>
                <a:latin typeface="+mn-lt"/>
                <a:ea typeface="+mn-ea"/>
                <a:cs typeface="+mn-cs"/>
              </a:rPr>
              <a:t>Source: (Ghauri, 2022)</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Products: </a:t>
            </a:r>
            <a:r>
              <a:rPr lang="en-GB" sz="1200" kern="1200" dirty="0">
                <a:solidFill>
                  <a:schemeClr val="tx1"/>
                </a:solidFill>
                <a:effectLst/>
                <a:latin typeface="+mn-lt"/>
                <a:ea typeface="+mn-ea"/>
                <a:cs typeface="+mn-cs"/>
              </a:rPr>
              <a:t>Hotel Hilton has around 1.12 million different types of rooms such as single rooms, double rooms, suit rooms, etc. </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Price: </a:t>
            </a:r>
            <a:r>
              <a:rPr lang="en-GB" sz="1200" kern="1200" dirty="0">
                <a:solidFill>
                  <a:schemeClr val="tx1"/>
                </a:solidFill>
                <a:effectLst/>
                <a:latin typeface="+mn-lt"/>
                <a:ea typeface="+mn-ea"/>
                <a:cs typeface="+mn-cs"/>
              </a:rPr>
              <a:t>Variation in the room price is noticed on Hotel Hilton. Hotel Hilton offers both premium and budgeted room services to their customers. </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Place: </a:t>
            </a:r>
            <a:r>
              <a:rPr lang="en-GB" sz="1200" kern="1200" dirty="0">
                <a:solidFill>
                  <a:schemeClr val="tx1"/>
                </a:solidFill>
                <a:effectLst/>
                <a:latin typeface="+mn-lt"/>
                <a:ea typeface="+mn-ea"/>
                <a:cs typeface="+mn-cs"/>
              </a:rPr>
              <a:t>Hotel Hilton operates in more than 100 countries in the world. Most of their outlets are located in Europe (Ryan, 2022).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Promotion: </a:t>
            </a:r>
            <a:r>
              <a:rPr lang="en-GB" sz="1200" kern="1200" dirty="0">
                <a:solidFill>
                  <a:schemeClr val="tx1"/>
                </a:solidFill>
                <a:effectLst/>
                <a:latin typeface="+mn-lt"/>
                <a:ea typeface="+mn-ea"/>
                <a:cs typeface="+mn-cs"/>
              </a:rPr>
              <a:t>Hotel Hilton uses both traditional and online platforms to promote their brand values to their customers.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value proposition of Hotel Hilton </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key selling point or the unique selling proposition of Hotel Hilton is providing the best hotel service at the best price (Harries et al., 2020). Moreover, the management team of this hotel always gives priority to the customer’s demands and preferences. Such as an example, if a guest becomes disappointed with any of the services of Hotel Hilton, he can express his complaint. After getting the complaints from the guests, HR of Hilton tries to give a proper solution in this regard. </a:t>
            </a:r>
          </a:p>
          <a:p>
            <a:r>
              <a:rPr lang="en-US" sz="1200" kern="1200" dirty="0">
                <a:solidFill>
                  <a:schemeClr val="tx1"/>
                </a:solidFill>
                <a:effectLst/>
                <a:latin typeface="+mn-lt"/>
                <a:ea typeface="+mn-ea"/>
                <a:cs typeface="+mn-cs"/>
              </a:rPr>
              <a:t>Moreover, the authority of Hotel Hilton brought some changes to the market mix to cover the demands of the customers which are </a:t>
            </a:r>
          </a:p>
          <a:p>
            <a:r>
              <a:rPr lang="en-US" sz="1200" b="1" kern="1200" dirty="0">
                <a:solidFill>
                  <a:schemeClr val="tx1"/>
                </a:solidFill>
                <a:effectLst/>
                <a:latin typeface="+mn-lt"/>
                <a:ea typeface="+mn-ea"/>
                <a:cs typeface="+mn-cs"/>
              </a:rPr>
              <a:t>Products: </a:t>
            </a:r>
            <a:r>
              <a:rPr lang="en-US" sz="1200" kern="1200" dirty="0">
                <a:solidFill>
                  <a:schemeClr val="tx1"/>
                </a:solidFill>
                <a:effectLst/>
                <a:latin typeface="+mn-lt"/>
                <a:ea typeface="+mn-ea"/>
                <a:cs typeface="+mn-cs"/>
              </a:rPr>
              <a:t>Demands of customers are not the same. So, hotel Hilton tries to provide different categories of room services. </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Price: </a:t>
            </a:r>
            <a:r>
              <a:rPr lang="en-US" sz="1200" kern="1200" dirty="0">
                <a:solidFill>
                  <a:schemeClr val="tx1"/>
                </a:solidFill>
                <a:effectLst/>
                <a:latin typeface="+mn-lt"/>
                <a:ea typeface="+mn-ea"/>
                <a:cs typeface="+mn-cs"/>
              </a:rPr>
              <a:t>The management team also brought modifications to their pricing strategy so that everyone can afford to stay here (Smith, 2020).  </a:t>
            </a:r>
          </a:p>
          <a:p>
            <a:r>
              <a:rPr lang="en-US" sz="1200" b="1" kern="1200" dirty="0">
                <a:solidFill>
                  <a:schemeClr val="tx1"/>
                </a:solidFill>
                <a:effectLst/>
                <a:latin typeface="+mn-lt"/>
                <a:ea typeface="+mn-ea"/>
                <a:cs typeface="+mn-cs"/>
              </a:rPr>
              <a:t>Place: </a:t>
            </a:r>
            <a:r>
              <a:rPr lang="en-US" sz="1200" kern="1200" dirty="0">
                <a:solidFill>
                  <a:schemeClr val="tx1"/>
                </a:solidFill>
                <a:effectLst/>
                <a:latin typeface="+mn-lt"/>
                <a:ea typeface="+mn-ea"/>
                <a:cs typeface="+mn-cs"/>
              </a:rPr>
              <a:t>It's early said that Hotel Hilton operates in 100 countries in the world. Most of their outlets are located at the center point of the cities so that everyone can get access. </a:t>
            </a:r>
          </a:p>
          <a:p>
            <a:r>
              <a:rPr lang="en-US" sz="1200" b="1" kern="1200" dirty="0">
                <a:solidFill>
                  <a:schemeClr val="tx1"/>
                </a:solidFill>
                <a:effectLst/>
                <a:latin typeface="+mn-lt"/>
                <a:ea typeface="+mn-ea"/>
                <a:cs typeface="+mn-cs"/>
              </a:rPr>
              <a:t>Promotion: </a:t>
            </a:r>
            <a:r>
              <a:rPr lang="en-US" sz="1200" kern="1200" dirty="0">
                <a:solidFill>
                  <a:schemeClr val="tx1"/>
                </a:solidFill>
                <a:effectLst/>
                <a:latin typeface="+mn-lt"/>
                <a:ea typeface="+mn-ea"/>
                <a:cs typeface="+mn-cs"/>
              </a:rPr>
              <a:t>Since everyone is connected with social media, online marketing is followed by Hotel Hilton along with traditional marketing. </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7067F1B-82AA-4057-8AE5-F123FC56570C}" type="slidenum">
              <a:rPr lang="en-US" smtClean="0"/>
              <a:t>6</a:t>
            </a:fld>
            <a:endParaRPr lang="en-US"/>
          </a:p>
        </p:txBody>
      </p:sp>
    </p:spTree>
    <p:extLst>
      <p:ext uri="{BB962C8B-B14F-4D97-AF65-F5344CB8AC3E}">
        <p14:creationId xmlns:p14="http://schemas.microsoft.com/office/powerpoint/2010/main" val="1883348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Gantt chart of marketing plan schedule for hotel Hilton </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Duration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Activities </a:t>
            </a:r>
          </a:p>
          <a:p>
            <a:r>
              <a:rPr lang="en-US" sz="1200" kern="1200" dirty="0">
                <a:solidFill>
                  <a:schemeClr val="tx1"/>
                </a:solidFill>
                <a:effectLst/>
                <a:latin typeface="+mn-lt"/>
                <a:ea typeface="+mn-ea"/>
                <a:cs typeface="+mn-cs"/>
              </a:rPr>
              <a:t>15-05-23 to</a:t>
            </a:r>
          </a:p>
          <a:p>
            <a:r>
              <a:rPr lang="en-US" sz="1200" kern="1200" dirty="0">
                <a:solidFill>
                  <a:schemeClr val="tx1"/>
                </a:solidFill>
                <a:effectLst/>
                <a:latin typeface="+mn-lt"/>
                <a:ea typeface="+mn-ea"/>
                <a:cs typeface="+mn-cs"/>
              </a:rPr>
              <a:t>21-05-23</a:t>
            </a:r>
          </a:p>
          <a:p>
            <a:r>
              <a:rPr lang="en-US" sz="1200" kern="1200" dirty="0">
                <a:solidFill>
                  <a:schemeClr val="tx1"/>
                </a:solidFill>
                <a:effectLst/>
                <a:latin typeface="+mn-lt"/>
                <a:ea typeface="+mn-ea"/>
                <a:cs typeface="+mn-cs"/>
              </a:rPr>
              <a:t>26-05-23 to</a:t>
            </a:r>
          </a:p>
          <a:p>
            <a:r>
              <a:rPr lang="en-US" sz="1200" kern="1200" dirty="0">
                <a:solidFill>
                  <a:schemeClr val="tx1"/>
                </a:solidFill>
                <a:effectLst/>
                <a:latin typeface="+mn-lt"/>
                <a:ea typeface="+mn-ea"/>
                <a:cs typeface="+mn-cs"/>
              </a:rPr>
              <a:t>31-05-23</a:t>
            </a:r>
          </a:p>
          <a:p>
            <a:r>
              <a:rPr lang="en-US" sz="1200" kern="1200" dirty="0">
                <a:solidFill>
                  <a:schemeClr val="tx1"/>
                </a:solidFill>
                <a:effectLst/>
                <a:latin typeface="+mn-lt"/>
                <a:ea typeface="+mn-ea"/>
                <a:cs typeface="+mn-cs"/>
              </a:rPr>
              <a:t>01-06-23 to</a:t>
            </a:r>
          </a:p>
          <a:p>
            <a:r>
              <a:rPr lang="en-US" sz="1200" kern="1200" dirty="0">
                <a:solidFill>
                  <a:schemeClr val="tx1"/>
                </a:solidFill>
                <a:effectLst/>
                <a:latin typeface="+mn-lt"/>
                <a:ea typeface="+mn-ea"/>
                <a:cs typeface="+mn-cs"/>
              </a:rPr>
              <a:t>07-06-23</a:t>
            </a:r>
          </a:p>
          <a:p>
            <a:r>
              <a:rPr lang="en-US" sz="1200" kern="1200" dirty="0">
                <a:solidFill>
                  <a:schemeClr val="tx1"/>
                </a:solidFill>
                <a:effectLst/>
                <a:latin typeface="+mn-lt"/>
                <a:ea typeface="+mn-ea"/>
                <a:cs typeface="+mn-cs"/>
              </a:rPr>
              <a:t>08-06-23 to</a:t>
            </a:r>
          </a:p>
          <a:p>
            <a:r>
              <a:rPr lang="en-US" sz="1200" kern="1200" dirty="0">
                <a:solidFill>
                  <a:schemeClr val="tx1"/>
                </a:solidFill>
                <a:effectLst/>
                <a:latin typeface="+mn-lt"/>
                <a:ea typeface="+mn-ea"/>
                <a:cs typeface="+mn-cs"/>
              </a:rPr>
              <a:t>12-06-23</a:t>
            </a:r>
          </a:p>
          <a:p>
            <a:r>
              <a:rPr lang="en-US" sz="1200" kern="1200" dirty="0">
                <a:solidFill>
                  <a:schemeClr val="tx1"/>
                </a:solidFill>
                <a:effectLst/>
                <a:latin typeface="+mn-lt"/>
                <a:ea typeface="+mn-ea"/>
                <a:cs typeface="+mn-cs"/>
              </a:rPr>
              <a:t>13-06-23 to</a:t>
            </a:r>
          </a:p>
          <a:p>
            <a:r>
              <a:rPr lang="en-US" sz="1200" kern="1200" dirty="0">
                <a:solidFill>
                  <a:schemeClr val="tx1"/>
                </a:solidFill>
                <a:effectLst/>
                <a:latin typeface="+mn-lt"/>
                <a:ea typeface="+mn-ea"/>
                <a:cs typeface="+mn-cs"/>
              </a:rPr>
              <a:t>15-06-23</a:t>
            </a:r>
          </a:p>
          <a:p>
            <a:r>
              <a:rPr lang="en-US" sz="1200" kern="1200" dirty="0">
                <a:solidFill>
                  <a:schemeClr val="tx1"/>
                </a:solidFill>
                <a:effectLst/>
                <a:latin typeface="+mn-lt"/>
                <a:ea typeface="+mn-ea"/>
                <a:cs typeface="+mn-cs"/>
              </a:rPr>
              <a:t>Public relation campaign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Mail marketing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Physical events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Website updates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Messaging on mobile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Controlling of marketing plan for Hotel Hilton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functions of marketing should be controlled and the progress of marketing should also be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to take decisions. Those factors are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for Hilton in the light of KPIs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New customers: </a:t>
            </a:r>
            <a:r>
              <a:rPr lang="en-GB" sz="1200" kern="1200" dirty="0">
                <a:solidFill>
                  <a:schemeClr val="tx1"/>
                </a:solidFill>
                <a:effectLst/>
                <a:latin typeface="+mn-lt"/>
                <a:ea typeface="+mn-ea"/>
                <a:cs typeface="+mn-cs"/>
              </a:rPr>
              <a:t>It can be said that if the marketing plan is successfully implemented, it will attract more customers (Wood et al., 2018). As a result, the number of loyal customers, </a:t>
            </a:r>
            <a:r>
              <a:rPr lang="en-US" sz="1200" kern="1200" dirty="0">
                <a:solidFill>
                  <a:schemeClr val="tx1"/>
                </a:solidFill>
                <a:effectLst/>
                <a:latin typeface="+mn-lt"/>
                <a:ea typeface="+mn-ea"/>
                <a:cs typeface="+mn-cs"/>
              </a:rPr>
              <a:t>customer acquisition rate, and conversion rate will be increased. </a:t>
            </a:r>
          </a:p>
          <a:p>
            <a:r>
              <a:rPr lang="en-GB" sz="1200" b="1" kern="1200" dirty="0">
                <a:solidFill>
                  <a:schemeClr val="tx1"/>
                </a:solidFill>
                <a:effectLst/>
                <a:latin typeface="+mn-lt"/>
                <a:ea typeface="+mn-ea"/>
                <a:cs typeface="+mn-cs"/>
              </a:rPr>
              <a:t>Positive attitude: </a:t>
            </a:r>
            <a:r>
              <a:rPr lang="en-GB" sz="1200" kern="1200" dirty="0">
                <a:solidFill>
                  <a:schemeClr val="tx1"/>
                </a:solidFill>
                <a:effectLst/>
                <a:latin typeface="+mn-lt"/>
                <a:ea typeface="+mn-ea"/>
                <a:cs typeface="+mn-cs"/>
              </a:rPr>
              <a:t>The positivity of the marketing should be spread through proper marketing so that customers can come to know about the actual service quality of Hotel Hilton.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Profit growth:</a:t>
            </a:r>
            <a:r>
              <a:rPr lang="en-GB" sz="1200" kern="1200" dirty="0">
                <a:solidFill>
                  <a:schemeClr val="tx1"/>
                </a:solidFill>
                <a:effectLst/>
                <a:latin typeface="+mn-lt"/>
                <a:ea typeface="+mn-ea"/>
                <a:cs typeface="+mn-cs"/>
              </a:rPr>
              <a:t> According to KPI’s model, another big factor in measuring success is </a:t>
            </a:r>
            <a:r>
              <a:rPr lang="en-GB" sz="1200" kern="1200" dirty="0" err="1">
                <a:solidFill>
                  <a:schemeClr val="tx1"/>
                </a:solidFill>
                <a:effectLst/>
                <a:latin typeface="+mn-lt"/>
                <a:ea typeface="+mn-ea"/>
                <a:cs typeface="+mn-cs"/>
              </a:rPr>
              <a:t>analyzing</a:t>
            </a:r>
            <a:r>
              <a:rPr lang="en-GB" sz="1200" kern="1200" dirty="0">
                <a:solidFill>
                  <a:schemeClr val="tx1"/>
                </a:solidFill>
                <a:effectLst/>
                <a:latin typeface="+mn-lt"/>
                <a:ea typeface="+mn-ea"/>
                <a:cs typeface="+mn-cs"/>
              </a:rPr>
              <a:t> profit growth. In that case, The administration of Hotel Hilton can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several issues such as profitability, </a:t>
            </a:r>
            <a:r>
              <a:rPr lang="en-US" sz="1200" kern="1200" dirty="0">
                <a:solidFill>
                  <a:schemeClr val="tx1"/>
                </a:solidFill>
                <a:effectLst/>
                <a:latin typeface="+mn-lt"/>
                <a:ea typeface="+mn-ea"/>
                <a:cs typeface="+mn-cs"/>
              </a:rPr>
              <a:t>average transaction value, ROI, and revenue growth.</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7067F1B-82AA-4057-8AE5-F123FC56570C}" type="slidenum">
              <a:rPr lang="en-US" smtClean="0"/>
              <a:t>7</a:t>
            </a:fld>
            <a:endParaRPr lang="en-US"/>
          </a:p>
        </p:txBody>
      </p:sp>
    </p:spTree>
    <p:extLst>
      <p:ext uri="{BB962C8B-B14F-4D97-AF65-F5344CB8AC3E}">
        <p14:creationId xmlns:p14="http://schemas.microsoft.com/office/powerpoint/2010/main" val="4229968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110369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10946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3133745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4E617D-D302-4F94-8BF2-4AD7FD56625F}" type="datetimeFigureOut">
              <a:rPr lang="en-US" smtClean="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1637467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4E617D-D302-4F94-8BF2-4AD7FD56625F}" type="datetimeFigureOut">
              <a:rPr lang="en-US" smtClean="0"/>
              <a:t>6/13/2023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3486094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4E617D-D302-4F94-8BF2-4AD7FD56625F}" type="datetimeFigureOut">
              <a:rPr lang="en-US" smtClean="0"/>
              <a:t>6/13/2023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451683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E617D-D302-4F94-8BF2-4AD7FD56625F}" type="datetimeFigureOut">
              <a:rPr lang="en-US" smtClean="0"/>
              <a:t>6/13/2023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1524438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4E617D-D302-4F94-8BF2-4AD7FD56625F}" type="datetimeFigureOut">
              <a:rPr lang="en-US" smtClean="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3776897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44E617D-D302-4F94-8BF2-4AD7FD56625F}" type="datetimeFigureOut">
              <a:rPr lang="en-US" smtClean="0"/>
              <a:t>6/13/2023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3009840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2513128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32140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4265764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2351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40112676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2442830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4E617D-D302-4F94-8BF2-4AD7FD56625F}" type="datetimeFigureOut">
              <a:rPr lang="en-US" smtClean="0"/>
              <a:t>6/13/2023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8FB123-263A-472F-9875-073F4B315701}" type="slidenum">
              <a:rPr lang="en-US" smtClean="0"/>
              <a:t>‹#›</a:t>
            </a:fld>
            <a:endParaRPr lang="en-US"/>
          </a:p>
        </p:txBody>
      </p:sp>
    </p:spTree>
    <p:extLst>
      <p:ext uri="{BB962C8B-B14F-4D97-AF65-F5344CB8AC3E}">
        <p14:creationId xmlns:p14="http://schemas.microsoft.com/office/powerpoint/2010/main" val="4148321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44E617D-D302-4F94-8BF2-4AD7FD56625F}" type="datetimeFigureOut">
              <a:rPr lang="en-US" smtClean="0"/>
              <a:t>6/13/2023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E8FB123-263A-472F-9875-073F4B315701}" type="slidenum">
              <a:rPr lang="en-US" smtClean="0"/>
              <a:t>‹#›</a:t>
            </a:fld>
            <a:endParaRPr lang="en-US"/>
          </a:p>
        </p:txBody>
      </p:sp>
    </p:spTree>
    <p:extLst>
      <p:ext uri="{BB962C8B-B14F-4D97-AF65-F5344CB8AC3E}">
        <p14:creationId xmlns:p14="http://schemas.microsoft.com/office/powerpoint/2010/main" val="15367232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Individual presentation on Marketing plan for Hotel Hilton</a:t>
            </a:r>
          </a:p>
        </p:txBody>
      </p:sp>
      <p:sp>
        <p:nvSpPr>
          <p:cNvPr id="3" name="Subtitle 2"/>
          <p:cNvSpPr>
            <a:spLocks noGrp="1"/>
          </p:cNvSpPr>
          <p:nvPr>
            <p:ph type="subTitle" idx="1"/>
          </p:nvPr>
        </p:nvSpPr>
        <p:spPr/>
        <p:txBody>
          <a:bodyPr/>
          <a:lstStyle/>
          <a:p>
            <a:r>
              <a:rPr lang="en-US" dirty="0"/>
              <a:t>Student Name </a:t>
            </a:r>
            <a:r>
              <a:rPr lang="en-GB" b="0" i="0" dirty="0">
                <a:solidFill>
                  <a:srgbClr val="1F1F1F"/>
                </a:solidFill>
                <a:effectLst/>
                <a:latin typeface="Google Sans"/>
              </a:rPr>
              <a:t>Marian </a:t>
            </a:r>
            <a:r>
              <a:rPr lang="en-GB" b="0" i="0" dirty="0" err="1">
                <a:solidFill>
                  <a:srgbClr val="1F1F1F"/>
                </a:solidFill>
                <a:effectLst/>
                <a:latin typeface="Google Sans"/>
              </a:rPr>
              <a:t>Simion</a:t>
            </a:r>
            <a:endParaRPr lang="en-US" dirty="0"/>
          </a:p>
          <a:p>
            <a:r>
              <a:rPr lang="en-US" dirty="0"/>
              <a:t>Student ID</a:t>
            </a:r>
          </a:p>
        </p:txBody>
      </p:sp>
    </p:spTree>
    <p:extLst>
      <p:ext uri="{BB962C8B-B14F-4D97-AF65-F5344CB8AC3E}">
        <p14:creationId xmlns:p14="http://schemas.microsoft.com/office/powerpoint/2010/main" val="4140104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a:t>SWOT analysis and PESTLE analysis of Hotel Hilton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868690"/>
              </p:ext>
            </p:extLst>
          </p:nvPr>
        </p:nvGraphicFramePr>
        <p:xfrm>
          <a:off x="677334" y="1717040"/>
          <a:ext cx="4661581" cy="4728006"/>
        </p:xfrm>
        <a:graphic>
          <a:graphicData uri="http://schemas.openxmlformats.org/drawingml/2006/table">
            <a:tbl>
              <a:tblPr firstRow="1" firstCol="1" bandRow="1">
                <a:tableStyleId>{5C22544A-7EE6-4342-B048-85BDC9FD1C3A}</a:tableStyleId>
              </a:tblPr>
              <a:tblGrid>
                <a:gridCol w="2243221">
                  <a:extLst>
                    <a:ext uri="{9D8B030D-6E8A-4147-A177-3AD203B41FA5}">
                      <a16:colId xmlns:a16="http://schemas.microsoft.com/office/drawing/2014/main" val="923350060"/>
                    </a:ext>
                  </a:extLst>
                </a:gridCol>
                <a:gridCol w="2418360">
                  <a:extLst>
                    <a:ext uri="{9D8B030D-6E8A-4147-A177-3AD203B41FA5}">
                      <a16:colId xmlns:a16="http://schemas.microsoft.com/office/drawing/2014/main" val="2222176360"/>
                    </a:ext>
                  </a:extLst>
                </a:gridCol>
              </a:tblGrid>
              <a:tr h="2364003">
                <a:tc>
                  <a:txBody>
                    <a:bodyPr/>
                    <a:lstStyle/>
                    <a:p>
                      <a:pPr marL="0" marR="0" algn="ctr">
                        <a:lnSpc>
                          <a:spcPct val="150000"/>
                        </a:lnSpc>
                        <a:spcBef>
                          <a:spcPts val="0"/>
                        </a:spcBef>
                        <a:spcAft>
                          <a:spcPts val="800"/>
                        </a:spcAft>
                      </a:pPr>
                      <a:r>
                        <a:rPr lang="en-GB" sz="1000" kern="100" dirty="0">
                          <a:solidFill>
                            <a:schemeClr val="tx1"/>
                          </a:solidFill>
                          <a:effectLst/>
                        </a:rPr>
                        <a:t>Strength</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Strong brand value </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Strong global presence</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Around 160000 skilled employees.</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Good marketing strategies. </a:t>
                      </a:r>
                      <a:endParaRPr lang="en-US" sz="1000" kern="100" dirty="0">
                        <a:solidFill>
                          <a:schemeClr val="tx1"/>
                        </a:solidFill>
                        <a:effectLst/>
                      </a:endParaRPr>
                    </a:p>
                    <a:p>
                      <a:pPr marL="342900" marR="0" lvl="0" indent="-342900" algn="just">
                        <a:lnSpc>
                          <a:spcPct val="150000"/>
                        </a:lnSpc>
                        <a:spcBef>
                          <a:spcPts val="0"/>
                        </a:spcBef>
                        <a:spcAft>
                          <a:spcPts val="800"/>
                        </a:spcAft>
                        <a:buFont typeface="Wingdings" panose="05000000000000000000" pitchFamily="2" charset="2"/>
                        <a:buChar char=""/>
                      </a:pPr>
                      <a:r>
                        <a:rPr lang="en-GB" sz="1000" kern="100" dirty="0">
                          <a:solidFill>
                            <a:schemeClr val="tx1"/>
                          </a:solidFill>
                          <a:effectLst/>
                        </a:rPr>
                        <a:t>A good number of loyal customers.</a:t>
                      </a:r>
                      <a:endParaRPr lang="en-US"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tc>
                  <a:txBody>
                    <a:bodyPr/>
                    <a:lstStyle/>
                    <a:p>
                      <a:pPr marL="0" marR="0" algn="ctr">
                        <a:lnSpc>
                          <a:spcPct val="150000"/>
                        </a:lnSpc>
                        <a:spcBef>
                          <a:spcPts val="0"/>
                        </a:spcBef>
                        <a:spcAft>
                          <a:spcPts val="800"/>
                        </a:spcAft>
                      </a:pPr>
                      <a:r>
                        <a:rPr lang="en-GB" sz="1000" kern="100" dirty="0">
                          <a:solidFill>
                            <a:schemeClr val="tx1"/>
                          </a:solidFill>
                          <a:effectLst/>
                        </a:rPr>
                        <a:t>Weakness</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The room rate is higher. </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Difficult to monitor activities of other branches. </a:t>
                      </a:r>
                      <a:endParaRPr lang="en-US" sz="1000" kern="100" dirty="0">
                        <a:solidFill>
                          <a:schemeClr val="tx1"/>
                        </a:solidFill>
                        <a:effectLst/>
                      </a:endParaRPr>
                    </a:p>
                    <a:p>
                      <a:pPr marL="342900" marR="0" lvl="0" indent="-342900" algn="just">
                        <a:lnSpc>
                          <a:spcPct val="150000"/>
                        </a:lnSpc>
                        <a:spcBef>
                          <a:spcPts val="0"/>
                        </a:spcBef>
                        <a:spcAft>
                          <a:spcPts val="800"/>
                        </a:spcAft>
                        <a:buFont typeface="Wingdings" panose="05000000000000000000" pitchFamily="2" charset="2"/>
                        <a:buChar char=""/>
                      </a:pPr>
                      <a:r>
                        <a:rPr lang="en-GB" sz="1000" kern="100" dirty="0">
                          <a:solidFill>
                            <a:schemeClr val="tx1"/>
                          </a:solidFill>
                          <a:effectLst/>
                        </a:rPr>
                        <a:t>Poor online review</a:t>
                      </a:r>
                      <a:endParaRPr lang="en-US"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extLst>
                  <a:ext uri="{0D108BD9-81ED-4DB2-BD59-A6C34878D82A}">
                    <a16:rowId xmlns:a16="http://schemas.microsoft.com/office/drawing/2014/main" val="399061062"/>
                  </a:ext>
                </a:extLst>
              </a:tr>
              <a:tr h="2364003">
                <a:tc>
                  <a:txBody>
                    <a:bodyPr/>
                    <a:lstStyle/>
                    <a:p>
                      <a:pPr marL="0" marR="0" algn="ctr">
                        <a:lnSpc>
                          <a:spcPct val="150000"/>
                        </a:lnSpc>
                        <a:spcBef>
                          <a:spcPts val="0"/>
                        </a:spcBef>
                        <a:spcAft>
                          <a:spcPts val="800"/>
                        </a:spcAft>
                      </a:pPr>
                      <a:r>
                        <a:rPr lang="en-GB" sz="1000" kern="100" dirty="0">
                          <a:solidFill>
                            <a:schemeClr val="tx1"/>
                          </a:solidFill>
                          <a:effectLst/>
                        </a:rPr>
                        <a:t>Opportunities</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solidFill>
                            <a:schemeClr val="tx1"/>
                          </a:solidFill>
                          <a:effectLst/>
                        </a:rPr>
                        <a:t>The hotel industry is one of the growing industries (Bowie et al., 2017). </a:t>
                      </a:r>
                      <a:endParaRPr lang="en-US" sz="1000" kern="100" dirty="0">
                        <a:solidFill>
                          <a:schemeClr val="tx1"/>
                        </a:solidFill>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err="1">
                          <a:solidFill>
                            <a:schemeClr val="tx1"/>
                          </a:solidFill>
                          <a:effectLst/>
                        </a:rPr>
                        <a:t>Labor</a:t>
                      </a:r>
                      <a:r>
                        <a:rPr lang="en-GB" sz="1000" kern="100" dirty="0">
                          <a:solidFill>
                            <a:schemeClr val="tx1"/>
                          </a:solidFill>
                          <a:effectLst/>
                        </a:rPr>
                        <a:t> is available. </a:t>
                      </a:r>
                      <a:endParaRPr lang="en-US" sz="1000" kern="100" dirty="0">
                        <a:solidFill>
                          <a:schemeClr val="tx1"/>
                        </a:solidFill>
                        <a:effectLst/>
                      </a:endParaRPr>
                    </a:p>
                    <a:p>
                      <a:pPr marL="342900" marR="0" lvl="0" indent="-342900" algn="just">
                        <a:lnSpc>
                          <a:spcPct val="150000"/>
                        </a:lnSpc>
                        <a:spcBef>
                          <a:spcPts val="0"/>
                        </a:spcBef>
                        <a:spcAft>
                          <a:spcPts val="800"/>
                        </a:spcAft>
                        <a:buFont typeface="Wingdings" panose="05000000000000000000" pitchFamily="2" charset="2"/>
                        <a:buChar char=""/>
                      </a:pPr>
                      <a:r>
                        <a:rPr lang="en-GB" sz="1000" kern="100" dirty="0">
                          <a:solidFill>
                            <a:schemeClr val="tx1"/>
                          </a:solidFill>
                          <a:effectLst/>
                        </a:rPr>
                        <a:t>Technological advancement</a:t>
                      </a:r>
                      <a:r>
                        <a:rPr lang="en-GB" sz="1000" kern="100" dirty="0">
                          <a:effectLst/>
                        </a:rPr>
                        <a:t>. </a:t>
                      </a:r>
                      <a:endParaRPr lang="en-US" sz="1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tc>
                  <a:txBody>
                    <a:bodyPr/>
                    <a:lstStyle/>
                    <a:p>
                      <a:pPr marL="0" marR="0" algn="ctr">
                        <a:lnSpc>
                          <a:spcPct val="150000"/>
                        </a:lnSpc>
                        <a:spcBef>
                          <a:spcPts val="0"/>
                        </a:spcBef>
                        <a:spcAft>
                          <a:spcPts val="800"/>
                        </a:spcAft>
                      </a:pPr>
                      <a:r>
                        <a:rPr lang="en-GB" sz="1000" kern="100" dirty="0">
                          <a:effectLst/>
                        </a:rPr>
                        <a:t>Threats</a:t>
                      </a:r>
                      <a:endParaRPr lang="en-US" sz="1000" kern="100" dirty="0">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effectLst/>
                        </a:rPr>
                        <a:t>Several global issues such as the pandemic, Russia vs Ukraine issue influence the hotel industry. </a:t>
                      </a:r>
                      <a:endParaRPr lang="en-US" sz="1000" kern="100" dirty="0">
                        <a:effectLst/>
                      </a:endParaRPr>
                    </a:p>
                    <a:p>
                      <a:pPr marL="342900" marR="0" lvl="0" indent="-342900" algn="just">
                        <a:lnSpc>
                          <a:spcPct val="150000"/>
                        </a:lnSpc>
                        <a:spcBef>
                          <a:spcPts val="0"/>
                        </a:spcBef>
                        <a:spcAft>
                          <a:spcPts val="0"/>
                        </a:spcAft>
                        <a:buFont typeface="Wingdings" panose="05000000000000000000" pitchFamily="2" charset="2"/>
                        <a:buChar char=""/>
                      </a:pPr>
                      <a:r>
                        <a:rPr lang="en-GB" sz="1000" kern="100" dirty="0">
                          <a:effectLst/>
                        </a:rPr>
                        <a:t>High inflation in most of the European countries. </a:t>
                      </a:r>
                      <a:endParaRPr lang="en-US" sz="1000" kern="100" dirty="0">
                        <a:effectLst/>
                      </a:endParaRPr>
                    </a:p>
                    <a:p>
                      <a:pPr marL="342900" marR="0" lvl="0" indent="-342900" algn="just">
                        <a:lnSpc>
                          <a:spcPct val="150000"/>
                        </a:lnSpc>
                        <a:spcBef>
                          <a:spcPts val="0"/>
                        </a:spcBef>
                        <a:spcAft>
                          <a:spcPts val="800"/>
                        </a:spcAft>
                        <a:buFont typeface="Wingdings" panose="05000000000000000000" pitchFamily="2" charset="2"/>
                        <a:buChar char=""/>
                      </a:pPr>
                      <a:r>
                        <a:rPr lang="en-GB" sz="1000" kern="100" dirty="0">
                          <a:effectLst/>
                        </a:rPr>
                        <a:t>High government implications. </a:t>
                      </a:r>
                      <a:endParaRPr lang="en-US" sz="1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extLst>
                  <a:ext uri="{0D108BD9-81ED-4DB2-BD59-A6C34878D82A}">
                    <a16:rowId xmlns:a16="http://schemas.microsoft.com/office/drawing/2014/main" val="216233476"/>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752738234"/>
              </p:ext>
            </p:extLst>
          </p:nvPr>
        </p:nvGraphicFramePr>
        <p:xfrm>
          <a:off x="5504748" y="2306975"/>
          <a:ext cx="6080760" cy="3282665"/>
        </p:xfrm>
        <a:graphic>
          <a:graphicData uri="http://schemas.openxmlformats.org/drawingml/2006/table">
            <a:tbl>
              <a:tblPr firstRow="1" firstCol="1" bandRow="1">
                <a:tableStyleId>{5C22544A-7EE6-4342-B048-85BDC9FD1C3A}</a:tableStyleId>
              </a:tblPr>
              <a:tblGrid>
                <a:gridCol w="1668780">
                  <a:extLst>
                    <a:ext uri="{9D8B030D-6E8A-4147-A177-3AD203B41FA5}">
                      <a16:colId xmlns:a16="http://schemas.microsoft.com/office/drawing/2014/main" val="3973766660"/>
                    </a:ext>
                  </a:extLst>
                </a:gridCol>
                <a:gridCol w="4411980">
                  <a:extLst>
                    <a:ext uri="{9D8B030D-6E8A-4147-A177-3AD203B41FA5}">
                      <a16:colId xmlns:a16="http://schemas.microsoft.com/office/drawing/2014/main" val="309273514"/>
                    </a:ext>
                  </a:extLst>
                </a:gridCol>
              </a:tblGrid>
              <a:tr h="1129976">
                <a:tc>
                  <a:txBody>
                    <a:bodyPr/>
                    <a:lstStyle/>
                    <a:p>
                      <a:pPr marL="0" marR="0" algn="just">
                        <a:lnSpc>
                          <a:spcPct val="150000"/>
                        </a:lnSpc>
                        <a:spcBef>
                          <a:spcPts val="0"/>
                        </a:spcBef>
                        <a:spcAft>
                          <a:spcPts val="800"/>
                        </a:spcAft>
                      </a:pPr>
                      <a:r>
                        <a:rPr lang="en-US" sz="1200" kern="100" dirty="0">
                          <a:solidFill>
                            <a:schemeClr val="tx1"/>
                          </a:solidFill>
                          <a:effectLst/>
                        </a:rPr>
                        <a:t>Political Factors </a:t>
                      </a:r>
                      <a:endParaRPr lang="en-US"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dirty="0">
                          <a:solidFill>
                            <a:schemeClr val="tx1"/>
                          </a:solidFill>
                          <a:effectLst/>
                        </a:rPr>
                        <a:t>Political instability in Europe after Russia vs Ukraine war  </a:t>
                      </a:r>
                    </a:p>
                    <a:p>
                      <a:pPr marL="457200" marR="0" algn="just">
                        <a:lnSpc>
                          <a:spcPct val="150000"/>
                        </a:lnSpc>
                        <a:spcBef>
                          <a:spcPts val="0"/>
                        </a:spcBef>
                        <a:spcAft>
                          <a:spcPts val="0"/>
                        </a:spcAft>
                      </a:pPr>
                      <a:r>
                        <a:rPr lang="en-US" sz="1200" kern="100" dirty="0">
                          <a:solidFill>
                            <a:schemeClr val="tx1"/>
                          </a:solidFill>
                          <a:effectLst/>
                        </a:rPr>
                        <a:t> </a:t>
                      </a:r>
                    </a:p>
                    <a:p>
                      <a:pPr marL="457200" marR="0" algn="just">
                        <a:lnSpc>
                          <a:spcPct val="150000"/>
                        </a:lnSpc>
                        <a:spcBef>
                          <a:spcPts val="0"/>
                        </a:spcBef>
                        <a:spcAft>
                          <a:spcPts val="800"/>
                        </a:spcAft>
                      </a:pPr>
                      <a:r>
                        <a:rPr lang="en-US" sz="1200" kern="100" dirty="0">
                          <a:solidFill>
                            <a:schemeClr val="tx1"/>
                          </a:solidFill>
                          <a:effectLst/>
                        </a:rPr>
                        <a:t> </a:t>
                      </a:r>
                      <a:endParaRPr lang="en-US"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275985406"/>
                  </a:ext>
                </a:extLst>
              </a:tr>
              <a:tr h="547111">
                <a:tc>
                  <a:txBody>
                    <a:bodyPr/>
                    <a:lstStyle/>
                    <a:p>
                      <a:pPr marL="0" marR="0" algn="just">
                        <a:lnSpc>
                          <a:spcPct val="150000"/>
                        </a:lnSpc>
                        <a:spcBef>
                          <a:spcPts val="0"/>
                        </a:spcBef>
                        <a:spcAft>
                          <a:spcPts val="800"/>
                        </a:spcAft>
                      </a:pPr>
                      <a:r>
                        <a:rPr lang="en-US" sz="1200" kern="100">
                          <a:solidFill>
                            <a:schemeClr val="tx1"/>
                          </a:solidFill>
                          <a:effectLst/>
                        </a:rPr>
                        <a:t>Economic factors </a:t>
                      </a:r>
                      <a:endParaRPr lang="en-US"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High inflation </a:t>
                      </a:r>
                    </a:p>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Unavailable labor market </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6542315"/>
                  </a:ext>
                </a:extLst>
              </a:tr>
              <a:tr h="255678">
                <a:tc>
                  <a:txBody>
                    <a:bodyPr/>
                    <a:lstStyle/>
                    <a:p>
                      <a:pPr marL="0" marR="0" algn="just">
                        <a:lnSpc>
                          <a:spcPct val="150000"/>
                        </a:lnSpc>
                        <a:spcBef>
                          <a:spcPts val="0"/>
                        </a:spcBef>
                        <a:spcAft>
                          <a:spcPts val="800"/>
                        </a:spcAft>
                      </a:pPr>
                      <a:r>
                        <a:rPr lang="en-US" sz="1200" kern="100">
                          <a:solidFill>
                            <a:schemeClr val="tx1"/>
                          </a:solidFill>
                          <a:effectLst/>
                        </a:rPr>
                        <a:t>Social Factors </a:t>
                      </a:r>
                      <a:endParaRPr lang="en-US"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Hotel Hilton arranges social awareness campaigns.</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52443116"/>
                  </a:ext>
                </a:extLst>
              </a:tr>
              <a:tr h="547111">
                <a:tc>
                  <a:txBody>
                    <a:bodyPr/>
                    <a:lstStyle/>
                    <a:p>
                      <a:pPr marL="0" marR="0" algn="just">
                        <a:lnSpc>
                          <a:spcPct val="150000"/>
                        </a:lnSpc>
                        <a:spcBef>
                          <a:spcPts val="0"/>
                        </a:spcBef>
                        <a:spcAft>
                          <a:spcPts val="800"/>
                        </a:spcAft>
                      </a:pPr>
                      <a:r>
                        <a:rPr lang="en-US" sz="1200" kern="100">
                          <a:solidFill>
                            <a:schemeClr val="tx1"/>
                          </a:solidFill>
                          <a:effectLst/>
                        </a:rPr>
                        <a:t>Technological factors </a:t>
                      </a:r>
                      <a:endParaRPr lang="en-US"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High tech is used on reservation and payment settlement.</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2226479"/>
                  </a:ext>
                </a:extLst>
              </a:tr>
              <a:tr h="255678">
                <a:tc>
                  <a:txBody>
                    <a:bodyPr/>
                    <a:lstStyle/>
                    <a:p>
                      <a:pPr marL="0" marR="0" algn="just">
                        <a:lnSpc>
                          <a:spcPct val="150000"/>
                        </a:lnSpc>
                        <a:spcBef>
                          <a:spcPts val="0"/>
                        </a:spcBef>
                        <a:spcAft>
                          <a:spcPts val="800"/>
                        </a:spcAft>
                      </a:pPr>
                      <a:r>
                        <a:rPr lang="en-US" sz="1200" kern="100">
                          <a:solidFill>
                            <a:schemeClr val="tx1"/>
                          </a:solidFill>
                          <a:effectLst/>
                        </a:rPr>
                        <a:t>Legal factors </a:t>
                      </a:r>
                      <a:endParaRPr lang="en-US"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Different business policy and government implications </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49497171"/>
                  </a:ext>
                </a:extLst>
              </a:tr>
              <a:tr h="547111">
                <a:tc>
                  <a:txBody>
                    <a:bodyPr/>
                    <a:lstStyle/>
                    <a:p>
                      <a:pPr marL="0" marR="0" algn="just">
                        <a:lnSpc>
                          <a:spcPct val="150000"/>
                        </a:lnSpc>
                        <a:spcBef>
                          <a:spcPts val="0"/>
                        </a:spcBef>
                        <a:spcAft>
                          <a:spcPts val="800"/>
                        </a:spcAft>
                      </a:pPr>
                      <a:r>
                        <a:rPr lang="en-US" sz="1200" kern="100" dirty="0">
                          <a:solidFill>
                            <a:schemeClr val="tx1"/>
                          </a:solidFill>
                          <a:effectLst/>
                        </a:rPr>
                        <a:t>Environmental factors </a:t>
                      </a:r>
                      <a:endParaRPr lang="en-US"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dirty="0">
                          <a:effectLst/>
                        </a:rPr>
                        <a:t>Concerning issues such as global warming, increasing carbon footprints and sustainability issues, etc. </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01470601"/>
                  </a:ext>
                </a:extLst>
              </a:tr>
            </a:tbl>
          </a:graphicData>
        </a:graphic>
      </p:graphicFrame>
    </p:spTree>
    <p:extLst>
      <p:ext uri="{BB962C8B-B14F-4D97-AF65-F5344CB8AC3E}">
        <p14:creationId xmlns:p14="http://schemas.microsoft.com/office/powerpoint/2010/main" val="2714809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segmentation and rivals of hotel Hilton </a:t>
            </a:r>
            <a:endParaRPr lang="en-US" dirty="0"/>
          </a:p>
        </p:txBody>
      </p:sp>
      <p:sp>
        <p:nvSpPr>
          <p:cNvPr id="3" name="Content Placeholder 2"/>
          <p:cNvSpPr>
            <a:spLocks noGrp="1"/>
          </p:cNvSpPr>
          <p:nvPr>
            <p:ph idx="1"/>
          </p:nvPr>
        </p:nvSpPr>
        <p:spPr>
          <a:xfrm>
            <a:off x="928056" y="2190085"/>
            <a:ext cx="7183556" cy="3880773"/>
          </a:xfrm>
        </p:spPr>
        <p:txBody>
          <a:bodyPr>
            <a:normAutofit fontScale="92500" lnSpcReduction="10000"/>
          </a:bodyPr>
          <a:lstStyle/>
          <a:p>
            <a:pPr marL="0" indent="0">
              <a:buNone/>
            </a:pPr>
            <a:r>
              <a:rPr lang="en-US" sz="2600" dirty="0"/>
              <a:t>Customers segmentation </a:t>
            </a:r>
          </a:p>
          <a:p>
            <a:r>
              <a:rPr lang="en-US" sz="1600" dirty="0"/>
              <a:t>Tourists</a:t>
            </a:r>
          </a:p>
          <a:p>
            <a:r>
              <a:rPr lang="en-US" sz="1600" dirty="0"/>
              <a:t>Business professionals  </a:t>
            </a:r>
          </a:p>
          <a:p>
            <a:r>
              <a:rPr lang="en-US" sz="1600" dirty="0"/>
              <a:t>business travelers </a:t>
            </a:r>
          </a:p>
          <a:p>
            <a:r>
              <a:rPr lang="en-US" sz="1600" dirty="0"/>
              <a:t>Conference</a:t>
            </a:r>
          </a:p>
          <a:p>
            <a:pPr marL="0" indent="0">
              <a:buNone/>
            </a:pPr>
            <a:r>
              <a:rPr lang="en-US" sz="2600" dirty="0"/>
              <a:t>Rivals</a:t>
            </a:r>
          </a:p>
          <a:p>
            <a:pPr lvl="0"/>
            <a:r>
              <a:rPr lang="en-US" sz="1600" dirty="0"/>
              <a:t>Different hotels </a:t>
            </a:r>
          </a:p>
          <a:p>
            <a:pPr lvl="0"/>
            <a:r>
              <a:rPr lang="en-US" sz="1600" dirty="0"/>
              <a:t>Motels </a:t>
            </a:r>
          </a:p>
          <a:p>
            <a:pPr lvl="0"/>
            <a:r>
              <a:rPr lang="en-US" sz="1600" dirty="0"/>
              <a:t>Resorts  </a:t>
            </a:r>
          </a:p>
          <a:p>
            <a:pPr marL="0" indent="0" algn="r">
              <a:buNone/>
            </a:pPr>
            <a:r>
              <a:rPr lang="en-US" sz="2600" dirty="0"/>
              <a:t> </a:t>
            </a:r>
            <a:r>
              <a:rPr lang="en-US" sz="1600" dirty="0"/>
              <a:t> </a:t>
            </a:r>
          </a:p>
          <a:p>
            <a:pPr marL="0" indent="0">
              <a:buNone/>
            </a:pPr>
            <a:endParaRPr lang="en-US" sz="1600" dirty="0"/>
          </a:p>
          <a:p>
            <a:endParaRPr lang="en-US" sz="1600" dirty="0"/>
          </a:p>
          <a:p>
            <a:endParaRPr lang="en-US" sz="1600" dirty="0"/>
          </a:p>
          <a:p>
            <a:pPr marL="0" indent="0">
              <a:buNone/>
            </a:pPr>
            <a:endParaRPr lang="en-US" sz="2000" dirty="0"/>
          </a:p>
        </p:txBody>
      </p:sp>
    </p:spTree>
    <p:extLst>
      <p:ext uri="{BB962C8B-B14F-4D97-AF65-F5344CB8AC3E}">
        <p14:creationId xmlns:p14="http://schemas.microsoft.com/office/powerpoint/2010/main" val="392676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Collaborators of Hotel Hilton </a:t>
            </a:r>
            <a:r>
              <a:rPr lang="en-US" b="1" dirty="0"/>
              <a:t/>
            </a:r>
            <a:br>
              <a:rPr lang="en-US" b="1" dirty="0"/>
            </a:br>
            <a:endParaRPr lang="en-US" dirty="0"/>
          </a:p>
        </p:txBody>
      </p:sp>
      <p:sp>
        <p:nvSpPr>
          <p:cNvPr id="3" name="Content Placeholder 2"/>
          <p:cNvSpPr>
            <a:spLocks noGrp="1"/>
          </p:cNvSpPr>
          <p:nvPr>
            <p:ph idx="1"/>
          </p:nvPr>
        </p:nvSpPr>
        <p:spPr/>
        <p:txBody>
          <a:bodyPr/>
          <a:lstStyle/>
          <a:p>
            <a:r>
              <a:rPr lang="en-GB" dirty="0"/>
              <a:t>Collaboration with other hotels such as Hotel Crown Plaza, </a:t>
            </a:r>
          </a:p>
          <a:p>
            <a:r>
              <a:rPr lang="en-GB" dirty="0"/>
              <a:t>Airlines companies like American Airlines</a:t>
            </a:r>
          </a:p>
          <a:p>
            <a:r>
              <a:rPr lang="en-GB" dirty="0"/>
              <a:t>Transportation companies like Uber</a:t>
            </a:r>
            <a:endParaRPr lang="en-US" dirty="0"/>
          </a:p>
        </p:txBody>
      </p:sp>
    </p:spTree>
    <p:extLst>
      <p:ext uri="{BB962C8B-B14F-4D97-AF65-F5344CB8AC3E}">
        <p14:creationId xmlns:p14="http://schemas.microsoft.com/office/powerpoint/2010/main" val="1180571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a:t>Objectives of marketing plan (SMART analysis)</a:t>
            </a:r>
          </a:p>
        </p:txBody>
      </p:sp>
      <p:sp>
        <p:nvSpPr>
          <p:cNvPr id="3" name="Content Placeholder 2"/>
          <p:cNvSpPr>
            <a:spLocks noGrp="1"/>
          </p:cNvSpPr>
          <p:nvPr>
            <p:ph idx="1"/>
          </p:nvPr>
        </p:nvSpPr>
        <p:spPr/>
        <p:txBody>
          <a:bodyPr/>
          <a:lstStyle/>
          <a:p>
            <a:r>
              <a:rPr lang="en-US" b="1" dirty="0"/>
              <a:t>Specific: </a:t>
            </a:r>
            <a:r>
              <a:rPr lang="en-US" dirty="0"/>
              <a:t>Informing customers about the quality of Hotel Hilton </a:t>
            </a:r>
          </a:p>
          <a:p>
            <a:r>
              <a:rPr lang="en-US" b="1" dirty="0"/>
              <a:t>Measurable:</a:t>
            </a:r>
            <a:r>
              <a:rPr lang="en-US" dirty="0"/>
              <a:t> More profits and sales </a:t>
            </a:r>
          </a:p>
          <a:p>
            <a:r>
              <a:rPr lang="en-US" b="1" dirty="0"/>
              <a:t>Attainable:</a:t>
            </a:r>
            <a:r>
              <a:rPr lang="en-US" dirty="0"/>
              <a:t> Traditional and online marketing </a:t>
            </a:r>
          </a:p>
          <a:p>
            <a:r>
              <a:rPr lang="en-US" b="1" dirty="0"/>
              <a:t>Relevant: </a:t>
            </a:r>
            <a:r>
              <a:rPr lang="en-US" dirty="0"/>
              <a:t>Everyone is connected with social media.</a:t>
            </a:r>
          </a:p>
          <a:p>
            <a:r>
              <a:rPr lang="en-US" b="1" dirty="0"/>
              <a:t>Time: </a:t>
            </a:r>
            <a:r>
              <a:rPr lang="en-US" dirty="0"/>
              <a:t>4 weeks </a:t>
            </a:r>
          </a:p>
        </p:txBody>
      </p:sp>
    </p:spTree>
    <p:extLst>
      <p:ext uri="{BB962C8B-B14F-4D97-AF65-F5344CB8AC3E}">
        <p14:creationId xmlns:p14="http://schemas.microsoft.com/office/powerpoint/2010/main" val="4137974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863" y="0"/>
            <a:ext cx="8596668" cy="1320800"/>
          </a:xfrm>
        </p:spPr>
        <p:txBody>
          <a:bodyPr>
            <a:normAutofit/>
          </a:bodyPr>
          <a:lstStyle/>
          <a:p>
            <a:r>
              <a:rPr lang="en-GB" sz="2600" dirty="0"/>
              <a:t>Value proposition and marketing mix analysis of Hotel Hilton </a:t>
            </a:r>
            <a:endParaRPr lang="en-US" sz="2600" dirty="0"/>
          </a:p>
        </p:txBody>
      </p:sp>
      <p:sp>
        <p:nvSpPr>
          <p:cNvPr id="3" name="Content Placeholder 2"/>
          <p:cNvSpPr>
            <a:spLocks noGrp="1"/>
          </p:cNvSpPr>
          <p:nvPr>
            <p:ph idx="1"/>
          </p:nvPr>
        </p:nvSpPr>
        <p:spPr>
          <a:xfrm>
            <a:off x="411863" y="898013"/>
            <a:ext cx="8596668" cy="4470400"/>
          </a:xfrm>
        </p:spPr>
        <p:txBody>
          <a:bodyPr>
            <a:normAutofit/>
          </a:bodyPr>
          <a:lstStyle/>
          <a:p>
            <a:pPr marL="0" indent="0">
              <a:buNone/>
            </a:pPr>
            <a:r>
              <a:rPr lang="en-US" sz="2000" dirty="0"/>
              <a:t>Value proposition </a:t>
            </a:r>
          </a:p>
          <a:p>
            <a:pPr>
              <a:buFont typeface="Wingdings" panose="05000000000000000000" pitchFamily="2" charset="2"/>
              <a:buChar char="q"/>
            </a:pPr>
            <a:r>
              <a:rPr lang="en-US" sz="1600" dirty="0"/>
              <a:t>Reasonable room rate </a:t>
            </a:r>
          </a:p>
          <a:p>
            <a:pPr>
              <a:buFont typeface="Wingdings" panose="05000000000000000000" pitchFamily="2" charset="2"/>
              <a:buChar char="q"/>
            </a:pPr>
            <a:r>
              <a:rPr lang="en-US" sz="1600" dirty="0"/>
              <a:t>Quality service </a:t>
            </a:r>
          </a:p>
          <a:p>
            <a:pPr>
              <a:buFont typeface="Wingdings" panose="05000000000000000000" pitchFamily="2" charset="2"/>
              <a:buChar char="q"/>
            </a:pPr>
            <a:r>
              <a:rPr lang="en-US" sz="1600" dirty="0"/>
              <a:t>Effective marketing strategy</a:t>
            </a:r>
          </a:p>
          <a:p>
            <a:pPr marL="0" indent="0">
              <a:buNone/>
            </a:pPr>
            <a:endParaRPr lang="en-US" sz="1600" dirty="0"/>
          </a:p>
          <a:p>
            <a:pPr marL="0" indent="0">
              <a:buNone/>
            </a:pPr>
            <a:r>
              <a:rPr lang="en-US" sz="2000" b="1" dirty="0"/>
              <a:t>Market Mix  </a:t>
            </a:r>
          </a:p>
          <a:p>
            <a:r>
              <a:rPr lang="en-US" sz="2000" b="1" dirty="0"/>
              <a:t>Products: </a:t>
            </a:r>
            <a:r>
              <a:rPr lang="en-US" sz="2000" dirty="0"/>
              <a:t>1.2 millions of single rooms, double rooms, suite rooms and conference rooms</a:t>
            </a:r>
          </a:p>
          <a:p>
            <a:r>
              <a:rPr lang="en-US" sz="2000" b="1" dirty="0"/>
              <a:t>Price: </a:t>
            </a:r>
            <a:r>
              <a:rPr lang="en-US" sz="2000" dirty="0"/>
              <a:t>Reasonable pricing</a:t>
            </a:r>
          </a:p>
          <a:p>
            <a:r>
              <a:rPr lang="en-US" sz="2000" b="1" dirty="0"/>
              <a:t>Place / Distribution channel: </a:t>
            </a:r>
            <a:r>
              <a:rPr lang="en-US" sz="2000" dirty="0"/>
              <a:t>Operates in around 100 countries  </a:t>
            </a:r>
          </a:p>
          <a:p>
            <a:r>
              <a:rPr lang="en-US" sz="2000" b="1" dirty="0"/>
              <a:t>Promotion: </a:t>
            </a:r>
            <a:r>
              <a:rPr lang="en-US" sz="2000" dirty="0"/>
              <a:t>Traditional and online platform</a:t>
            </a:r>
          </a:p>
          <a:p>
            <a:endParaRPr lang="en-US" dirty="0"/>
          </a:p>
        </p:txBody>
      </p:sp>
    </p:spTree>
    <p:extLst>
      <p:ext uri="{BB962C8B-B14F-4D97-AF65-F5344CB8AC3E}">
        <p14:creationId xmlns:p14="http://schemas.microsoft.com/office/powerpoint/2010/main" val="3607448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850" y="0"/>
            <a:ext cx="8596668" cy="1320800"/>
          </a:xfrm>
        </p:spPr>
        <p:txBody>
          <a:bodyPr/>
          <a:lstStyle/>
          <a:p>
            <a:r>
              <a:rPr lang="en-US" dirty="0"/>
              <a:t>Gantt chart of marketing activities and controlling </a:t>
            </a:r>
          </a:p>
        </p:txBody>
      </p:sp>
      <p:sp>
        <p:nvSpPr>
          <p:cNvPr id="3" name="Content Placeholder 2"/>
          <p:cNvSpPr>
            <a:spLocks noGrp="1"/>
          </p:cNvSpPr>
          <p:nvPr>
            <p:ph idx="1"/>
          </p:nvPr>
        </p:nvSpPr>
        <p:spPr>
          <a:xfrm>
            <a:off x="529850" y="1187196"/>
            <a:ext cx="8596668" cy="5538069"/>
          </a:xfrm>
        </p:spPr>
        <p:txBody>
          <a:bodyPr/>
          <a:lstStyle/>
          <a:p>
            <a:pPr marL="0" indent="0">
              <a:buNone/>
            </a:pPr>
            <a:r>
              <a:rPr lang="en-US" sz="3000" dirty="0"/>
              <a:t>Scheduling </a:t>
            </a:r>
          </a:p>
          <a:p>
            <a:r>
              <a:rPr lang="en-US" dirty="0"/>
              <a:t>15-05-23 to 21-05-23 (Public relation campaign )</a:t>
            </a:r>
          </a:p>
          <a:p>
            <a:r>
              <a:rPr lang="en-US" dirty="0"/>
              <a:t>26-05-23 to 31-05-23 (Direct mail marketing </a:t>
            </a:r>
          </a:p>
          <a:p>
            <a:r>
              <a:rPr lang="en-US" dirty="0"/>
              <a:t>1-06-23 to 07-06-23 (Events)</a:t>
            </a:r>
          </a:p>
          <a:p>
            <a:r>
              <a:rPr lang="en-US" dirty="0"/>
              <a:t>08-06-23 to 13-06-23 (Website development)</a:t>
            </a:r>
          </a:p>
          <a:p>
            <a:r>
              <a:rPr lang="en-US" dirty="0"/>
              <a:t>14-06-23 to 15-06-23 (Mobile Messaging)</a:t>
            </a:r>
          </a:p>
          <a:p>
            <a:pPr marL="0" indent="0">
              <a:buNone/>
            </a:pPr>
            <a:r>
              <a:rPr lang="en-US" sz="3000" dirty="0"/>
              <a:t>Controlling </a:t>
            </a:r>
          </a:p>
          <a:p>
            <a:r>
              <a:rPr lang="en-GB" b="1" dirty="0"/>
              <a:t>New customers</a:t>
            </a:r>
            <a:endParaRPr lang="en-US" dirty="0"/>
          </a:p>
          <a:p>
            <a:r>
              <a:rPr lang="en-GB" b="1" dirty="0"/>
              <a:t>Positive attitude</a:t>
            </a:r>
            <a:endParaRPr lang="en-US" dirty="0"/>
          </a:p>
          <a:p>
            <a:r>
              <a:rPr lang="en-GB" b="1" dirty="0"/>
              <a:t>Profit growth</a:t>
            </a:r>
            <a:endParaRPr lang="en-US" dirty="0"/>
          </a:p>
          <a:p>
            <a:pPr>
              <a:buFont typeface="Wingdings" panose="05000000000000000000" pitchFamily="2" charset="2"/>
              <a:buChar char="q"/>
            </a:pPr>
            <a:endParaRPr lang="en-US" dirty="0"/>
          </a:p>
        </p:txBody>
      </p:sp>
    </p:spTree>
    <p:extLst>
      <p:ext uri="{BB962C8B-B14F-4D97-AF65-F5344CB8AC3E}">
        <p14:creationId xmlns:p14="http://schemas.microsoft.com/office/powerpoint/2010/main" val="483414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US" dirty="0"/>
              <a:t>Reference </a:t>
            </a:r>
          </a:p>
        </p:txBody>
      </p:sp>
      <p:sp>
        <p:nvSpPr>
          <p:cNvPr id="3" name="Content Placeholder 2"/>
          <p:cNvSpPr>
            <a:spLocks noGrp="1"/>
          </p:cNvSpPr>
          <p:nvPr>
            <p:ph idx="1"/>
          </p:nvPr>
        </p:nvSpPr>
        <p:spPr>
          <a:xfrm>
            <a:off x="352869" y="1320800"/>
            <a:ext cx="8596668" cy="3880773"/>
          </a:xfrm>
        </p:spPr>
        <p:txBody>
          <a:bodyPr>
            <a:normAutofit fontScale="92500" lnSpcReduction="10000"/>
          </a:bodyPr>
          <a:lstStyle/>
          <a:p>
            <a:r>
              <a:rPr lang="en-US" dirty="0"/>
              <a:t>Bowie, D. </a:t>
            </a:r>
            <a:r>
              <a:rPr lang="en-US" dirty="0" err="1"/>
              <a:t>Buttle</a:t>
            </a:r>
            <a:r>
              <a:rPr lang="en-US" dirty="0"/>
              <a:t>, F. Brookes, M &amp; </a:t>
            </a:r>
            <a:r>
              <a:rPr lang="en-US" dirty="0" err="1"/>
              <a:t>Mariussen</a:t>
            </a:r>
            <a:r>
              <a:rPr lang="en-US" dirty="0"/>
              <a:t>, A (2017), Hospitality Marketing. 3</a:t>
            </a:r>
            <a:r>
              <a:rPr lang="en-US" baseline="30000" dirty="0"/>
              <a:t>rd</a:t>
            </a:r>
            <a:r>
              <a:rPr lang="en-US" dirty="0"/>
              <a:t> </a:t>
            </a:r>
            <a:r>
              <a:rPr lang="en-US" dirty="0" err="1"/>
              <a:t>ed</a:t>
            </a:r>
            <a:r>
              <a:rPr lang="en-US" dirty="0"/>
              <a:t>, Routledge, London  </a:t>
            </a:r>
          </a:p>
          <a:p>
            <a:r>
              <a:rPr lang="en-US" dirty="0"/>
              <a:t>Chaffey, D, and Ellis- Chadwick, F. (2019) Digital Marketing. 7</a:t>
            </a:r>
            <a:r>
              <a:rPr lang="en-US" baseline="30000" dirty="0"/>
              <a:t>th</a:t>
            </a:r>
            <a:r>
              <a:rPr lang="en-US" dirty="0"/>
              <a:t> </a:t>
            </a:r>
            <a:r>
              <a:rPr lang="en-US" dirty="0" err="1"/>
              <a:t>ed</a:t>
            </a:r>
            <a:r>
              <a:rPr lang="en-US" dirty="0"/>
              <a:t>, </a:t>
            </a:r>
            <a:r>
              <a:rPr lang="en-US" dirty="0" err="1"/>
              <a:t>Pearsons</a:t>
            </a:r>
            <a:r>
              <a:rPr lang="en-US" dirty="0"/>
              <a:t>, London.  </a:t>
            </a:r>
          </a:p>
          <a:p>
            <a:r>
              <a:rPr lang="en-US" dirty="0" err="1"/>
              <a:t>Clow</a:t>
            </a:r>
            <a:r>
              <a:rPr lang="en-US" dirty="0"/>
              <a:t>, K &amp; </a:t>
            </a:r>
            <a:r>
              <a:rPr lang="en-US" dirty="0" err="1"/>
              <a:t>Baack</a:t>
            </a:r>
            <a:r>
              <a:rPr lang="en-US" dirty="0"/>
              <a:t>, D (2013), Integrated Advertising, Promotion, and Marketing Communications. 6</a:t>
            </a:r>
            <a:r>
              <a:rPr lang="en-US" baseline="30000" dirty="0"/>
              <a:t>th</a:t>
            </a:r>
            <a:r>
              <a:rPr lang="en-US" dirty="0"/>
              <a:t> </a:t>
            </a:r>
            <a:r>
              <a:rPr lang="en-US" dirty="0" err="1"/>
              <a:t>ed</a:t>
            </a:r>
            <a:r>
              <a:rPr lang="en-US" dirty="0"/>
              <a:t>, Pearson, London   </a:t>
            </a:r>
          </a:p>
          <a:p>
            <a:r>
              <a:rPr lang="en-US" dirty="0"/>
              <a:t>Ghauri, P N (2022) International Marketing, 4</a:t>
            </a:r>
            <a:r>
              <a:rPr lang="en-US" baseline="30000" dirty="0"/>
              <a:t>th</a:t>
            </a:r>
            <a:r>
              <a:rPr lang="en-US" dirty="0"/>
              <a:t> Ed, McGraw Hill, London  </a:t>
            </a:r>
          </a:p>
          <a:p>
            <a:r>
              <a:rPr lang="en-US" dirty="0" err="1"/>
              <a:t>Housden</a:t>
            </a:r>
            <a:r>
              <a:rPr lang="en-US" dirty="0"/>
              <a:t> M (2008), Marketing Research &amp; Information, Butterworth Heinemann, Oxford. </a:t>
            </a:r>
          </a:p>
          <a:p>
            <a:r>
              <a:rPr lang="en-US" dirty="0"/>
              <a:t>Jobber, D. and Ellis-Chadwick, F (2020), Principles and practice of marketing. 9th ed. London:  </a:t>
            </a:r>
          </a:p>
          <a:p>
            <a:pPr marL="0" indent="0">
              <a:buNone/>
            </a:pPr>
            <a:r>
              <a:rPr lang="en-US" dirty="0"/>
              <a:t> </a:t>
            </a:r>
          </a:p>
          <a:p>
            <a:endParaRPr lang="en-US" dirty="0"/>
          </a:p>
        </p:txBody>
      </p:sp>
    </p:spTree>
    <p:extLst>
      <p:ext uri="{BB962C8B-B14F-4D97-AF65-F5344CB8AC3E}">
        <p14:creationId xmlns:p14="http://schemas.microsoft.com/office/powerpoint/2010/main" val="13772122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1569</Words>
  <Application>Microsoft Office PowerPoint</Application>
  <PresentationFormat>Widescreen</PresentationFormat>
  <Paragraphs>209</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Google Sans</vt:lpstr>
      <vt:lpstr>Trebuchet MS</vt:lpstr>
      <vt:lpstr>Wingdings</vt:lpstr>
      <vt:lpstr>Wingdings 3</vt:lpstr>
      <vt:lpstr>Facet</vt:lpstr>
      <vt:lpstr>Individual presentation on Marketing plan for Hotel Hilton</vt:lpstr>
      <vt:lpstr>SWOT analysis and PESTLE analysis of Hotel Hilton </vt:lpstr>
      <vt:lpstr>Customer segmentation and rivals of hotel Hilton </vt:lpstr>
      <vt:lpstr>Collaborators of Hotel Hilton  </vt:lpstr>
      <vt:lpstr>Objectives of marketing plan (SMART analysis)</vt:lpstr>
      <vt:lpstr>Value proposition and marketing mix analysis of Hotel Hilton </vt:lpstr>
      <vt:lpstr>Gantt chart of marketing activities and controlling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2023-06-12T08:10:26Z</dcterms:created>
  <dcterms:modified xsi:type="dcterms:W3CDTF">2023-06-13T12:08:53Z</dcterms:modified>
</cp:coreProperties>
</file>