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docProps/core.xml" ContentType="application/vnd.openxmlformats-package.core-properties+xml"/>
  <Default Extension="jpeg" ContentType="image/jpeg"/>
  <Default Extension="png" ContentType="image/png"/>
  <Override PartName="/ppt/presentation.xml" ContentType="application/vnd.openxmlformats-officedocument.presentationml.presentation.main+xml"/>
  <Override PartName="/ppt/slideMasters/slideMaster.xml" ContentType="application/vnd.openxmlformats-officedocument.presentationml.slideMaster+xml"/>
  <Override PartName="/ppt/slideLayouts/slideLayout.xml" ContentType="application/vnd.openxmlformats-officedocument.presentationml.slideLayout+xml"/>
  <Override PartName="/ppt/theme/theme.xml" ContentType="application/vnd.openxmlformats-officedocument.theme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slides/slide1.xml" ContentType="application/vnd.openxmlformats-officedocument.presentationml.slide+xml"/>
</Types>
</file>

<file path=_rels/.rels>&#65279;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/Relationships>
</file>

<file path=ppt/presentation.xml><?xml version="1.0" encoding="utf-8"?>
<p:presentation xmlns:p="http://schemas.openxmlformats.org/presentationml/2006/main" xmlns:a="http://schemas.openxmlformats.org/drawingml/2006/main" xmlns:r="http://schemas.openxmlformats.org/officeDocument/2006/relationships">
  <p:sldMasterIdLst>
    <p:sldMasterId id="2147483648" r:id="rId1"/>
  </p:sldMasterIdLst>
  <p:sldIdLst>
    <p:sldId id="256" r:id="rId5"/>
  </p:sldIdLst>
  <p:sldSz cx="7562088" cy="10692384"/>
  <p:notesSz cx="6858000" cy="9144000"/>
</p:presentation>
</file>

<file path=ppt/presProps.xml><?xml version="1.0" encoding="utf-8"?>
<p:presentationPr xmlns:p="http://schemas.openxmlformats.org/presentationml/2006/main" xmlns:a="http://schemas.openxmlformats.org/drawingml/2006/main" xmlns:r="http://schemas.openxmlformats.org/officeDocument/2006/relationships">
</p:presentationPr>
</file>

<file path=ppt/tableStyles.xml><?xml version="1.0" encoding="utf-8"?>
<a:tblStyleLst xmlns:a="http://schemas.openxmlformats.org/drawingml/2006/main" def="{5C22544A-7EE6-4342-B048-85BDC9FD1C3A}">
</a:tblStyleLst>
</file>

<file path=ppt/_rels/presentation.xml.rels>&#65279;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.xml"/><Relationship Id="rId2" Type="http://schemas.openxmlformats.org/officeDocument/2006/relationships/theme" Target="theme/theme.xml"/><Relationship Id="rId3" Type="http://schemas.openxmlformats.org/officeDocument/2006/relationships/presProps" Target="presProps.xml"/><Relationship Id="rId4" Type="http://schemas.openxmlformats.org/officeDocument/2006/relationships/tableStyles" Target="tableStyles.xml"/><Relationship Id="rId5" Type="http://schemas.openxmlformats.org/officeDocument/2006/relationships/slide" Target="slides/slide1.xml"/></Relationships>
</file>

<file path=ppt/slideLayouts/_rels/slideLayout.xml.rels>&#65279;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.xml"/></Relationships>
</file>

<file path=ppt/slideLayouts/slideLayout.xml><?xml version="1.0" encoding="utf-8"?>
<p:sldLayout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/>
    </p:spTree>
  </p:cSld>
  <p:clrMapOvr>
    <a:masterClrMapping/>
  </p:clrMapOvr>
</p:sldLayout>
</file>

<file path=ppt/slideMasters/_rels/slideMaster.xml.rels>&#65279;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.xml"/><Relationship Id="rId2" Type="http://schemas.openxmlformats.org/officeDocument/2006/relationships/theme" Target="../theme/theme.xml"/></Relationships>
</file>

<file path=ppt/slideMasters/slideMaster.xml><?xml version="1.0" encoding="utf-8"?>
<p:sldMaster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/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</p:sldMaster>
</file>

<file path=ppt/slides/_rels/slide1.xml.rels>&#65279;<?xml version="1.0" encoding="UTF-8" standalone="yes"?>
<Relationships xmlns="http://schemas.openxmlformats.org/package/2006/relationships"><Relationship Id="rPictId0" Type="http://schemas.openxmlformats.org/officeDocument/2006/relationships/image" Target="../media/image1.jpeg"/><Relationship Id="rId1" Type="http://schemas.openxmlformats.org/officeDocument/2006/relationships/slideLayout" Target="../slideLayouts/slideLayout.xml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2" name=""/>
          <p:cNvPicPr>
            <a:picLocks noChangeAspect="1"/>
          </p:cNvPicPr>
          <p:nvPr/>
        </p:nvPicPr>
        <p:blipFill>
          <a:blip r:embed="rPictId0"/>
          <a:stretch>
            <a:fillRect/>
          </a:stretch>
        </p:blipFill>
        <p:spPr>
          <a:xfrm>
            <a:off x="1200912" y="2356104"/>
            <a:ext cx="5254752" cy="2840736"/>
          </a:xfrm>
          <a:prstGeom prst="rect">
            <a:avLst/>
          </a:prstGeom>
        </p:spPr>
      </p:pic>
      <p:sp>
        <p:nvSpPr>
          <p:cNvPr id="3" name=""/>
          <p:cNvSpPr/>
          <p:nvPr/>
        </p:nvSpPr>
        <p:spPr>
          <a:xfrm>
            <a:off x="1524000" y="661416"/>
            <a:ext cx="4526280" cy="1520952"/>
          </a:xfrm>
          <a:prstGeom prst="rect">
            <a:avLst/>
          </a:prstGeom>
        </p:spPr>
        <p:txBody>
          <a:bodyPr lIns="0" tIns="0" rIns="0" bIns="0">
            <a:noAutofit/>
          </a:bodyPr>
          <a:p>
            <a:pPr indent="0">
              <a:spcAft>
                <a:spcPts val="840"/>
              </a:spcAft>
            </a:pPr>
            <a:r>
              <a:rPr lang="en-US" sz="7100" spc="-50">
                <a:solidFill>
                  <a:srgbClr val="4472C4"/>
                </a:solidFill>
                <a:latin typeface="Times New Roman"/>
              </a:rPr>
              <a:t>Grand Hotel</a:t>
            </a:r>
          </a:p>
          <a:p>
            <a:pPr algn="ctr" indent="0">
              <a:lnSpc>
                <a:spcPts val="2040"/>
              </a:lnSpc>
              <a:spcAft>
                <a:spcPts val="210"/>
              </a:spcAft>
            </a:pPr>
            <a:r>
              <a:rPr lang="en-US" b="1" sz="950">
                <a:solidFill>
                  <a:srgbClr val="FF0000"/>
                </a:solidFill>
                <a:latin typeface="Segoe UI"/>
              </a:rPr>
              <a:t>Grand Hotel, 1889, 54610 Valencia, Spain +339856475665</a:t>
            </a:r>
          </a:p>
          <a:p>
            <a:pPr algn="ctr" indent="0"/>
            <a:r>
              <a:rPr lang="en-US" b="1" sz="2000">
                <a:solidFill>
                  <a:srgbClr val="374151"/>
                </a:solidFill>
                <a:latin typeface="Segoe UI"/>
              </a:rPr>
              <a:t>Bienvenidos al Gran Hotel</a:t>
            </a:r>
          </a:p>
        </p:txBody>
      </p:sp>
      <p:sp>
        <p:nvSpPr>
          <p:cNvPr id="4" name=""/>
          <p:cNvSpPr/>
          <p:nvPr/>
        </p:nvSpPr>
        <p:spPr>
          <a:xfrm>
            <a:off x="262128" y="5248656"/>
            <a:ext cx="7034784" cy="1216152"/>
          </a:xfrm>
          <a:prstGeom prst="rect">
            <a:avLst/>
          </a:prstGeom>
        </p:spPr>
        <p:txBody>
          <a:bodyPr lIns="0" tIns="0" rIns="0" bIns="0">
            <a:noAutofit/>
          </a:bodyPr>
          <a:p>
            <a:pPr algn="ctr" indent="0">
              <a:lnSpc>
                <a:spcPts val="1848"/>
              </a:lnSpc>
              <a:spcBef>
                <a:spcPts val="210"/>
              </a:spcBef>
              <a:spcAft>
                <a:spcPts val="210"/>
              </a:spcAft>
            </a:pPr>
            <a:r>
              <a:rPr lang="en-US" sz="1300">
                <a:latin typeface="Cambria"/>
              </a:rPr>
              <a:t>Nos complace anunciar nuestro evento especial de la exhibicion de flores en el jardin de nuestro hotel. iNo se pierda este hermoso espectaculo de flores!</a:t>
            </a:r>
          </a:p>
          <a:p>
            <a:pPr algn="just" indent="0">
              <a:lnSpc>
                <a:spcPts val="1848"/>
              </a:lnSpc>
              <a:spcAft>
                <a:spcPts val="3780"/>
              </a:spcAft>
            </a:pPr>
            <a:r>
              <a:rPr lang="en-US" sz="1300">
                <a:latin typeface="Cambria"/>
              </a:rPr>
              <a:t>Ofrecemos un paquete completo que incluye una deliciosa cena y una noche de alojamiento en nuestro lujoso hotel en Espana. iDisfrute de la comodidad de nuestras habitaciones con varias opciones, desde habitaciones dobles y twin hasta nuestras espaciosas habitaciones familiares!</a:t>
            </a:r>
          </a:p>
        </p:txBody>
      </p:sp>
      <p:sp>
        <p:nvSpPr>
          <p:cNvPr id="5" name=""/>
          <p:cNvSpPr/>
          <p:nvPr/>
        </p:nvSpPr>
        <p:spPr>
          <a:xfrm>
            <a:off x="1255776" y="7123176"/>
            <a:ext cx="5568696" cy="582168"/>
          </a:xfrm>
          <a:prstGeom prst="rect">
            <a:avLst/>
          </a:prstGeom>
        </p:spPr>
        <p:txBody>
          <a:bodyPr lIns="0" tIns="0" rIns="0" bIns="0">
            <a:noAutofit/>
          </a:bodyPr>
          <a:p>
            <a:pPr marL="1282700" indent="0">
              <a:spcAft>
                <a:spcPts val="1470"/>
              </a:spcAft>
            </a:pPr>
            <a:r>
              <a:rPr lang="en-US" b="1" sz="1500">
                <a:solidFill>
                  <a:srgbClr val="374151"/>
                </a:solidFill>
                <a:latin typeface="Arial"/>
              </a:rPr>
              <a:t>Precio para dos personas</a:t>
            </a:r>
          </a:p>
          <a:p>
            <a:pPr indent="0"/>
            <a:r>
              <a:rPr lang="en-US" sz="1200">
                <a:solidFill>
                  <a:srgbClr val="374151"/>
                </a:solidFill>
                <a:latin typeface="Segoe UI"/>
              </a:rPr>
              <a:t>Ha bitacion doble: </a:t>
            </a:r>
            <a:r>
              <a:rPr lang="en-US" sz="1200">
                <a:solidFill>
                  <a:srgbClr val="C00000"/>
                </a:solidFill>
                <a:latin typeface="Segoe UI"/>
              </a:rPr>
              <a:t>180 </a:t>
            </a:r>
            <a:r>
              <a:rPr lang="en-US" sz="1200">
                <a:solidFill>
                  <a:srgbClr val="374151"/>
                </a:solidFill>
                <a:latin typeface="Segoe UI"/>
              </a:rPr>
              <a:t>€ Habitacion twin</a:t>
            </a:r>
            <a:r>
              <a:rPr lang="en-US" sz="1200">
                <a:solidFill>
                  <a:srgbClr val="C00000"/>
                </a:solidFill>
                <a:latin typeface="Segoe UI"/>
              </a:rPr>
              <a:t>: 200 </a:t>
            </a:r>
            <a:r>
              <a:rPr lang="en-US" sz="1200">
                <a:solidFill>
                  <a:srgbClr val="374151"/>
                </a:solidFill>
                <a:latin typeface="Segoe UI"/>
              </a:rPr>
              <a:t>€ Habitacion familiar: </a:t>
            </a:r>
            <a:r>
              <a:rPr lang="en-US" sz="1200">
                <a:solidFill>
                  <a:srgbClr val="C00000"/>
                </a:solidFill>
                <a:latin typeface="Segoe UI"/>
              </a:rPr>
              <a:t>240 </a:t>
            </a:r>
            <a:r>
              <a:rPr lang="en-US" sz="1200">
                <a:solidFill>
                  <a:srgbClr val="374151"/>
                </a:solidFill>
                <a:latin typeface="Segoe UI"/>
              </a:rPr>
              <a:t>€</a:t>
            </a:r>
          </a:p>
        </p:txBody>
      </p:sp>
      <p:sp>
        <p:nvSpPr>
          <p:cNvPr id="6" name=""/>
          <p:cNvSpPr/>
          <p:nvPr/>
        </p:nvSpPr>
        <p:spPr>
          <a:xfrm>
            <a:off x="420624" y="8217408"/>
            <a:ext cx="6784848" cy="1335024"/>
          </a:xfrm>
          <a:prstGeom prst="rect">
            <a:avLst/>
          </a:prstGeom>
        </p:spPr>
        <p:txBody>
          <a:bodyPr lIns="0" tIns="0" rIns="0" bIns="0">
            <a:noAutofit/>
          </a:bodyPr>
          <a:p>
            <a:pPr indent="0">
              <a:spcBef>
                <a:spcPts val="2730"/>
              </a:spcBef>
              <a:spcAft>
                <a:spcPts val="210"/>
              </a:spcAft>
            </a:pPr>
            <a:r>
              <a:rPr lang="en-US" b="1" sz="900">
                <a:latin typeface="Cambria"/>
              </a:rPr>
              <a:t>El evento tendra lugar en nuestro hermoso jardin, donde podra disfrutar de las flores mientras se relaja y disfruta de una</a:t>
            </a:r>
          </a:p>
          <a:p>
            <a:pPr algn="ctr" indent="0">
              <a:spcAft>
                <a:spcPts val="840"/>
              </a:spcAft>
            </a:pPr>
            <a:r>
              <a:rPr lang="en-US" b="1" sz="900">
                <a:latin typeface="Cambria"/>
              </a:rPr>
              <a:t>cena gourmet preparada por nuestros expertos chefs.</a:t>
            </a:r>
          </a:p>
          <a:p>
            <a:pPr algn="ctr" indent="0">
              <a:spcAft>
                <a:spcPts val="210"/>
              </a:spcAft>
            </a:pPr>
            <a:r>
              <a:rPr lang="en-US" b="1" sz="900">
                <a:latin typeface="Cambria"/>
              </a:rPr>
              <a:t>Con cada reserva, le regalamos un hermoso ramo de flores. Ademas, nuestro aparcamiento es gratuito para los</a:t>
            </a:r>
          </a:p>
          <a:p>
            <a:pPr algn="ctr" indent="0">
              <a:spcAft>
                <a:spcPts val="840"/>
              </a:spcAft>
            </a:pPr>
            <a:r>
              <a:rPr lang="en-US" b="1" sz="900">
                <a:latin typeface="Cambria"/>
              </a:rPr>
              <a:t>huespedes del hotel.</a:t>
            </a:r>
          </a:p>
          <a:p>
            <a:pPr algn="ctr" indent="0">
              <a:spcAft>
                <a:spcPts val="840"/>
              </a:spcAft>
            </a:pPr>
            <a:r>
              <a:rPr lang="en-US" b="1" sz="900">
                <a:latin typeface="Cambria"/>
              </a:rPr>
              <a:t>Y no se pierda esta exhibicion de flores! jEsperamos darle la bienvenida en nuestro lujoso Gran Hotel!</a:t>
            </a:r>
          </a:p>
          <a:p>
            <a:pPr algn="ctr" indent="0"/>
            <a:r>
              <a:rPr lang="en-US" sz="1600">
                <a:solidFill>
                  <a:srgbClr val="0070C0"/>
                </a:solidFill>
                <a:latin typeface="Segoe UI"/>
              </a:rPr>
              <a:t>Parking Gratis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60000" r="100000" b="20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cp:keywords/>
</cp:coreProperties>
</file>