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60" r:id="rId2"/>
    <p:sldMasterId id="2147483672" r:id="rId3"/>
    <p:sldMasterId id="2147483684" r:id="rId4"/>
    <p:sldMasterId id="2147483696" r:id="rId5"/>
    <p:sldMasterId id="2147483708" r:id="rId6"/>
    <p:sldMasterId id="2147483720" r:id="rId7"/>
    <p:sldMasterId id="2147483732" r:id="rId8"/>
    <p:sldMasterId id="2147483744" r:id="rId9"/>
  </p:sldMasterIdLst>
  <p:notesMasterIdLst>
    <p:notesMasterId r:id="rId51"/>
  </p:notesMasterIdLst>
  <p:sldIdLst>
    <p:sldId id="311" r:id="rId10"/>
    <p:sldId id="282" r:id="rId11"/>
    <p:sldId id="312" r:id="rId12"/>
    <p:sldId id="313" r:id="rId13"/>
    <p:sldId id="314" r:id="rId14"/>
    <p:sldId id="315" r:id="rId15"/>
    <p:sldId id="316" r:id="rId16"/>
    <p:sldId id="295" r:id="rId17"/>
    <p:sldId id="280" r:id="rId18"/>
    <p:sldId id="296" r:id="rId19"/>
    <p:sldId id="297" r:id="rId20"/>
    <p:sldId id="285" r:id="rId21"/>
    <p:sldId id="298" r:id="rId22"/>
    <p:sldId id="286" r:id="rId23"/>
    <p:sldId id="299" r:id="rId24"/>
    <p:sldId id="281" r:id="rId25"/>
    <p:sldId id="283" r:id="rId26"/>
    <p:sldId id="287" r:id="rId27"/>
    <p:sldId id="290" r:id="rId28"/>
    <p:sldId id="292" r:id="rId29"/>
    <p:sldId id="284" r:id="rId30"/>
    <p:sldId id="328" r:id="rId31"/>
    <p:sldId id="305" r:id="rId32"/>
    <p:sldId id="307" r:id="rId33"/>
    <p:sldId id="288" r:id="rId34"/>
    <p:sldId id="293" r:id="rId35"/>
    <p:sldId id="327" r:id="rId36"/>
    <p:sldId id="303" r:id="rId37"/>
    <p:sldId id="301" r:id="rId38"/>
    <p:sldId id="302" r:id="rId39"/>
    <p:sldId id="300" r:id="rId40"/>
    <p:sldId id="318" r:id="rId41"/>
    <p:sldId id="319" r:id="rId42"/>
    <p:sldId id="320" r:id="rId43"/>
    <p:sldId id="321" r:id="rId44"/>
    <p:sldId id="322" r:id="rId45"/>
    <p:sldId id="323" r:id="rId46"/>
    <p:sldId id="324" r:id="rId47"/>
    <p:sldId id="325" r:id="rId48"/>
    <p:sldId id="326" r:id="rId49"/>
    <p:sldId id="304" r:id="rId5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978" y="102"/>
      </p:cViewPr>
      <p:guideLst>
        <p:guide orient="horz" pos="2160"/>
        <p:guide pos="2880"/>
      </p:guideLst>
    </p:cSldViewPr>
  </p:slideViewPr>
  <p:notesTextViewPr>
    <p:cViewPr>
      <p:scale>
        <a:sx n="100" d="100"/>
        <a:sy n="100" d="100"/>
      </p:scale>
      <p:origin x="0" y="0"/>
    </p:cViewPr>
  </p:notesTextViewPr>
  <p:sorterViewPr>
    <p:cViewPr>
      <p:scale>
        <a:sx n="50" d="100"/>
        <a:sy n="50" d="100"/>
      </p:scale>
      <p:origin x="0" y="-398"/>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slide" Target="slides/slide38.xml"/><Relationship Id="rId50" Type="http://schemas.openxmlformats.org/officeDocument/2006/relationships/slide" Target="slides/slide41.xml"/><Relationship Id="rId55"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41" Type="http://schemas.openxmlformats.org/officeDocument/2006/relationships/slide" Target="slides/slide32.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8" Type="http://schemas.openxmlformats.org/officeDocument/2006/relationships/slideMaster" Target="slideMasters/slideMaster8.xml"/><Relationship Id="rId51" Type="http://schemas.openxmlformats.org/officeDocument/2006/relationships/notesMaster" Target="notesMasters/notesMaster1.xml"/><Relationship Id="rId3" Type="http://schemas.openxmlformats.org/officeDocument/2006/relationships/slideMaster" Target="slideMasters/slideMaster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ECBA8F3-10A1-40C6-ACD3-A527FFAC38F4}" type="datetimeFigureOut">
              <a:rPr lang="en-GB" smtClean="0"/>
              <a:t>23/10/2019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6546550-BAC3-4B0F-953C-8E9DD38536E5}" type="slidenum">
              <a:rPr lang="en-GB" smtClean="0"/>
              <a:t>‹#›</a:t>
            </a:fld>
            <a:endParaRPr lang="en-GB"/>
          </a:p>
        </p:txBody>
      </p:sp>
    </p:spTree>
    <p:extLst>
      <p:ext uri="{BB962C8B-B14F-4D97-AF65-F5344CB8AC3E}">
        <p14:creationId xmlns:p14="http://schemas.microsoft.com/office/powerpoint/2010/main" val="36597899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A254B3F-0D03-4048-A5A1-90DAE83D5223}" type="slidenum">
              <a:rPr lang="en-GB" smtClean="0">
                <a:solidFill>
                  <a:prstClr val="black"/>
                </a:solidFill>
              </a:rPr>
              <a:pPr/>
              <a:t>39</a:t>
            </a:fld>
            <a:endParaRPr lang="en-GB">
              <a:solidFill>
                <a:prstClr val="black"/>
              </a:solidFill>
            </a:endParaRPr>
          </a:p>
        </p:txBody>
      </p:sp>
    </p:spTree>
    <p:extLst>
      <p:ext uri="{BB962C8B-B14F-4D97-AF65-F5344CB8AC3E}">
        <p14:creationId xmlns:p14="http://schemas.microsoft.com/office/powerpoint/2010/main" val="12049169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t>10/23/2019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t>10/23/2019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t>10/23/2019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t>10/23/2019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t>10/23/2019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t>10/23/2019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t>10/23/2019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t>10/23/2019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t>10/23/2019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t>10/23/2019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t>10/23/2019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D49766-4E34-47EE-AD7D-00153BA7C325}"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86381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0F4C9B-4227-4B5C-B533-83A6A05B2D6F}"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926261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E8FFF-68B5-447B-A067-FE55729CD948}"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6056826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CC3454-5537-456D-A50E-720E4B957FEE}"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78436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A4C609-6B69-413E-B22E-9825F2B2EEE9}" type="datetime1">
              <a:rPr lang="en-US" smtClean="0">
                <a:solidFill>
                  <a:prstClr val="black">
                    <a:tint val="75000"/>
                  </a:prstClr>
                </a:solidFill>
              </a:rPr>
              <a:pPr/>
              <a:t>10/23/2019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000113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946743-5D75-4F55-BEE9-F9FC15391E38}" type="datetime1">
              <a:rPr lang="en-US" smtClean="0">
                <a:solidFill>
                  <a:prstClr val="black">
                    <a:tint val="75000"/>
                  </a:prstClr>
                </a:solidFill>
              </a:rPr>
              <a:pPr/>
              <a:t>10/23/2019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38058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7F051-36AD-456E-AA0C-6BCFCB4F5CB9}" type="datetime1">
              <a:rPr lang="en-US" smtClean="0">
                <a:solidFill>
                  <a:prstClr val="black">
                    <a:tint val="75000"/>
                  </a:prstClr>
                </a:solidFill>
              </a:rPr>
              <a:pPr/>
              <a:t>10/23/2019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35613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99D1E38-D031-41AE-B81A-70C76E0533C4}"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8719972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76F9D8-427F-430E-ABC1-DCC9C2DB03C7}"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811269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8FFC9B-D936-4BAD-A351-8717824AEA54}"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281543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AA4FA-5031-4B0B-96E3-9053EA98841E}"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5003367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D49766-4E34-47EE-AD7D-00153BA7C325}"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645657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0F4C9B-4227-4B5C-B533-83A6A05B2D6F}"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6940425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E8FFF-68B5-447B-A067-FE55729CD948}"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718334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CC3454-5537-456D-A50E-720E4B957FEE}"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609442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A4C609-6B69-413E-B22E-9825F2B2EEE9}" type="datetime1">
              <a:rPr lang="en-US" smtClean="0">
                <a:solidFill>
                  <a:prstClr val="black">
                    <a:tint val="75000"/>
                  </a:prstClr>
                </a:solidFill>
              </a:rPr>
              <a:pPr/>
              <a:t>10/23/2019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2966116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946743-5D75-4F55-BEE9-F9FC15391E38}" type="datetime1">
              <a:rPr lang="en-US" smtClean="0">
                <a:solidFill>
                  <a:prstClr val="black">
                    <a:tint val="75000"/>
                  </a:prstClr>
                </a:solidFill>
              </a:rPr>
              <a:pPr/>
              <a:t>10/23/2019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439158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7F051-36AD-456E-AA0C-6BCFCB4F5CB9}" type="datetime1">
              <a:rPr lang="en-US" smtClean="0">
                <a:solidFill>
                  <a:prstClr val="black">
                    <a:tint val="75000"/>
                  </a:prstClr>
                </a:solidFill>
              </a:rPr>
              <a:pPr/>
              <a:t>10/23/2019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254980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99D1E38-D031-41AE-B81A-70C76E0533C4}"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68100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76F9D8-427F-430E-ABC1-DCC9C2DB03C7}"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3578379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8FFC9B-D936-4BAD-A351-8717824AEA54}"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0221962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AA4FA-5031-4B0B-96E3-9053EA98841E}"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942657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0101246B-23A2-41F3-B235-2D3C18DCA1FC}" type="datetime1">
              <a:rPr lang="en-GB" smtClean="0">
                <a:solidFill>
                  <a:prstClr val="black">
                    <a:tint val="75000"/>
                  </a:prstClr>
                </a:solidFill>
              </a:rPr>
              <a:pPr/>
              <a:t>23/10/2019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27701757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A6EDE7-7A4E-44FD-9E1F-DE1C46EF28C3}" type="datetime1">
              <a:rPr lang="en-GB" smtClean="0">
                <a:solidFill>
                  <a:prstClr val="black">
                    <a:tint val="75000"/>
                  </a:prstClr>
                </a:solidFill>
              </a:rPr>
              <a:pPr/>
              <a:t>23/10/2019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78391020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4060F9A-2A9C-4CFD-A727-AC6E8B20FCD7}" type="datetime1">
              <a:rPr lang="en-GB" smtClean="0">
                <a:solidFill>
                  <a:prstClr val="black">
                    <a:tint val="75000"/>
                  </a:prstClr>
                </a:solidFill>
              </a:rPr>
              <a:pPr/>
              <a:t>23/10/2019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574760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007CFAE-2473-429F-814A-27321D9E683C}" type="datetime1">
              <a:rPr lang="en-GB" smtClean="0">
                <a:solidFill>
                  <a:prstClr val="black">
                    <a:tint val="75000"/>
                  </a:prstClr>
                </a:solidFill>
              </a:rPr>
              <a:pPr/>
              <a:t>23/10/2019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5219739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6973FD-7ACE-442C-A145-E880843D88DC}" type="datetime1">
              <a:rPr lang="en-GB" smtClean="0">
                <a:solidFill>
                  <a:prstClr val="black">
                    <a:tint val="75000"/>
                  </a:prstClr>
                </a:solidFill>
              </a:rPr>
              <a:pPr/>
              <a:t>23/10/2019</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4895244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E55B60E-6DA9-4436-A76C-E1F6C9CC459D}" type="datetime1">
              <a:rPr lang="en-GB" smtClean="0">
                <a:solidFill>
                  <a:prstClr val="black">
                    <a:tint val="75000"/>
                  </a:prstClr>
                </a:solidFill>
              </a:rPr>
              <a:pPr/>
              <a:t>23/10/2019</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6032027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864365-CDB7-4073-AEA2-E6AD2B8D1F51}" type="datetime1">
              <a:rPr lang="en-GB" smtClean="0">
                <a:solidFill>
                  <a:prstClr val="black">
                    <a:tint val="75000"/>
                  </a:prstClr>
                </a:solidFill>
              </a:rPr>
              <a:pPr/>
              <a:t>23/10/2019</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17055351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E0D020FD-6351-401E-BAA2-A1AE2D225A63}" type="datetime1">
              <a:rPr lang="en-GB" smtClean="0">
                <a:solidFill>
                  <a:prstClr val="black">
                    <a:tint val="75000"/>
                  </a:prstClr>
                </a:solidFill>
              </a:rPr>
              <a:pPr/>
              <a:t>23/10/2019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3191069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7E47E95-C9F9-48F4-BB32-230C0CF9BCDD}" type="datetime1">
              <a:rPr lang="en-GB" smtClean="0">
                <a:solidFill>
                  <a:prstClr val="black">
                    <a:tint val="75000"/>
                  </a:prstClr>
                </a:solidFill>
              </a:rPr>
              <a:pPr/>
              <a:t>23/10/2019</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5351522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37C54-EAD3-4774-B3CA-3C0A77B473E0}" type="datetime1">
              <a:rPr lang="en-GB" smtClean="0">
                <a:solidFill>
                  <a:prstClr val="black">
                    <a:tint val="75000"/>
                  </a:prstClr>
                </a:solidFill>
              </a:rPr>
              <a:pPr/>
              <a:t>23/10/2019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998167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57A1722-829C-4896-AF4C-DBE4762C31EF}" type="datetime1">
              <a:rPr lang="en-GB" smtClean="0">
                <a:solidFill>
                  <a:prstClr val="black">
                    <a:tint val="75000"/>
                  </a:prstClr>
                </a:solidFill>
              </a:rPr>
              <a:pPr/>
              <a:t>23/10/2019</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6448103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27243586"/>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2279114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326738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6760397"/>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solidFill>
                  <a:prstClr val="black">
                    <a:tint val="75000"/>
                  </a:prstClr>
                </a:solidFill>
              </a:rPr>
              <a:pPr/>
              <a:t>10/23/2019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0590121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solidFill>
                  <a:prstClr val="black">
                    <a:tint val="75000"/>
                  </a:prstClr>
                </a:solidFill>
              </a:rPr>
              <a:pPr/>
              <a:t>10/23/2019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6341661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solidFill>
                  <a:prstClr val="black">
                    <a:tint val="75000"/>
                  </a:prstClr>
                </a:solidFill>
              </a:rPr>
              <a:pPr/>
              <a:t>10/23/2019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3094762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3584373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19258019"/>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8463660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3041183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0CCC74E-E72B-466A-A98D-8A0836393742}"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7031923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8866C4-7949-4EE4-B4E2-BF2C6D2E2889}"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91892996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D99C80-7447-4D77-B3BF-28FB2028EA33}"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1679345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20AD66-9703-41AE-A270-A31C11219E97}" type="datetime1">
              <a:rPr lang="en-GB" smtClean="0">
                <a:solidFill>
                  <a:prstClr val="black">
                    <a:tint val="75000"/>
                  </a:prstClr>
                </a:solidFill>
              </a:rPr>
              <a:pPr/>
              <a:t>23/10/2019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9431231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D75130-7F90-4E31-83AF-D4CBEAF3A177}" type="datetime1">
              <a:rPr lang="en-GB" smtClean="0">
                <a:solidFill>
                  <a:prstClr val="black">
                    <a:tint val="75000"/>
                  </a:prstClr>
                </a:solidFill>
              </a:rPr>
              <a:pPr/>
              <a:t>23/10/2019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73428686"/>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9CCBFB-B8F1-452A-AE99-A0C8517865B2}" type="datetime1">
              <a:rPr lang="en-GB" smtClean="0">
                <a:solidFill>
                  <a:prstClr val="black">
                    <a:tint val="75000"/>
                  </a:prstClr>
                </a:solidFill>
              </a:rPr>
              <a:pPr/>
              <a:t>23/10/2019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8261579"/>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D6262C-543E-42A3-99E7-4872A2BFBD77}" type="datetime1">
              <a:rPr lang="en-GB" smtClean="0">
                <a:solidFill>
                  <a:prstClr val="black">
                    <a:tint val="75000"/>
                  </a:prstClr>
                </a:solidFill>
              </a:rPr>
              <a:pPr/>
              <a:t>23/10/2019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38883785"/>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C016A3-08E5-4CB8-89CA-F260B5DF39B6}" type="datetime1">
              <a:rPr lang="en-GB" smtClean="0">
                <a:solidFill>
                  <a:prstClr val="black">
                    <a:tint val="75000"/>
                  </a:prstClr>
                </a:solidFill>
              </a:rPr>
              <a:pPr/>
              <a:t>23/10/2019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26959890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3AE3DD-63E5-4BD9-BDC4-9EC1BDA6E5B8}" type="datetime1">
              <a:rPr lang="en-GB" smtClean="0">
                <a:solidFill>
                  <a:prstClr val="black">
                    <a:tint val="75000"/>
                  </a:prstClr>
                </a:solidFill>
              </a:rPr>
              <a:pPr/>
              <a:t>23/10/2019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43442028"/>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9ACD2F6-AE18-4A17-B4EB-FE98A61E6D1A}"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626257146"/>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113724-39E5-4935-B195-4BF7BA58E147}"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1685242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0CCC74E-E72B-466A-A98D-8A0836393742}"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20631649"/>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28866C4-7949-4EE4-B4E2-BF2C6D2E2889}"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99834389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AD99C80-7447-4D77-B3BF-28FB2028EA33}"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44997885"/>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420AD66-9703-41AE-A270-A31C11219E97}" type="datetime1">
              <a:rPr lang="en-GB" smtClean="0">
                <a:solidFill>
                  <a:prstClr val="black">
                    <a:tint val="75000"/>
                  </a:prstClr>
                </a:solidFill>
              </a:rPr>
              <a:pPr/>
              <a:t>23/10/2019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143149794"/>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1D75130-7F90-4E31-83AF-D4CBEAF3A177}" type="datetime1">
              <a:rPr lang="en-GB" smtClean="0">
                <a:solidFill>
                  <a:prstClr val="black">
                    <a:tint val="75000"/>
                  </a:prstClr>
                </a:solidFill>
              </a:rPr>
              <a:pPr/>
              <a:t>23/10/2019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72860242"/>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99CCBFB-B8F1-452A-AE99-A0C8517865B2}" type="datetime1">
              <a:rPr lang="en-GB" smtClean="0">
                <a:solidFill>
                  <a:prstClr val="black">
                    <a:tint val="75000"/>
                  </a:prstClr>
                </a:solidFill>
              </a:rPr>
              <a:pPr/>
              <a:t>23/10/2019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8930793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D6262C-543E-42A3-99E7-4872A2BFBD77}" type="datetime1">
              <a:rPr lang="en-GB" smtClean="0">
                <a:solidFill>
                  <a:prstClr val="black">
                    <a:tint val="75000"/>
                  </a:prstClr>
                </a:solidFill>
              </a:rPr>
              <a:pPr/>
              <a:t>23/10/2019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75454751"/>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3BC016A3-08E5-4CB8-89CA-F260B5DF39B6}" type="datetime1">
              <a:rPr lang="en-GB" smtClean="0">
                <a:solidFill>
                  <a:prstClr val="black">
                    <a:tint val="75000"/>
                  </a:prstClr>
                </a:solidFill>
              </a:rPr>
              <a:pPr/>
              <a:t>23/10/2019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77118414"/>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4E3AE3DD-63E5-4BD9-BDC4-9EC1BDA6E5B8}" type="datetime1">
              <a:rPr lang="en-GB" smtClean="0">
                <a:solidFill>
                  <a:prstClr val="black">
                    <a:tint val="75000"/>
                  </a:prstClr>
                </a:solidFill>
              </a:rPr>
              <a:pPr/>
              <a:t>23/10/2019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5054790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9ACD2F6-AE18-4A17-B4EB-FE98A61E6D1A}"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5986819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5113724-39E5-4935-B195-4BF7BA58E147}"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97826591"/>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423627D-96DF-4D9D-B91D-A156E33B6FDC}"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25922127"/>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C8A9B2E-FF9C-446D-9A7F-495A0B219EB3}"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6458885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FB7D094-B30D-4D61-BFA2-17136B27B08E}"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273810"/>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8895150-04CF-467C-A3AB-BA39DD0846C7}"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65952439"/>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6ED74DB4-D809-43FB-BF7E-BC28D7671F43}" type="datetime1">
              <a:rPr lang="en-US" smtClean="0">
                <a:solidFill>
                  <a:prstClr val="black">
                    <a:tint val="75000"/>
                  </a:prstClr>
                </a:solidFill>
              </a:rPr>
              <a:pPr/>
              <a:t>10/23/2019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11894781"/>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A640C65-D885-481C-AE73-9ABC5573DAA7}" type="datetime1">
              <a:rPr lang="en-US" smtClean="0">
                <a:solidFill>
                  <a:prstClr val="black">
                    <a:tint val="75000"/>
                  </a:prstClr>
                </a:solidFill>
              </a:rPr>
              <a:pPr/>
              <a:t>10/23/2019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79176166"/>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9E11BF-EF64-441D-94BE-D26FBEB0271C}" type="datetime1">
              <a:rPr lang="en-US" smtClean="0">
                <a:solidFill>
                  <a:prstClr val="black">
                    <a:tint val="75000"/>
                  </a:prstClr>
                </a:solidFill>
              </a:rPr>
              <a:pPr/>
              <a:t>10/23/2019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21086550"/>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85B98E31-006E-498B-BCBF-EC63910D982C}"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9372471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629685C6-B2DC-4638-8172-0E2E2C082042}"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97321793"/>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581AA4-9808-4000-8E0A-58C881F2BE69}"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875517734"/>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CFB6F71-545C-4F35-A3D6-4B9BF8294907}"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84749879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D49766-4E34-47EE-AD7D-00153BA7C325}"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38477516"/>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30F4C9B-4227-4B5C-B533-83A6A05B2D6F}"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2753185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E8FFF-68B5-447B-A067-FE55729CD948}"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9968694"/>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CC3454-5537-456D-A50E-720E4B957FEE}"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268738928"/>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2A4C609-6B69-413E-B22E-9825F2B2EEE9}" type="datetime1">
              <a:rPr lang="en-US" smtClean="0">
                <a:solidFill>
                  <a:prstClr val="black">
                    <a:tint val="75000"/>
                  </a:prstClr>
                </a:solidFill>
              </a:rPr>
              <a:pPr/>
              <a:t>10/23/2019</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54701635"/>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946743-5D75-4F55-BEE9-F9FC15391E38}" type="datetime1">
              <a:rPr lang="en-US" smtClean="0">
                <a:solidFill>
                  <a:prstClr val="black">
                    <a:tint val="75000"/>
                  </a:prstClr>
                </a:solidFill>
              </a:rPr>
              <a:pPr/>
              <a:t>10/23/2019</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912290284"/>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7F051-36AD-456E-AA0C-6BCFCB4F5CB9}" type="datetime1">
              <a:rPr lang="en-US" smtClean="0">
                <a:solidFill>
                  <a:prstClr val="black">
                    <a:tint val="75000"/>
                  </a:prstClr>
                </a:solidFill>
              </a:rPr>
              <a:pPr/>
              <a:t>10/23/2019</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53242119"/>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D99D1E38-D031-41AE-B81A-70C76E0533C4}"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56790316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7B76F9D8-427F-430E-ABC1-DCC9C2DB03C7}" type="datetime1">
              <a:rPr lang="en-US" smtClean="0">
                <a:solidFill>
                  <a:prstClr val="black">
                    <a:tint val="75000"/>
                  </a:prstClr>
                </a:solidFill>
              </a:rPr>
              <a:pPr/>
              <a:t>10/23/2019</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75490998"/>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B8FFC9B-D936-4BAD-A351-8717824AEA54}"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91352033"/>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EBAA4FA-5031-4B0B-96E3-9053EA98841E}"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33376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3D8EC1-F184-4D9D-94B0-FFDB2126EAFC}" type="datetime1">
              <a:rPr lang="en-US" smtClean="0"/>
              <a:t>10/23/2019</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1A0AEE5-28CF-4DD3-9850-FF36F4BD0583}"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83863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1A0AEE5-28CF-4DD3-9850-FF36F4BD0583}"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73222601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ED366159-DF05-40E6-90CB-4E2BF55A3116}" type="datetime1">
              <a:rPr lang="en-GB" smtClean="0">
                <a:solidFill>
                  <a:prstClr val="black">
                    <a:tint val="75000"/>
                  </a:prstClr>
                </a:solidFill>
              </a:rPr>
              <a:pPr/>
              <a:t>23/10/2019</a:t>
            </a:fld>
            <a:endParaRPr lang="en-GB">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51243BD-987C-4A20-909E-124672C86FD5}"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8911363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F3D8EC1-F184-4D9D-94B0-FFDB2126EAFC}"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530966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089654-6477-4B89-A0E9-897212F79C8F}"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8873887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1089654-6477-4B89-A0E9-897212F79C8F}" type="datetime1">
              <a:rPr lang="en-GB" smtClean="0">
                <a:solidFill>
                  <a:prstClr val="black">
                    <a:tint val="75000"/>
                  </a:prstClr>
                </a:solidFill>
              </a:rPr>
              <a:pPr/>
              <a:t>23/10/2019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26296755"/>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2"/>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F3D8EC1-F184-4D9D-94B0-FFDB2126EAFC}"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89318394"/>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31A0AEE5-28CF-4DD3-9850-FF36F4BD0583}" type="datetime1">
              <a:rPr lang="en-US" smtClean="0">
                <a:solidFill>
                  <a:prstClr val="black">
                    <a:tint val="75000"/>
                  </a:prstClr>
                </a:solidFill>
              </a:rPr>
              <a:pPr/>
              <a:t>10/23/2019</a:t>
            </a:fld>
            <a:endParaRPr lang="en-US">
              <a:solidFill>
                <a:prstClr val="black">
                  <a:tint val="75000"/>
                </a:prstClr>
              </a:solidFill>
            </a:endParaRPr>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A875541-8164-4CC7-9F2F-6F0C49BB858D}"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3460141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6.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51.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www.marxists.org/reference/archive/hegel/help/hegelbio.htm"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3.xml"/><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3.xml"/></Relationships>
</file>

<file path=ppt/slides/_rels/slide3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3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9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3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7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79.xml"/></Relationships>
</file>

<file path=ppt/slides/_rels/slide4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4177665"/>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2" name="Picture 11">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713757"/>
            <a:ext cx="9144000" cy="2286994"/>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AC163B94-682F-4D3B-BD13-BF4209F74E13}"/>
              </a:ext>
            </a:extLst>
          </p:cNvPr>
          <p:cNvSpPr>
            <a:spLocks noGrp="1"/>
          </p:cNvSpPr>
          <p:nvPr>
            <p:ph type="title"/>
          </p:nvPr>
        </p:nvSpPr>
        <p:spPr>
          <a:xfrm>
            <a:off x="603363" y="1295400"/>
            <a:ext cx="8464437" cy="2687955"/>
          </a:xfrm>
        </p:spPr>
        <p:txBody>
          <a:bodyPr vert="horz" lIns="68580" tIns="34290" rIns="68580" bIns="34290" rtlCol="0" anchor="ctr">
            <a:noAutofit/>
          </a:bodyPr>
          <a:lstStyle/>
          <a:p>
            <a:r>
              <a:rPr lang="en-US" sz="8800" dirty="0">
                <a:solidFill>
                  <a:srgbClr val="FFFFFF"/>
                </a:solidFill>
              </a:rPr>
              <a:t>Origins of Modern Social Theory </a:t>
            </a:r>
          </a:p>
        </p:txBody>
      </p:sp>
      <p:sp>
        <p:nvSpPr>
          <p:cNvPr id="4" name="Slide Number Placeholder 3">
            <a:extLst>
              <a:ext uri="{FF2B5EF4-FFF2-40B4-BE49-F238E27FC236}">
                <a16:creationId xmlns:a16="http://schemas.microsoft.com/office/drawing/2014/main" id="{764301C1-8DCF-4C7A-9E98-534A71D86647}"/>
              </a:ext>
            </a:extLst>
          </p:cNvPr>
          <p:cNvSpPr>
            <a:spLocks noGrp="1"/>
          </p:cNvSpPr>
          <p:nvPr>
            <p:ph type="sldNum" sz="quarter" idx="12"/>
          </p:nvPr>
        </p:nvSpPr>
        <p:spPr>
          <a:xfrm>
            <a:off x="8119448" y="5525027"/>
            <a:ext cx="428046" cy="235550"/>
          </a:xfrm>
        </p:spPr>
        <p:txBody>
          <a:bodyPr vert="horz" lIns="68580" tIns="34290" rIns="68580" bIns="34290" rtlCol="0" anchor="ctr">
            <a:normAutofit/>
          </a:bodyPr>
          <a:lstStyle/>
          <a:p>
            <a:pPr>
              <a:spcAft>
                <a:spcPts val="450"/>
              </a:spcAft>
            </a:pPr>
            <a:fld id="{751243BD-987C-4A20-909E-124672C86FD5}" type="slidenum">
              <a:rPr lang="en-US" sz="750">
                <a:solidFill>
                  <a:srgbClr val="898989"/>
                </a:solidFill>
              </a:rPr>
              <a:pPr>
                <a:spcAft>
                  <a:spcPts val="450"/>
                </a:spcAft>
              </a:pPr>
              <a:t>1</a:t>
            </a:fld>
            <a:endParaRPr lang="en-US" sz="750">
              <a:solidFill>
                <a:srgbClr val="898989"/>
              </a:solidFill>
            </a:endParaRPr>
          </a:p>
        </p:txBody>
      </p:sp>
    </p:spTree>
    <p:extLst>
      <p:ext uri="{BB962C8B-B14F-4D97-AF65-F5344CB8AC3E}">
        <p14:creationId xmlns:p14="http://schemas.microsoft.com/office/powerpoint/2010/main" val="11893883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600" dirty="0"/>
              <a:t>Aims</a:t>
            </a:r>
          </a:p>
        </p:txBody>
      </p:sp>
      <p:sp>
        <p:nvSpPr>
          <p:cNvPr id="3" name="Content Placeholder 2"/>
          <p:cNvSpPr>
            <a:spLocks noGrp="1"/>
          </p:cNvSpPr>
          <p:nvPr>
            <p:ph idx="1"/>
          </p:nvPr>
        </p:nvSpPr>
        <p:spPr>
          <a:xfrm>
            <a:off x="457200" y="1403350"/>
            <a:ext cx="8686800" cy="4953000"/>
          </a:xfrm>
        </p:spPr>
        <p:txBody>
          <a:bodyPr>
            <a:noAutofit/>
          </a:bodyPr>
          <a:lstStyle/>
          <a:p>
            <a:pPr marL="742950" indent="-742950">
              <a:buFont typeface="+mj-lt"/>
              <a:buAutoNum type="arabicPeriod"/>
            </a:pPr>
            <a:r>
              <a:rPr lang="en-GB" sz="4000" dirty="0"/>
              <a:t>Feudalism</a:t>
            </a:r>
          </a:p>
          <a:p>
            <a:pPr marL="742950" indent="-742950">
              <a:buFont typeface="+mj-lt"/>
              <a:buAutoNum type="arabicPeriod"/>
            </a:pPr>
            <a:r>
              <a:rPr lang="en-GB" sz="4000" dirty="0"/>
              <a:t>The </a:t>
            </a:r>
            <a:r>
              <a:rPr lang="en-GB" sz="4000" b="1" dirty="0"/>
              <a:t>social contract</a:t>
            </a:r>
            <a:endParaRPr lang="en-GB" sz="4000" dirty="0"/>
          </a:p>
          <a:p>
            <a:pPr marL="742950" indent="-742950">
              <a:buFont typeface="+mj-lt"/>
              <a:buAutoNum type="arabicPeriod"/>
            </a:pPr>
            <a:r>
              <a:rPr lang="en-GB" sz="4000" dirty="0"/>
              <a:t>The </a:t>
            </a:r>
            <a:r>
              <a:rPr lang="en-GB" sz="4000" b="1" dirty="0"/>
              <a:t>Age of Reason</a:t>
            </a:r>
            <a:endParaRPr lang="en-GB" sz="4000" dirty="0"/>
          </a:p>
          <a:p>
            <a:pPr marL="742950" indent="-742950">
              <a:buFont typeface="+mj-lt"/>
              <a:buAutoNum type="arabicPeriod"/>
            </a:pPr>
            <a:r>
              <a:rPr lang="en-GB" sz="4000" b="1" dirty="0"/>
              <a:t>The Scottish Enlightenment</a:t>
            </a:r>
            <a:endParaRPr lang="en-GB" sz="4000" dirty="0"/>
          </a:p>
          <a:p>
            <a:pPr marL="742950" indent="-742950">
              <a:buFont typeface="+mj-lt"/>
              <a:buAutoNum type="arabicPeriod"/>
            </a:pPr>
            <a:r>
              <a:rPr lang="en-GB" sz="4000" dirty="0"/>
              <a:t>Comte, Hegel, JS Mill and Herbert Spencer</a:t>
            </a:r>
          </a:p>
          <a:p>
            <a:pPr marL="742950" indent="-742950">
              <a:buFont typeface="+mj-lt"/>
              <a:buAutoNum type="arabicPeriod"/>
            </a:pPr>
            <a:r>
              <a:rPr lang="en-GB" sz="4000" dirty="0"/>
              <a:t>Marx, Durkheim, Weber</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4042060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p:cNvSpPr>
            <a:spLocks noGrp="1"/>
          </p:cNvSpPr>
          <p:nvPr>
            <p:ph type="title"/>
          </p:nvPr>
        </p:nvSpPr>
        <p:spPr>
          <a:xfrm>
            <a:off x="884420" y="1477261"/>
            <a:ext cx="7375161" cy="994172"/>
          </a:xfrm>
        </p:spPr>
        <p:txBody>
          <a:bodyPr>
            <a:normAutofit fontScale="90000"/>
          </a:bodyPr>
          <a:lstStyle/>
          <a:p>
            <a:r>
              <a:rPr lang="en-GB" sz="6000" dirty="0">
                <a:solidFill>
                  <a:srgbClr val="FFFFFF"/>
                </a:solidFill>
              </a:rPr>
              <a:t>1750-1920</a:t>
            </a:r>
          </a:p>
        </p:txBody>
      </p:sp>
      <p:sp>
        <p:nvSpPr>
          <p:cNvPr id="3" name="Content Placeholder 2"/>
          <p:cNvSpPr>
            <a:spLocks noGrp="1"/>
          </p:cNvSpPr>
          <p:nvPr>
            <p:ph idx="1"/>
          </p:nvPr>
        </p:nvSpPr>
        <p:spPr>
          <a:xfrm>
            <a:off x="671944" y="2852304"/>
            <a:ext cx="8395856" cy="3624696"/>
          </a:xfrm>
        </p:spPr>
        <p:txBody>
          <a:bodyPr>
            <a:normAutofit lnSpcReduction="10000"/>
          </a:bodyPr>
          <a:lstStyle/>
          <a:p>
            <a:r>
              <a:rPr lang="en-GB" sz="3200" dirty="0">
                <a:solidFill>
                  <a:srgbClr val="000000"/>
                </a:solidFill>
              </a:rPr>
              <a:t>A period of </a:t>
            </a:r>
            <a:r>
              <a:rPr lang="en-GB" sz="3200" b="1" dirty="0">
                <a:solidFill>
                  <a:srgbClr val="000000"/>
                </a:solidFill>
              </a:rPr>
              <a:t>‘great transformation’ </a:t>
            </a:r>
            <a:r>
              <a:rPr lang="en-GB" sz="3200" dirty="0">
                <a:solidFill>
                  <a:srgbClr val="000000"/>
                </a:solidFill>
              </a:rPr>
              <a:t>(Polanyi 1944)</a:t>
            </a:r>
          </a:p>
          <a:p>
            <a:r>
              <a:rPr lang="en-GB" sz="3200" dirty="0">
                <a:solidFill>
                  <a:srgbClr val="000000"/>
                </a:solidFill>
              </a:rPr>
              <a:t>After the French Revolution 1789 – the theory of </a:t>
            </a:r>
            <a:r>
              <a:rPr lang="en-GB" sz="3200" b="1" dirty="0">
                <a:solidFill>
                  <a:srgbClr val="000000"/>
                </a:solidFill>
              </a:rPr>
              <a:t>‘society’ </a:t>
            </a:r>
            <a:r>
              <a:rPr lang="en-GB" sz="3200" dirty="0">
                <a:solidFill>
                  <a:srgbClr val="000000"/>
                </a:solidFill>
              </a:rPr>
              <a:t>became separated from </a:t>
            </a:r>
            <a:r>
              <a:rPr lang="en-GB" sz="3200" b="1" dirty="0">
                <a:solidFill>
                  <a:srgbClr val="000000"/>
                </a:solidFill>
              </a:rPr>
              <a:t>‘philosophy’ </a:t>
            </a:r>
            <a:r>
              <a:rPr lang="en-GB" sz="3200" dirty="0">
                <a:solidFill>
                  <a:srgbClr val="000000"/>
                </a:solidFill>
              </a:rPr>
              <a:t>and delivered </a:t>
            </a:r>
            <a:r>
              <a:rPr lang="en-GB" sz="3200" b="1" dirty="0">
                <a:solidFill>
                  <a:srgbClr val="000000"/>
                </a:solidFill>
              </a:rPr>
              <a:t>3 distinct blows </a:t>
            </a:r>
            <a:r>
              <a:rPr lang="en-GB" sz="3200" dirty="0">
                <a:solidFill>
                  <a:srgbClr val="000000"/>
                </a:solidFill>
              </a:rPr>
              <a:t>against society, history and politics:</a:t>
            </a:r>
          </a:p>
          <a:p>
            <a:pPr marL="0" indent="0">
              <a:buNone/>
            </a:pPr>
            <a:endParaRPr lang="en-GB" sz="1500" dirty="0">
              <a:solidFill>
                <a:srgbClr val="000000"/>
              </a:solidFill>
            </a:endParaRPr>
          </a:p>
          <a:p>
            <a:pPr marL="0" indent="0">
              <a:buNone/>
            </a:pPr>
            <a:r>
              <a:rPr lang="en-GB" sz="2800" dirty="0">
                <a:solidFill>
                  <a:srgbClr val="000000"/>
                </a:solidFill>
              </a:rPr>
              <a:t>Morrison (2006:1)</a:t>
            </a:r>
          </a:p>
        </p:txBody>
      </p:sp>
      <p:sp>
        <p:nvSpPr>
          <p:cNvPr id="4" name="Slide Number Placeholder 3"/>
          <p:cNvSpPr>
            <a:spLocks noGrp="1"/>
          </p:cNvSpPr>
          <p:nvPr>
            <p:ph type="sldNum" sz="quarter" idx="12"/>
          </p:nvPr>
        </p:nvSpPr>
        <p:spPr>
          <a:xfrm>
            <a:off x="8119448" y="5525027"/>
            <a:ext cx="428046" cy="235550"/>
          </a:xfrm>
        </p:spPr>
        <p:txBody>
          <a:bodyPr>
            <a:normAutofit/>
          </a:bodyPr>
          <a:lstStyle/>
          <a:p>
            <a:pPr>
              <a:spcAft>
                <a:spcPts val="450"/>
              </a:spcAft>
              <a:defRPr/>
            </a:pPr>
            <a:fld id="{B6F15528-21DE-4FAA-801E-634DDDAF4B2B}" type="slidenum">
              <a:rPr lang="en-US" sz="750">
                <a:solidFill>
                  <a:srgbClr val="898989"/>
                </a:solidFill>
              </a:rPr>
              <a:pPr>
                <a:spcAft>
                  <a:spcPts val="450"/>
                </a:spcAft>
                <a:defRPr/>
              </a:pPr>
              <a:t>3</a:t>
            </a:fld>
            <a:endParaRPr lang="en-US" sz="750">
              <a:solidFill>
                <a:srgbClr val="898989"/>
              </a:solidFill>
            </a:endParaRPr>
          </a:p>
        </p:txBody>
      </p:sp>
    </p:spTree>
    <p:extLst>
      <p:ext uri="{BB962C8B-B14F-4D97-AF65-F5344CB8AC3E}">
        <p14:creationId xmlns:p14="http://schemas.microsoft.com/office/powerpoint/2010/main" val="97497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1" y="857250"/>
            <a:ext cx="8610371" cy="2065452"/>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11" name="Picture 10">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857250"/>
            <a:ext cx="9144000" cy="5143500"/>
          </a:xfrm>
          <a:prstGeom prst="rect">
            <a:avLst/>
          </a:prstGeom>
        </p:spPr>
      </p:pic>
      <p:sp>
        <p:nvSpPr>
          <p:cNvPr id="2" name="Title 1"/>
          <p:cNvSpPr>
            <a:spLocks noGrp="1"/>
          </p:cNvSpPr>
          <p:nvPr>
            <p:ph type="title"/>
          </p:nvPr>
        </p:nvSpPr>
        <p:spPr>
          <a:xfrm>
            <a:off x="884305" y="1204176"/>
            <a:ext cx="7375161" cy="1371600"/>
          </a:xfrm>
        </p:spPr>
        <p:txBody>
          <a:bodyPr>
            <a:normAutofit fontScale="90000"/>
          </a:bodyPr>
          <a:lstStyle/>
          <a:p>
            <a:pPr>
              <a:lnSpc>
                <a:spcPct val="90000"/>
              </a:lnSpc>
            </a:pPr>
            <a:br>
              <a:rPr lang="en-GB" sz="1200" dirty="0">
                <a:solidFill>
                  <a:srgbClr val="FFFFFF"/>
                </a:solidFill>
              </a:rPr>
            </a:br>
            <a:br>
              <a:rPr lang="en-GB" sz="1200" dirty="0">
                <a:solidFill>
                  <a:srgbClr val="FFFFFF"/>
                </a:solidFill>
              </a:rPr>
            </a:br>
            <a:r>
              <a:rPr lang="en-GB" sz="5025" dirty="0">
                <a:solidFill>
                  <a:srgbClr val="FFFFFF"/>
                </a:solidFill>
              </a:rPr>
              <a:t>Separation of society from philosophy …</a:t>
            </a:r>
            <a:br>
              <a:rPr lang="en-GB" sz="1200" dirty="0">
                <a:solidFill>
                  <a:srgbClr val="FFFFFF"/>
                </a:solidFill>
              </a:rPr>
            </a:br>
            <a:br>
              <a:rPr lang="en-GB" sz="1200" dirty="0">
                <a:solidFill>
                  <a:srgbClr val="FFFFFF"/>
                </a:solidFill>
              </a:rPr>
            </a:br>
            <a:endParaRPr lang="en-GB" sz="1200" dirty="0">
              <a:solidFill>
                <a:srgbClr val="FFFFFF"/>
              </a:solidFill>
            </a:endParaRPr>
          </a:p>
        </p:txBody>
      </p:sp>
      <p:sp>
        <p:nvSpPr>
          <p:cNvPr id="3" name="Content Placeholder 2"/>
          <p:cNvSpPr>
            <a:spLocks noGrp="1"/>
          </p:cNvSpPr>
          <p:nvPr>
            <p:ph idx="1"/>
          </p:nvPr>
        </p:nvSpPr>
        <p:spPr>
          <a:xfrm>
            <a:off x="884419" y="3032413"/>
            <a:ext cx="7992653" cy="3482687"/>
          </a:xfrm>
        </p:spPr>
        <p:txBody>
          <a:bodyPr>
            <a:normAutofit lnSpcReduction="10000"/>
          </a:bodyPr>
          <a:lstStyle/>
          <a:p>
            <a:pPr marL="385763" indent="-385763">
              <a:buFont typeface="+mj-lt"/>
              <a:buAutoNum type="arabicPeriod"/>
            </a:pPr>
            <a:r>
              <a:rPr lang="en-GB" sz="3200" dirty="0">
                <a:solidFill>
                  <a:srgbClr val="000000"/>
                </a:solidFill>
              </a:rPr>
              <a:t>Made </a:t>
            </a:r>
            <a:r>
              <a:rPr lang="en-GB" sz="3200" b="1" dirty="0">
                <a:solidFill>
                  <a:srgbClr val="000000"/>
                </a:solidFill>
              </a:rPr>
              <a:t>individual rights and freedoms </a:t>
            </a:r>
            <a:r>
              <a:rPr lang="en-GB" sz="3200" dirty="0">
                <a:solidFill>
                  <a:srgbClr val="000000"/>
                </a:solidFill>
              </a:rPr>
              <a:t>a reality</a:t>
            </a:r>
          </a:p>
          <a:p>
            <a:pPr marL="385763" indent="-385763">
              <a:buFont typeface="+mj-lt"/>
              <a:buAutoNum type="arabicPeriod"/>
            </a:pPr>
            <a:r>
              <a:rPr lang="en-GB" sz="3200" dirty="0">
                <a:solidFill>
                  <a:srgbClr val="000000"/>
                </a:solidFill>
              </a:rPr>
              <a:t>Rocked the foundations of </a:t>
            </a:r>
            <a:r>
              <a:rPr lang="en-GB" sz="3200" b="1" dirty="0">
                <a:solidFill>
                  <a:srgbClr val="000000"/>
                </a:solidFill>
              </a:rPr>
              <a:t>feudal society</a:t>
            </a:r>
          </a:p>
          <a:p>
            <a:pPr marL="385763" indent="-385763">
              <a:buFont typeface="+mj-lt"/>
              <a:buAutoNum type="arabicPeriod"/>
            </a:pPr>
            <a:r>
              <a:rPr lang="en-GB" sz="3200" dirty="0">
                <a:solidFill>
                  <a:srgbClr val="000000"/>
                </a:solidFill>
              </a:rPr>
              <a:t>Shook the framework of an inward looking, introspective philosophy</a:t>
            </a:r>
          </a:p>
          <a:p>
            <a:pPr marL="0" indent="0">
              <a:buNone/>
            </a:pPr>
            <a:endParaRPr lang="en-GB" sz="1500" dirty="0">
              <a:solidFill>
                <a:srgbClr val="000000"/>
              </a:solidFill>
            </a:endParaRPr>
          </a:p>
          <a:p>
            <a:pPr marL="0" indent="0">
              <a:buNone/>
            </a:pPr>
            <a:r>
              <a:rPr lang="en-GB" sz="2800" dirty="0">
                <a:solidFill>
                  <a:srgbClr val="000000"/>
                </a:solidFill>
              </a:rPr>
              <a:t>Morrison (2006:1)</a:t>
            </a:r>
          </a:p>
        </p:txBody>
      </p:sp>
      <p:sp>
        <p:nvSpPr>
          <p:cNvPr id="4" name="Slide Number Placeholder 3"/>
          <p:cNvSpPr>
            <a:spLocks noGrp="1"/>
          </p:cNvSpPr>
          <p:nvPr>
            <p:ph type="sldNum" sz="quarter" idx="12"/>
          </p:nvPr>
        </p:nvSpPr>
        <p:spPr>
          <a:xfrm>
            <a:off x="8119448" y="5525027"/>
            <a:ext cx="428046" cy="235550"/>
          </a:xfrm>
        </p:spPr>
        <p:txBody>
          <a:bodyPr>
            <a:normAutofit/>
          </a:bodyPr>
          <a:lstStyle/>
          <a:p>
            <a:pPr>
              <a:spcAft>
                <a:spcPts val="450"/>
              </a:spcAft>
              <a:defRPr/>
            </a:pPr>
            <a:fld id="{B6F15528-21DE-4FAA-801E-634DDDAF4B2B}" type="slidenum">
              <a:rPr lang="en-US" sz="750">
                <a:solidFill>
                  <a:srgbClr val="898989"/>
                </a:solidFill>
              </a:rPr>
              <a:pPr>
                <a:spcAft>
                  <a:spcPts val="450"/>
                </a:spcAft>
                <a:defRPr/>
              </a:pPr>
              <a:t>4</a:t>
            </a:fld>
            <a:endParaRPr lang="en-US" sz="750">
              <a:solidFill>
                <a:srgbClr val="898989"/>
              </a:solidFill>
            </a:endParaRPr>
          </a:p>
        </p:txBody>
      </p:sp>
    </p:spTree>
    <p:extLst>
      <p:ext uri="{BB962C8B-B14F-4D97-AF65-F5344CB8AC3E}">
        <p14:creationId xmlns:p14="http://schemas.microsoft.com/office/powerpoint/2010/main" val="1502892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9F529C3-C941-49FD-8C67-82F134F64B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endParaRPr>
          </a:p>
        </p:txBody>
      </p:sp>
      <p:sp>
        <p:nvSpPr>
          <p:cNvPr id="11" name="Rectangle 10">
            <a:extLst>
              <a:ext uri="{FF2B5EF4-FFF2-40B4-BE49-F238E27FC236}">
                <a16:creationId xmlns:a16="http://schemas.microsoft.com/office/drawing/2014/main" id="{20586029-32A0-47E5-9AEC-AE3ABA6B94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endParaRPr>
          </a:p>
        </p:txBody>
      </p:sp>
      <p:pic>
        <p:nvPicPr>
          <p:cNvPr id="4" name="Picture 3"/>
          <p:cNvPicPr>
            <a:picLocks noChangeAspect="1"/>
          </p:cNvPicPr>
          <p:nvPr/>
        </p:nvPicPr>
        <p:blipFill>
          <a:blip r:embed="rId2"/>
          <a:stretch>
            <a:fillRect/>
          </a:stretch>
        </p:blipFill>
        <p:spPr>
          <a:xfrm>
            <a:off x="624444" y="1339849"/>
            <a:ext cx="3687350" cy="4178300"/>
          </a:xfrm>
          <a:prstGeom prst="rect">
            <a:avLst/>
          </a:prstGeom>
        </p:spPr>
      </p:pic>
      <p:cxnSp>
        <p:nvCxnSpPr>
          <p:cNvPr id="13" name="Straight Connector 12">
            <a:extLst>
              <a:ext uri="{FF2B5EF4-FFF2-40B4-BE49-F238E27FC236}">
                <a16:creationId xmlns:a16="http://schemas.microsoft.com/office/drawing/2014/main" id="{8C730EAB-A532-4295-A302-FB4B90DB9F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59969" y="1714500"/>
            <a:ext cx="0" cy="3429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pic>
        <p:nvPicPr>
          <p:cNvPr id="3" name="Picture 2" descr="A picture containing text, map&#10;&#10;Description generated with very high confidence">
            <a:extLst>
              <a:ext uri="{FF2B5EF4-FFF2-40B4-BE49-F238E27FC236}">
                <a16:creationId xmlns:a16="http://schemas.microsoft.com/office/drawing/2014/main" id="{7FCCD7D5-741A-4CFC-945F-38B7A9C56F75}"/>
              </a:ext>
            </a:extLst>
          </p:cNvPr>
          <p:cNvPicPr>
            <a:picLocks noChangeAspect="1"/>
          </p:cNvPicPr>
          <p:nvPr/>
        </p:nvPicPr>
        <p:blipFill>
          <a:blip r:embed="rId3"/>
          <a:stretch>
            <a:fillRect/>
          </a:stretch>
        </p:blipFill>
        <p:spPr>
          <a:xfrm>
            <a:off x="5302265" y="1339850"/>
            <a:ext cx="2747232" cy="4178300"/>
          </a:xfrm>
          <a:prstGeom prst="rect">
            <a:avLst/>
          </a:prstGeom>
        </p:spPr>
      </p:pic>
      <p:sp>
        <p:nvSpPr>
          <p:cNvPr id="2" name="Slide Number Placeholder 1"/>
          <p:cNvSpPr>
            <a:spLocks noGrp="1"/>
          </p:cNvSpPr>
          <p:nvPr>
            <p:ph type="sldNum" sz="quarter" idx="12"/>
          </p:nvPr>
        </p:nvSpPr>
        <p:spPr>
          <a:xfrm>
            <a:off x="6457950" y="5624513"/>
            <a:ext cx="2057400" cy="273844"/>
          </a:xfrm>
        </p:spPr>
        <p:txBody>
          <a:bodyPr>
            <a:normAutofit/>
          </a:bodyPr>
          <a:lstStyle/>
          <a:p>
            <a:pPr>
              <a:spcAft>
                <a:spcPts val="450"/>
              </a:spcAft>
              <a:defRPr/>
            </a:pPr>
            <a:fld id="{B6F15528-21DE-4FAA-801E-634DDDAF4B2B}" type="slidenum">
              <a:rPr lang="en-US" smtClean="0">
                <a:solidFill>
                  <a:prstClr val="black">
                    <a:tint val="75000"/>
                  </a:prstClr>
                </a:solidFill>
              </a:rPr>
              <a:pPr>
                <a:spcAft>
                  <a:spcPts val="450"/>
                </a:spcAft>
                <a:defRPr/>
              </a:pPr>
              <a:t>5</a:t>
            </a:fld>
            <a:endParaRPr lang="en-US">
              <a:solidFill>
                <a:prstClr val="black">
                  <a:tint val="75000"/>
                </a:prstClr>
              </a:solidFill>
            </a:endParaRPr>
          </a:p>
        </p:txBody>
      </p:sp>
    </p:spTree>
    <p:extLst>
      <p:ext uri="{BB962C8B-B14F-4D97-AF65-F5344CB8AC3E}">
        <p14:creationId xmlns:p14="http://schemas.microsoft.com/office/powerpoint/2010/main" val="380699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42192" y="914400"/>
            <a:ext cx="8925608" cy="5096865"/>
          </a:xfrm>
          <a:prstGeom prst="rect">
            <a:avLst/>
          </a:prstGeom>
        </p:spPr>
      </p:pic>
      <p:sp>
        <p:nvSpPr>
          <p:cNvPr id="7" name="Content Placeholder 8"/>
          <p:cNvSpPr txBox="1">
            <a:spLocks/>
          </p:cNvSpPr>
          <p:nvPr/>
        </p:nvSpPr>
        <p:spPr>
          <a:xfrm>
            <a:off x="413996" y="3923884"/>
            <a:ext cx="8382000" cy="208738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defRPr/>
            </a:pPr>
            <a:r>
              <a:rPr lang="en-GB" sz="2800" dirty="0">
                <a:solidFill>
                  <a:prstClr val="white"/>
                </a:solidFill>
              </a:rPr>
              <a:t>Are there similarities between ‘then’ and now?</a:t>
            </a:r>
          </a:p>
          <a:p>
            <a:pPr>
              <a:defRPr/>
            </a:pPr>
            <a:r>
              <a:rPr lang="en-GB" sz="2800" dirty="0">
                <a:solidFill>
                  <a:prstClr val="white"/>
                </a:solidFill>
              </a:rPr>
              <a:t>How is power distributed in modern society?</a:t>
            </a:r>
          </a:p>
          <a:p>
            <a:pPr>
              <a:defRPr/>
            </a:pPr>
            <a:r>
              <a:rPr lang="en-GB" sz="2800" dirty="0">
                <a:solidFill>
                  <a:prstClr val="white"/>
                </a:solidFill>
              </a:rPr>
              <a:t>Do we live in fear of the Queen, of the Lord of the Manor or powerful Knights?</a:t>
            </a:r>
          </a:p>
        </p:txBody>
      </p:sp>
    </p:spTree>
    <p:extLst>
      <p:ext uri="{BB962C8B-B14F-4D97-AF65-F5344CB8AC3E}">
        <p14:creationId xmlns:p14="http://schemas.microsoft.com/office/powerpoint/2010/main" val="3304644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pPr>
              <a:defRPr/>
            </a:pPr>
            <a:fld id="{BA875541-8164-4CC7-9F2F-6F0C49BB858D}" type="slidenum">
              <a:rPr lang="en-US" smtClean="0">
                <a:solidFill>
                  <a:prstClr val="black">
                    <a:tint val="75000"/>
                  </a:prstClr>
                </a:solidFill>
              </a:rPr>
              <a:pPr>
                <a:defRPr/>
              </a:pPr>
              <a:t>7</a:t>
            </a:fld>
            <a:endParaRPr lang="en-US">
              <a:solidFill>
                <a:prstClr val="black">
                  <a:tint val="75000"/>
                </a:prstClr>
              </a:solidFill>
            </a:endParaRPr>
          </a:p>
        </p:txBody>
      </p:sp>
      <p:pic>
        <p:nvPicPr>
          <p:cNvPr id="2" name="Picture 1"/>
          <p:cNvPicPr>
            <a:picLocks noChangeAspect="1"/>
          </p:cNvPicPr>
          <p:nvPr/>
        </p:nvPicPr>
        <p:blipFill>
          <a:blip r:embed="rId2"/>
          <a:stretch>
            <a:fillRect/>
          </a:stretch>
        </p:blipFill>
        <p:spPr>
          <a:xfrm>
            <a:off x="2477981" y="874396"/>
            <a:ext cx="4286249" cy="5126354"/>
          </a:xfrm>
          <a:prstGeom prst="rect">
            <a:avLst/>
          </a:prstGeom>
        </p:spPr>
      </p:pic>
      <p:sp>
        <p:nvSpPr>
          <p:cNvPr id="3" name="TextBox 2"/>
          <p:cNvSpPr txBox="1"/>
          <p:nvPr/>
        </p:nvSpPr>
        <p:spPr>
          <a:xfrm>
            <a:off x="381000" y="382890"/>
            <a:ext cx="2441122" cy="6109365"/>
          </a:xfrm>
          <a:prstGeom prst="rect">
            <a:avLst/>
          </a:prstGeom>
          <a:noFill/>
        </p:spPr>
        <p:txBody>
          <a:bodyPr wrap="square" rtlCol="0">
            <a:spAutoFit/>
          </a:bodyPr>
          <a:lstStyle/>
          <a:p>
            <a:pPr>
              <a:defRPr/>
            </a:pPr>
            <a:r>
              <a:rPr lang="en-GB" sz="2800" dirty="0">
                <a:solidFill>
                  <a:prstClr val="black"/>
                </a:solidFill>
              </a:rPr>
              <a:t>Workers</a:t>
            </a:r>
          </a:p>
          <a:p>
            <a:pPr>
              <a:defRPr/>
            </a:pPr>
            <a:endParaRPr lang="en-GB" sz="2800" dirty="0">
              <a:solidFill>
                <a:prstClr val="black"/>
              </a:solidFill>
            </a:endParaRPr>
          </a:p>
          <a:p>
            <a:pPr>
              <a:defRPr/>
            </a:pPr>
            <a:r>
              <a:rPr lang="en-GB" sz="2800" dirty="0">
                <a:solidFill>
                  <a:prstClr val="black"/>
                </a:solidFill>
              </a:rPr>
              <a:t>The rich</a:t>
            </a:r>
          </a:p>
          <a:p>
            <a:pPr>
              <a:defRPr/>
            </a:pPr>
            <a:endParaRPr lang="en-GB" sz="2800" dirty="0">
              <a:solidFill>
                <a:prstClr val="black"/>
              </a:solidFill>
            </a:endParaRPr>
          </a:p>
          <a:p>
            <a:pPr>
              <a:defRPr/>
            </a:pPr>
            <a:r>
              <a:rPr lang="en-GB" sz="2800" dirty="0">
                <a:solidFill>
                  <a:prstClr val="black"/>
                </a:solidFill>
              </a:rPr>
              <a:t>Economically weak</a:t>
            </a:r>
          </a:p>
          <a:p>
            <a:pPr>
              <a:defRPr/>
            </a:pPr>
            <a:endParaRPr lang="en-GB" sz="2800" dirty="0">
              <a:solidFill>
                <a:prstClr val="black"/>
              </a:solidFill>
            </a:endParaRPr>
          </a:p>
          <a:p>
            <a:pPr>
              <a:defRPr/>
            </a:pPr>
            <a:r>
              <a:rPr lang="en-GB" sz="2800" dirty="0">
                <a:solidFill>
                  <a:prstClr val="black"/>
                </a:solidFill>
              </a:rPr>
              <a:t>Politically weak</a:t>
            </a:r>
          </a:p>
          <a:p>
            <a:pPr>
              <a:defRPr/>
            </a:pPr>
            <a:endParaRPr lang="en-GB" sz="2800" dirty="0">
              <a:solidFill>
                <a:prstClr val="black"/>
              </a:solidFill>
            </a:endParaRPr>
          </a:p>
          <a:p>
            <a:pPr>
              <a:defRPr/>
            </a:pPr>
            <a:r>
              <a:rPr lang="en-GB" sz="2800" dirty="0">
                <a:solidFill>
                  <a:prstClr val="black"/>
                </a:solidFill>
              </a:rPr>
              <a:t>Women</a:t>
            </a:r>
          </a:p>
          <a:p>
            <a:pPr>
              <a:defRPr/>
            </a:pPr>
            <a:endParaRPr lang="en-GB" sz="2800" dirty="0">
              <a:solidFill>
                <a:prstClr val="black"/>
              </a:solidFill>
            </a:endParaRPr>
          </a:p>
          <a:p>
            <a:pPr>
              <a:defRPr/>
            </a:pPr>
            <a:r>
              <a:rPr lang="en-GB" sz="2800" dirty="0">
                <a:solidFill>
                  <a:prstClr val="black"/>
                </a:solidFill>
              </a:rPr>
              <a:t>Older generations</a:t>
            </a:r>
          </a:p>
          <a:p>
            <a:pPr>
              <a:defRPr/>
            </a:pPr>
            <a:endParaRPr lang="en-GB" sz="1350" dirty="0">
              <a:solidFill>
                <a:prstClr val="black"/>
              </a:solidFill>
            </a:endParaRPr>
          </a:p>
          <a:p>
            <a:pPr>
              <a:defRPr/>
            </a:pPr>
            <a:endParaRPr lang="en-GB" sz="1350" dirty="0">
              <a:solidFill>
                <a:prstClr val="black"/>
              </a:solidFill>
            </a:endParaRPr>
          </a:p>
        </p:txBody>
      </p:sp>
      <p:sp>
        <p:nvSpPr>
          <p:cNvPr id="5" name="TextBox 4"/>
          <p:cNvSpPr txBox="1"/>
          <p:nvPr/>
        </p:nvSpPr>
        <p:spPr>
          <a:xfrm>
            <a:off x="6457950" y="382890"/>
            <a:ext cx="2571752" cy="5693866"/>
          </a:xfrm>
          <a:prstGeom prst="rect">
            <a:avLst/>
          </a:prstGeom>
          <a:noFill/>
        </p:spPr>
        <p:txBody>
          <a:bodyPr wrap="square" rtlCol="0">
            <a:spAutoFit/>
          </a:bodyPr>
          <a:lstStyle/>
          <a:p>
            <a:pPr>
              <a:defRPr/>
            </a:pPr>
            <a:r>
              <a:rPr lang="en-GB" sz="2800" dirty="0">
                <a:solidFill>
                  <a:prstClr val="black"/>
                </a:solidFill>
              </a:rPr>
              <a:t>Owners</a:t>
            </a:r>
          </a:p>
          <a:p>
            <a:pPr>
              <a:defRPr/>
            </a:pPr>
            <a:endParaRPr lang="en-GB" sz="2800" dirty="0">
              <a:solidFill>
                <a:prstClr val="black"/>
              </a:solidFill>
            </a:endParaRPr>
          </a:p>
          <a:p>
            <a:pPr>
              <a:defRPr/>
            </a:pPr>
            <a:r>
              <a:rPr lang="en-GB" sz="2800" dirty="0">
                <a:solidFill>
                  <a:prstClr val="black"/>
                </a:solidFill>
              </a:rPr>
              <a:t>The poor</a:t>
            </a:r>
          </a:p>
          <a:p>
            <a:pPr>
              <a:defRPr/>
            </a:pPr>
            <a:endParaRPr lang="en-GB" sz="2800" dirty="0">
              <a:solidFill>
                <a:prstClr val="black"/>
              </a:solidFill>
            </a:endParaRPr>
          </a:p>
          <a:p>
            <a:pPr>
              <a:defRPr/>
            </a:pPr>
            <a:r>
              <a:rPr lang="en-GB" sz="2800" dirty="0">
                <a:solidFill>
                  <a:prstClr val="black"/>
                </a:solidFill>
              </a:rPr>
              <a:t>Economically strong</a:t>
            </a:r>
          </a:p>
          <a:p>
            <a:pPr>
              <a:defRPr/>
            </a:pPr>
            <a:endParaRPr lang="en-GB" sz="2800" dirty="0">
              <a:solidFill>
                <a:prstClr val="black"/>
              </a:solidFill>
            </a:endParaRPr>
          </a:p>
          <a:p>
            <a:pPr>
              <a:defRPr/>
            </a:pPr>
            <a:r>
              <a:rPr lang="en-GB" sz="2800" dirty="0">
                <a:solidFill>
                  <a:prstClr val="black"/>
                </a:solidFill>
              </a:rPr>
              <a:t>Politically strong</a:t>
            </a:r>
          </a:p>
          <a:p>
            <a:pPr>
              <a:defRPr/>
            </a:pPr>
            <a:endParaRPr lang="en-GB" sz="2800" dirty="0">
              <a:solidFill>
                <a:prstClr val="black"/>
              </a:solidFill>
            </a:endParaRPr>
          </a:p>
          <a:p>
            <a:pPr>
              <a:defRPr/>
            </a:pPr>
            <a:r>
              <a:rPr lang="en-GB" sz="2800" dirty="0">
                <a:solidFill>
                  <a:prstClr val="black"/>
                </a:solidFill>
              </a:rPr>
              <a:t>Men</a:t>
            </a:r>
          </a:p>
          <a:p>
            <a:pPr>
              <a:defRPr/>
            </a:pPr>
            <a:endParaRPr lang="en-GB" sz="2800" dirty="0">
              <a:solidFill>
                <a:prstClr val="black"/>
              </a:solidFill>
            </a:endParaRPr>
          </a:p>
          <a:p>
            <a:pPr>
              <a:defRPr/>
            </a:pPr>
            <a:r>
              <a:rPr lang="en-GB" sz="2800" dirty="0">
                <a:solidFill>
                  <a:prstClr val="black"/>
                </a:solidFill>
              </a:rPr>
              <a:t>Younger generations</a:t>
            </a:r>
          </a:p>
        </p:txBody>
      </p:sp>
    </p:spTree>
    <p:extLst>
      <p:ext uri="{BB962C8B-B14F-4D97-AF65-F5344CB8AC3E}">
        <p14:creationId xmlns:p14="http://schemas.microsoft.com/office/powerpoint/2010/main" val="9483561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15000" y="66612"/>
            <a:ext cx="3429000" cy="2447988"/>
          </a:xfrm>
        </p:spPr>
        <p:txBody>
          <a:bodyPr>
            <a:noAutofit/>
          </a:bodyPr>
          <a:lstStyle/>
          <a:p>
            <a:r>
              <a:rPr lang="en-GB" sz="6000" dirty="0"/>
              <a:t>People minus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pic>
        <p:nvPicPr>
          <p:cNvPr id="8" name="Picture 7"/>
          <p:cNvPicPr>
            <a:picLocks noChangeAspect="1"/>
          </p:cNvPicPr>
          <p:nvPr/>
        </p:nvPicPr>
        <p:blipFill>
          <a:blip r:embed="rId2"/>
          <a:stretch>
            <a:fillRect/>
          </a:stretch>
        </p:blipFill>
        <p:spPr>
          <a:xfrm>
            <a:off x="0" y="-6096"/>
            <a:ext cx="5486400" cy="6858000"/>
          </a:xfrm>
          <a:prstGeom prst="rect">
            <a:avLst/>
          </a:prstGeom>
        </p:spPr>
      </p:pic>
      <p:pic>
        <p:nvPicPr>
          <p:cNvPr id="9" name="Picture 8"/>
          <p:cNvPicPr>
            <a:picLocks noChangeAspect="1"/>
          </p:cNvPicPr>
          <p:nvPr/>
        </p:nvPicPr>
        <p:blipFill>
          <a:blip r:embed="rId3"/>
          <a:stretch>
            <a:fillRect/>
          </a:stretch>
        </p:blipFill>
        <p:spPr>
          <a:xfrm>
            <a:off x="0" y="-24384"/>
            <a:ext cx="9144000" cy="5143500"/>
          </a:xfrm>
          <a:prstGeom prst="rect">
            <a:avLst/>
          </a:prstGeom>
        </p:spPr>
      </p:pic>
      <p:sp>
        <p:nvSpPr>
          <p:cNvPr id="10" name="TextBox 9"/>
          <p:cNvSpPr txBox="1"/>
          <p:nvPr/>
        </p:nvSpPr>
        <p:spPr>
          <a:xfrm>
            <a:off x="0" y="-24384"/>
            <a:ext cx="4114800" cy="6986528"/>
          </a:xfrm>
          <a:prstGeom prst="rect">
            <a:avLst/>
          </a:prstGeom>
          <a:solidFill>
            <a:schemeClr val="bg1"/>
          </a:solidFill>
        </p:spPr>
        <p:txBody>
          <a:bodyPr wrap="square" rtlCol="0">
            <a:spAutoFit/>
          </a:bodyPr>
          <a:lstStyle/>
          <a:p>
            <a:endParaRPr lang="en-GB" sz="3200" dirty="0"/>
          </a:p>
          <a:p>
            <a:r>
              <a:rPr lang="en-GB" sz="3200" dirty="0"/>
              <a:t>Would we help one another if we didn’t have the constraints of society to set expectations, impose rules of conduct and enforce the law …</a:t>
            </a:r>
          </a:p>
          <a:p>
            <a:endParaRPr lang="en-GB" sz="3200" dirty="0"/>
          </a:p>
          <a:p>
            <a:r>
              <a:rPr lang="en-GB" sz="3200" dirty="0"/>
              <a:t>Or would we live in an unsafe post-apocalyptic nightmare?</a:t>
            </a:r>
          </a:p>
          <a:p>
            <a:endParaRPr lang="en-GB" sz="3200" dirty="0"/>
          </a:p>
          <a:p>
            <a:endParaRPr lang="en-GB" sz="3200" dirty="0"/>
          </a:p>
        </p:txBody>
      </p:sp>
    </p:spTree>
    <p:extLst>
      <p:ext uri="{BB962C8B-B14F-4D97-AF65-F5344CB8AC3E}">
        <p14:creationId xmlns:p14="http://schemas.microsoft.com/office/powerpoint/2010/main" val="443311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circle(in)">
                                      <p:cBhvr>
                                        <p:cTn id="1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 y="-75132"/>
            <a:ext cx="9144000" cy="1143000"/>
          </a:xfrm>
        </p:spPr>
        <p:txBody>
          <a:bodyPr>
            <a:noAutofit/>
          </a:bodyPr>
          <a:lstStyle/>
          <a:p>
            <a:r>
              <a:rPr lang="en-GB" dirty="0"/>
              <a:t>17th century and the social contract</a:t>
            </a:r>
          </a:p>
        </p:txBody>
      </p:sp>
      <p:sp>
        <p:nvSpPr>
          <p:cNvPr id="3" name="Content Placeholder 2"/>
          <p:cNvSpPr>
            <a:spLocks noGrp="1"/>
          </p:cNvSpPr>
          <p:nvPr>
            <p:ph idx="1"/>
          </p:nvPr>
        </p:nvSpPr>
        <p:spPr>
          <a:xfrm>
            <a:off x="457200" y="1005289"/>
            <a:ext cx="4953000" cy="4495799"/>
          </a:xfrm>
        </p:spPr>
        <p:txBody>
          <a:bodyPr>
            <a:normAutofit/>
          </a:bodyPr>
          <a:lstStyle/>
          <a:p>
            <a:pPr marL="0" indent="0">
              <a:buNone/>
            </a:pPr>
            <a:r>
              <a:rPr lang="en-GB" sz="3600" b="1" dirty="0"/>
              <a:t>Thomas Hobbes </a:t>
            </a:r>
          </a:p>
          <a:p>
            <a:pPr marL="0" indent="0">
              <a:buNone/>
            </a:pPr>
            <a:r>
              <a:rPr lang="en-GB" sz="3600" b="1" dirty="0"/>
              <a:t>(1588-1679)</a:t>
            </a:r>
          </a:p>
          <a:p>
            <a:r>
              <a:rPr lang="en-GB" dirty="0"/>
              <a:t>Humans exist in a state of nature and are dominated by their base instincts</a:t>
            </a:r>
          </a:p>
          <a:p>
            <a:r>
              <a:rPr lang="en-GB" dirty="0"/>
              <a:t>We are all egotistic and self-centred, selfish and aggressive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9</a:t>
            </a:fld>
            <a:endParaRPr lang="en-US"/>
          </a:p>
        </p:txBody>
      </p:sp>
      <p:sp>
        <p:nvSpPr>
          <p:cNvPr id="5" name="TextBox 4"/>
          <p:cNvSpPr txBox="1"/>
          <p:nvPr/>
        </p:nvSpPr>
        <p:spPr>
          <a:xfrm>
            <a:off x="1138473" y="5638800"/>
            <a:ext cx="6858000" cy="954107"/>
          </a:xfrm>
          <a:prstGeom prst="rect">
            <a:avLst/>
          </a:prstGeom>
          <a:solidFill>
            <a:srgbClr val="FFFF00"/>
          </a:solidFill>
          <a:ln w="25400">
            <a:solidFill>
              <a:schemeClr val="tx1"/>
            </a:solidFill>
          </a:ln>
        </p:spPr>
        <p:txBody>
          <a:bodyPr wrap="square" rtlCol="0">
            <a:spAutoFit/>
          </a:bodyPr>
          <a:lstStyle/>
          <a:p>
            <a:pPr algn="ctr"/>
            <a:r>
              <a:rPr lang="en-GB" sz="2800" dirty="0"/>
              <a:t>‘The life of man’ was likely to be ‘solitary, poor, nasty, brutish and short.’</a:t>
            </a:r>
          </a:p>
        </p:txBody>
      </p:sp>
      <p:pic>
        <p:nvPicPr>
          <p:cNvPr id="1026" name="Picture 2" descr="http://tse3.mm.bing.net/th?id=OIP.M392e197e7560197cc29fa6f1017c9eb4o0&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600" y="1290450"/>
            <a:ext cx="2819400" cy="4271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82366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04800" y="533400"/>
            <a:ext cx="8610600" cy="4511675"/>
          </a:xfrm>
        </p:spPr>
        <p:txBody>
          <a:bodyPr>
            <a:normAutofit/>
          </a:bodyPr>
          <a:lstStyle/>
          <a:p>
            <a:r>
              <a:rPr lang="en-GB" dirty="0"/>
              <a:t>So, how could we whip people into shape and make them behave?</a:t>
            </a:r>
            <a:br>
              <a:rPr lang="en-GB" dirty="0"/>
            </a:br>
            <a:br>
              <a:rPr lang="en-GB" dirty="0"/>
            </a:br>
            <a:r>
              <a:rPr lang="en-GB" dirty="0"/>
              <a:t>How could we work towards a co-operative, mutually beneficial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pic>
        <p:nvPicPr>
          <p:cNvPr id="6" name="Picture 5"/>
          <p:cNvPicPr>
            <a:picLocks noChangeAspect="1"/>
          </p:cNvPicPr>
          <p:nvPr/>
        </p:nvPicPr>
        <p:blipFill>
          <a:blip r:embed="rId2"/>
          <a:stretch>
            <a:fillRect/>
          </a:stretch>
        </p:blipFill>
        <p:spPr>
          <a:xfrm>
            <a:off x="762000" y="4381726"/>
            <a:ext cx="2339749" cy="2339749"/>
          </a:xfrm>
          <a:prstGeom prst="rect">
            <a:avLst/>
          </a:prstGeom>
        </p:spPr>
      </p:pic>
    </p:spTree>
    <p:extLst>
      <p:ext uri="{BB962C8B-B14F-4D97-AF65-F5344CB8AC3E}">
        <p14:creationId xmlns:p14="http://schemas.microsoft.com/office/powerpoint/2010/main" val="32771195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Contracts are binding</a:t>
            </a:r>
          </a:p>
        </p:txBody>
      </p:sp>
      <p:sp>
        <p:nvSpPr>
          <p:cNvPr id="3" name="Slide Number Placeholder 2"/>
          <p:cNvSpPr>
            <a:spLocks noGrp="1"/>
          </p:cNvSpPr>
          <p:nvPr>
            <p:ph type="sldNum" sz="quarter" idx="12"/>
          </p:nvPr>
        </p:nvSpPr>
        <p:spPr/>
        <p:txBody>
          <a:bodyPr/>
          <a:lstStyle/>
          <a:p>
            <a:fld id="{B6F15528-21DE-4FAA-801E-634DDDAF4B2B}" type="slidenum">
              <a:rPr lang="en-US" smtClean="0"/>
              <a:pPr/>
              <a:t>11</a:t>
            </a:fld>
            <a:endParaRPr lang="en-US"/>
          </a:p>
        </p:txBody>
      </p:sp>
      <p:pic>
        <p:nvPicPr>
          <p:cNvPr id="4" name="Picture 3"/>
          <p:cNvPicPr>
            <a:picLocks noChangeAspect="1"/>
          </p:cNvPicPr>
          <p:nvPr/>
        </p:nvPicPr>
        <p:blipFill>
          <a:blip r:embed="rId2"/>
          <a:stretch>
            <a:fillRect/>
          </a:stretch>
        </p:blipFill>
        <p:spPr>
          <a:xfrm>
            <a:off x="735941" y="1600200"/>
            <a:ext cx="7165108" cy="4756150"/>
          </a:xfrm>
          <a:prstGeom prst="rect">
            <a:avLst/>
          </a:prstGeom>
        </p:spPr>
      </p:pic>
    </p:spTree>
    <p:extLst>
      <p:ext uri="{BB962C8B-B14F-4D97-AF65-F5344CB8AC3E}">
        <p14:creationId xmlns:p14="http://schemas.microsoft.com/office/powerpoint/2010/main" val="683180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44562"/>
          </a:xfrm>
        </p:spPr>
        <p:txBody>
          <a:bodyPr>
            <a:noAutofit/>
          </a:bodyPr>
          <a:lstStyle/>
          <a:p>
            <a:r>
              <a:rPr lang="en-GB" sz="6600" dirty="0"/>
              <a:t>Social Contract</a:t>
            </a:r>
          </a:p>
        </p:txBody>
      </p:sp>
      <p:sp>
        <p:nvSpPr>
          <p:cNvPr id="3" name="Content Placeholder 2"/>
          <p:cNvSpPr>
            <a:spLocks noGrp="1"/>
          </p:cNvSpPr>
          <p:nvPr>
            <p:ph idx="1"/>
          </p:nvPr>
        </p:nvSpPr>
        <p:spPr>
          <a:xfrm>
            <a:off x="457200" y="1219200"/>
            <a:ext cx="8610600" cy="5334000"/>
          </a:xfrm>
        </p:spPr>
        <p:txBody>
          <a:bodyPr>
            <a:noAutofit/>
          </a:bodyPr>
          <a:lstStyle/>
          <a:p>
            <a:r>
              <a:rPr lang="en-GB" dirty="0"/>
              <a:t>To avoid total chaos Hobbes developed the idea of a </a:t>
            </a:r>
            <a:r>
              <a:rPr lang="en-GB" b="1" dirty="0"/>
              <a:t>social contract</a:t>
            </a:r>
          </a:p>
          <a:p>
            <a:r>
              <a:rPr lang="en-GB" dirty="0"/>
              <a:t>We give up some of our autonomy (self-governance) to a sovereign authority</a:t>
            </a:r>
          </a:p>
          <a:p>
            <a:r>
              <a:rPr lang="en-GB" dirty="0"/>
              <a:t>God was the divine authority who worked through the monarch</a:t>
            </a:r>
          </a:p>
          <a:p>
            <a:r>
              <a:rPr lang="en-GB" dirty="0"/>
              <a:t>We give up some self-interest to live safely in a structured society</a:t>
            </a:r>
          </a:p>
          <a:p>
            <a:r>
              <a:rPr lang="en-GB" dirty="0"/>
              <a:t>Society helps us move away from chaos and provides a basis for social order</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spTree>
    <p:extLst>
      <p:ext uri="{BB962C8B-B14F-4D97-AF65-F5344CB8AC3E}">
        <p14:creationId xmlns:p14="http://schemas.microsoft.com/office/powerpoint/2010/main" val="2153049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6757AB2-2754-483B-8F6F-FC6730526CFE}"/>
              </a:ext>
            </a:extLst>
          </p:cNvPr>
          <p:cNvPicPr>
            <a:picLocks noChangeAspect="1"/>
          </p:cNvPicPr>
          <p:nvPr/>
        </p:nvPicPr>
        <p:blipFill>
          <a:blip r:embed="rId2"/>
          <a:stretch>
            <a:fillRect/>
          </a:stretch>
        </p:blipFill>
        <p:spPr>
          <a:xfrm>
            <a:off x="3633441" y="1218602"/>
            <a:ext cx="5307674" cy="3980755"/>
          </a:xfrm>
          <a:prstGeom prst="rect">
            <a:avLst/>
          </a:prstGeom>
        </p:spPr>
      </p:pic>
      <p:sp>
        <p:nvSpPr>
          <p:cNvPr id="19" name="Rectangle 18">
            <a:extLst>
              <a:ext uri="{FF2B5EF4-FFF2-40B4-BE49-F238E27FC236}">
                <a16:creationId xmlns:a16="http://schemas.microsoft.com/office/drawing/2014/main" id="{1707FC24-6981-43D9-B525-C7832BA2246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11449"/>
            <a:ext cx="3249230" cy="6179552"/>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00299" y="609600"/>
            <a:ext cx="3153957" cy="5343524"/>
          </a:xfrm>
        </p:spPr>
        <p:txBody>
          <a:bodyPr vert="horz" lIns="91440" tIns="45720" rIns="91440" bIns="45720" rtlCol="0">
            <a:noAutofit/>
          </a:bodyPr>
          <a:lstStyle/>
          <a:p>
            <a:pPr>
              <a:lnSpc>
                <a:spcPct val="90000"/>
              </a:lnSpc>
            </a:pPr>
            <a:r>
              <a:rPr lang="en-US" sz="3200" kern="1200" dirty="0">
                <a:solidFill>
                  <a:schemeClr val="bg1"/>
                </a:solidFill>
                <a:latin typeface="+mj-lt"/>
                <a:ea typeface="+mj-ea"/>
                <a:cs typeface="+mj-cs"/>
              </a:rPr>
              <a:t>Some felt that we act with kindness towards one another because that is part of human nature, not simply because we are compelled to be nice by fear of the consequences</a:t>
            </a:r>
          </a:p>
        </p:txBody>
      </p:sp>
      <p:sp>
        <p:nvSpPr>
          <p:cNvPr id="4" name="Slide Number Placeholder 3"/>
          <p:cNvSpPr>
            <a:spLocks noGrp="1"/>
          </p:cNvSpPr>
          <p:nvPr>
            <p:ph type="sldNum" sz="quarter" idx="12"/>
          </p:nvPr>
        </p:nvSpPr>
        <p:spPr>
          <a:xfrm>
            <a:off x="8194737" y="6423025"/>
            <a:ext cx="578644" cy="365125"/>
          </a:xfrm>
        </p:spPr>
        <p:txBody>
          <a:bodyPr vert="horz" lIns="91440" tIns="45720" rIns="91440" bIns="45720" rtlCol="0">
            <a:normAutofit/>
          </a:bodyPr>
          <a:lstStyle/>
          <a:p>
            <a:pPr>
              <a:spcAft>
                <a:spcPts val="600"/>
              </a:spcAft>
            </a:pPr>
            <a:fld id="{B6F15528-21DE-4FAA-801E-634DDDAF4B2B}" type="slidenum">
              <a:rPr lang="en-US" smtClean="0"/>
              <a:pPr>
                <a:spcAft>
                  <a:spcPts val="600"/>
                </a:spcAft>
              </a:pPr>
              <a:t>13</a:t>
            </a:fld>
            <a:endParaRPr lang="en-US"/>
          </a:p>
        </p:txBody>
      </p:sp>
    </p:spTree>
    <p:extLst>
      <p:ext uri="{BB962C8B-B14F-4D97-AF65-F5344CB8AC3E}">
        <p14:creationId xmlns:p14="http://schemas.microsoft.com/office/powerpoint/2010/main" val="42016694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Autofit/>
          </a:bodyPr>
          <a:lstStyle/>
          <a:p>
            <a:r>
              <a:rPr lang="en-GB" sz="6000" dirty="0"/>
              <a:t>John Locke (1688-1774)</a:t>
            </a:r>
          </a:p>
        </p:txBody>
      </p:sp>
      <p:sp>
        <p:nvSpPr>
          <p:cNvPr id="3" name="Content Placeholder 2"/>
          <p:cNvSpPr>
            <a:spLocks noGrp="1"/>
          </p:cNvSpPr>
          <p:nvPr>
            <p:ph idx="1"/>
          </p:nvPr>
        </p:nvSpPr>
        <p:spPr/>
        <p:txBody>
          <a:bodyPr>
            <a:normAutofit lnSpcReduction="10000"/>
          </a:bodyPr>
          <a:lstStyle/>
          <a:p>
            <a:r>
              <a:rPr lang="en-GB" dirty="0"/>
              <a:t>Social relationships are motivated by natural sympathy rather than animosity</a:t>
            </a:r>
          </a:p>
          <a:p>
            <a:r>
              <a:rPr lang="en-GB" dirty="0"/>
              <a:t>Social contract was an expression of the natural sociability we feel for each other</a:t>
            </a:r>
          </a:p>
          <a:p>
            <a:r>
              <a:rPr lang="en-GB" dirty="0"/>
              <a:t>People should be willing to surrender some of their rights for the common good or ‘commonwealth’</a:t>
            </a:r>
          </a:p>
          <a:p>
            <a:r>
              <a:rPr lang="en-GB" dirty="0"/>
              <a:t>Authority of government depended on the consent of the people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14</a:t>
            </a:fld>
            <a:endParaRPr lang="en-US"/>
          </a:p>
        </p:txBody>
      </p:sp>
    </p:spTree>
    <p:extLst>
      <p:ext uri="{BB962C8B-B14F-4D97-AF65-F5344CB8AC3E}">
        <p14:creationId xmlns:p14="http://schemas.microsoft.com/office/powerpoint/2010/main" val="19411241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pic>
        <p:nvPicPr>
          <p:cNvPr id="5" name="Picture 4"/>
          <p:cNvPicPr>
            <a:picLocks noChangeAspect="1"/>
          </p:cNvPicPr>
          <p:nvPr/>
        </p:nvPicPr>
        <p:blipFill>
          <a:blip r:embed="rId2"/>
          <a:stretch>
            <a:fillRect/>
          </a:stretch>
        </p:blipFill>
        <p:spPr>
          <a:xfrm>
            <a:off x="152400" y="152400"/>
            <a:ext cx="4370522" cy="4029075"/>
          </a:xfrm>
          <a:prstGeom prst="rect">
            <a:avLst/>
          </a:prstGeom>
        </p:spPr>
      </p:pic>
      <p:pic>
        <p:nvPicPr>
          <p:cNvPr id="6" name="Picture 5"/>
          <p:cNvPicPr>
            <a:picLocks noChangeAspect="1"/>
          </p:cNvPicPr>
          <p:nvPr/>
        </p:nvPicPr>
        <p:blipFill>
          <a:blip r:embed="rId3"/>
          <a:stretch>
            <a:fillRect/>
          </a:stretch>
        </p:blipFill>
        <p:spPr>
          <a:xfrm>
            <a:off x="2895600" y="97971"/>
            <a:ext cx="6115050" cy="4105275"/>
          </a:xfrm>
          <a:prstGeom prst="rect">
            <a:avLst/>
          </a:prstGeom>
        </p:spPr>
      </p:pic>
      <p:pic>
        <p:nvPicPr>
          <p:cNvPr id="9" name="Picture 8"/>
          <p:cNvPicPr>
            <a:picLocks noChangeAspect="1"/>
          </p:cNvPicPr>
          <p:nvPr/>
        </p:nvPicPr>
        <p:blipFill>
          <a:blip r:embed="rId4"/>
          <a:stretch>
            <a:fillRect/>
          </a:stretch>
        </p:blipFill>
        <p:spPr>
          <a:xfrm>
            <a:off x="910525" y="685799"/>
            <a:ext cx="7027882" cy="5265333"/>
          </a:xfrm>
          <a:prstGeom prst="rect">
            <a:avLst/>
          </a:prstGeom>
        </p:spPr>
      </p:pic>
    </p:spTree>
    <p:extLst>
      <p:ext uri="{BB962C8B-B14F-4D97-AF65-F5344CB8AC3E}">
        <p14:creationId xmlns:p14="http://schemas.microsoft.com/office/powerpoint/2010/main" val="2350864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274638"/>
            <a:ext cx="8915400" cy="792162"/>
          </a:xfrm>
        </p:spPr>
        <p:txBody>
          <a:bodyPr>
            <a:noAutofit/>
          </a:bodyPr>
          <a:lstStyle/>
          <a:p>
            <a:r>
              <a:rPr lang="en-GB" dirty="0"/>
              <a:t>18th century and the Age of Reason</a:t>
            </a:r>
          </a:p>
        </p:txBody>
      </p:sp>
      <p:sp>
        <p:nvSpPr>
          <p:cNvPr id="3" name="Content Placeholder 2"/>
          <p:cNvSpPr>
            <a:spLocks noGrp="1"/>
          </p:cNvSpPr>
          <p:nvPr>
            <p:ph idx="1"/>
          </p:nvPr>
        </p:nvSpPr>
        <p:spPr>
          <a:xfrm>
            <a:off x="457200" y="1295400"/>
            <a:ext cx="4800600" cy="5562600"/>
          </a:xfrm>
        </p:spPr>
        <p:txBody>
          <a:bodyPr>
            <a:normAutofit lnSpcReduction="10000"/>
          </a:bodyPr>
          <a:lstStyle/>
          <a:p>
            <a:r>
              <a:rPr lang="en-GB" b="1" dirty="0"/>
              <a:t>Humanist perspective</a:t>
            </a:r>
            <a:r>
              <a:rPr lang="en-GB" dirty="0"/>
              <a:t>: we can control our own destinies and we should be set free from superstition and fate</a:t>
            </a:r>
          </a:p>
          <a:p>
            <a:r>
              <a:rPr lang="en-GB" dirty="0"/>
              <a:t>Reason can set us free – natural science</a:t>
            </a:r>
          </a:p>
          <a:p>
            <a:r>
              <a:rPr lang="en-GB" dirty="0"/>
              <a:t>Isaac Newton (1642-1727) and the Laws of Motion set the standard for scientific investigation</a:t>
            </a:r>
          </a:p>
          <a:p>
            <a:pPr marL="0" indent="0">
              <a:buNone/>
            </a:pP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pic>
        <p:nvPicPr>
          <p:cNvPr id="2050" name="Picture 2" descr="http://tse4.mm.bing.net/th?id=OIP.Mfaef528297c7fee5f2fb190c7f92b503H1&amp;pid=15.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371600"/>
            <a:ext cx="3733800" cy="41390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879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Scottish Enlightenment</a:t>
            </a:r>
          </a:p>
        </p:txBody>
      </p:sp>
      <p:sp>
        <p:nvSpPr>
          <p:cNvPr id="3" name="Content Placeholder 2"/>
          <p:cNvSpPr>
            <a:spLocks noGrp="1"/>
          </p:cNvSpPr>
          <p:nvPr>
            <p:ph idx="1"/>
          </p:nvPr>
        </p:nvSpPr>
        <p:spPr/>
        <p:txBody>
          <a:bodyPr>
            <a:normAutofit lnSpcReduction="10000"/>
          </a:bodyPr>
          <a:lstStyle/>
          <a:p>
            <a:r>
              <a:rPr lang="en-GB" dirty="0"/>
              <a:t>Society is produced through creative human action</a:t>
            </a:r>
          </a:p>
          <a:p>
            <a:r>
              <a:rPr lang="en-GB" dirty="0"/>
              <a:t>Human social life is not determined simply by God or nature</a:t>
            </a:r>
          </a:p>
          <a:p>
            <a:r>
              <a:rPr lang="en-GB" dirty="0"/>
              <a:t>Moving towards the new industrial age it was felt that social action is not determined by the seasons</a:t>
            </a:r>
          </a:p>
          <a:p>
            <a:r>
              <a:rPr lang="en-GB" dirty="0"/>
              <a:t>Humanitarian concerns emerged and awareness of inequality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extLst>
      <p:ext uri="{BB962C8B-B14F-4D97-AF65-F5344CB8AC3E}">
        <p14:creationId xmlns:p14="http://schemas.microsoft.com/office/powerpoint/2010/main" val="3807085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8229600" cy="487362"/>
          </a:xfrm>
        </p:spPr>
        <p:txBody>
          <a:bodyPr>
            <a:normAutofit fontScale="90000"/>
          </a:bodyPr>
          <a:lstStyle/>
          <a:p>
            <a:r>
              <a:rPr lang="en-GB" sz="3600" dirty="0"/>
              <a:t>Developments in early social theory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graphicFrame>
        <p:nvGraphicFramePr>
          <p:cNvPr id="5" name="Table 4"/>
          <p:cNvGraphicFramePr>
            <a:graphicFrameLocks noGrp="1"/>
          </p:cNvGraphicFramePr>
          <p:nvPr>
            <p:extLst>
              <p:ext uri="{D42A27DB-BD31-4B8C-83A1-F6EECF244321}">
                <p14:modId xmlns:p14="http://schemas.microsoft.com/office/powerpoint/2010/main" val="4257639751"/>
              </p:ext>
            </p:extLst>
          </p:nvPr>
        </p:nvGraphicFramePr>
        <p:xfrm>
          <a:off x="457200" y="609600"/>
          <a:ext cx="8382000" cy="5792556"/>
        </p:xfrm>
        <a:graphic>
          <a:graphicData uri="http://schemas.openxmlformats.org/drawingml/2006/table">
            <a:tbl>
              <a:tblPr firstRow="1" bandRow="1">
                <a:tableStyleId>{18603FDC-E32A-4AB5-989C-0864C3EAD2B8}</a:tableStyleId>
              </a:tblPr>
              <a:tblGrid>
                <a:gridCol w="4191000">
                  <a:extLst>
                    <a:ext uri="{9D8B030D-6E8A-4147-A177-3AD203B41FA5}">
                      <a16:colId xmlns:a16="http://schemas.microsoft.com/office/drawing/2014/main" val="20000"/>
                    </a:ext>
                  </a:extLst>
                </a:gridCol>
                <a:gridCol w="4191000">
                  <a:extLst>
                    <a:ext uri="{9D8B030D-6E8A-4147-A177-3AD203B41FA5}">
                      <a16:colId xmlns:a16="http://schemas.microsoft.com/office/drawing/2014/main" val="20001"/>
                    </a:ext>
                  </a:extLst>
                </a:gridCol>
              </a:tblGrid>
              <a:tr h="574266">
                <a:tc>
                  <a:txBody>
                    <a:bodyPr/>
                    <a:lstStyle/>
                    <a:p>
                      <a:r>
                        <a:rPr lang="en-GB" sz="4000" dirty="0"/>
                        <a:t>From</a:t>
                      </a:r>
                      <a:endParaRPr lang="en-GB" sz="4000" b="1" dirty="0"/>
                    </a:p>
                  </a:txBody>
                  <a:tcPr/>
                </a:tc>
                <a:tc>
                  <a:txBody>
                    <a:bodyPr/>
                    <a:lstStyle/>
                    <a:p>
                      <a:r>
                        <a:rPr lang="en-GB" sz="4000" dirty="0"/>
                        <a:t>To</a:t>
                      </a:r>
                      <a:endParaRPr lang="en-GB" sz="4000" b="1" dirty="0"/>
                    </a:p>
                  </a:txBody>
                  <a:tcPr/>
                </a:tc>
                <a:extLst>
                  <a:ext uri="{0D108BD9-81ED-4DB2-BD59-A6C34878D82A}">
                    <a16:rowId xmlns:a16="http://schemas.microsoft.com/office/drawing/2014/main" val="10000"/>
                  </a:ext>
                </a:extLst>
              </a:tr>
              <a:tr h="574266">
                <a:tc>
                  <a:txBody>
                    <a:bodyPr/>
                    <a:lstStyle/>
                    <a:p>
                      <a:r>
                        <a:rPr lang="en-GB" sz="2400" dirty="0"/>
                        <a:t>God as</a:t>
                      </a:r>
                      <a:r>
                        <a:rPr lang="en-GB" sz="2400" baseline="0" dirty="0"/>
                        <a:t> creator</a:t>
                      </a:r>
                      <a:endParaRPr lang="en-GB" sz="2400" dirty="0"/>
                    </a:p>
                  </a:txBody>
                  <a:tcPr/>
                </a:tc>
                <a:tc>
                  <a:txBody>
                    <a:bodyPr/>
                    <a:lstStyle/>
                    <a:p>
                      <a:r>
                        <a:rPr lang="en-GB" sz="2400" dirty="0"/>
                        <a:t>Humankind as creator</a:t>
                      </a:r>
                    </a:p>
                  </a:txBody>
                  <a:tcPr/>
                </a:tc>
                <a:extLst>
                  <a:ext uri="{0D108BD9-81ED-4DB2-BD59-A6C34878D82A}">
                    <a16:rowId xmlns:a16="http://schemas.microsoft.com/office/drawing/2014/main" val="10001"/>
                  </a:ext>
                </a:extLst>
              </a:tr>
              <a:tr h="574266">
                <a:tc>
                  <a:txBody>
                    <a:bodyPr/>
                    <a:lstStyle/>
                    <a:p>
                      <a:r>
                        <a:rPr lang="en-GB" sz="2400" dirty="0"/>
                        <a:t>Divine will</a:t>
                      </a:r>
                    </a:p>
                  </a:txBody>
                  <a:tcPr/>
                </a:tc>
                <a:tc>
                  <a:txBody>
                    <a:bodyPr/>
                    <a:lstStyle/>
                    <a:p>
                      <a:r>
                        <a:rPr lang="en-GB" sz="2400" dirty="0"/>
                        <a:t>Human free will</a:t>
                      </a:r>
                    </a:p>
                  </a:txBody>
                  <a:tcPr/>
                </a:tc>
                <a:extLst>
                  <a:ext uri="{0D108BD9-81ED-4DB2-BD59-A6C34878D82A}">
                    <a16:rowId xmlns:a16="http://schemas.microsoft.com/office/drawing/2014/main" val="10002"/>
                  </a:ext>
                </a:extLst>
              </a:tr>
              <a:tr h="681904">
                <a:tc>
                  <a:txBody>
                    <a:bodyPr/>
                    <a:lstStyle/>
                    <a:p>
                      <a:r>
                        <a:rPr lang="en-GB" sz="2400" dirty="0"/>
                        <a:t>Organic notions of human social life as part of nature</a:t>
                      </a:r>
                    </a:p>
                  </a:txBody>
                  <a:tcPr/>
                </a:tc>
                <a:tc>
                  <a:txBody>
                    <a:bodyPr/>
                    <a:lstStyle/>
                    <a:p>
                      <a:r>
                        <a:rPr lang="en-GB" sz="2400" dirty="0"/>
                        <a:t>Realist notions of human social life independent of nature</a:t>
                      </a:r>
                    </a:p>
                  </a:txBody>
                  <a:tcPr/>
                </a:tc>
                <a:extLst>
                  <a:ext uri="{0D108BD9-81ED-4DB2-BD59-A6C34878D82A}">
                    <a16:rowId xmlns:a16="http://schemas.microsoft.com/office/drawing/2014/main" val="10003"/>
                  </a:ext>
                </a:extLst>
              </a:tr>
              <a:tr h="681904">
                <a:tc>
                  <a:txBody>
                    <a:bodyPr/>
                    <a:lstStyle/>
                    <a:p>
                      <a:r>
                        <a:rPr lang="en-GB" sz="2400" dirty="0"/>
                        <a:t>Circular (synchronic)</a:t>
                      </a:r>
                      <a:r>
                        <a:rPr lang="en-GB" sz="2400" baseline="0" dirty="0"/>
                        <a:t> notions of time determined by the seasons</a:t>
                      </a:r>
                      <a:endParaRPr lang="en-GB" sz="2400" dirty="0"/>
                    </a:p>
                  </a:txBody>
                  <a:tcPr/>
                </a:tc>
                <a:tc>
                  <a:txBody>
                    <a:bodyPr/>
                    <a:lstStyle/>
                    <a:p>
                      <a:r>
                        <a:rPr lang="en-GB" sz="2400" dirty="0"/>
                        <a:t>Linear (diachronic) notions of time determined by people</a:t>
                      </a:r>
                    </a:p>
                  </a:txBody>
                  <a:tcPr/>
                </a:tc>
                <a:extLst>
                  <a:ext uri="{0D108BD9-81ED-4DB2-BD59-A6C34878D82A}">
                    <a16:rowId xmlns:a16="http://schemas.microsoft.com/office/drawing/2014/main" val="10004"/>
                  </a:ext>
                </a:extLst>
              </a:tr>
              <a:tr h="574266">
                <a:tc>
                  <a:txBody>
                    <a:bodyPr/>
                    <a:lstStyle/>
                    <a:p>
                      <a:r>
                        <a:rPr lang="en-GB" sz="2400" dirty="0"/>
                        <a:t>Fate and chance</a:t>
                      </a:r>
                    </a:p>
                  </a:txBody>
                  <a:tcPr/>
                </a:tc>
                <a:tc>
                  <a:txBody>
                    <a:bodyPr/>
                    <a:lstStyle/>
                    <a:p>
                      <a:r>
                        <a:rPr lang="en-GB" sz="2400" dirty="0"/>
                        <a:t>Reason</a:t>
                      </a:r>
                    </a:p>
                  </a:txBody>
                  <a:tcPr/>
                </a:tc>
                <a:extLst>
                  <a:ext uri="{0D108BD9-81ED-4DB2-BD59-A6C34878D82A}">
                    <a16:rowId xmlns:a16="http://schemas.microsoft.com/office/drawing/2014/main" val="10005"/>
                  </a:ext>
                </a:extLst>
              </a:tr>
              <a:tr h="574266">
                <a:tc>
                  <a:txBody>
                    <a:bodyPr/>
                    <a:lstStyle/>
                    <a:p>
                      <a:r>
                        <a:rPr lang="en-GB" sz="2400" dirty="0"/>
                        <a:t>Metaphysics</a:t>
                      </a:r>
                    </a:p>
                  </a:txBody>
                  <a:tcPr/>
                </a:tc>
                <a:tc>
                  <a:txBody>
                    <a:bodyPr/>
                    <a:lstStyle/>
                    <a:p>
                      <a:r>
                        <a:rPr lang="en-GB" sz="2400" dirty="0"/>
                        <a:t>Rational empiricism</a:t>
                      </a:r>
                    </a:p>
                  </a:txBody>
                  <a:tcPr/>
                </a:tc>
                <a:extLst>
                  <a:ext uri="{0D108BD9-81ED-4DB2-BD59-A6C34878D82A}">
                    <a16:rowId xmlns:a16="http://schemas.microsoft.com/office/drawing/2014/main" val="10006"/>
                  </a:ext>
                </a:extLst>
              </a:tr>
              <a:tr h="574266">
                <a:tc>
                  <a:txBody>
                    <a:bodyPr/>
                    <a:lstStyle/>
                    <a:p>
                      <a:r>
                        <a:rPr lang="en-GB" sz="2400" dirty="0"/>
                        <a:t>Introspection</a:t>
                      </a:r>
                    </a:p>
                  </a:txBody>
                  <a:tcPr/>
                </a:tc>
                <a:tc>
                  <a:txBody>
                    <a:bodyPr/>
                    <a:lstStyle/>
                    <a:p>
                      <a:r>
                        <a:rPr lang="en-GB" sz="2400" dirty="0"/>
                        <a:t>Positive knowledge</a:t>
                      </a:r>
                    </a:p>
                  </a:txBody>
                  <a:tcPr/>
                </a:tc>
                <a:extLst>
                  <a:ext uri="{0D108BD9-81ED-4DB2-BD59-A6C34878D82A}">
                    <a16:rowId xmlns:a16="http://schemas.microsoft.com/office/drawing/2014/main" val="10007"/>
                  </a:ext>
                </a:extLst>
              </a:tr>
              <a:tr h="574266">
                <a:tc>
                  <a:txBody>
                    <a:bodyPr/>
                    <a:lstStyle/>
                    <a:p>
                      <a:r>
                        <a:rPr lang="en-GB" sz="2400" dirty="0"/>
                        <a:t>Speculation</a:t>
                      </a:r>
                    </a:p>
                  </a:txBody>
                  <a:tcPr/>
                </a:tc>
                <a:tc>
                  <a:txBody>
                    <a:bodyPr/>
                    <a:lstStyle/>
                    <a:p>
                      <a:r>
                        <a:rPr lang="en-GB" sz="2400" dirty="0"/>
                        <a:t>Scientific investigation</a:t>
                      </a:r>
                    </a:p>
                  </a:txBody>
                  <a:tcPr/>
                </a:tc>
                <a:extLst>
                  <a:ext uri="{0D108BD9-81ED-4DB2-BD59-A6C34878D82A}">
                    <a16:rowId xmlns:a16="http://schemas.microsoft.com/office/drawing/2014/main" val="10008"/>
                  </a:ext>
                </a:extLst>
              </a:tr>
            </a:tbl>
          </a:graphicData>
        </a:graphic>
      </p:graphicFrame>
      <p:sp>
        <p:nvSpPr>
          <p:cNvPr id="6" name="Rectangle 5"/>
          <p:cNvSpPr/>
          <p:nvPr/>
        </p:nvSpPr>
        <p:spPr>
          <a:xfrm>
            <a:off x="4724400" y="1371600"/>
            <a:ext cx="3865076"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57200" y="1371600"/>
            <a:ext cx="4141206"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84360" y="1981200"/>
            <a:ext cx="4114046"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4724399" y="1968374"/>
            <a:ext cx="3883937" cy="3810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p:cNvSpPr/>
          <p:nvPr/>
        </p:nvSpPr>
        <p:spPr>
          <a:xfrm>
            <a:off x="505862" y="25146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p:nvSpPr>
        <p:spPr>
          <a:xfrm>
            <a:off x="4598406" y="25146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p:cNvSpPr/>
          <p:nvPr/>
        </p:nvSpPr>
        <p:spPr>
          <a:xfrm>
            <a:off x="505862" y="33528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p:cNvSpPr/>
          <p:nvPr/>
        </p:nvSpPr>
        <p:spPr>
          <a:xfrm>
            <a:off x="4568228" y="33528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p:cNvSpPr/>
          <p:nvPr/>
        </p:nvSpPr>
        <p:spPr>
          <a:xfrm>
            <a:off x="476061" y="4038600"/>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p:cNvSpPr/>
          <p:nvPr/>
        </p:nvSpPr>
        <p:spPr>
          <a:xfrm>
            <a:off x="4568228" y="4057461"/>
            <a:ext cx="4066138" cy="6858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p:cNvSpPr/>
          <p:nvPr/>
        </p:nvSpPr>
        <p:spPr>
          <a:xfrm>
            <a:off x="485492" y="4724400"/>
            <a:ext cx="4066138" cy="5334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Rectangle 23"/>
          <p:cNvSpPr/>
          <p:nvPr/>
        </p:nvSpPr>
        <p:spPr>
          <a:xfrm>
            <a:off x="4542199" y="4724400"/>
            <a:ext cx="4066138" cy="533400"/>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24"/>
          <p:cNvSpPr/>
          <p:nvPr/>
        </p:nvSpPr>
        <p:spPr>
          <a:xfrm>
            <a:off x="475118" y="5257800"/>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p:nvSpPr>
        <p:spPr>
          <a:xfrm>
            <a:off x="4541256" y="5238184"/>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p:cNvSpPr/>
          <p:nvPr/>
        </p:nvSpPr>
        <p:spPr>
          <a:xfrm>
            <a:off x="457200" y="5867400"/>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Rectangle 27"/>
          <p:cNvSpPr/>
          <p:nvPr/>
        </p:nvSpPr>
        <p:spPr>
          <a:xfrm>
            <a:off x="4523338" y="5864005"/>
            <a:ext cx="4066138" cy="525478"/>
          </a:xfrm>
          <a:prstGeom prst="rect">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p:cNvSpPr txBox="1"/>
          <p:nvPr/>
        </p:nvSpPr>
        <p:spPr>
          <a:xfrm>
            <a:off x="6324600" y="6487159"/>
            <a:ext cx="2057400" cy="338554"/>
          </a:xfrm>
          <a:prstGeom prst="rect">
            <a:avLst/>
          </a:prstGeom>
          <a:noFill/>
        </p:spPr>
        <p:txBody>
          <a:bodyPr wrap="square" rtlCol="0">
            <a:spAutoFit/>
          </a:bodyPr>
          <a:lstStyle/>
          <a:p>
            <a:r>
              <a:rPr lang="en-GB" sz="1600" dirty="0" err="1"/>
              <a:t>Ransome</a:t>
            </a:r>
            <a:r>
              <a:rPr lang="en-GB" sz="1600" dirty="0"/>
              <a:t> (2010:27)</a:t>
            </a:r>
          </a:p>
        </p:txBody>
      </p:sp>
    </p:spTree>
    <p:extLst>
      <p:ext uri="{BB962C8B-B14F-4D97-AF65-F5344CB8AC3E}">
        <p14:creationId xmlns:p14="http://schemas.microsoft.com/office/powerpoint/2010/main" val="311620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4"/>
                                        </p:tgtEl>
                                        <p:attrNameLst>
                                          <p:attrName>ppt_x</p:attrName>
                                        </p:attrNameLst>
                                      </p:cBhvr>
                                      <p:tavLst>
                                        <p:tav tm="0">
                                          <p:val>
                                            <p:strVal val="ppt_x"/>
                                          </p:val>
                                        </p:tav>
                                        <p:tav tm="100000">
                                          <p:val>
                                            <p:strVal val="ppt_x"/>
                                          </p:val>
                                        </p:tav>
                                      </p:tavLst>
                                    </p:anim>
                                    <p:anim calcmode="lin" valueType="num">
                                      <p:cBhvr additive="base">
                                        <p:cTn id="7" dur="500"/>
                                        <p:tgtEl>
                                          <p:spTgt spid="14"/>
                                        </p:tgtEl>
                                        <p:attrNameLst>
                                          <p:attrName>ppt_y</p:attrName>
                                        </p:attrNameLst>
                                      </p:cBhvr>
                                      <p:tavLst>
                                        <p:tav tm="0">
                                          <p:val>
                                            <p:strVal val="ppt_y"/>
                                          </p:val>
                                        </p:tav>
                                        <p:tav tm="100000">
                                          <p:val>
                                            <p:strVal val="1+ppt_h/2"/>
                                          </p:val>
                                        </p:tav>
                                      </p:tavLst>
                                    </p:anim>
                                    <p:set>
                                      <p:cBhvr>
                                        <p:cTn id="8" dur="1" fill="hold">
                                          <p:stCondLst>
                                            <p:cond delay="499"/>
                                          </p:stCondLst>
                                        </p:cTn>
                                        <p:tgtEl>
                                          <p:spTgt spid="14"/>
                                        </p:tgtEl>
                                        <p:attrNameLst>
                                          <p:attrName>style.visibility</p:attrName>
                                        </p:attrNameLst>
                                      </p:cBhvr>
                                      <p:to>
                                        <p:strVal val="hidden"/>
                                      </p:to>
                                    </p:set>
                                  </p:childTnLst>
                                </p:cTn>
                              </p:par>
                            </p:childTnLst>
                          </p:cTn>
                        </p:par>
                      </p:childTnLst>
                    </p:cTn>
                  </p:par>
                  <p:par>
                    <p:cTn id="9" fill="hold">
                      <p:stCondLst>
                        <p:cond delay="indefinite"/>
                      </p:stCondLst>
                      <p:childTnLst>
                        <p:par>
                          <p:cTn id="10" fill="hold">
                            <p:stCondLst>
                              <p:cond delay="0"/>
                            </p:stCondLst>
                            <p:childTnLst>
                              <p:par>
                                <p:cTn id="11" presetID="2" presetClass="exit" presetSubtype="4" fill="hold" grpId="0" nodeType="clickEffect">
                                  <p:stCondLst>
                                    <p:cond delay="0"/>
                                  </p:stCondLst>
                                  <p:childTnLst>
                                    <p:anim calcmode="lin" valueType="num">
                                      <p:cBhvr additive="base">
                                        <p:cTn id="12" dur="500"/>
                                        <p:tgtEl>
                                          <p:spTgt spid="6"/>
                                        </p:tgtEl>
                                        <p:attrNameLst>
                                          <p:attrName>ppt_x</p:attrName>
                                        </p:attrNameLst>
                                      </p:cBhvr>
                                      <p:tavLst>
                                        <p:tav tm="0">
                                          <p:val>
                                            <p:strVal val="ppt_x"/>
                                          </p:val>
                                        </p:tav>
                                        <p:tav tm="100000">
                                          <p:val>
                                            <p:strVal val="ppt_x"/>
                                          </p:val>
                                        </p:tav>
                                      </p:tavLst>
                                    </p:anim>
                                    <p:anim calcmode="lin" valueType="num">
                                      <p:cBhvr additive="base">
                                        <p:cTn id="13" dur="500"/>
                                        <p:tgtEl>
                                          <p:spTgt spid="6"/>
                                        </p:tgtEl>
                                        <p:attrNameLst>
                                          <p:attrName>ppt_y</p:attrName>
                                        </p:attrNameLst>
                                      </p:cBhvr>
                                      <p:tavLst>
                                        <p:tav tm="0">
                                          <p:val>
                                            <p:strVal val="ppt_y"/>
                                          </p:val>
                                        </p:tav>
                                        <p:tav tm="100000">
                                          <p:val>
                                            <p:strVal val="1+ppt_h/2"/>
                                          </p:val>
                                        </p:tav>
                                      </p:tavLst>
                                    </p:anim>
                                    <p:set>
                                      <p:cBhvr>
                                        <p:cTn id="14" dur="1" fill="hold">
                                          <p:stCondLst>
                                            <p:cond delay="499"/>
                                          </p:stCondLst>
                                        </p:cTn>
                                        <p:tgtEl>
                                          <p:spTgt spid="6"/>
                                        </p:tgtEl>
                                        <p:attrNameLst>
                                          <p:attrName>style.visibility</p:attrName>
                                        </p:attrNameLst>
                                      </p:cBhvr>
                                      <p:to>
                                        <p:strVal val="hidden"/>
                                      </p:to>
                                    </p:set>
                                  </p:childTnLst>
                                </p:cTn>
                              </p:par>
                            </p:childTnLst>
                          </p:cTn>
                        </p:par>
                      </p:childTnLst>
                    </p:cTn>
                  </p:par>
                  <p:par>
                    <p:cTn id="15" fill="hold">
                      <p:stCondLst>
                        <p:cond delay="indefinite"/>
                      </p:stCondLst>
                      <p:childTnLst>
                        <p:par>
                          <p:cTn id="16" fill="hold">
                            <p:stCondLst>
                              <p:cond delay="0"/>
                            </p:stCondLst>
                            <p:childTnLst>
                              <p:par>
                                <p:cTn id="17" presetID="2" presetClass="exit" presetSubtype="4" fill="hold" grpId="0" nodeType="clickEffect">
                                  <p:stCondLst>
                                    <p:cond delay="0"/>
                                  </p:stCondLst>
                                  <p:childTnLst>
                                    <p:anim calcmode="lin" valueType="num">
                                      <p:cBhvr additive="base">
                                        <p:cTn id="18" dur="500"/>
                                        <p:tgtEl>
                                          <p:spTgt spid="15"/>
                                        </p:tgtEl>
                                        <p:attrNameLst>
                                          <p:attrName>ppt_x</p:attrName>
                                        </p:attrNameLst>
                                      </p:cBhvr>
                                      <p:tavLst>
                                        <p:tav tm="0">
                                          <p:val>
                                            <p:strVal val="ppt_x"/>
                                          </p:val>
                                        </p:tav>
                                        <p:tav tm="100000">
                                          <p:val>
                                            <p:strVal val="ppt_x"/>
                                          </p:val>
                                        </p:tav>
                                      </p:tavLst>
                                    </p:anim>
                                    <p:anim calcmode="lin" valueType="num">
                                      <p:cBhvr additive="base">
                                        <p:cTn id="19" dur="500"/>
                                        <p:tgtEl>
                                          <p:spTgt spid="15"/>
                                        </p:tgtEl>
                                        <p:attrNameLst>
                                          <p:attrName>ppt_y</p:attrName>
                                        </p:attrNameLst>
                                      </p:cBhvr>
                                      <p:tavLst>
                                        <p:tav tm="0">
                                          <p:val>
                                            <p:strVal val="ppt_y"/>
                                          </p:val>
                                        </p:tav>
                                        <p:tav tm="100000">
                                          <p:val>
                                            <p:strVal val="1+ppt_h/2"/>
                                          </p:val>
                                        </p:tav>
                                      </p:tavLst>
                                    </p:anim>
                                    <p:set>
                                      <p:cBhvr>
                                        <p:cTn id="20" dur="1" fill="hold">
                                          <p:stCondLst>
                                            <p:cond delay="499"/>
                                          </p:stCondLst>
                                        </p:cTn>
                                        <p:tgtEl>
                                          <p:spTgt spid="15"/>
                                        </p:tgtEl>
                                        <p:attrNameLst>
                                          <p:attrName>style.visibility</p:attrName>
                                        </p:attrNameLst>
                                      </p:cBhvr>
                                      <p:to>
                                        <p:strVal val="hidden"/>
                                      </p:to>
                                    </p:set>
                                  </p:childTnLst>
                                </p:cTn>
                              </p:par>
                            </p:childTnLst>
                          </p:cTn>
                        </p:par>
                      </p:childTnLst>
                    </p:cTn>
                  </p:par>
                  <p:par>
                    <p:cTn id="21" fill="hold">
                      <p:stCondLst>
                        <p:cond delay="indefinite"/>
                      </p:stCondLst>
                      <p:childTnLst>
                        <p:par>
                          <p:cTn id="22" fill="hold">
                            <p:stCondLst>
                              <p:cond delay="0"/>
                            </p:stCondLst>
                            <p:childTnLst>
                              <p:par>
                                <p:cTn id="23" presetID="2" presetClass="exit" presetSubtype="4" fill="hold" grpId="0" nodeType="clickEffect">
                                  <p:stCondLst>
                                    <p:cond delay="0"/>
                                  </p:stCondLst>
                                  <p:childTnLst>
                                    <p:anim calcmode="lin" valueType="num">
                                      <p:cBhvr additive="base">
                                        <p:cTn id="24" dur="500"/>
                                        <p:tgtEl>
                                          <p:spTgt spid="16"/>
                                        </p:tgtEl>
                                        <p:attrNameLst>
                                          <p:attrName>ppt_x</p:attrName>
                                        </p:attrNameLst>
                                      </p:cBhvr>
                                      <p:tavLst>
                                        <p:tav tm="0">
                                          <p:val>
                                            <p:strVal val="ppt_x"/>
                                          </p:val>
                                        </p:tav>
                                        <p:tav tm="100000">
                                          <p:val>
                                            <p:strVal val="ppt_x"/>
                                          </p:val>
                                        </p:tav>
                                      </p:tavLst>
                                    </p:anim>
                                    <p:anim calcmode="lin" valueType="num">
                                      <p:cBhvr additive="base">
                                        <p:cTn id="25" dur="500"/>
                                        <p:tgtEl>
                                          <p:spTgt spid="16"/>
                                        </p:tgtEl>
                                        <p:attrNameLst>
                                          <p:attrName>ppt_y</p:attrName>
                                        </p:attrNameLst>
                                      </p:cBhvr>
                                      <p:tavLst>
                                        <p:tav tm="0">
                                          <p:val>
                                            <p:strVal val="ppt_y"/>
                                          </p:val>
                                        </p:tav>
                                        <p:tav tm="100000">
                                          <p:val>
                                            <p:strVal val="1+ppt_h/2"/>
                                          </p:val>
                                        </p:tav>
                                      </p:tavLst>
                                    </p:anim>
                                    <p:set>
                                      <p:cBhvr>
                                        <p:cTn id="26" dur="1" fill="hold">
                                          <p:stCondLst>
                                            <p:cond delay="499"/>
                                          </p:stCondLst>
                                        </p:cTn>
                                        <p:tgtEl>
                                          <p:spTgt spid="1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2" presetClass="exit" presetSubtype="4" fill="hold" grpId="0" nodeType="clickEffect">
                                  <p:stCondLst>
                                    <p:cond delay="0"/>
                                  </p:stCondLst>
                                  <p:childTnLst>
                                    <p:anim calcmode="lin" valueType="num">
                                      <p:cBhvr additive="base">
                                        <p:cTn id="30" dur="500"/>
                                        <p:tgtEl>
                                          <p:spTgt spid="17"/>
                                        </p:tgtEl>
                                        <p:attrNameLst>
                                          <p:attrName>ppt_x</p:attrName>
                                        </p:attrNameLst>
                                      </p:cBhvr>
                                      <p:tavLst>
                                        <p:tav tm="0">
                                          <p:val>
                                            <p:strVal val="ppt_x"/>
                                          </p:val>
                                        </p:tav>
                                        <p:tav tm="100000">
                                          <p:val>
                                            <p:strVal val="ppt_x"/>
                                          </p:val>
                                        </p:tav>
                                      </p:tavLst>
                                    </p:anim>
                                    <p:anim calcmode="lin" valueType="num">
                                      <p:cBhvr additive="base">
                                        <p:cTn id="31" dur="500"/>
                                        <p:tgtEl>
                                          <p:spTgt spid="17"/>
                                        </p:tgtEl>
                                        <p:attrNameLst>
                                          <p:attrName>ppt_y</p:attrName>
                                        </p:attrNameLst>
                                      </p:cBhvr>
                                      <p:tavLst>
                                        <p:tav tm="0">
                                          <p:val>
                                            <p:strVal val="ppt_y"/>
                                          </p:val>
                                        </p:tav>
                                        <p:tav tm="100000">
                                          <p:val>
                                            <p:strVal val="1+ppt_h/2"/>
                                          </p:val>
                                        </p:tav>
                                      </p:tavLst>
                                    </p:anim>
                                    <p:set>
                                      <p:cBhvr>
                                        <p:cTn id="32" dur="1" fill="hold">
                                          <p:stCondLst>
                                            <p:cond delay="499"/>
                                          </p:stCondLst>
                                        </p:cTn>
                                        <p:tgtEl>
                                          <p:spTgt spid="17"/>
                                        </p:tgtEl>
                                        <p:attrNameLst>
                                          <p:attrName>style.visibility</p:attrName>
                                        </p:attrNameLst>
                                      </p:cBhvr>
                                      <p:to>
                                        <p:strVal val="hidden"/>
                                      </p:to>
                                    </p:set>
                                  </p:childTnLst>
                                </p:cTn>
                              </p:par>
                            </p:childTnLst>
                          </p:cTn>
                        </p:par>
                      </p:childTnLst>
                    </p:cTn>
                  </p:par>
                  <p:par>
                    <p:cTn id="33" fill="hold">
                      <p:stCondLst>
                        <p:cond delay="indefinite"/>
                      </p:stCondLst>
                      <p:childTnLst>
                        <p:par>
                          <p:cTn id="34" fill="hold">
                            <p:stCondLst>
                              <p:cond delay="0"/>
                            </p:stCondLst>
                            <p:childTnLst>
                              <p:par>
                                <p:cTn id="35" presetID="2" presetClass="exit" presetSubtype="4" fill="hold" grpId="0" nodeType="clickEffect">
                                  <p:stCondLst>
                                    <p:cond delay="0"/>
                                  </p:stCondLst>
                                  <p:childTnLst>
                                    <p:anim calcmode="lin" valueType="num">
                                      <p:cBhvr additive="base">
                                        <p:cTn id="36" dur="500"/>
                                        <p:tgtEl>
                                          <p:spTgt spid="18"/>
                                        </p:tgtEl>
                                        <p:attrNameLst>
                                          <p:attrName>ppt_x</p:attrName>
                                        </p:attrNameLst>
                                      </p:cBhvr>
                                      <p:tavLst>
                                        <p:tav tm="0">
                                          <p:val>
                                            <p:strVal val="ppt_x"/>
                                          </p:val>
                                        </p:tav>
                                        <p:tav tm="100000">
                                          <p:val>
                                            <p:strVal val="ppt_x"/>
                                          </p:val>
                                        </p:tav>
                                      </p:tavLst>
                                    </p:anim>
                                    <p:anim calcmode="lin" valueType="num">
                                      <p:cBhvr additive="base">
                                        <p:cTn id="37" dur="500"/>
                                        <p:tgtEl>
                                          <p:spTgt spid="18"/>
                                        </p:tgtEl>
                                        <p:attrNameLst>
                                          <p:attrName>ppt_y</p:attrName>
                                        </p:attrNameLst>
                                      </p:cBhvr>
                                      <p:tavLst>
                                        <p:tav tm="0">
                                          <p:val>
                                            <p:strVal val="ppt_y"/>
                                          </p:val>
                                        </p:tav>
                                        <p:tav tm="100000">
                                          <p:val>
                                            <p:strVal val="1+ppt_h/2"/>
                                          </p:val>
                                        </p:tav>
                                      </p:tavLst>
                                    </p:anim>
                                    <p:set>
                                      <p:cBhvr>
                                        <p:cTn id="38" dur="1" fill="hold">
                                          <p:stCondLst>
                                            <p:cond delay="499"/>
                                          </p:stCondLst>
                                        </p:cTn>
                                        <p:tgtEl>
                                          <p:spTgt spid="18"/>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2" presetClass="exit" presetSubtype="4" fill="hold" grpId="0" nodeType="clickEffect">
                                  <p:stCondLst>
                                    <p:cond delay="0"/>
                                  </p:stCondLst>
                                  <p:childTnLst>
                                    <p:anim calcmode="lin" valueType="num">
                                      <p:cBhvr additive="base">
                                        <p:cTn id="42" dur="500"/>
                                        <p:tgtEl>
                                          <p:spTgt spid="19"/>
                                        </p:tgtEl>
                                        <p:attrNameLst>
                                          <p:attrName>ppt_x</p:attrName>
                                        </p:attrNameLst>
                                      </p:cBhvr>
                                      <p:tavLst>
                                        <p:tav tm="0">
                                          <p:val>
                                            <p:strVal val="ppt_x"/>
                                          </p:val>
                                        </p:tav>
                                        <p:tav tm="100000">
                                          <p:val>
                                            <p:strVal val="ppt_x"/>
                                          </p:val>
                                        </p:tav>
                                      </p:tavLst>
                                    </p:anim>
                                    <p:anim calcmode="lin" valueType="num">
                                      <p:cBhvr additive="base">
                                        <p:cTn id="43" dur="500"/>
                                        <p:tgtEl>
                                          <p:spTgt spid="19"/>
                                        </p:tgtEl>
                                        <p:attrNameLst>
                                          <p:attrName>ppt_y</p:attrName>
                                        </p:attrNameLst>
                                      </p:cBhvr>
                                      <p:tavLst>
                                        <p:tav tm="0">
                                          <p:val>
                                            <p:strVal val="ppt_y"/>
                                          </p:val>
                                        </p:tav>
                                        <p:tav tm="100000">
                                          <p:val>
                                            <p:strVal val="1+ppt_h/2"/>
                                          </p:val>
                                        </p:tav>
                                      </p:tavLst>
                                    </p:anim>
                                    <p:set>
                                      <p:cBhvr>
                                        <p:cTn id="44" dur="1" fill="hold">
                                          <p:stCondLst>
                                            <p:cond delay="499"/>
                                          </p:stCondLst>
                                        </p:cTn>
                                        <p:tgtEl>
                                          <p:spTgt spid="1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2" presetClass="exit" presetSubtype="4" fill="hold" grpId="0" nodeType="clickEffect">
                                  <p:stCondLst>
                                    <p:cond delay="0"/>
                                  </p:stCondLst>
                                  <p:childTnLst>
                                    <p:anim calcmode="lin" valueType="num">
                                      <p:cBhvr additive="base">
                                        <p:cTn id="48" dur="500"/>
                                        <p:tgtEl>
                                          <p:spTgt spid="20"/>
                                        </p:tgtEl>
                                        <p:attrNameLst>
                                          <p:attrName>ppt_x</p:attrName>
                                        </p:attrNameLst>
                                      </p:cBhvr>
                                      <p:tavLst>
                                        <p:tav tm="0">
                                          <p:val>
                                            <p:strVal val="ppt_x"/>
                                          </p:val>
                                        </p:tav>
                                        <p:tav tm="100000">
                                          <p:val>
                                            <p:strVal val="ppt_x"/>
                                          </p:val>
                                        </p:tav>
                                      </p:tavLst>
                                    </p:anim>
                                    <p:anim calcmode="lin" valueType="num">
                                      <p:cBhvr additive="base">
                                        <p:cTn id="49" dur="500"/>
                                        <p:tgtEl>
                                          <p:spTgt spid="20"/>
                                        </p:tgtEl>
                                        <p:attrNameLst>
                                          <p:attrName>ppt_y</p:attrName>
                                        </p:attrNameLst>
                                      </p:cBhvr>
                                      <p:tavLst>
                                        <p:tav tm="0">
                                          <p:val>
                                            <p:strVal val="ppt_y"/>
                                          </p:val>
                                        </p:tav>
                                        <p:tav tm="100000">
                                          <p:val>
                                            <p:strVal val="1+ppt_h/2"/>
                                          </p:val>
                                        </p:tav>
                                      </p:tavLst>
                                    </p:anim>
                                    <p:set>
                                      <p:cBhvr>
                                        <p:cTn id="50" dur="1" fill="hold">
                                          <p:stCondLst>
                                            <p:cond delay="499"/>
                                          </p:stCondLst>
                                        </p:cTn>
                                        <p:tgtEl>
                                          <p:spTgt spid="20"/>
                                        </p:tgtEl>
                                        <p:attrNameLst>
                                          <p:attrName>style.visibility</p:attrName>
                                        </p:attrNameLst>
                                      </p:cBhvr>
                                      <p:to>
                                        <p:strVal val="hidden"/>
                                      </p:to>
                                    </p:set>
                                  </p:childTnLst>
                                </p:cTn>
                              </p:par>
                            </p:childTnLst>
                          </p:cTn>
                        </p:par>
                      </p:childTnLst>
                    </p:cTn>
                  </p:par>
                  <p:par>
                    <p:cTn id="51" fill="hold">
                      <p:stCondLst>
                        <p:cond delay="indefinite"/>
                      </p:stCondLst>
                      <p:childTnLst>
                        <p:par>
                          <p:cTn id="52" fill="hold">
                            <p:stCondLst>
                              <p:cond delay="0"/>
                            </p:stCondLst>
                            <p:childTnLst>
                              <p:par>
                                <p:cTn id="53" presetID="2" presetClass="exit" presetSubtype="4" fill="hold" grpId="0" nodeType="clickEffect">
                                  <p:stCondLst>
                                    <p:cond delay="0"/>
                                  </p:stCondLst>
                                  <p:childTnLst>
                                    <p:anim calcmode="lin" valueType="num">
                                      <p:cBhvr additive="base">
                                        <p:cTn id="54" dur="500"/>
                                        <p:tgtEl>
                                          <p:spTgt spid="21"/>
                                        </p:tgtEl>
                                        <p:attrNameLst>
                                          <p:attrName>ppt_x</p:attrName>
                                        </p:attrNameLst>
                                      </p:cBhvr>
                                      <p:tavLst>
                                        <p:tav tm="0">
                                          <p:val>
                                            <p:strVal val="ppt_x"/>
                                          </p:val>
                                        </p:tav>
                                        <p:tav tm="100000">
                                          <p:val>
                                            <p:strVal val="ppt_x"/>
                                          </p:val>
                                        </p:tav>
                                      </p:tavLst>
                                    </p:anim>
                                    <p:anim calcmode="lin" valueType="num">
                                      <p:cBhvr additive="base">
                                        <p:cTn id="55" dur="500"/>
                                        <p:tgtEl>
                                          <p:spTgt spid="21"/>
                                        </p:tgtEl>
                                        <p:attrNameLst>
                                          <p:attrName>ppt_y</p:attrName>
                                        </p:attrNameLst>
                                      </p:cBhvr>
                                      <p:tavLst>
                                        <p:tav tm="0">
                                          <p:val>
                                            <p:strVal val="ppt_y"/>
                                          </p:val>
                                        </p:tav>
                                        <p:tav tm="100000">
                                          <p:val>
                                            <p:strVal val="1+ppt_h/2"/>
                                          </p:val>
                                        </p:tav>
                                      </p:tavLst>
                                    </p:anim>
                                    <p:set>
                                      <p:cBhvr>
                                        <p:cTn id="56" dur="1" fill="hold">
                                          <p:stCondLst>
                                            <p:cond delay="499"/>
                                          </p:stCondLst>
                                        </p:cTn>
                                        <p:tgtEl>
                                          <p:spTgt spid="21"/>
                                        </p:tgtEl>
                                        <p:attrNameLst>
                                          <p:attrName>style.visibility</p:attrName>
                                        </p:attrNameLst>
                                      </p:cBhvr>
                                      <p:to>
                                        <p:strVal val="hidden"/>
                                      </p:to>
                                    </p:set>
                                  </p:childTnLst>
                                </p:cTn>
                              </p:par>
                            </p:childTnLst>
                          </p:cTn>
                        </p:par>
                      </p:childTnLst>
                    </p:cTn>
                  </p:par>
                  <p:par>
                    <p:cTn id="57" fill="hold">
                      <p:stCondLst>
                        <p:cond delay="indefinite"/>
                      </p:stCondLst>
                      <p:childTnLst>
                        <p:par>
                          <p:cTn id="58" fill="hold">
                            <p:stCondLst>
                              <p:cond delay="0"/>
                            </p:stCondLst>
                            <p:childTnLst>
                              <p:par>
                                <p:cTn id="59" presetID="2" presetClass="exit" presetSubtype="4" fill="hold" grpId="0" nodeType="clickEffect">
                                  <p:stCondLst>
                                    <p:cond delay="0"/>
                                  </p:stCondLst>
                                  <p:childTnLst>
                                    <p:anim calcmode="lin" valueType="num">
                                      <p:cBhvr additive="base">
                                        <p:cTn id="60" dur="500"/>
                                        <p:tgtEl>
                                          <p:spTgt spid="22"/>
                                        </p:tgtEl>
                                        <p:attrNameLst>
                                          <p:attrName>ppt_x</p:attrName>
                                        </p:attrNameLst>
                                      </p:cBhvr>
                                      <p:tavLst>
                                        <p:tav tm="0">
                                          <p:val>
                                            <p:strVal val="ppt_x"/>
                                          </p:val>
                                        </p:tav>
                                        <p:tav tm="100000">
                                          <p:val>
                                            <p:strVal val="ppt_x"/>
                                          </p:val>
                                        </p:tav>
                                      </p:tavLst>
                                    </p:anim>
                                    <p:anim calcmode="lin" valueType="num">
                                      <p:cBhvr additive="base">
                                        <p:cTn id="61" dur="500"/>
                                        <p:tgtEl>
                                          <p:spTgt spid="22"/>
                                        </p:tgtEl>
                                        <p:attrNameLst>
                                          <p:attrName>ppt_y</p:attrName>
                                        </p:attrNameLst>
                                      </p:cBhvr>
                                      <p:tavLst>
                                        <p:tav tm="0">
                                          <p:val>
                                            <p:strVal val="ppt_y"/>
                                          </p:val>
                                        </p:tav>
                                        <p:tav tm="100000">
                                          <p:val>
                                            <p:strVal val="1+ppt_h/2"/>
                                          </p:val>
                                        </p:tav>
                                      </p:tavLst>
                                    </p:anim>
                                    <p:set>
                                      <p:cBhvr>
                                        <p:cTn id="62" dur="1" fill="hold">
                                          <p:stCondLst>
                                            <p:cond delay="499"/>
                                          </p:stCondLst>
                                        </p:cTn>
                                        <p:tgtEl>
                                          <p:spTgt spid="22"/>
                                        </p:tgtEl>
                                        <p:attrNameLst>
                                          <p:attrName>style.visibility</p:attrName>
                                        </p:attrNameLst>
                                      </p:cBhvr>
                                      <p:to>
                                        <p:strVal val="hidden"/>
                                      </p:to>
                                    </p:set>
                                  </p:childTnLst>
                                </p:cTn>
                              </p:par>
                            </p:childTnLst>
                          </p:cTn>
                        </p:par>
                      </p:childTnLst>
                    </p:cTn>
                  </p:par>
                  <p:par>
                    <p:cTn id="63" fill="hold">
                      <p:stCondLst>
                        <p:cond delay="indefinite"/>
                      </p:stCondLst>
                      <p:childTnLst>
                        <p:par>
                          <p:cTn id="64" fill="hold">
                            <p:stCondLst>
                              <p:cond delay="0"/>
                            </p:stCondLst>
                            <p:childTnLst>
                              <p:par>
                                <p:cTn id="65" presetID="2" presetClass="exit" presetSubtype="4" fill="hold" grpId="0" nodeType="clickEffect">
                                  <p:stCondLst>
                                    <p:cond delay="0"/>
                                  </p:stCondLst>
                                  <p:childTnLst>
                                    <p:anim calcmode="lin" valueType="num">
                                      <p:cBhvr additive="base">
                                        <p:cTn id="66" dur="500"/>
                                        <p:tgtEl>
                                          <p:spTgt spid="23"/>
                                        </p:tgtEl>
                                        <p:attrNameLst>
                                          <p:attrName>ppt_x</p:attrName>
                                        </p:attrNameLst>
                                      </p:cBhvr>
                                      <p:tavLst>
                                        <p:tav tm="0">
                                          <p:val>
                                            <p:strVal val="ppt_x"/>
                                          </p:val>
                                        </p:tav>
                                        <p:tav tm="100000">
                                          <p:val>
                                            <p:strVal val="ppt_x"/>
                                          </p:val>
                                        </p:tav>
                                      </p:tavLst>
                                    </p:anim>
                                    <p:anim calcmode="lin" valueType="num">
                                      <p:cBhvr additive="base">
                                        <p:cTn id="67" dur="500"/>
                                        <p:tgtEl>
                                          <p:spTgt spid="23"/>
                                        </p:tgtEl>
                                        <p:attrNameLst>
                                          <p:attrName>ppt_y</p:attrName>
                                        </p:attrNameLst>
                                      </p:cBhvr>
                                      <p:tavLst>
                                        <p:tav tm="0">
                                          <p:val>
                                            <p:strVal val="ppt_y"/>
                                          </p:val>
                                        </p:tav>
                                        <p:tav tm="100000">
                                          <p:val>
                                            <p:strVal val="1+ppt_h/2"/>
                                          </p:val>
                                        </p:tav>
                                      </p:tavLst>
                                    </p:anim>
                                    <p:set>
                                      <p:cBhvr>
                                        <p:cTn id="68" dur="1" fill="hold">
                                          <p:stCondLst>
                                            <p:cond delay="499"/>
                                          </p:stCondLst>
                                        </p:cTn>
                                        <p:tgtEl>
                                          <p:spTgt spid="23"/>
                                        </p:tgtEl>
                                        <p:attrNameLst>
                                          <p:attrName>style.visibility</p:attrName>
                                        </p:attrNameLst>
                                      </p:cBhvr>
                                      <p:to>
                                        <p:strVal val="hidden"/>
                                      </p:to>
                                    </p:set>
                                  </p:childTnLst>
                                </p:cTn>
                              </p:par>
                            </p:childTnLst>
                          </p:cTn>
                        </p:par>
                      </p:childTnLst>
                    </p:cTn>
                  </p:par>
                  <p:par>
                    <p:cTn id="69" fill="hold">
                      <p:stCondLst>
                        <p:cond delay="indefinite"/>
                      </p:stCondLst>
                      <p:childTnLst>
                        <p:par>
                          <p:cTn id="70" fill="hold">
                            <p:stCondLst>
                              <p:cond delay="0"/>
                            </p:stCondLst>
                            <p:childTnLst>
                              <p:par>
                                <p:cTn id="71" presetID="2" presetClass="exit" presetSubtype="4" fill="hold" grpId="0" nodeType="clickEffect">
                                  <p:stCondLst>
                                    <p:cond delay="0"/>
                                  </p:stCondLst>
                                  <p:childTnLst>
                                    <p:anim calcmode="lin" valueType="num">
                                      <p:cBhvr additive="base">
                                        <p:cTn id="72" dur="500"/>
                                        <p:tgtEl>
                                          <p:spTgt spid="24"/>
                                        </p:tgtEl>
                                        <p:attrNameLst>
                                          <p:attrName>ppt_x</p:attrName>
                                        </p:attrNameLst>
                                      </p:cBhvr>
                                      <p:tavLst>
                                        <p:tav tm="0">
                                          <p:val>
                                            <p:strVal val="ppt_x"/>
                                          </p:val>
                                        </p:tav>
                                        <p:tav tm="100000">
                                          <p:val>
                                            <p:strVal val="ppt_x"/>
                                          </p:val>
                                        </p:tav>
                                      </p:tavLst>
                                    </p:anim>
                                    <p:anim calcmode="lin" valueType="num">
                                      <p:cBhvr additive="base">
                                        <p:cTn id="73" dur="500"/>
                                        <p:tgtEl>
                                          <p:spTgt spid="24"/>
                                        </p:tgtEl>
                                        <p:attrNameLst>
                                          <p:attrName>ppt_y</p:attrName>
                                        </p:attrNameLst>
                                      </p:cBhvr>
                                      <p:tavLst>
                                        <p:tav tm="0">
                                          <p:val>
                                            <p:strVal val="ppt_y"/>
                                          </p:val>
                                        </p:tav>
                                        <p:tav tm="100000">
                                          <p:val>
                                            <p:strVal val="1+ppt_h/2"/>
                                          </p:val>
                                        </p:tav>
                                      </p:tavLst>
                                    </p:anim>
                                    <p:set>
                                      <p:cBhvr>
                                        <p:cTn id="74" dur="1" fill="hold">
                                          <p:stCondLst>
                                            <p:cond delay="499"/>
                                          </p:stCondLst>
                                        </p:cTn>
                                        <p:tgtEl>
                                          <p:spTgt spid="24"/>
                                        </p:tgtEl>
                                        <p:attrNameLst>
                                          <p:attrName>style.visibility</p:attrName>
                                        </p:attrNameLst>
                                      </p:cBhvr>
                                      <p:to>
                                        <p:strVal val="hidden"/>
                                      </p:to>
                                    </p:set>
                                  </p:childTnLst>
                                </p:cTn>
                              </p:par>
                            </p:childTnLst>
                          </p:cTn>
                        </p:par>
                      </p:childTnLst>
                    </p:cTn>
                  </p:par>
                  <p:par>
                    <p:cTn id="75" fill="hold">
                      <p:stCondLst>
                        <p:cond delay="indefinite"/>
                      </p:stCondLst>
                      <p:childTnLst>
                        <p:par>
                          <p:cTn id="76" fill="hold">
                            <p:stCondLst>
                              <p:cond delay="0"/>
                            </p:stCondLst>
                            <p:childTnLst>
                              <p:par>
                                <p:cTn id="77" presetID="2" presetClass="exit" presetSubtype="4" fill="hold" grpId="0" nodeType="clickEffect">
                                  <p:stCondLst>
                                    <p:cond delay="0"/>
                                  </p:stCondLst>
                                  <p:childTnLst>
                                    <p:anim calcmode="lin" valueType="num">
                                      <p:cBhvr additive="base">
                                        <p:cTn id="78" dur="500"/>
                                        <p:tgtEl>
                                          <p:spTgt spid="25"/>
                                        </p:tgtEl>
                                        <p:attrNameLst>
                                          <p:attrName>ppt_x</p:attrName>
                                        </p:attrNameLst>
                                      </p:cBhvr>
                                      <p:tavLst>
                                        <p:tav tm="0">
                                          <p:val>
                                            <p:strVal val="ppt_x"/>
                                          </p:val>
                                        </p:tav>
                                        <p:tav tm="100000">
                                          <p:val>
                                            <p:strVal val="ppt_x"/>
                                          </p:val>
                                        </p:tav>
                                      </p:tavLst>
                                    </p:anim>
                                    <p:anim calcmode="lin" valueType="num">
                                      <p:cBhvr additive="base">
                                        <p:cTn id="79" dur="500"/>
                                        <p:tgtEl>
                                          <p:spTgt spid="25"/>
                                        </p:tgtEl>
                                        <p:attrNameLst>
                                          <p:attrName>ppt_y</p:attrName>
                                        </p:attrNameLst>
                                      </p:cBhvr>
                                      <p:tavLst>
                                        <p:tav tm="0">
                                          <p:val>
                                            <p:strVal val="ppt_y"/>
                                          </p:val>
                                        </p:tav>
                                        <p:tav tm="100000">
                                          <p:val>
                                            <p:strVal val="1+ppt_h/2"/>
                                          </p:val>
                                        </p:tav>
                                      </p:tavLst>
                                    </p:anim>
                                    <p:set>
                                      <p:cBhvr>
                                        <p:cTn id="80" dur="1" fill="hold">
                                          <p:stCondLst>
                                            <p:cond delay="499"/>
                                          </p:stCondLst>
                                        </p:cTn>
                                        <p:tgtEl>
                                          <p:spTgt spid="25"/>
                                        </p:tgtEl>
                                        <p:attrNameLst>
                                          <p:attrName>style.visibility</p:attrName>
                                        </p:attrNameLst>
                                      </p:cBhvr>
                                      <p:to>
                                        <p:strVal val="hidden"/>
                                      </p:to>
                                    </p:set>
                                  </p:childTnLst>
                                </p:cTn>
                              </p:par>
                            </p:childTnLst>
                          </p:cTn>
                        </p:par>
                      </p:childTnLst>
                    </p:cTn>
                  </p:par>
                  <p:par>
                    <p:cTn id="81" fill="hold">
                      <p:stCondLst>
                        <p:cond delay="indefinite"/>
                      </p:stCondLst>
                      <p:childTnLst>
                        <p:par>
                          <p:cTn id="82" fill="hold">
                            <p:stCondLst>
                              <p:cond delay="0"/>
                            </p:stCondLst>
                            <p:childTnLst>
                              <p:par>
                                <p:cTn id="83" presetID="2" presetClass="exit" presetSubtype="4" fill="hold" grpId="0" nodeType="clickEffect">
                                  <p:stCondLst>
                                    <p:cond delay="0"/>
                                  </p:stCondLst>
                                  <p:childTnLst>
                                    <p:anim calcmode="lin" valueType="num">
                                      <p:cBhvr additive="base">
                                        <p:cTn id="84" dur="500"/>
                                        <p:tgtEl>
                                          <p:spTgt spid="26"/>
                                        </p:tgtEl>
                                        <p:attrNameLst>
                                          <p:attrName>ppt_x</p:attrName>
                                        </p:attrNameLst>
                                      </p:cBhvr>
                                      <p:tavLst>
                                        <p:tav tm="0">
                                          <p:val>
                                            <p:strVal val="ppt_x"/>
                                          </p:val>
                                        </p:tav>
                                        <p:tav tm="100000">
                                          <p:val>
                                            <p:strVal val="ppt_x"/>
                                          </p:val>
                                        </p:tav>
                                      </p:tavLst>
                                    </p:anim>
                                    <p:anim calcmode="lin" valueType="num">
                                      <p:cBhvr additive="base">
                                        <p:cTn id="85" dur="500"/>
                                        <p:tgtEl>
                                          <p:spTgt spid="26"/>
                                        </p:tgtEl>
                                        <p:attrNameLst>
                                          <p:attrName>ppt_y</p:attrName>
                                        </p:attrNameLst>
                                      </p:cBhvr>
                                      <p:tavLst>
                                        <p:tav tm="0">
                                          <p:val>
                                            <p:strVal val="ppt_y"/>
                                          </p:val>
                                        </p:tav>
                                        <p:tav tm="100000">
                                          <p:val>
                                            <p:strVal val="1+ppt_h/2"/>
                                          </p:val>
                                        </p:tav>
                                      </p:tavLst>
                                    </p:anim>
                                    <p:set>
                                      <p:cBhvr>
                                        <p:cTn id="86" dur="1" fill="hold">
                                          <p:stCondLst>
                                            <p:cond delay="499"/>
                                          </p:stCondLst>
                                        </p:cTn>
                                        <p:tgtEl>
                                          <p:spTgt spid="26"/>
                                        </p:tgtEl>
                                        <p:attrNameLst>
                                          <p:attrName>style.visibility</p:attrName>
                                        </p:attrNameLst>
                                      </p:cBhvr>
                                      <p:to>
                                        <p:strVal val="hidden"/>
                                      </p:to>
                                    </p:set>
                                  </p:childTnLst>
                                </p:cTn>
                              </p:par>
                            </p:childTnLst>
                          </p:cTn>
                        </p:par>
                      </p:childTnLst>
                    </p:cTn>
                  </p:par>
                  <p:par>
                    <p:cTn id="87" fill="hold">
                      <p:stCondLst>
                        <p:cond delay="indefinite"/>
                      </p:stCondLst>
                      <p:childTnLst>
                        <p:par>
                          <p:cTn id="88" fill="hold">
                            <p:stCondLst>
                              <p:cond delay="0"/>
                            </p:stCondLst>
                            <p:childTnLst>
                              <p:par>
                                <p:cTn id="89" presetID="2" presetClass="exit" presetSubtype="4" fill="hold" grpId="0" nodeType="clickEffect">
                                  <p:stCondLst>
                                    <p:cond delay="0"/>
                                  </p:stCondLst>
                                  <p:childTnLst>
                                    <p:anim calcmode="lin" valueType="num">
                                      <p:cBhvr additive="base">
                                        <p:cTn id="90" dur="500"/>
                                        <p:tgtEl>
                                          <p:spTgt spid="27"/>
                                        </p:tgtEl>
                                        <p:attrNameLst>
                                          <p:attrName>ppt_x</p:attrName>
                                        </p:attrNameLst>
                                      </p:cBhvr>
                                      <p:tavLst>
                                        <p:tav tm="0">
                                          <p:val>
                                            <p:strVal val="ppt_x"/>
                                          </p:val>
                                        </p:tav>
                                        <p:tav tm="100000">
                                          <p:val>
                                            <p:strVal val="ppt_x"/>
                                          </p:val>
                                        </p:tav>
                                      </p:tavLst>
                                    </p:anim>
                                    <p:anim calcmode="lin" valueType="num">
                                      <p:cBhvr additive="base">
                                        <p:cTn id="91" dur="500"/>
                                        <p:tgtEl>
                                          <p:spTgt spid="27"/>
                                        </p:tgtEl>
                                        <p:attrNameLst>
                                          <p:attrName>ppt_y</p:attrName>
                                        </p:attrNameLst>
                                      </p:cBhvr>
                                      <p:tavLst>
                                        <p:tav tm="0">
                                          <p:val>
                                            <p:strVal val="ppt_y"/>
                                          </p:val>
                                        </p:tav>
                                        <p:tav tm="100000">
                                          <p:val>
                                            <p:strVal val="1+ppt_h/2"/>
                                          </p:val>
                                        </p:tav>
                                      </p:tavLst>
                                    </p:anim>
                                    <p:set>
                                      <p:cBhvr>
                                        <p:cTn id="92" dur="1" fill="hold">
                                          <p:stCondLst>
                                            <p:cond delay="499"/>
                                          </p:stCondLst>
                                        </p:cTn>
                                        <p:tgtEl>
                                          <p:spTgt spid="27"/>
                                        </p:tgtEl>
                                        <p:attrNameLst>
                                          <p:attrName>style.visibility</p:attrName>
                                        </p:attrNameLst>
                                      </p:cBhvr>
                                      <p:to>
                                        <p:strVal val="hidden"/>
                                      </p:to>
                                    </p:set>
                                  </p:childTnLst>
                                </p:cTn>
                              </p:par>
                            </p:childTnLst>
                          </p:cTn>
                        </p:par>
                      </p:childTnLst>
                    </p:cTn>
                  </p:par>
                  <p:par>
                    <p:cTn id="93" fill="hold">
                      <p:stCondLst>
                        <p:cond delay="indefinite"/>
                      </p:stCondLst>
                      <p:childTnLst>
                        <p:par>
                          <p:cTn id="94" fill="hold">
                            <p:stCondLst>
                              <p:cond delay="0"/>
                            </p:stCondLst>
                            <p:childTnLst>
                              <p:par>
                                <p:cTn id="95" presetID="2" presetClass="exit" presetSubtype="4" fill="hold" grpId="0" nodeType="clickEffect">
                                  <p:stCondLst>
                                    <p:cond delay="0"/>
                                  </p:stCondLst>
                                  <p:childTnLst>
                                    <p:anim calcmode="lin" valueType="num">
                                      <p:cBhvr additive="base">
                                        <p:cTn id="96" dur="500"/>
                                        <p:tgtEl>
                                          <p:spTgt spid="28"/>
                                        </p:tgtEl>
                                        <p:attrNameLst>
                                          <p:attrName>ppt_x</p:attrName>
                                        </p:attrNameLst>
                                      </p:cBhvr>
                                      <p:tavLst>
                                        <p:tav tm="0">
                                          <p:val>
                                            <p:strVal val="ppt_x"/>
                                          </p:val>
                                        </p:tav>
                                        <p:tav tm="100000">
                                          <p:val>
                                            <p:strVal val="ppt_x"/>
                                          </p:val>
                                        </p:tav>
                                      </p:tavLst>
                                    </p:anim>
                                    <p:anim calcmode="lin" valueType="num">
                                      <p:cBhvr additive="base">
                                        <p:cTn id="97" dur="500"/>
                                        <p:tgtEl>
                                          <p:spTgt spid="28"/>
                                        </p:tgtEl>
                                        <p:attrNameLst>
                                          <p:attrName>ppt_y</p:attrName>
                                        </p:attrNameLst>
                                      </p:cBhvr>
                                      <p:tavLst>
                                        <p:tav tm="0">
                                          <p:val>
                                            <p:strVal val="ppt_y"/>
                                          </p:val>
                                        </p:tav>
                                        <p:tav tm="100000">
                                          <p:val>
                                            <p:strVal val="1+ppt_h/2"/>
                                          </p:val>
                                        </p:tav>
                                      </p:tavLst>
                                    </p:anim>
                                    <p:set>
                                      <p:cBhvr>
                                        <p:cTn id="98" dur="1" fill="hold">
                                          <p:stCondLst>
                                            <p:cond delay="499"/>
                                          </p:stCondLst>
                                        </p:cTn>
                                        <p:tgtEl>
                                          <p:spTgt spid="2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654040" y="1981200"/>
            <a:ext cx="2261360" cy="2975473"/>
          </a:xfrm>
          <a:prstGeom prst="rect">
            <a:avLst/>
          </a:prstGeom>
        </p:spPr>
      </p:pic>
      <p:sp>
        <p:nvSpPr>
          <p:cNvPr id="2" name="Title 1"/>
          <p:cNvSpPr>
            <a:spLocks noGrp="1"/>
          </p:cNvSpPr>
          <p:nvPr>
            <p:ph type="title"/>
          </p:nvPr>
        </p:nvSpPr>
        <p:spPr>
          <a:xfrm>
            <a:off x="609600" y="143374"/>
            <a:ext cx="7886700" cy="847226"/>
          </a:xfrm>
        </p:spPr>
        <p:txBody>
          <a:bodyPr/>
          <a:lstStyle/>
          <a:p>
            <a:r>
              <a:rPr lang="en-GB" dirty="0"/>
              <a:t>Georg Hegel (1770-1831)</a:t>
            </a:r>
          </a:p>
        </p:txBody>
      </p:sp>
      <p:sp>
        <p:nvSpPr>
          <p:cNvPr id="3" name="Content Placeholder 2"/>
          <p:cNvSpPr>
            <a:spLocks noGrp="1"/>
          </p:cNvSpPr>
          <p:nvPr>
            <p:ph idx="1"/>
          </p:nvPr>
        </p:nvSpPr>
        <p:spPr>
          <a:xfrm>
            <a:off x="327333" y="990600"/>
            <a:ext cx="6302067" cy="5730875"/>
          </a:xfrm>
        </p:spPr>
        <p:txBody>
          <a:bodyPr>
            <a:noAutofit/>
          </a:bodyPr>
          <a:lstStyle/>
          <a:p>
            <a:pPr marL="514350" indent="-514350">
              <a:buFont typeface="+mj-lt"/>
              <a:buAutoNum type="arabicPeriod"/>
            </a:pPr>
            <a:r>
              <a:rPr lang="en-GB" sz="2800" dirty="0"/>
              <a:t>Historical stages – </a:t>
            </a:r>
            <a:r>
              <a:rPr lang="en-GB" sz="2800" b="1" dirty="0"/>
              <a:t>ancient, feudal, industrial</a:t>
            </a:r>
          </a:p>
          <a:p>
            <a:pPr marL="514350" indent="-514350">
              <a:buFont typeface="+mj-lt"/>
              <a:buAutoNum type="arabicPeriod"/>
            </a:pPr>
            <a:r>
              <a:rPr lang="en-GB" sz="2800" dirty="0"/>
              <a:t>Direct line from slavery to the modern state enabled Hegel to </a:t>
            </a:r>
            <a:r>
              <a:rPr lang="en-GB" sz="2800" b="1" dirty="0"/>
              <a:t>“make political functions the focus of social and historical development”. </a:t>
            </a:r>
            <a:r>
              <a:rPr lang="en-GB" sz="2800" dirty="0"/>
              <a:t>History was social in nature</a:t>
            </a:r>
          </a:p>
          <a:p>
            <a:pPr marL="514350" indent="-514350">
              <a:buFont typeface="+mj-lt"/>
              <a:buAutoNum type="arabicPeriod"/>
            </a:pPr>
            <a:r>
              <a:rPr lang="en-GB" sz="2800" dirty="0"/>
              <a:t>Individuals and self-realisation are important. This was more fully developed in Marx</a:t>
            </a:r>
          </a:p>
          <a:p>
            <a:pPr marL="514350" indent="-514350">
              <a:buFont typeface="+mj-lt"/>
              <a:buAutoNum type="arabicPeriod"/>
            </a:pPr>
            <a:r>
              <a:rPr lang="en-GB" sz="2800" dirty="0"/>
              <a:t>History is marked by different stages and societies evolve too</a:t>
            </a:r>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dirty="0"/>
          </a:p>
        </p:txBody>
      </p:sp>
      <p:sp>
        <p:nvSpPr>
          <p:cNvPr id="6" name="Rectangle 5"/>
          <p:cNvSpPr/>
          <p:nvPr/>
        </p:nvSpPr>
        <p:spPr>
          <a:xfrm>
            <a:off x="6980474" y="5076136"/>
            <a:ext cx="2138727" cy="400110"/>
          </a:xfrm>
          <a:prstGeom prst="rect">
            <a:avLst/>
          </a:prstGeom>
        </p:spPr>
        <p:txBody>
          <a:bodyPr wrap="none">
            <a:spAutoFit/>
          </a:bodyPr>
          <a:lstStyle/>
          <a:p>
            <a:r>
              <a:rPr lang="en-GB" sz="2000" dirty="0"/>
              <a:t>Morrison (2006:2 )</a:t>
            </a:r>
          </a:p>
        </p:txBody>
      </p:sp>
    </p:spTree>
    <p:extLst>
      <p:ext uri="{BB962C8B-B14F-4D97-AF65-F5344CB8AC3E}">
        <p14:creationId xmlns:p14="http://schemas.microsoft.com/office/powerpoint/2010/main" val="33439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324"/>
            <a:ext cx="8229600" cy="1235075"/>
          </a:xfrm>
        </p:spPr>
        <p:txBody>
          <a:bodyPr>
            <a:normAutofit/>
          </a:bodyPr>
          <a:lstStyle/>
          <a:p>
            <a:r>
              <a:rPr lang="en-GB" sz="5400" dirty="0"/>
              <a:t>Hegel and Schelling (1796)</a:t>
            </a:r>
          </a:p>
        </p:txBody>
      </p:sp>
      <p:sp>
        <p:nvSpPr>
          <p:cNvPr id="6" name="Content Placeholder 5"/>
          <p:cNvSpPr>
            <a:spLocks noGrp="1"/>
          </p:cNvSpPr>
          <p:nvPr>
            <p:ph idx="1"/>
          </p:nvPr>
        </p:nvSpPr>
        <p:spPr>
          <a:xfrm>
            <a:off x="457200" y="1387475"/>
            <a:ext cx="8458200" cy="4419600"/>
          </a:xfrm>
          <a:solidFill>
            <a:srgbClr val="FFFF00"/>
          </a:solidFill>
          <a:ln w="25400">
            <a:solidFill>
              <a:schemeClr val="tx1"/>
            </a:solidFill>
          </a:ln>
        </p:spPr>
        <p:txBody>
          <a:bodyPr>
            <a:noAutofit/>
          </a:bodyPr>
          <a:lstStyle/>
          <a:p>
            <a:r>
              <a:rPr lang="en-GB" sz="3600" dirty="0"/>
              <a:t>‘... the state is something purely mechanical – and there is no [spiritual] idea of a machine. </a:t>
            </a:r>
          </a:p>
          <a:p>
            <a:r>
              <a:rPr lang="en-GB" sz="3600" dirty="0"/>
              <a:t>… every state must treat free men as cogs in a machine. </a:t>
            </a:r>
          </a:p>
          <a:p>
            <a:r>
              <a:rPr lang="en-GB" sz="3600" dirty="0"/>
              <a:t>And this is precisely what should not happen; hence the state must perish.’</a:t>
            </a:r>
          </a:p>
        </p:txBody>
      </p:sp>
      <p:sp>
        <p:nvSpPr>
          <p:cNvPr id="5" name="Rectangle 4"/>
          <p:cNvSpPr/>
          <p:nvPr/>
        </p:nvSpPr>
        <p:spPr>
          <a:xfrm>
            <a:off x="1111313" y="6172200"/>
            <a:ext cx="7372350" cy="553998"/>
          </a:xfrm>
          <a:prstGeom prst="rect">
            <a:avLst/>
          </a:prstGeom>
        </p:spPr>
        <p:txBody>
          <a:bodyPr wrap="square">
            <a:spAutoFit/>
          </a:bodyPr>
          <a:lstStyle/>
          <a:p>
            <a:r>
              <a:rPr lang="en-GB" sz="1600" dirty="0">
                <a:hlinkClick r:id="rId2"/>
              </a:rPr>
              <a:t>https://www.marxists.org/reference/archive/hegel/help/hegelbio.htm</a:t>
            </a:r>
            <a:endParaRPr lang="en-GB" sz="1600" dirty="0"/>
          </a:p>
          <a:p>
            <a:endParaRPr lang="en-GB" sz="1400" dirty="0"/>
          </a:p>
        </p:txBody>
      </p:sp>
      <p:sp>
        <p:nvSpPr>
          <p:cNvPr id="3" name="Slide Number Placeholder 2"/>
          <p:cNvSpPr>
            <a:spLocks noGrp="1"/>
          </p:cNvSpPr>
          <p:nvPr>
            <p:ph type="sldNum" sz="quarter" idx="12"/>
          </p:nvPr>
        </p:nvSpPr>
        <p:spPr/>
        <p:txBody>
          <a:bodyPr/>
          <a:lstStyle/>
          <a:p>
            <a:fld id="{B6F15528-21DE-4FAA-801E-634DDDAF4B2B}" type="slidenum">
              <a:rPr lang="en-US" smtClean="0"/>
              <a:pPr/>
              <a:t>20</a:t>
            </a:fld>
            <a:endParaRPr lang="en-US"/>
          </a:p>
        </p:txBody>
      </p:sp>
    </p:spTree>
    <p:extLst>
      <p:ext uri="{BB962C8B-B14F-4D97-AF65-F5344CB8AC3E}">
        <p14:creationId xmlns:p14="http://schemas.microsoft.com/office/powerpoint/2010/main" val="326640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bg/>
                                          </p:spTgt>
                                        </p:tgtEl>
                                        <p:attrNameLst>
                                          <p:attrName>style.visibility</p:attrName>
                                        </p:attrNameLst>
                                      </p:cBhvr>
                                      <p:to>
                                        <p:strVal val="visible"/>
                                      </p:to>
                                    </p:set>
                                    <p:animEffect transition="in" filter="fade">
                                      <p:cBhvr>
                                        <p:cTn id="7" dur="500"/>
                                        <p:tgtEl>
                                          <p:spTgt spid="6">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249362"/>
          </a:xfrm>
        </p:spPr>
        <p:txBody>
          <a:bodyPr>
            <a:normAutofit/>
          </a:bodyPr>
          <a:lstStyle/>
          <a:p>
            <a:r>
              <a:rPr lang="en-GB" sz="5400" dirty="0" err="1"/>
              <a:t>Auguste</a:t>
            </a:r>
            <a:r>
              <a:rPr lang="en-GB" sz="5400" dirty="0"/>
              <a:t> Comte (1798-1857)</a:t>
            </a:r>
          </a:p>
        </p:txBody>
      </p:sp>
      <p:sp>
        <p:nvSpPr>
          <p:cNvPr id="3" name="Content Placeholder 2"/>
          <p:cNvSpPr>
            <a:spLocks noGrp="1"/>
          </p:cNvSpPr>
          <p:nvPr>
            <p:ph idx="1"/>
          </p:nvPr>
        </p:nvSpPr>
        <p:spPr>
          <a:xfrm>
            <a:off x="457200" y="2133600"/>
            <a:ext cx="8382000" cy="4114800"/>
          </a:xfrm>
        </p:spPr>
        <p:txBody>
          <a:bodyPr>
            <a:noAutofit/>
          </a:bodyPr>
          <a:lstStyle/>
          <a:p>
            <a:r>
              <a:rPr lang="en-GB" sz="3600" dirty="0"/>
              <a:t>Another father of sociology</a:t>
            </a:r>
          </a:p>
          <a:p>
            <a:r>
              <a:rPr lang="en-GB" sz="3600" dirty="0"/>
              <a:t>Referred to the </a:t>
            </a:r>
            <a:r>
              <a:rPr lang="en-GB" sz="3600" b="1" dirty="0"/>
              <a:t>‘positive science of sociology’</a:t>
            </a:r>
          </a:p>
          <a:p>
            <a:r>
              <a:rPr lang="en-GB" sz="3600" dirty="0"/>
              <a:t>Society can only be understood by looking at the whole not its constituent parts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21</a:t>
            </a:fld>
            <a:endParaRPr lang="en-US"/>
          </a:p>
        </p:txBody>
      </p:sp>
    </p:spTree>
    <p:extLst>
      <p:ext uri="{BB962C8B-B14F-4D97-AF65-F5344CB8AC3E}">
        <p14:creationId xmlns:p14="http://schemas.microsoft.com/office/powerpoint/2010/main" val="69156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197D16-FE75-4A0E-A0C9-28C0F04A43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4177665"/>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35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2" name="Picture 11">
            <a:extLst>
              <a:ext uri="{FF2B5EF4-FFF2-40B4-BE49-F238E27FC236}">
                <a16:creationId xmlns:a16="http://schemas.microsoft.com/office/drawing/2014/main" id="{FA8FCEC6-4B30-4FF2-8B32-504BEAEA3A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t="45716" b="9820"/>
          <a:stretch>
            <a:fillRect/>
          </a:stretch>
        </p:blipFill>
        <p:spPr>
          <a:xfrm>
            <a:off x="0" y="3713757"/>
            <a:ext cx="9144000" cy="2286994"/>
          </a:xfrm>
          <a:custGeom>
            <a:avLst/>
            <a:gdLst>
              <a:gd name="connsiteX0" fmla="*/ 0 w 12192000"/>
              <a:gd name="connsiteY0" fmla="*/ 0 h 3049325"/>
              <a:gd name="connsiteX1" fmla="*/ 12192000 w 12192000"/>
              <a:gd name="connsiteY1" fmla="*/ 0 h 3049325"/>
              <a:gd name="connsiteX2" fmla="*/ 12192000 w 12192000"/>
              <a:gd name="connsiteY2" fmla="*/ 3049325 h 3049325"/>
              <a:gd name="connsiteX3" fmla="*/ 0 w 12192000"/>
              <a:gd name="connsiteY3" fmla="*/ 3049325 h 3049325"/>
            </a:gdLst>
            <a:ahLst/>
            <a:cxnLst>
              <a:cxn ang="0">
                <a:pos x="connsiteX0" y="connsiteY0"/>
              </a:cxn>
              <a:cxn ang="0">
                <a:pos x="connsiteX1" y="connsiteY1"/>
              </a:cxn>
              <a:cxn ang="0">
                <a:pos x="connsiteX2" y="connsiteY2"/>
              </a:cxn>
              <a:cxn ang="0">
                <a:pos x="connsiteX3" y="connsiteY3"/>
              </a:cxn>
            </a:cxnLst>
            <a:rect l="l" t="t" r="r" b="b"/>
            <a:pathLst>
              <a:path w="12192000" h="3049325">
                <a:moveTo>
                  <a:pt x="0" y="0"/>
                </a:moveTo>
                <a:lnTo>
                  <a:pt x="12192000" y="0"/>
                </a:lnTo>
                <a:lnTo>
                  <a:pt x="12192000" y="3049325"/>
                </a:lnTo>
                <a:lnTo>
                  <a:pt x="0" y="3049325"/>
                </a:lnTo>
                <a:close/>
              </a:path>
            </a:pathLst>
          </a:custGeom>
        </p:spPr>
      </p:pic>
      <p:sp>
        <p:nvSpPr>
          <p:cNvPr id="5" name="Title 4">
            <a:extLst>
              <a:ext uri="{FF2B5EF4-FFF2-40B4-BE49-F238E27FC236}">
                <a16:creationId xmlns:a16="http://schemas.microsoft.com/office/drawing/2014/main" id="{AC163B94-682F-4D3B-BD13-BF4209F74E13}"/>
              </a:ext>
            </a:extLst>
          </p:cNvPr>
          <p:cNvSpPr>
            <a:spLocks noGrp="1"/>
          </p:cNvSpPr>
          <p:nvPr>
            <p:ph type="title"/>
          </p:nvPr>
        </p:nvSpPr>
        <p:spPr>
          <a:xfrm>
            <a:off x="603363" y="1295400"/>
            <a:ext cx="8464437" cy="2687955"/>
          </a:xfrm>
        </p:spPr>
        <p:txBody>
          <a:bodyPr vert="horz" lIns="68580" tIns="34290" rIns="68580" bIns="34290" rtlCol="0" anchor="ctr">
            <a:noAutofit/>
          </a:bodyPr>
          <a:lstStyle/>
          <a:p>
            <a:r>
              <a:rPr lang="en-US" sz="8800" dirty="0">
                <a:solidFill>
                  <a:srgbClr val="FFFFFF"/>
                </a:solidFill>
              </a:rPr>
              <a:t>Origins of Modern Social Theory </a:t>
            </a:r>
          </a:p>
        </p:txBody>
      </p:sp>
      <p:sp>
        <p:nvSpPr>
          <p:cNvPr id="4" name="Slide Number Placeholder 3">
            <a:extLst>
              <a:ext uri="{FF2B5EF4-FFF2-40B4-BE49-F238E27FC236}">
                <a16:creationId xmlns:a16="http://schemas.microsoft.com/office/drawing/2014/main" id="{764301C1-8DCF-4C7A-9E98-534A71D86647}"/>
              </a:ext>
            </a:extLst>
          </p:cNvPr>
          <p:cNvSpPr>
            <a:spLocks noGrp="1"/>
          </p:cNvSpPr>
          <p:nvPr>
            <p:ph type="sldNum" sz="quarter" idx="12"/>
          </p:nvPr>
        </p:nvSpPr>
        <p:spPr>
          <a:xfrm>
            <a:off x="8119448" y="5525027"/>
            <a:ext cx="428046" cy="235550"/>
          </a:xfrm>
        </p:spPr>
        <p:txBody>
          <a:bodyPr vert="horz" lIns="68580" tIns="34290" rIns="68580" bIns="34290" rtlCol="0" anchor="ctr">
            <a:normAutofit/>
          </a:bodyPr>
          <a:lstStyle/>
          <a:p>
            <a:pPr marL="0" marR="0" lvl="0" indent="0" algn="r" defTabSz="914400" rtl="0" eaLnBrk="1" fontAlgn="auto" latinLnBrk="0" hangingPunct="1">
              <a:lnSpc>
                <a:spcPct val="100000"/>
              </a:lnSpc>
              <a:spcBef>
                <a:spcPts val="0"/>
              </a:spcBef>
              <a:spcAft>
                <a:spcPts val="450"/>
              </a:spcAft>
              <a:buClrTx/>
              <a:buSzTx/>
              <a:buFontTx/>
              <a:buNone/>
              <a:tabLst/>
              <a:defRPr/>
            </a:pPr>
            <a:fld id="{751243BD-987C-4A20-909E-124672C86FD5}" type="slidenum">
              <a:rPr kumimoji="0" lang="en-US" sz="750" b="0" i="0" u="none" strike="noStrike" kern="1200" cap="none" spc="0" normalizeH="0" baseline="0" noProof="0">
                <a:ln>
                  <a:noFill/>
                </a:ln>
                <a:solidFill>
                  <a:srgbClr val="898989"/>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450"/>
                </a:spcAft>
                <a:buClrTx/>
                <a:buSzTx/>
                <a:buFontTx/>
                <a:buNone/>
                <a:tabLst/>
                <a:defRPr/>
              </a:pPr>
              <a:t>22</a:t>
            </a:fld>
            <a:endParaRPr kumimoji="0" lang="en-US" sz="750" b="0" i="0" u="none" strike="noStrike" kern="1200" cap="none" spc="0" normalizeH="0" baseline="0" noProof="0">
              <a:ln>
                <a:noFill/>
              </a:ln>
              <a:solidFill>
                <a:srgbClr val="898989"/>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728145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3562"/>
          </a:xfrm>
        </p:spPr>
        <p:txBody>
          <a:bodyPr>
            <a:noAutofit/>
          </a:bodyPr>
          <a:lstStyle/>
          <a:p>
            <a:r>
              <a:rPr lang="en-GB" sz="6000" b="1" dirty="0"/>
              <a:t>Comte’s Law </a:t>
            </a:r>
            <a:endParaRPr lang="en-GB" sz="6000" dirty="0"/>
          </a:p>
        </p:txBody>
      </p:sp>
      <p:sp>
        <p:nvSpPr>
          <p:cNvPr id="3" name="Content Placeholder 2"/>
          <p:cNvSpPr>
            <a:spLocks noGrp="1"/>
          </p:cNvSpPr>
          <p:nvPr>
            <p:ph idx="1"/>
          </p:nvPr>
        </p:nvSpPr>
        <p:spPr>
          <a:xfrm>
            <a:off x="0" y="961753"/>
            <a:ext cx="9144000" cy="953659"/>
          </a:xfrm>
        </p:spPr>
        <p:txBody>
          <a:bodyPr>
            <a:normAutofit fontScale="85000" lnSpcReduction="20000"/>
          </a:bodyPr>
          <a:lstStyle/>
          <a:p>
            <a:pPr marL="514350" indent="-514350">
              <a:buNone/>
            </a:pPr>
            <a:r>
              <a:rPr lang="en-GB" dirty="0"/>
              <a:t>	</a:t>
            </a:r>
            <a:r>
              <a:rPr lang="en-GB" sz="4100" dirty="0"/>
              <a:t>The human mind develops in 3 distinct and unalterable stages:</a:t>
            </a:r>
          </a:p>
          <a:p>
            <a:pPr marL="514350" lvl="0" indent="-514350">
              <a:buNone/>
            </a:pPr>
            <a:endParaRPr lang="en-GB" dirty="0"/>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23</a:t>
            </a:fld>
            <a:endParaRPr lang="en-US">
              <a:solidFill>
                <a:prstClr val="black">
                  <a:tint val="75000"/>
                </a:prstClr>
              </a:solidFill>
            </a:endParaRPr>
          </a:p>
        </p:txBody>
      </p:sp>
      <p:sp>
        <p:nvSpPr>
          <p:cNvPr id="5" name="Rectangle 4"/>
          <p:cNvSpPr/>
          <p:nvPr/>
        </p:nvSpPr>
        <p:spPr>
          <a:xfrm>
            <a:off x="152400" y="2169346"/>
            <a:ext cx="8915400" cy="1569660"/>
          </a:xfrm>
          <a:prstGeom prst="rect">
            <a:avLst/>
          </a:prstGeom>
          <a:solidFill>
            <a:srgbClr val="92D050"/>
          </a:solidFill>
        </p:spPr>
        <p:txBody>
          <a:bodyPr wrap="square">
            <a:spAutoFit/>
          </a:bodyPr>
          <a:lstStyle/>
          <a:p>
            <a:r>
              <a:rPr lang="en-GB" sz="3200" dirty="0">
                <a:solidFill>
                  <a:prstClr val="black"/>
                </a:solidFill>
              </a:rPr>
              <a:t>1. 	The </a:t>
            </a:r>
            <a:r>
              <a:rPr lang="en-GB" sz="3200" b="1" dirty="0">
                <a:solidFill>
                  <a:prstClr val="black"/>
                </a:solidFill>
              </a:rPr>
              <a:t>theological stage </a:t>
            </a:r>
            <a:r>
              <a:rPr lang="en-GB" sz="3200" dirty="0">
                <a:solidFill>
                  <a:prstClr val="black"/>
                </a:solidFill>
              </a:rPr>
              <a:t>– causes are 	explained in terms of anthropomorphic 	gods</a:t>
            </a:r>
          </a:p>
        </p:txBody>
      </p:sp>
      <p:sp>
        <p:nvSpPr>
          <p:cNvPr id="6" name="Rectangle 5"/>
          <p:cNvSpPr/>
          <p:nvPr/>
        </p:nvSpPr>
        <p:spPr>
          <a:xfrm>
            <a:off x="152400" y="3911283"/>
            <a:ext cx="8915400" cy="1569660"/>
          </a:xfrm>
          <a:prstGeom prst="rect">
            <a:avLst/>
          </a:prstGeom>
          <a:solidFill>
            <a:srgbClr val="FFC000"/>
          </a:solidFill>
        </p:spPr>
        <p:txBody>
          <a:bodyPr wrap="square">
            <a:spAutoFit/>
          </a:bodyPr>
          <a:lstStyle/>
          <a:p>
            <a:r>
              <a:rPr lang="en-GB" sz="3200" dirty="0">
                <a:solidFill>
                  <a:prstClr val="black"/>
                </a:solidFill>
              </a:rPr>
              <a:t>2. 	The </a:t>
            </a:r>
            <a:r>
              <a:rPr lang="en-GB" sz="3200" b="1" dirty="0">
                <a:solidFill>
                  <a:prstClr val="black"/>
                </a:solidFill>
              </a:rPr>
              <a:t>metaphysical stage </a:t>
            </a:r>
            <a:r>
              <a:rPr lang="en-GB" sz="3200" dirty="0">
                <a:solidFill>
                  <a:prstClr val="black"/>
                </a:solidFill>
              </a:rPr>
              <a:t>– causes are 	explained in terms of abstract concepts 	and speculative truths</a:t>
            </a:r>
          </a:p>
        </p:txBody>
      </p:sp>
      <p:sp>
        <p:nvSpPr>
          <p:cNvPr id="7" name="Rectangle 6"/>
          <p:cNvSpPr/>
          <p:nvPr/>
        </p:nvSpPr>
        <p:spPr>
          <a:xfrm>
            <a:off x="152400" y="5562600"/>
            <a:ext cx="8915400" cy="1077218"/>
          </a:xfrm>
          <a:prstGeom prst="rect">
            <a:avLst/>
          </a:prstGeom>
          <a:solidFill>
            <a:srgbClr val="00B0F0"/>
          </a:solidFill>
        </p:spPr>
        <p:txBody>
          <a:bodyPr wrap="square">
            <a:spAutoFit/>
          </a:bodyPr>
          <a:lstStyle/>
          <a:p>
            <a:r>
              <a:rPr lang="en-GB" sz="3200" dirty="0">
                <a:solidFill>
                  <a:prstClr val="black"/>
                </a:solidFill>
              </a:rPr>
              <a:t>3. 	The </a:t>
            </a:r>
            <a:r>
              <a:rPr lang="en-GB" sz="3200" b="1" dirty="0">
                <a:solidFill>
                  <a:prstClr val="black"/>
                </a:solidFill>
              </a:rPr>
              <a:t>positivist stage </a:t>
            </a:r>
            <a:r>
              <a:rPr lang="en-GB" sz="3200" dirty="0">
                <a:solidFill>
                  <a:prstClr val="black"/>
                </a:solidFill>
              </a:rPr>
              <a:t>– science, observation 	and fact</a:t>
            </a:r>
          </a:p>
        </p:txBody>
      </p:sp>
    </p:spTree>
    <p:extLst>
      <p:ext uri="{BB962C8B-B14F-4D97-AF65-F5344CB8AC3E}">
        <p14:creationId xmlns:p14="http://schemas.microsoft.com/office/powerpoint/2010/main" val="551745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animBg="1"/>
      <p:bldP spid="6" grpId="0" animBg="1"/>
      <p:bldP spid="7"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600" dirty="0"/>
              <a:t>Positivism</a:t>
            </a:r>
          </a:p>
        </p:txBody>
      </p:sp>
      <p:sp>
        <p:nvSpPr>
          <p:cNvPr id="3" name="Content Placeholder 2"/>
          <p:cNvSpPr>
            <a:spLocks noGrp="1"/>
          </p:cNvSpPr>
          <p:nvPr>
            <p:ph idx="1"/>
          </p:nvPr>
        </p:nvSpPr>
        <p:spPr>
          <a:xfrm>
            <a:off x="457200" y="1600200"/>
            <a:ext cx="8458200" cy="4648200"/>
          </a:xfrm>
        </p:spPr>
        <p:txBody>
          <a:bodyPr>
            <a:normAutofit/>
          </a:bodyPr>
          <a:lstStyle/>
          <a:p>
            <a:pPr marL="514350" indent="-514350">
              <a:buFont typeface="+mj-lt"/>
              <a:buAutoNum type="arabicPeriod"/>
            </a:pPr>
            <a:r>
              <a:rPr lang="en-GB" b="1" dirty="0"/>
              <a:t>Examination of facts </a:t>
            </a:r>
            <a:endParaRPr lang="en-GB" dirty="0"/>
          </a:p>
          <a:p>
            <a:pPr marL="514350" indent="-514350">
              <a:buFont typeface="+mj-lt"/>
              <a:buAutoNum type="arabicPeriod"/>
            </a:pPr>
            <a:r>
              <a:rPr lang="en-GB" dirty="0"/>
              <a:t>Objective knowledge through </a:t>
            </a:r>
            <a:r>
              <a:rPr lang="en-GB" b="1" dirty="0"/>
              <a:t>scientific method </a:t>
            </a:r>
            <a:endParaRPr lang="en-GB" dirty="0"/>
          </a:p>
          <a:p>
            <a:pPr marL="514350" indent="-514350">
              <a:buFont typeface="+mj-lt"/>
              <a:buAutoNum type="arabicPeriod"/>
            </a:pPr>
            <a:r>
              <a:rPr lang="en-GB" dirty="0"/>
              <a:t>Reliance on </a:t>
            </a:r>
            <a:r>
              <a:rPr lang="en-GB" b="1" dirty="0"/>
              <a:t>factual observation</a:t>
            </a:r>
          </a:p>
          <a:p>
            <a:pPr marL="514350" indent="-514350">
              <a:buFont typeface="+mj-lt"/>
              <a:buAutoNum type="arabicPeriod"/>
            </a:pPr>
            <a:r>
              <a:rPr lang="en-GB" dirty="0"/>
              <a:t>Social sciences could only become scientific when they were </a:t>
            </a:r>
            <a:r>
              <a:rPr lang="en-GB" b="1" dirty="0"/>
              <a:t>stripped of metaphysical abstractions and philosophical speculation</a:t>
            </a: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24</a:t>
            </a:fld>
            <a:endParaRPr lang="en-US">
              <a:solidFill>
                <a:prstClr val="black">
                  <a:tint val="75000"/>
                </a:prstClr>
              </a:solidFill>
            </a:endParaRPr>
          </a:p>
        </p:txBody>
      </p:sp>
    </p:spTree>
    <p:extLst>
      <p:ext uri="{BB962C8B-B14F-4D97-AF65-F5344CB8AC3E}">
        <p14:creationId xmlns:p14="http://schemas.microsoft.com/office/powerpoint/2010/main" val="1153849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73162"/>
          </a:xfrm>
        </p:spPr>
        <p:txBody>
          <a:bodyPr>
            <a:normAutofit/>
          </a:bodyPr>
          <a:lstStyle/>
          <a:p>
            <a:r>
              <a:rPr lang="en-GB" sz="5400" dirty="0"/>
              <a:t>John Stuart Mill (1807-73)</a:t>
            </a:r>
          </a:p>
        </p:txBody>
      </p:sp>
      <p:sp>
        <p:nvSpPr>
          <p:cNvPr id="3" name="Content Placeholder 2"/>
          <p:cNvSpPr>
            <a:spLocks noGrp="1"/>
          </p:cNvSpPr>
          <p:nvPr>
            <p:ph idx="1"/>
          </p:nvPr>
        </p:nvSpPr>
        <p:spPr>
          <a:xfrm>
            <a:off x="457200" y="1600200"/>
            <a:ext cx="8458200" cy="4756150"/>
          </a:xfrm>
        </p:spPr>
        <p:txBody>
          <a:bodyPr>
            <a:noAutofit/>
          </a:bodyPr>
          <a:lstStyle/>
          <a:p>
            <a:r>
              <a:rPr lang="en-GB" sz="3600" dirty="0"/>
              <a:t>Shared Comte’s enthusiasm for the scientific approach</a:t>
            </a:r>
          </a:p>
          <a:p>
            <a:r>
              <a:rPr lang="en-GB" sz="3600" dirty="0"/>
              <a:t>Differed in his belief that </a:t>
            </a:r>
            <a:r>
              <a:rPr lang="en-GB" sz="3600" b="1" dirty="0"/>
              <a:t>the causes of human action can be traced back to human psychology</a:t>
            </a:r>
          </a:p>
          <a:p>
            <a:r>
              <a:rPr lang="en-GB" sz="3600" b="1" dirty="0"/>
              <a:t>Social action is driven by human nature</a:t>
            </a:r>
            <a:r>
              <a:rPr lang="en-GB" sz="3600" dirty="0"/>
              <a:t>: urges, passions, desires and creative impulses</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25</a:t>
            </a:fld>
            <a:endParaRPr lang="en-US"/>
          </a:p>
        </p:txBody>
      </p:sp>
    </p:spTree>
    <p:extLst>
      <p:ext uri="{BB962C8B-B14F-4D97-AF65-F5344CB8AC3E}">
        <p14:creationId xmlns:p14="http://schemas.microsoft.com/office/powerpoint/2010/main" val="1225511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274638"/>
            <a:ext cx="8839200" cy="1143000"/>
          </a:xfrm>
        </p:spPr>
        <p:txBody>
          <a:bodyPr>
            <a:noAutofit/>
          </a:bodyPr>
          <a:lstStyle/>
          <a:p>
            <a:r>
              <a:rPr lang="en-GB" sz="5400" dirty="0"/>
              <a:t>Herbert Spencer (1820-1903)</a:t>
            </a:r>
          </a:p>
        </p:txBody>
      </p:sp>
      <p:sp>
        <p:nvSpPr>
          <p:cNvPr id="3" name="Content Placeholder 2"/>
          <p:cNvSpPr>
            <a:spLocks noGrp="1"/>
          </p:cNvSpPr>
          <p:nvPr>
            <p:ph idx="1"/>
          </p:nvPr>
        </p:nvSpPr>
        <p:spPr>
          <a:xfrm>
            <a:off x="457200" y="1600201"/>
            <a:ext cx="8229600" cy="1219200"/>
          </a:xfrm>
        </p:spPr>
        <p:txBody>
          <a:bodyPr/>
          <a:lstStyle/>
          <a:p>
            <a:r>
              <a:rPr lang="en-GB" dirty="0"/>
              <a:t>Social progress can be seen as a kind of evolution - </a:t>
            </a:r>
            <a:r>
              <a:rPr lang="en-GB" b="1" dirty="0"/>
              <a:t>‘social evolution’</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26</a:t>
            </a:fld>
            <a:endParaRPr lang="en-US"/>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88721" y="2819400"/>
            <a:ext cx="5605697" cy="37353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3253364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2362200"/>
            <a:ext cx="8229600" cy="3763963"/>
          </a:xfrm>
        </p:spPr>
        <p:txBody>
          <a:bodyPr>
            <a:normAutofit/>
          </a:bodyPr>
          <a:lstStyle/>
          <a:p>
            <a:pPr marL="0" indent="0">
              <a:buNone/>
            </a:pPr>
            <a:r>
              <a:rPr lang="en-GB" sz="6000" dirty="0"/>
              <a:t>The Big Three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27</a:t>
            </a:fld>
            <a:endParaRPr lang="en-US"/>
          </a:p>
        </p:txBody>
      </p:sp>
    </p:spTree>
    <p:extLst>
      <p:ext uri="{BB962C8B-B14F-4D97-AF65-F5344CB8AC3E}">
        <p14:creationId xmlns:p14="http://schemas.microsoft.com/office/powerpoint/2010/main" val="2329158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457200"/>
            <a:ext cx="8229600" cy="1143000"/>
          </a:xfrm>
        </p:spPr>
        <p:txBody>
          <a:bodyPr>
            <a:normAutofit/>
          </a:bodyPr>
          <a:lstStyle/>
          <a:p>
            <a:r>
              <a:rPr lang="en-GB" sz="5400" dirty="0"/>
              <a:t>Marx, Durkheim and Weber</a:t>
            </a:r>
          </a:p>
        </p:txBody>
      </p:sp>
      <p:sp>
        <p:nvSpPr>
          <p:cNvPr id="6" name="Content Placeholder 5"/>
          <p:cNvSpPr>
            <a:spLocks noGrp="1"/>
          </p:cNvSpPr>
          <p:nvPr>
            <p:ph idx="1"/>
          </p:nvPr>
        </p:nvSpPr>
        <p:spPr>
          <a:xfrm>
            <a:off x="457200" y="1828800"/>
            <a:ext cx="8686800" cy="4297363"/>
          </a:xfrm>
        </p:spPr>
        <p:txBody>
          <a:bodyPr>
            <a:noAutofit/>
          </a:bodyPr>
          <a:lstStyle/>
          <a:p>
            <a:r>
              <a:rPr lang="en-GB" sz="3600" dirty="0"/>
              <a:t>Their importance should not be under-estimated</a:t>
            </a:r>
          </a:p>
          <a:p>
            <a:r>
              <a:rPr lang="en-GB" sz="3600" dirty="0"/>
              <a:t>They established social theory as an indispensable source of knowledge</a:t>
            </a:r>
          </a:p>
          <a:p>
            <a:r>
              <a:rPr lang="en-GB" sz="3600" dirty="0"/>
              <a:t>They developed clearer thought processes</a:t>
            </a:r>
          </a:p>
          <a:p>
            <a:r>
              <a:rPr lang="en-GB" sz="3600" dirty="0"/>
              <a:t>They produced robust accounts of the origins and nature of Western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28</a:t>
            </a:fld>
            <a:endParaRPr lang="en-US"/>
          </a:p>
        </p:txBody>
      </p:sp>
    </p:spTree>
    <p:extLst>
      <p:ext uri="{BB962C8B-B14F-4D97-AF65-F5344CB8AC3E}">
        <p14:creationId xmlns:p14="http://schemas.microsoft.com/office/powerpoint/2010/main" val="2742557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3" end="3"/>
                                            </p:txEl>
                                          </p:spTgt>
                                        </p:tgtEl>
                                        <p:attrNameLst>
                                          <p:attrName>style.visibility</p:attrName>
                                        </p:attrNameLst>
                                      </p:cBhvr>
                                      <p:to>
                                        <p:strVal val="visible"/>
                                      </p:to>
                                    </p:set>
                                    <p:animEffect transition="in" filter="fade">
                                      <p:cBhvr>
                                        <p:cTn id="28" dur="1000"/>
                                        <p:tgtEl>
                                          <p:spTgt spid="6">
                                            <p:txEl>
                                              <p:pRg st="3" end="3"/>
                                            </p:txEl>
                                          </p:spTgt>
                                        </p:tgtEl>
                                      </p:cBhvr>
                                    </p:animEffect>
                                    <p:anim calcmode="lin" valueType="num">
                                      <p:cBhvr>
                                        <p:cTn id="29"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762000"/>
            <a:ext cx="5715000" cy="5791199"/>
          </a:xfrm>
        </p:spPr>
        <p:txBody>
          <a:bodyPr>
            <a:noAutofit/>
          </a:bodyPr>
          <a:lstStyle/>
          <a:p>
            <a:r>
              <a:rPr lang="en-GB" sz="3600" dirty="0"/>
              <a:t>Function</a:t>
            </a:r>
          </a:p>
          <a:p>
            <a:pPr marL="0" indent="0">
              <a:buNone/>
            </a:pPr>
            <a:r>
              <a:rPr lang="en-GB" sz="3600" b="1" dirty="0"/>
              <a:t>Emile Durkheim (1858-1917)</a:t>
            </a:r>
          </a:p>
          <a:p>
            <a:pPr marL="0" indent="0">
              <a:buNone/>
            </a:pPr>
            <a:endParaRPr lang="en-GB" sz="3600" b="1" dirty="0"/>
          </a:p>
          <a:p>
            <a:r>
              <a:rPr lang="en-GB" sz="3600" dirty="0"/>
              <a:t>Marxism or Conflict Theory </a:t>
            </a:r>
            <a:r>
              <a:rPr lang="en-GB" sz="3600" b="1" dirty="0"/>
              <a:t>Karl Marx (1818-83)</a:t>
            </a:r>
          </a:p>
          <a:p>
            <a:pPr marL="0" indent="0">
              <a:buNone/>
            </a:pPr>
            <a:endParaRPr lang="en-GB" sz="3600" dirty="0"/>
          </a:p>
          <a:p>
            <a:r>
              <a:rPr lang="en-GB" sz="3600" dirty="0"/>
              <a:t>Interaction or Action Theory </a:t>
            </a:r>
          </a:p>
          <a:p>
            <a:pPr marL="0" indent="0">
              <a:buNone/>
            </a:pPr>
            <a:r>
              <a:rPr lang="en-GB" sz="3600" b="1" dirty="0"/>
              <a:t>Max Weber (1865-1920)</a:t>
            </a:r>
          </a:p>
        </p:txBody>
      </p:sp>
      <p:pic>
        <p:nvPicPr>
          <p:cNvPr id="4" name="Picture 3"/>
          <p:cNvPicPr>
            <a:picLocks noChangeAspect="1"/>
          </p:cNvPicPr>
          <p:nvPr/>
        </p:nvPicPr>
        <p:blipFill>
          <a:blip r:embed="rId2"/>
          <a:stretch>
            <a:fillRect/>
          </a:stretch>
        </p:blipFill>
        <p:spPr>
          <a:xfrm>
            <a:off x="6065520" y="82624"/>
            <a:ext cx="1725811" cy="2129000"/>
          </a:xfrm>
          <a:prstGeom prst="rect">
            <a:avLst/>
          </a:prstGeom>
        </p:spPr>
      </p:pic>
      <p:pic>
        <p:nvPicPr>
          <p:cNvPr id="5" name="Picture 4"/>
          <p:cNvPicPr>
            <a:picLocks noChangeAspect="1"/>
          </p:cNvPicPr>
          <p:nvPr/>
        </p:nvPicPr>
        <p:blipFill>
          <a:blip r:embed="rId3"/>
          <a:stretch>
            <a:fillRect/>
          </a:stretch>
        </p:blipFill>
        <p:spPr>
          <a:xfrm>
            <a:off x="7315200" y="2261771"/>
            <a:ext cx="1752600" cy="2462629"/>
          </a:xfrm>
          <a:prstGeom prst="rect">
            <a:avLst/>
          </a:prstGeom>
        </p:spPr>
      </p:pic>
      <p:pic>
        <p:nvPicPr>
          <p:cNvPr id="6" name="Picture 5"/>
          <p:cNvPicPr>
            <a:picLocks noChangeAspect="1"/>
          </p:cNvPicPr>
          <p:nvPr/>
        </p:nvPicPr>
        <p:blipFill>
          <a:blip r:embed="rId4"/>
          <a:stretch>
            <a:fillRect/>
          </a:stretch>
        </p:blipFill>
        <p:spPr>
          <a:xfrm>
            <a:off x="5324474" y="4724400"/>
            <a:ext cx="2111829" cy="2111829"/>
          </a:xfrm>
          <a:prstGeom prst="rect">
            <a:avLst/>
          </a:prstGeom>
        </p:spPr>
      </p:pic>
      <p:sp>
        <p:nvSpPr>
          <p:cNvPr id="7" name="Slide Number Placeholder 6"/>
          <p:cNvSpPr>
            <a:spLocks noGrp="1"/>
          </p:cNvSpPr>
          <p:nvPr>
            <p:ph type="sldNum" sz="quarter" idx="12"/>
          </p:nvPr>
        </p:nvSpPr>
        <p:spPr/>
        <p:txBody>
          <a:bodyPr/>
          <a:lstStyle/>
          <a:p>
            <a:fld id="{BA875541-8164-4CC7-9F2F-6F0C49BB858D}" type="slidenum">
              <a:rPr lang="en-US" smtClean="0">
                <a:solidFill>
                  <a:prstClr val="black">
                    <a:tint val="75000"/>
                  </a:prstClr>
                </a:solidFill>
              </a:rPr>
              <a:pPr/>
              <a:t>29</a:t>
            </a:fld>
            <a:endParaRPr lang="en-US">
              <a:solidFill>
                <a:prstClr val="black">
                  <a:tint val="75000"/>
                </a:prstClr>
              </a:solidFill>
            </a:endParaRPr>
          </a:p>
        </p:txBody>
      </p:sp>
    </p:spTree>
    <p:extLst>
      <p:ext uri="{BB962C8B-B14F-4D97-AF65-F5344CB8AC3E}">
        <p14:creationId xmlns:p14="http://schemas.microsoft.com/office/powerpoint/2010/main" val="2265115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304800" y="838200"/>
            <a:ext cx="3505200" cy="5105400"/>
          </a:xfrm>
          <a:ln w="76200">
            <a:solidFill>
              <a:schemeClr val="tx1"/>
            </a:solidFill>
          </a:ln>
        </p:spPr>
        <p:txBody>
          <a:bodyPr>
            <a:normAutofit/>
          </a:bodyPr>
          <a:lstStyle/>
          <a:p>
            <a:r>
              <a:rPr lang="en-GB" sz="5400" dirty="0"/>
              <a:t>Function </a:t>
            </a:r>
          </a:p>
          <a:p>
            <a:endParaRPr lang="en-GB" sz="5400" dirty="0"/>
          </a:p>
          <a:p>
            <a:r>
              <a:rPr lang="en-GB" sz="5400" dirty="0"/>
              <a:t>Conflict</a:t>
            </a:r>
          </a:p>
          <a:p>
            <a:endParaRPr lang="en-GB" sz="5400" dirty="0"/>
          </a:p>
          <a:p>
            <a:r>
              <a:rPr lang="en-GB" sz="5400" dirty="0"/>
              <a:t>Interaction</a:t>
            </a:r>
          </a:p>
          <a:p>
            <a:endParaRPr lang="en-GB" dirty="0"/>
          </a:p>
          <a:p>
            <a:endParaRPr lang="en-GB" dirty="0"/>
          </a:p>
        </p:txBody>
      </p:sp>
      <p:sp>
        <p:nvSpPr>
          <p:cNvPr id="5" name="Content Placeholder 4"/>
          <p:cNvSpPr>
            <a:spLocks noGrp="1"/>
          </p:cNvSpPr>
          <p:nvPr>
            <p:ph sz="half" idx="2"/>
          </p:nvPr>
        </p:nvSpPr>
        <p:spPr>
          <a:xfrm>
            <a:off x="4038600" y="533400"/>
            <a:ext cx="4953000" cy="5943600"/>
          </a:xfrm>
        </p:spPr>
        <p:style>
          <a:lnRef idx="2">
            <a:schemeClr val="dk1">
              <a:shade val="50000"/>
            </a:schemeClr>
          </a:lnRef>
          <a:fillRef idx="1">
            <a:schemeClr val="dk1"/>
          </a:fillRef>
          <a:effectRef idx="0">
            <a:schemeClr val="dk1"/>
          </a:effectRef>
          <a:fontRef idx="minor">
            <a:schemeClr val="lt1"/>
          </a:fontRef>
        </p:style>
        <p:txBody>
          <a:bodyPr>
            <a:noAutofit/>
          </a:bodyPr>
          <a:lstStyle/>
          <a:p>
            <a:pPr marL="0" indent="0">
              <a:buNone/>
            </a:pPr>
            <a:r>
              <a:rPr lang="en-GB" sz="3200" dirty="0"/>
              <a:t>Natural action or intended purpose of a person or thing in a specific role</a:t>
            </a:r>
          </a:p>
          <a:p>
            <a:pPr marL="0" indent="0">
              <a:buNone/>
            </a:pPr>
            <a:endParaRPr lang="en-GB" sz="3200" dirty="0"/>
          </a:p>
          <a:p>
            <a:pPr marL="0" indent="0">
              <a:buNone/>
            </a:pPr>
            <a:r>
              <a:rPr lang="en-GB" sz="3200" dirty="0"/>
              <a:t>A struggle between opposing forces</a:t>
            </a:r>
          </a:p>
          <a:p>
            <a:pPr marL="0" indent="0">
              <a:buNone/>
            </a:pPr>
            <a:endParaRPr lang="en-GB" sz="3200" dirty="0"/>
          </a:p>
          <a:p>
            <a:pPr marL="0" indent="0">
              <a:buNone/>
            </a:pPr>
            <a:r>
              <a:rPr lang="en-GB" sz="3200" dirty="0"/>
              <a:t>Inter – between or among; </a:t>
            </a:r>
          </a:p>
          <a:p>
            <a:pPr marL="0" indent="0">
              <a:buNone/>
            </a:pPr>
            <a:r>
              <a:rPr lang="en-GB" sz="3200" dirty="0"/>
              <a:t>Action – state or process of doing something or being active</a:t>
            </a:r>
          </a:p>
        </p:txBody>
      </p:sp>
      <p:sp>
        <p:nvSpPr>
          <p:cNvPr id="2" name="Slide Number Placeholder 1"/>
          <p:cNvSpPr>
            <a:spLocks noGrp="1"/>
          </p:cNvSpPr>
          <p:nvPr>
            <p:ph type="sldNum" sz="quarter" idx="12"/>
          </p:nvPr>
        </p:nvSpPr>
        <p:spPr/>
        <p:txBody>
          <a:bodyPr/>
          <a:lstStyle/>
          <a:p>
            <a:fld id="{BA875541-8164-4CC7-9F2F-6F0C49BB858D}" type="slidenum">
              <a:rPr lang="en-US" smtClean="0">
                <a:solidFill>
                  <a:prstClr val="black">
                    <a:tint val="75000"/>
                  </a:prstClr>
                </a:solidFill>
              </a:rPr>
              <a:pPr/>
              <a:t>30</a:t>
            </a:fld>
            <a:endParaRPr lang="en-US">
              <a:solidFill>
                <a:prstClr val="black">
                  <a:tint val="75000"/>
                </a:prstClr>
              </a:solidFill>
            </a:endParaRPr>
          </a:p>
        </p:txBody>
      </p:sp>
    </p:spTree>
    <p:extLst>
      <p:ext uri="{BB962C8B-B14F-4D97-AF65-F5344CB8AC3E}">
        <p14:creationId xmlns:p14="http://schemas.microsoft.com/office/powerpoint/2010/main" val="3178035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bg/>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5"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founding fathers of social theory</a:t>
            </a:r>
          </a:p>
        </p:txBody>
      </p:sp>
      <p:sp>
        <p:nvSpPr>
          <p:cNvPr id="3" name="Content Placeholder 2"/>
          <p:cNvSpPr>
            <a:spLocks noGrp="1"/>
          </p:cNvSpPr>
          <p:nvPr>
            <p:ph idx="1"/>
          </p:nvPr>
        </p:nvSpPr>
        <p:spPr>
          <a:solidFill>
            <a:srgbClr val="FFFF00"/>
          </a:solidFill>
          <a:ln w="50800">
            <a:solidFill>
              <a:schemeClr val="accent1"/>
            </a:solidFill>
          </a:ln>
        </p:spPr>
        <p:txBody>
          <a:bodyPr/>
          <a:lstStyle/>
          <a:p>
            <a:pPr marL="514350" indent="-514350">
              <a:buFont typeface="+mj-lt"/>
              <a:buAutoNum type="arabicPeriod"/>
            </a:pPr>
            <a:r>
              <a:rPr lang="en-GB" dirty="0"/>
              <a:t>Social theory as an indispensable source of knowledge about the social world which makes a real difference to how we live</a:t>
            </a:r>
          </a:p>
          <a:p>
            <a:pPr marL="514350" indent="-514350">
              <a:buFont typeface="+mj-lt"/>
              <a:buAutoNum type="arabicPeriod"/>
            </a:pPr>
            <a:r>
              <a:rPr lang="en-GB" dirty="0"/>
              <a:t>Clearer strategies for developing social-theoretical knowledge (still used today)</a:t>
            </a:r>
          </a:p>
          <a:p>
            <a:pPr marL="514350" indent="-514350">
              <a:buFont typeface="+mj-lt"/>
              <a:buAutoNum type="arabicPeriod"/>
            </a:pPr>
            <a:r>
              <a:rPr lang="en-GB" dirty="0"/>
              <a:t>Robust accounts of the origins and nature of Western industrial society</a:t>
            </a:r>
          </a:p>
        </p:txBody>
      </p:sp>
      <p:sp>
        <p:nvSpPr>
          <p:cNvPr id="4" name="Slide Number Placeholder 3"/>
          <p:cNvSpPr>
            <a:spLocks noGrp="1"/>
          </p:cNvSpPr>
          <p:nvPr>
            <p:ph type="sldNum" sz="quarter" idx="12"/>
          </p:nvPr>
        </p:nvSpPr>
        <p:spPr/>
        <p:txBody>
          <a:bodyPr/>
          <a:lstStyle/>
          <a:p>
            <a:fld id="{B6F15528-21DE-4FAA-801E-634DDDAF4B2B}" type="slidenum">
              <a:rPr lang="en-US" smtClean="0"/>
              <a:pPr/>
              <a:t>31</a:t>
            </a:fld>
            <a:endParaRPr lang="en-US"/>
          </a:p>
        </p:txBody>
      </p:sp>
      <p:sp>
        <p:nvSpPr>
          <p:cNvPr id="5" name="TextBox 4"/>
          <p:cNvSpPr txBox="1"/>
          <p:nvPr/>
        </p:nvSpPr>
        <p:spPr>
          <a:xfrm>
            <a:off x="6019800" y="5715000"/>
            <a:ext cx="2667000" cy="400110"/>
          </a:xfrm>
          <a:prstGeom prst="rect">
            <a:avLst/>
          </a:prstGeom>
          <a:noFill/>
        </p:spPr>
        <p:txBody>
          <a:bodyPr wrap="square" rtlCol="0">
            <a:spAutoFit/>
          </a:bodyPr>
          <a:lstStyle/>
          <a:p>
            <a:r>
              <a:rPr lang="en-GB" sz="2000" dirty="0" err="1"/>
              <a:t>Ransome</a:t>
            </a:r>
            <a:r>
              <a:rPr lang="en-GB" sz="2000" dirty="0"/>
              <a:t> (2010: 45)</a:t>
            </a:r>
          </a:p>
        </p:txBody>
      </p:sp>
    </p:spTree>
    <p:extLst>
      <p:ext uri="{BB962C8B-B14F-4D97-AF65-F5344CB8AC3E}">
        <p14:creationId xmlns:p14="http://schemas.microsoft.com/office/powerpoint/2010/main" val="15521985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1D0AF59-99C3-4251-AB9A-C966C6AD44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10" name="Rectangle 9">
            <a:extLst>
              <a:ext uri="{FF2B5EF4-FFF2-40B4-BE49-F238E27FC236}">
                <a16:creationId xmlns:a16="http://schemas.microsoft.com/office/drawing/2014/main" id="{1855405F-37A2-4869-9154-F8BE3BECE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7759" y="1217295"/>
            <a:ext cx="8428482" cy="442341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pic>
        <p:nvPicPr>
          <p:cNvPr id="3" name="Picture 2">
            <a:extLst>
              <a:ext uri="{FF2B5EF4-FFF2-40B4-BE49-F238E27FC236}">
                <a16:creationId xmlns:a16="http://schemas.microsoft.com/office/drawing/2014/main" id="{762D9907-5989-40A1-B97D-B396285705E5}"/>
              </a:ext>
            </a:extLst>
          </p:cNvPr>
          <p:cNvPicPr>
            <a:picLocks noChangeAspect="1"/>
          </p:cNvPicPr>
          <p:nvPr/>
        </p:nvPicPr>
        <p:blipFill>
          <a:blip r:embed="rId2"/>
          <a:stretch>
            <a:fillRect/>
          </a:stretch>
        </p:blipFill>
        <p:spPr>
          <a:xfrm>
            <a:off x="1202404" y="1339850"/>
            <a:ext cx="6739193" cy="4178300"/>
          </a:xfrm>
          <a:prstGeom prst="rect">
            <a:avLst/>
          </a:prstGeom>
        </p:spPr>
      </p:pic>
      <p:sp>
        <p:nvSpPr>
          <p:cNvPr id="2" name="Slide Number Placeholder 1">
            <a:extLst>
              <a:ext uri="{FF2B5EF4-FFF2-40B4-BE49-F238E27FC236}">
                <a16:creationId xmlns:a16="http://schemas.microsoft.com/office/drawing/2014/main" id="{96A45A37-C862-4569-9267-250A83CADFF1}"/>
              </a:ext>
            </a:extLst>
          </p:cNvPr>
          <p:cNvSpPr>
            <a:spLocks noGrp="1"/>
          </p:cNvSpPr>
          <p:nvPr>
            <p:ph type="sldNum" sz="quarter" idx="12"/>
          </p:nvPr>
        </p:nvSpPr>
        <p:spPr>
          <a:xfrm>
            <a:off x="6457950" y="5624513"/>
            <a:ext cx="2057400" cy="273844"/>
          </a:xfrm>
        </p:spPr>
        <p:txBody>
          <a:bodyPr>
            <a:normAutofit/>
          </a:bodyPr>
          <a:lstStyle/>
          <a:p>
            <a:pPr>
              <a:spcAft>
                <a:spcPts val="450"/>
              </a:spcAft>
            </a:pPr>
            <a:fld id="{BA875541-8164-4CC7-9F2F-6F0C49BB858D}" type="slidenum">
              <a:rPr lang="en-US" smtClean="0">
                <a:solidFill>
                  <a:prstClr val="black">
                    <a:tint val="75000"/>
                  </a:prstClr>
                </a:solidFill>
              </a:rPr>
              <a:pPr>
                <a:spcAft>
                  <a:spcPts val="450"/>
                </a:spcAft>
              </a:pPr>
              <a:t>32</a:t>
            </a:fld>
            <a:endParaRPr lang="en-US">
              <a:solidFill>
                <a:prstClr val="black">
                  <a:tint val="75000"/>
                </a:prstClr>
              </a:solidFill>
            </a:endParaRPr>
          </a:p>
        </p:txBody>
      </p:sp>
    </p:spTree>
    <p:extLst>
      <p:ext uri="{BB962C8B-B14F-4D97-AF65-F5344CB8AC3E}">
        <p14:creationId xmlns:p14="http://schemas.microsoft.com/office/powerpoint/2010/main" val="310363811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78921" y="1200150"/>
            <a:ext cx="3527310" cy="1657350"/>
          </a:xfrm>
        </p:spPr>
        <p:txBody>
          <a:bodyPr>
            <a:noAutofit/>
          </a:bodyPr>
          <a:lstStyle/>
          <a:p>
            <a:r>
              <a:rPr lang="en-GB" sz="4500" dirty="0"/>
              <a:t>Karl Marx</a:t>
            </a:r>
            <a:br>
              <a:rPr lang="en-GB" sz="4500" dirty="0"/>
            </a:br>
            <a:r>
              <a:rPr lang="en-GB" sz="4500" dirty="0"/>
              <a:t>(1818-1883)</a:t>
            </a:r>
          </a:p>
        </p:txBody>
      </p:sp>
      <p:pic>
        <p:nvPicPr>
          <p:cNvPr id="5" name="Picture 4"/>
          <p:cNvPicPr>
            <a:picLocks noChangeAspect="1"/>
          </p:cNvPicPr>
          <p:nvPr/>
        </p:nvPicPr>
        <p:blipFill>
          <a:blip r:embed="rId2"/>
          <a:stretch>
            <a:fillRect/>
          </a:stretch>
        </p:blipFill>
        <p:spPr>
          <a:xfrm>
            <a:off x="1143000" y="844116"/>
            <a:ext cx="3620978" cy="5156634"/>
          </a:xfrm>
          <a:prstGeom prst="rect">
            <a:avLst/>
          </a:prstGeom>
        </p:spPr>
      </p:pic>
      <p:sp>
        <p:nvSpPr>
          <p:cNvPr id="3" name="Rectangle 2"/>
          <p:cNvSpPr/>
          <p:nvPr/>
        </p:nvSpPr>
        <p:spPr>
          <a:xfrm>
            <a:off x="5070914" y="3343852"/>
            <a:ext cx="3743325" cy="1477328"/>
          </a:xfrm>
          <a:prstGeom prst="rect">
            <a:avLst/>
          </a:prstGeom>
          <a:solidFill>
            <a:srgbClr val="FFFF00"/>
          </a:solidFill>
          <a:ln w="50800">
            <a:solidFill>
              <a:schemeClr val="accent1"/>
            </a:solidFill>
          </a:ln>
        </p:spPr>
        <p:txBody>
          <a:bodyPr wrap="square">
            <a:spAutoFit/>
          </a:bodyPr>
          <a:lstStyle/>
          <a:p>
            <a:pPr algn="ctr"/>
            <a:r>
              <a:rPr lang="en-GB" sz="4500" dirty="0">
                <a:solidFill>
                  <a:prstClr val="black"/>
                </a:solidFill>
              </a:rPr>
              <a:t>Marxism &amp; </a:t>
            </a:r>
            <a:br>
              <a:rPr lang="en-GB" sz="4500" dirty="0">
                <a:solidFill>
                  <a:prstClr val="black"/>
                </a:solidFill>
              </a:rPr>
            </a:br>
            <a:r>
              <a:rPr lang="en-GB" sz="4500" dirty="0">
                <a:solidFill>
                  <a:prstClr val="black"/>
                </a:solidFill>
              </a:rPr>
              <a:t>Conflict Theory</a:t>
            </a:r>
            <a:endParaRPr lang="en-GB" sz="1350" dirty="0">
              <a:solidFill>
                <a:prstClr val="black"/>
              </a:solidFill>
            </a:endParaRPr>
          </a:p>
        </p:txBody>
      </p:sp>
    </p:spTree>
    <p:extLst>
      <p:ext uri="{BB962C8B-B14F-4D97-AF65-F5344CB8AC3E}">
        <p14:creationId xmlns:p14="http://schemas.microsoft.com/office/powerpoint/2010/main" val="264054540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C02DE83-D9C9-418D-AADE-D8724EAFCD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109" y="857250"/>
            <a:ext cx="3493042" cy="51435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2" name="Title 1"/>
          <p:cNvSpPr>
            <a:spLocks noGrp="1"/>
          </p:cNvSpPr>
          <p:nvPr>
            <p:ph type="title"/>
          </p:nvPr>
        </p:nvSpPr>
        <p:spPr>
          <a:xfrm>
            <a:off x="1307559" y="2286000"/>
            <a:ext cx="2984987" cy="2377787"/>
          </a:xfrm>
          <a:ln w="25400" cap="sq">
            <a:solidFill>
              <a:srgbClr val="FFFFFF"/>
            </a:solidFill>
            <a:miter lim="800000"/>
          </a:ln>
        </p:spPr>
        <p:txBody>
          <a:bodyPr>
            <a:noAutofit/>
          </a:bodyPr>
          <a:lstStyle/>
          <a:p>
            <a:r>
              <a:rPr lang="en-GB" sz="3600" dirty="0">
                <a:solidFill>
                  <a:srgbClr val="FFFFFF"/>
                </a:solidFill>
              </a:rPr>
              <a:t>England/UK as the workshop of the world</a:t>
            </a:r>
          </a:p>
        </p:txBody>
      </p:sp>
      <p:sp>
        <p:nvSpPr>
          <p:cNvPr id="11" name="Rectangle 10">
            <a:extLst>
              <a:ext uri="{FF2B5EF4-FFF2-40B4-BE49-F238E27FC236}">
                <a16:creationId xmlns:a16="http://schemas.microsoft.com/office/drawing/2014/main" id="{6722C7E4-9B6F-42C7-973D-BCD39710DC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1090109" cy="5143500"/>
          </a:xfrm>
          <a:prstGeom prst="rect">
            <a:avLst/>
          </a:prstGeom>
          <a:solidFill>
            <a:srgbClr val="595959">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solidFill>
                <a:prstClr val="white"/>
              </a:solidFill>
            </a:endParaRPr>
          </a:p>
        </p:txBody>
      </p:sp>
      <p:sp>
        <p:nvSpPr>
          <p:cNvPr id="4" name="Content Placeholder 2"/>
          <p:cNvSpPr>
            <a:spLocks noGrp="1"/>
          </p:cNvSpPr>
          <p:nvPr>
            <p:ph idx="1"/>
          </p:nvPr>
        </p:nvSpPr>
        <p:spPr>
          <a:xfrm>
            <a:off x="4800601" y="76200"/>
            <a:ext cx="4038600" cy="6629400"/>
          </a:xfrm>
        </p:spPr>
        <p:txBody>
          <a:bodyPr anchor="ctr">
            <a:normAutofit/>
          </a:bodyPr>
          <a:lstStyle/>
          <a:p>
            <a:r>
              <a:rPr lang="en-GB" sz="2800" dirty="0">
                <a:solidFill>
                  <a:schemeClr val="tx1">
                    <a:lumMod val="85000"/>
                    <a:lumOff val="15000"/>
                  </a:schemeClr>
                </a:solidFill>
              </a:rPr>
              <a:t>More urban less country</a:t>
            </a:r>
          </a:p>
          <a:p>
            <a:r>
              <a:rPr lang="en-GB" sz="2800" dirty="0">
                <a:solidFill>
                  <a:schemeClr val="tx1">
                    <a:lumMod val="85000"/>
                    <a:lumOff val="15000"/>
                  </a:schemeClr>
                </a:solidFill>
              </a:rPr>
              <a:t>In France at the same time Saint-Simon (1760-1825), Auguste Comte (1798-1857) and Emile Durkheim (1858-1917) were, </a:t>
            </a:r>
          </a:p>
          <a:p>
            <a:endParaRPr lang="en-GB" sz="2800" dirty="0">
              <a:solidFill>
                <a:schemeClr val="tx1">
                  <a:lumMod val="85000"/>
                  <a:lumOff val="15000"/>
                </a:schemeClr>
              </a:solidFill>
            </a:endParaRPr>
          </a:p>
          <a:p>
            <a:pPr marL="0" indent="0" algn="ctr">
              <a:buNone/>
            </a:pPr>
            <a:r>
              <a:rPr lang="en-GB" sz="2800" b="1" dirty="0">
                <a:solidFill>
                  <a:schemeClr val="tx1">
                    <a:lumMod val="85000"/>
                    <a:lumOff val="15000"/>
                  </a:schemeClr>
                </a:solidFill>
              </a:rPr>
              <a:t>‘grappling with the themes of revolution, social progress and industrial change.’</a:t>
            </a:r>
          </a:p>
          <a:p>
            <a:pPr marL="0" indent="0">
              <a:buNone/>
            </a:pPr>
            <a:endParaRPr lang="en-GB" sz="1500" dirty="0">
              <a:solidFill>
                <a:schemeClr val="tx1">
                  <a:lumMod val="85000"/>
                  <a:lumOff val="15000"/>
                </a:schemeClr>
              </a:solidFill>
            </a:endParaRPr>
          </a:p>
          <a:p>
            <a:pPr marL="0" indent="0">
              <a:buNone/>
            </a:pPr>
            <a:r>
              <a:rPr lang="en-GB" sz="1500" dirty="0">
                <a:solidFill>
                  <a:schemeClr val="tx1">
                    <a:lumMod val="85000"/>
                    <a:lumOff val="15000"/>
                  </a:schemeClr>
                </a:solidFill>
              </a:rPr>
              <a:t>Morrison (2006:3)</a:t>
            </a:r>
          </a:p>
        </p:txBody>
      </p:sp>
      <p:sp>
        <p:nvSpPr>
          <p:cNvPr id="3" name="Slide Number Placeholder 2"/>
          <p:cNvSpPr>
            <a:spLocks noGrp="1"/>
          </p:cNvSpPr>
          <p:nvPr>
            <p:ph type="sldNum" sz="quarter" idx="12"/>
          </p:nvPr>
        </p:nvSpPr>
        <p:spPr>
          <a:xfrm>
            <a:off x="8042115" y="5579460"/>
            <a:ext cx="473235" cy="273844"/>
          </a:xfrm>
        </p:spPr>
        <p:txBody>
          <a:bodyPr>
            <a:normAutofit/>
          </a:bodyPr>
          <a:lstStyle/>
          <a:p>
            <a:pPr algn="l">
              <a:spcAft>
                <a:spcPts val="450"/>
              </a:spcAft>
            </a:pPr>
            <a:fld id="{B6F15528-21DE-4FAA-801E-634DDDAF4B2B}" type="slidenum">
              <a:rPr lang="en-US" sz="788">
                <a:solidFill>
                  <a:prstClr val="black">
                    <a:lumMod val="65000"/>
                    <a:lumOff val="35000"/>
                  </a:prstClr>
                </a:solidFill>
              </a:rPr>
              <a:pPr algn="l">
                <a:spcAft>
                  <a:spcPts val="450"/>
                </a:spcAft>
              </a:pPr>
              <a:t>34</a:t>
            </a:fld>
            <a:endParaRPr lang="en-US" sz="788">
              <a:solidFill>
                <a:prstClr val="black">
                  <a:lumMod val="65000"/>
                  <a:lumOff val="35000"/>
                </a:prstClr>
              </a:solidFill>
            </a:endParaRPr>
          </a:p>
        </p:txBody>
      </p:sp>
    </p:spTree>
    <p:extLst>
      <p:ext uri="{BB962C8B-B14F-4D97-AF65-F5344CB8AC3E}">
        <p14:creationId xmlns:p14="http://schemas.microsoft.com/office/powerpoint/2010/main" val="3326251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6000" dirty="0"/>
              <a:t>Global manufacturing</a:t>
            </a:r>
          </a:p>
        </p:txBody>
      </p:sp>
      <p:sp>
        <p:nvSpPr>
          <p:cNvPr id="4" name="Slide Number Placeholder 3"/>
          <p:cNvSpPr>
            <a:spLocks noGrp="1"/>
          </p:cNvSpPr>
          <p:nvPr>
            <p:ph type="sldNum" sz="quarter" idx="12"/>
          </p:nvPr>
        </p:nvSpPr>
        <p:spPr/>
        <p:txBody>
          <a:bodyPr/>
          <a:lstStyle/>
          <a:p>
            <a:pPr>
              <a:defRPr/>
            </a:pPr>
            <a:fld id="{BA875541-8164-4CC7-9F2F-6F0C49BB858D}" type="slidenum">
              <a:rPr lang="en-US" smtClean="0">
                <a:solidFill>
                  <a:prstClr val="black">
                    <a:tint val="75000"/>
                  </a:prstClr>
                </a:solidFill>
              </a:rPr>
              <a:pPr>
                <a:defRPr/>
              </a:pPr>
              <a:t>35</a:t>
            </a:fld>
            <a:endParaRPr lang="en-US">
              <a:solidFill>
                <a:prstClr val="black">
                  <a:tint val="75000"/>
                </a:prstClr>
              </a:solidFill>
            </a:endParaRPr>
          </a:p>
        </p:txBody>
      </p:sp>
      <p:graphicFrame>
        <p:nvGraphicFramePr>
          <p:cNvPr id="10" name="Table 9"/>
          <p:cNvGraphicFramePr>
            <a:graphicFrameLocks noGrp="1"/>
          </p:cNvGraphicFramePr>
          <p:nvPr/>
        </p:nvGraphicFramePr>
        <p:xfrm>
          <a:off x="458680" y="2188495"/>
          <a:ext cx="7178337" cy="3372790"/>
        </p:xfrm>
        <a:graphic>
          <a:graphicData uri="http://schemas.openxmlformats.org/drawingml/2006/table">
            <a:tbl>
              <a:tblPr firstRow="1" bandRow="1">
                <a:tableStyleId>{073A0DAA-6AF3-43AB-8588-CEC1D06C72B9}</a:tableStyleId>
              </a:tblPr>
              <a:tblGrid>
                <a:gridCol w="2392779">
                  <a:extLst>
                    <a:ext uri="{9D8B030D-6E8A-4147-A177-3AD203B41FA5}">
                      <a16:colId xmlns:a16="http://schemas.microsoft.com/office/drawing/2014/main" val="20000"/>
                    </a:ext>
                  </a:extLst>
                </a:gridCol>
                <a:gridCol w="2392779">
                  <a:extLst>
                    <a:ext uri="{9D8B030D-6E8A-4147-A177-3AD203B41FA5}">
                      <a16:colId xmlns:a16="http://schemas.microsoft.com/office/drawing/2014/main" val="20001"/>
                    </a:ext>
                  </a:extLst>
                </a:gridCol>
                <a:gridCol w="2392779">
                  <a:extLst>
                    <a:ext uri="{9D8B030D-6E8A-4147-A177-3AD203B41FA5}">
                      <a16:colId xmlns:a16="http://schemas.microsoft.com/office/drawing/2014/main" val="20002"/>
                    </a:ext>
                  </a:extLst>
                </a:gridCol>
              </a:tblGrid>
              <a:tr h="674558">
                <a:tc>
                  <a:txBody>
                    <a:bodyPr/>
                    <a:lstStyle/>
                    <a:p>
                      <a:endParaRPr lang="en-GB" sz="3000" dirty="0"/>
                    </a:p>
                  </a:txBody>
                  <a:tcPr marL="68580" marR="68580" marT="34290" marB="34290">
                    <a:lnL w="12700" cap="flat" cmpd="sng" algn="ctr">
                      <a:solidFill>
                        <a:schemeClr val="tx1"/>
                      </a:solidFill>
                      <a:prstDash val="solid"/>
                      <a:round/>
                      <a:headEnd type="none" w="med" len="med"/>
                      <a:tailEnd type="none" w="med" len="med"/>
                    </a:lnL>
                    <a:lnT w="12700" cap="flat" cmpd="sng" algn="ctr">
                      <a:solidFill>
                        <a:schemeClr val="tx1"/>
                      </a:solidFill>
                      <a:prstDash val="solid"/>
                      <a:round/>
                      <a:headEnd type="none" w="med" len="med"/>
                      <a:tailEnd type="none" w="med" len="med"/>
                    </a:lnT>
                  </a:tcPr>
                </a:tc>
                <a:tc>
                  <a:txBody>
                    <a:bodyPr/>
                    <a:lstStyle/>
                    <a:p>
                      <a:r>
                        <a:rPr lang="en-GB" sz="3000" dirty="0"/>
                        <a:t>1750</a:t>
                      </a:r>
                    </a:p>
                  </a:txBody>
                  <a:tcPr marL="68580" marR="68580" marT="34290" marB="34290">
                    <a:lnT w="12700" cap="flat" cmpd="sng" algn="ctr">
                      <a:solidFill>
                        <a:schemeClr val="tx1"/>
                      </a:solidFill>
                      <a:prstDash val="solid"/>
                      <a:round/>
                      <a:headEnd type="none" w="med" len="med"/>
                      <a:tailEnd type="none" w="med" len="med"/>
                    </a:lnT>
                  </a:tcPr>
                </a:tc>
                <a:tc>
                  <a:txBody>
                    <a:bodyPr/>
                    <a:lstStyle/>
                    <a:p>
                      <a:r>
                        <a:rPr lang="en-GB" sz="3000" dirty="0"/>
                        <a:t>1880</a:t>
                      </a:r>
                    </a:p>
                  </a:txBody>
                  <a:tcPr marL="68580" marR="68580" marT="34290" marB="34290">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674558">
                <a:tc>
                  <a:txBody>
                    <a:bodyPr/>
                    <a:lstStyle/>
                    <a:p>
                      <a:r>
                        <a:rPr lang="en-GB" sz="3000" dirty="0"/>
                        <a:t>China</a:t>
                      </a:r>
                    </a:p>
                  </a:txBody>
                  <a:tcPr marL="68580" marR="68580" marT="34290" marB="34290">
                    <a:lnL w="12700" cap="flat" cmpd="sng" algn="ctr">
                      <a:solidFill>
                        <a:schemeClr val="tx1"/>
                      </a:solidFill>
                      <a:prstDash val="solid"/>
                      <a:round/>
                      <a:headEnd type="none" w="med" len="med"/>
                      <a:tailEnd type="none" w="med" len="med"/>
                    </a:lnL>
                  </a:tcPr>
                </a:tc>
                <a:tc>
                  <a:txBody>
                    <a:bodyPr/>
                    <a:lstStyle/>
                    <a:p>
                      <a:r>
                        <a:rPr lang="en-GB" sz="3000" dirty="0"/>
                        <a:t>33%</a:t>
                      </a:r>
                    </a:p>
                  </a:txBody>
                  <a:tcPr marL="68580" marR="68580" marT="34290" marB="34290"/>
                </a:tc>
                <a:tc>
                  <a:txBody>
                    <a:bodyPr/>
                    <a:lstStyle/>
                    <a:p>
                      <a:r>
                        <a:rPr lang="en-GB" sz="3000" dirty="0"/>
                        <a:t>12.5%</a:t>
                      </a:r>
                    </a:p>
                  </a:txBody>
                  <a:tcPr marL="68580" marR="68580" marT="34290" marB="3429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674558">
                <a:tc>
                  <a:txBody>
                    <a:bodyPr/>
                    <a:lstStyle/>
                    <a:p>
                      <a:r>
                        <a:rPr lang="en-GB" sz="3000" dirty="0"/>
                        <a:t>India</a:t>
                      </a:r>
                    </a:p>
                  </a:txBody>
                  <a:tcPr marL="68580" marR="68580" marT="34290" marB="34290">
                    <a:lnL w="12700" cap="flat" cmpd="sng" algn="ctr">
                      <a:solidFill>
                        <a:schemeClr val="tx1"/>
                      </a:solidFill>
                      <a:prstDash val="solid"/>
                      <a:round/>
                      <a:headEnd type="none" w="med" len="med"/>
                      <a:tailEnd type="none" w="med" len="med"/>
                    </a:lnL>
                  </a:tcPr>
                </a:tc>
                <a:tc>
                  <a:txBody>
                    <a:bodyPr/>
                    <a:lstStyle/>
                    <a:p>
                      <a:r>
                        <a:rPr lang="en-GB" sz="3000" dirty="0"/>
                        <a:t>25%</a:t>
                      </a:r>
                    </a:p>
                  </a:txBody>
                  <a:tcPr marL="68580" marR="68580" marT="34290" marB="34290"/>
                </a:tc>
                <a:tc>
                  <a:txBody>
                    <a:bodyPr/>
                    <a:lstStyle/>
                    <a:p>
                      <a:r>
                        <a:rPr lang="en-GB" sz="3000" dirty="0"/>
                        <a:t>2.8%</a:t>
                      </a:r>
                    </a:p>
                  </a:txBody>
                  <a:tcPr marL="68580" marR="68580" marT="34290" marB="3429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674558">
                <a:tc>
                  <a:txBody>
                    <a:bodyPr/>
                    <a:lstStyle/>
                    <a:p>
                      <a:r>
                        <a:rPr lang="en-GB" sz="3000" dirty="0"/>
                        <a:t>UK</a:t>
                      </a:r>
                    </a:p>
                  </a:txBody>
                  <a:tcPr marL="68580" marR="68580" marT="34290" marB="34290">
                    <a:lnL w="12700" cap="flat" cmpd="sng" algn="ctr">
                      <a:solidFill>
                        <a:schemeClr val="tx1"/>
                      </a:solidFill>
                      <a:prstDash val="solid"/>
                      <a:round/>
                      <a:headEnd type="none" w="med" len="med"/>
                      <a:tailEnd type="none" w="med" len="med"/>
                    </a:lnL>
                  </a:tcPr>
                </a:tc>
                <a:tc>
                  <a:txBody>
                    <a:bodyPr/>
                    <a:lstStyle/>
                    <a:p>
                      <a:r>
                        <a:rPr lang="en-GB" sz="3000" dirty="0"/>
                        <a:t>1.9%</a:t>
                      </a:r>
                    </a:p>
                  </a:txBody>
                  <a:tcPr marL="68580" marR="68580" marT="34290" marB="34290"/>
                </a:tc>
                <a:tc>
                  <a:txBody>
                    <a:bodyPr/>
                    <a:lstStyle/>
                    <a:p>
                      <a:r>
                        <a:rPr lang="en-GB" sz="3000" dirty="0"/>
                        <a:t>23%</a:t>
                      </a:r>
                    </a:p>
                  </a:txBody>
                  <a:tcPr marL="68580" marR="68580" marT="34290" marB="34290">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r h="674558">
                <a:tc>
                  <a:txBody>
                    <a:bodyPr/>
                    <a:lstStyle/>
                    <a:p>
                      <a:r>
                        <a:rPr lang="en-GB" sz="3000" dirty="0"/>
                        <a:t>US</a:t>
                      </a:r>
                    </a:p>
                  </a:txBody>
                  <a:tcPr marL="68580" marR="68580" marT="34290" marB="34290">
                    <a:lnL w="12700" cap="flat" cmpd="sng" algn="ctr">
                      <a:solidFill>
                        <a:schemeClr val="tx1"/>
                      </a:solidFill>
                      <a:prstDash val="solid"/>
                      <a:round/>
                      <a:headEnd type="none" w="med" len="med"/>
                      <a:tailEnd type="none" w="med" len="med"/>
                    </a:lnL>
                    <a:lnB w="12700" cap="flat" cmpd="sng" algn="ctr">
                      <a:solidFill>
                        <a:schemeClr val="tx1"/>
                      </a:solidFill>
                      <a:prstDash val="solid"/>
                      <a:round/>
                      <a:headEnd type="none" w="med" len="med"/>
                      <a:tailEnd type="none" w="med" len="med"/>
                    </a:lnB>
                  </a:tcPr>
                </a:tc>
                <a:tc>
                  <a:txBody>
                    <a:bodyPr/>
                    <a:lstStyle/>
                    <a:p>
                      <a:r>
                        <a:rPr lang="en-GB" sz="3000" dirty="0"/>
                        <a:t>0.1%</a:t>
                      </a:r>
                    </a:p>
                  </a:txBody>
                  <a:tcPr marL="68580" marR="68580" marT="34290" marB="34290">
                    <a:lnB w="12700" cap="flat" cmpd="sng" algn="ctr">
                      <a:solidFill>
                        <a:schemeClr val="tx1"/>
                      </a:solidFill>
                      <a:prstDash val="solid"/>
                      <a:round/>
                      <a:headEnd type="none" w="med" len="med"/>
                      <a:tailEnd type="none" w="med" len="med"/>
                    </a:lnB>
                  </a:tcPr>
                </a:tc>
                <a:tc>
                  <a:txBody>
                    <a:bodyPr/>
                    <a:lstStyle/>
                    <a:p>
                      <a:r>
                        <a:rPr lang="en-GB" sz="3000" dirty="0"/>
                        <a:t>15%</a:t>
                      </a:r>
                    </a:p>
                  </a:txBody>
                  <a:tcPr marL="68580" marR="68580" marT="34290" marB="34290">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2" name="Arrow: Up 1">
            <a:extLst>
              <a:ext uri="{FF2B5EF4-FFF2-40B4-BE49-F238E27FC236}">
                <a16:creationId xmlns:a16="http://schemas.microsoft.com/office/drawing/2014/main" id="{48945918-CD15-4275-9DFB-22FAB2EF7F9F}"/>
              </a:ext>
            </a:extLst>
          </p:cNvPr>
          <p:cNvSpPr/>
          <p:nvPr/>
        </p:nvSpPr>
        <p:spPr>
          <a:xfrm>
            <a:off x="7833434" y="4232985"/>
            <a:ext cx="419470" cy="625876"/>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endParaRPr>
          </a:p>
        </p:txBody>
      </p:sp>
      <p:sp>
        <p:nvSpPr>
          <p:cNvPr id="9" name="Arrow: Up 8">
            <a:extLst>
              <a:ext uri="{FF2B5EF4-FFF2-40B4-BE49-F238E27FC236}">
                <a16:creationId xmlns:a16="http://schemas.microsoft.com/office/drawing/2014/main" id="{83383DE8-B455-434C-817C-8AE6282E3B4A}"/>
              </a:ext>
            </a:extLst>
          </p:cNvPr>
          <p:cNvSpPr/>
          <p:nvPr/>
        </p:nvSpPr>
        <p:spPr>
          <a:xfrm>
            <a:off x="7819121" y="4967022"/>
            <a:ext cx="419470" cy="625876"/>
          </a:xfrm>
          <a:prstGeom prst="up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endParaRPr>
          </a:p>
        </p:txBody>
      </p:sp>
      <p:sp>
        <p:nvSpPr>
          <p:cNvPr id="11" name="Arrow: Up 10">
            <a:extLst>
              <a:ext uri="{FF2B5EF4-FFF2-40B4-BE49-F238E27FC236}">
                <a16:creationId xmlns:a16="http://schemas.microsoft.com/office/drawing/2014/main" id="{DD57E4A3-15CD-402D-BF5C-3C9E724447F5}"/>
              </a:ext>
            </a:extLst>
          </p:cNvPr>
          <p:cNvSpPr/>
          <p:nvPr/>
        </p:nvSpPr>
        <p:spPr>
          <a:xfrm rot="10800000">
            <a:off x="7833433" y="3575494"/>
            <a:ext cx="419470" cy="625876"/>
          </a:xfrm>
          <a:prstGeom prst="up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solidFill>
                <a:prstClr val="white"/>
              </a:solidFill>
            </a:endParaRPr>
          </a:p>
        </p:txBody>
      </p:sp>
      <p:pic>
        <p:nvPicPr>
          <p:cNvPr id="12" name="Picture 11">
            <a:extLst>
              <a:ext uri="{FF2B5EF4-FFF2-40B4-BE49-F238E27FC236}">
                <a16:creationId xmlns:a16="http://schemas.microsoft.com/office/drawing/2014/main" id="{3FD9463F-3E82-4507-8317-EDF9DE07B652}"/>
              </a:ext>
            </a:extLst>
          </p:cNvPr>
          <p:cNvPicPr>
            <a:picLocks noChangeAspect="1"/>
          </p:cNvPicPr>
          <p:nvPr/>
        </p:nvPicPr>
        <p:blipFill>
          <a:blip r:embed="rId2"/>
          <a:stretch>
            <a:fillRect/>
          </a:stretch>
        </p:blipFill>
        <p:spPr>
          <a:xfrm>
            <a:off x="7819121" y="2831769"/>
            <a:ext cx="448095" cy="635563"/>
          </a:xfrm>
          <a:prstGeom prst="rect">
            <a:avLst/>
          </a:prstGeom>
        </p:spPr>
      </p:pic>
    </p:spTree>
    <p:extLst>
      <p:ext uri="{BB962C8B-B14F-4D97-AF65-F5344CB8AC3E}">
        <p14:creationId xmlns:p14="http://schemas.microsoft.com/office/powerpoint/2010/main" val="16319633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8019288" cy="926306"/>
          </a:xfrm>
        </p:spPr>
        <p:txBody>
          <a:bodyPr>
            <a:normAutofit/>
          </a:bodyPr>
          <a:lstStyle/>
          <a:p>
            <a:r>
              <a:rPr lang="en-GB" sz="6000" b="1" dirty="0"/>
              <a:t>Karl Marx (1818-1883)</a:t>
            </a:r>
          </a:p>
        </p:txBody>
      </p:sp>
      <p:sp>
        <p:nvSpPr>
          <p:cNvPr id="3" name="Content Placeholder 2"/>
          <p:cNvSpPr>
            <a:spLocks noGrp="1"/>
          </p:cNvSpPr>
          <p:nvPr>
            <p:ph idx="1"/>
          </p:nvPr>
        </p:nvSpPr>
        <p:spPr>
          <a:xfrm>
            <a:off x="662600" y="2146554"/>
            <a:ext cx="8100400" cy="3797046"/>
          </a:xfrm>
        </p:spPr>
        <p:txBody>
          <a:bodyPr>
            <a:noAutofit/>
          </a:bodyPr>
          <a:lstStyle/>
          <a:p>
            <a:r>
              <a:rPr lang="en-GB" sz="3600" dirty="0">
                <a:latin typeface="Calibri" panose="020F0502020204030204" pitchFamily="34" charset="0"/>
              </a:rPr>
              <a:t>There is conflict between </a:t>
            </a:r>
            <a:r>
              <a:rPr lang="en-GB" sz="3600" b="1" dirty="0">
                <a:latin typeface="Calibri" panose="020F0502020204030204" pitchFamily="34" charset="0"/>
              </a:rPr>
              <a:t>unequal groups</a:t>
            </a:r>
          </a:p>
          <a:p>
            <a:r>
              <a:rPr lang="en-GB" sz="3600" dirty="0">
                <a:latin typeface="Calibri" panose="020F0502020204030204" pitchFamily="34" charset="0"/>
              </a:rPr>
              <a:t>Society split into two classes: </a:t>
            </a:r>
            <a:r>
              <a:rPr lang="en-GB" sz="3600" b="1" dirty="0">
                <a:latin typeface="Calibri" panose="020F0502020204030204" pitchFamily="34" charset="0"/>
              </a:rPr>
              <a:t>the wealthy and powerful v the poor and weak</a:t>
            </a:r>
            <a:r>
              <a:rPr lang="en-GB" sz="3600" dirty="0">
                <a:latin typeface="Calibri" panose="020F0502020204030204" pitchFamily="34" charset="0"/>
              </a:rPr>
              <a:t> </a:t>
            </a:r>
          </a:p>
          <a:p>
            <a:r>
              <a:rPr lang="en-GB" sz="3600" dirty="0">
                <a:latin typeface="Calibri" panose="020F0502020204030204" pitchFamily="34" charset="0"/>
              </a:rPr>
              <a:t>Oppression and exploitation are the hallmarks of  capitalist societies like the one in which we live today</a:t>
            </a:r>
          </a:p>
        </p:txBody>
      </p:sp>
      <p:sp>
        <p:nvSpPr>
          <p:cNvPr id="4" name="Slide Number Placeholder 3"/>
          <p:cNvSpPr>
            <a:spLocks noGrp="1"/>
          </p:cNvSpPr>
          <p:nvPr>
            <p:ph type="sldNum" sz="quarter" idx="12"/>
          </p:nvPr>
        </p:nvSpPr>
        <p:spPr/>
        <p:txBody>
          <a:bodyPr/>
          <a:lstStyle/>
          <a:p>
            <a:fld id="{BA875541-8164-4CC7-9F2F-6F0C49BB858D}" type="slidenum">
              <a:rPr lang="en-US" smtClean="0">
                <a:solidFill>
                  <a:prstClr val="black">
                    <a:tint val="75000"/>
                  </a:prstClr>
                </a:solidFill>
              </a:rPr>
              <a:pPr/>
              <a:t>36</a:t>
            </a:fld>
            <a:endParaRPr lang="en-US">
              <a:solidFill>
                <a:prstClr val="black">
                  <a:tint val="75000"/>
                </a:prstClr>
              </a:solidFill>
            </a:endParaRPr>
          </a:p>
        </p:txBody>
      </p:sp>
    </p:spTree>
    <p:extLst>
      <p:ext uri="{BB962C8B-B14F-4D97-AF65-F5344CB8AC3E}">
        <p14:creationId xmlns:p14="http://schemas.microsoft.com/office/powerpoint/2010/main" val="1710432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06524" y="1110253"/>
            <a:ext cx="3344718" cy="2341664"/>
          </a:xfrm>
        </p:spPr>
        <p:txBody>
          <a:bodyPr>
            <a:normAutofit fontScale="90000"/>
          </a:bodyPr>
          <a:lstStyle/>
          <a:p>
            <a:r>
              <a:rPr lang="en-GB" sz="5025" dirty="0"/>
              <a:t>Emile Durkheim</a:t>
            </a:r>
            <a:br>
              <a:rPr lang="en-GB" sz="5025" dirty="0"/>
            </a:br>
            <a:r>
              <a:rPr lang="en-GB" sz="5025" dirty="0"/>
              <a:t>(1858-1917) </a:t>
            </a:r>
            <a:endParaRPr lang="en-GB" sz="4050" dirty="0"/>
          </a:p>
        </p:txBody>
      </p:sp>
      <p:sp>
        <p:nvSpPr>
          <p:cNvPr id="3" name="Subtitle 2"/>
          <p:cNvSpPr>
            <a:spLocks noGrp="1"/>
          </p:cNvSpPr>
          <p:nvPr>
            <p:ph type="subTitle" idx="1"/>
          </p:nvPr>
        </p:nvSpPr>
        <p:spPr>
          <a:xfrm>
            <a:off x="5689704" y="3843336"/>
            <a:ext cx="3225696" cy="1643063"/>
          </a:xfrm>
          <a:solidFill>
            <a:srgbClr val="FFFF00"/>
          </a:solidFill>
          <a:ln w="50800">
            <a:solidFill>
              <a:schemeClr val="accent1"/>
            </a:solidFill>
          </a:ln>
        </p:spPr>
        <p:txBody>
          <a:bodyPr>
            <a:noAutofit/>
          </a:bodyPr>
          <a:lstStyle/>
          <a:p>
            <a:r>
              <a:rPr lang="en-GB" sz="4400" dirty="0">
                <a:solidFill>
                  <a:schemeClr val="tx1"/>
                </a:solidFill>
              </a:rPr>
              <a:t>Function &amp; Structure </a:t>
            </a:r>
          </a:p>
        </p:txBody>
      </p:sp>
      <p:pic>
        <p:nvPicPr>
          <p:cNvPr id="5" name="Picture 4"/>
          <p:cNvPicPr>
            <a:picLocks noChangeAspect="1"/>
          </p:cNvPicPr>
          <p:nvPr/>
        </p:nvPicPr>
        <p:blipFill>
          <a:blip r:embed="rId2"/>
          <a:stretch>
            <a:fillRect/>
          </a:stretch>
        </p:blipFill>
        <p:spPr>
          <a:xfrm>
            <a:off x="1169622" y="880167"/>
            <a:ext cx="4286250" cy="5143500"/>
          </a:xfrm>
          <a:prstGeom prst="rect">
            <a:avLst/>
          </a:prstGeom>
        </p:spPr>
      </p:pic>
      <p:sp>
        <p:nvSpPr>
          <p:cNvPr id="6" name="Rectangle 5"/>
          <p:cNvSpPr/>
          <p:nvPr/>
        </p:nvSpPr>
        <p:spPr>
          <a:xfrm>
            <a:off x="1310211" y="3843337"/>
            <a:ext cx="4005072" cy="2086725"/>
          </a:xfrm>
          <a:prstGeom prst="rect">
            <a:avLst/>
          </a:prstGeom>
          <a:solidFill>
            <a:srgbClr val="FFFF00"/>
          </a:solidFill>
          <a:ln w="76200">
            <a:solidFill>
              <a:schemeClr val="tx1"/>
            </a:solidFill>
          </a:ln>
        </p:spPr>
        <p:txBody>
          <a:bodyPr wrap="square">
            <a:spAutoFit/>
          </a:bodyPr>
          <a:lstStyle/>
          <a:p>
            <a:pPr algn="ctr">
              <a:lnSpc>
                <a:spcPct val="90000"/>
              </a:lnSpc>
              <a:spcBef>
                <a:spcPts val="750"/>
              </a:spcBef>
            </a:pPr>
            <a:r>
              <a:rPr lang="en-GB" sz="3600" b="1" dirty="0">
                <a:solidFill>
                  <a:prstClr val="black"/>
                </a:solidFill>
              </a:rPr>
              <a:t>Functionalists</a:t>
            </a:r>
            <a:r>
              <a:rPr lang="en-GB" sz="3600" dirty="0">
                <a:solidFill>
                  <a:prstClr val="black"/>
                </a:solidFill>
              </a:rPr>
              <a:t> say that without order society would be chaotic</a:t>
            </a:r>
          </a:p>
        </p:txBody>
      </p:sp>
    </p:spTree>
    <p:extLst>
      <p:ext uri="{BB962C8B-B14F-4D97-AF65-F5344CB8AC3E}">
        <p14:creationId xmlns:p14="http://schemas.microsoft.com/office/powerpoint/2010/main" val="12549192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382000" cy="1325562"/>
          </a:xfrm>
        </p:spPr>
        <p:txBody>
          <a:bodyPr>
            <a:normAutofit/>
          </a:bodyPr>
          <a:lstStyle/>
          <a:p>
            <a:pPr algn="l"/>
            <a:r>
              <a:rPr lang="en-GB" sz="5400" dirty="0"/>
              <a:t>Emile Durkheim (1858-1917)</a:t>
            </a:r>
          </a:p>
        </p:txBody>
      </p:sp>
      <p:sp>
        <p:nvSpPr>
          <p:cNvPr id="3" name="Content Placeholder 2"/>
          <p:cNvSpPr>
            <a:spLocks noGrp="1"/>
          </p:cNvSpPr>
          <p:nvPr>
            <p:ph idx="1"/>
          </p:nvPr>
        </p:nvSpPr>
        <p:spPr>
          <a:xfrm>
            <a:off x="609600" y="1600200"/>
            <a:ext cx="8353806" cy="4495800"/>
          </a:xfrm>
        </p:spPr>
        <p:txBody>
          <a:bodyPr>
            <a:normAutofit lnSpcReduction="10000"/>
          </a:bodyPr>
          <a:lstStyle/>
          <a:p>
            <a:r>
              <a:rPr lang="en-GB" sz="3200" dirty="0"/>
              <a:t>Aimed to found a </a:t>
            </a:r>
            <a:r>
              <a:rPr lang="en-GB" sz="3200" b="1" dirty="0"/>
              <a:t>scientific theory of society</a:t>
            </a:r>
          </a:p>
          <a:p>
            <a:r>
              <a:rPr lang="en-GB" sz="3200" dirty="0"/>
              <a:t>His focus was on </a:t>
            </a:r>
            <a:r>
              <a:rPr lang="en-GB" sz="3200" b="1" dirty="0"/>
              <a:t>observation, description and classification </a:t>
            </a:r>
            <a:r>
              <a:rPr lang="en-GB" sz="3200" dirty="0"/>
              <a:t>rather than on historical laws and underlying themes of economic development (which were established by Marx)</a:t>
            </a:r>
          </a:p>
          <a:p>
            <a:r>
              <a:rPr lang="en-GB" sz="3200" dirty="0"/>
              <a:t>He felt that we need </a:t>
            </a:r>
            <a:r>
              <a:rPr lang="en-GB" sz="3200" b="1" dirty="0"/>
              <a:t>to investigate concepts and language </a:t>
            </a:r>
            <a:r>
              <a:rPr lang="en-GB" sz="3200" dirty="0"/>
              <a:t>in order to identify the nature of structure</a:t>
            </a:r>
          </a:p>
          <a:p>
            <a:r>
              <a:rPr lang="en-GB" sz="3200" dirty="0"/>
              <a:t>Some argue that he was the father of sociology</a:t>
            </a:r>
          </a:p>
          <a:p>
            <a:endParaRPr lang="en-GB" dirty="0"/>
          </a:p>
        </p:txBody>
      </p:sp>
      <p:sp>
        <p:nvSpPr>
          <p:cNvPr id="4" name="Rectangle 3"/>
          <p:cNvSpPr/>
          <p:nvPr/>
        </p:nvSpPr>
        <p:spPr>
          <a:xfrm>
            <a:off x="6477000" y="6238832"/>
            <a:ext cx="1505540" cy="300082"/>
          </a:xfrm>
          <a:prstGeom prst="rect">
            <a:avLst/>
          </a:prstGeom>
        </p:spPr>
        <p:txBody>
          <a:bodyPr wrap="none">
            <a:spAutoFit/>
          </a:bodyPr>
          <a:lstStyle/>
          <a:p>
            <a:r>
              <a:rPr lang="en-GB" sz="1350" dirty="0">
                <a:solidFill>
                  <a:prstClr val="black"/>
                </a:solidFill>
              </a:rPr>
              <a:t>Morrison (2006: 4)</a:t>
            </a: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38</a:t>
            </a:fld>
            <a:endParaRPr lang="en-US">
              <a:solidFill>
                <a:prstClr val="black">
                  <a:tint val="75000"/>
                </a:prstClr>
              </a:solidFill>
            </a:endParaRPr>
          </a:p>
        </p:txBody>
      </p:sp>
    </p:spTree>
    <p:extLst>
      <p:ext uri="{BB962C8B-B14F-4D97-AF65-F5344CB8AC3E}">
        <p14:creationId xmlns:p14="http://schemas.microsoft.com/office/powerpoint/2010/main" val="2850757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1700205"/>
            <a:ext cx="4343400" cy="1726910"/>
          </a:xfrm>
        </p:spPr>
        <p:txBody>
          <a:bodyPr>
            <a:noAutofit/>
          </a:bodyPr>
          <a:lstStyle/>
          <a:p>
            <a:r>
              <a:rPr lang="en-GB" sz="6000" dirty="0"/>
              <a:t>Max Weber </a:t>
            </a:r>
            <a:br>
              <a:rPr lang="en-GB" sz="6000" dirty="0"/>
            </a:br>
            <a:r>
              <a:rPr lang="en-GB" sz="6000" dirty="0"/>
              <a:t>(1864-1920)</a:t>
            </a:r>
          </a:p>
        </p:txBody>
      </p:sp>
      <p:pic>
        <p:nvPicPr>
          <p:cNvPr id="5" name="Picture 4"/>
          <p:cNvPicPr>
            <a:picLocks noChangeAspect="1"/>
          </p:cNvPicPr>
          <p:nvPr/>
        </p:nvPicPr>
        <p:blipFill>
          <a:blip r:embed="rId3"/>
          <a:stretch>
            <a:fillRect/>
          </a:stretch>
        </p:blipFill>
        <p:spPr>
          <a:xfrm>
            <a:off x="4678646" y="853480"/>
            <a:ext cx="3763226" cy="5147270"/>
          </a:xfrm>
          <a:prstGeom prst="rect">
            <a:avLst/>
          </a:prstGeom>
        </p:spPr>
      </p:pic>
      <p:sp>
        <p:nvSpPr>
          <p:cNvPr id="3" name="TextBox 2"/>
          <p:cNvSpPr txBox="1"/>
          <p:nvPr/>
        </p:nvSpPr>
        <p:spPr>
          <a:xfrm>
            <a:off x="605484" y="3914774"/>
            <a:ext cx="3509316" cy="1495425"/>
          </a:xfrm>
          <a:prstGeom prst="rect">
            <a:avLst/>
          </a:prstGeom>
          <a:solidFill>
            <a:srgbClr val="FFFF00"/>
          </a:solidFill>
          <a:ln w="50800">
            <a:solidFill>
              <a:schemeClr val="accent1"/>
            </a:solidFill>
          </a:ln>
        </p:spPr>
        <p:txBody>
          <a:bodyPr wrap="square" rtlCol="0">
            <a:spAutoFit/>
          </a:bodyPr>
          <a:lstStyle/>
          <a:p>
            <a:pPr algn="ctr"/>
            <a:r>
              <a:rPr lang="en-GB" sz="4400" dirty="0">
                <a:solidFill>
                  <a:prstClr val="black"/>
                </a:solidFill>
              </a:rPr>
              <a:t>Action &amp; interaction</a:t>
            </a:r>
          </a:p>
        </p:txBody>
      </p:sp>
    </p:spTree>
    <p:extLst>
      <p:ext uri="{BB962C8B-B14F-4D97-AF65-F5344CB8AC3E}">
        <p14:creationId xmlns:p14="http://schemas.microsoft.com/office/powerpoint/2010/main" val="1925546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000" dirty="0"/>
              <a:t>Max Weber (1864-1920)</a:t>
            </a:r>
          </a:p>
        </p:txBody>
      </p:sp>
      <p:sp>
        <p:nvSpPr>
          <p:cNvPr id="3" name="Content Placeholder 2"/>
          <p:cNvSpPr>
            <a:spLocks noGrp="1"/>
          </p:cNvSpPr>
          <p:nvPr>
            <p:ph idx="1"/>
          </p:nvPr>
        </p:nvSpPr>
        <p:spPr>
          <a:xfrm>
            <a:off x="556640" y="1524000"/>
            <a:ext cx="8282560" cy="4832352"/>
          </a:xfrm>
        </p:spPr>
        <p:txBody>
          <a:bodyPr>
            <a:normAutofit fontScale="85000" lnSpcReduction="20000"/>
          </a:bodyPr>
          <a:lstStyle/>
          <a:p>
            <a:r>
              <a:rPr lang="en-GB" sz="3500" dirty="0"/>
              <a:t>One of the first to </a:t>
            </a:r>
            <a:r>
              <a:rPr lang="en-GB" sz="3500" b="1" dirty="0"/>
              <a:t>challenge Marx’s theory of capitalism </a:t>
            </a:r>
            <a:r>
              <a:rPr lang="en-GB" sz="3500" dirty="0"/>
              <a:t>and his perspective of the role of economic forces in social and historical development</a:t>
            </a:r>
          </a:p>
          <a:p>
            <a:r>
              <a:rPr lang="en-GB" sz="3500" b="1" dirty="0"/>
              <a:t>‘Overlapping social spheres’ </a:t>
            </a:r>
            <a:r>
              <a:rPr lang="en-GB" sz="3500" dirty="0"/>
              <a:t>of religion, economy, politics and law</a:t>
            </a:r>
          </a:p>
          <a:p>
            <a:r>
              <a:rPr lang="en-GB" sz="3500" dirty="0"/>
              <a:t>Theory of society by looking at the different causal influences of various social spheres forming what he called different </a:t>
            </a:r>
            <a:r>
              <a:rPr lang="en-GB" sz="3500" b="1" dirty="0"/>
              <a:t>‘departments of life’</a:t>
            </a:r>
          </a:p>
          <a:p>
            <a:r>
              <a:rPr lang="en-GB" sz="3500" dirty="0"/>
              <a:t>He didn’t restrict himself to the economic sphere</a:t>
            </a:r>
          </a:p>
          <a:p>
            <a:pPr marL="0" indent="0">
              <a:buNone/>
            </a:pPr>
            <a:endParaRPr lang="en-GB" sz="1500" dirty="0"/>
          </a:p>
          <a:p>
            <a:pPr marL="0" indent="0">
              <a:buNone/>
            </a:pPr>
            <a:r>
              <a:rPr lang="en-GB" sz="2800" dirty="0"/>
              <a:t>Morrison (2006: 5)</a:t>
            </a:r>
          </a:p>
          <a:p>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40</a:t>
            </a:fld>
            <a:endParaRPr lang="en-US">
              <a:solidFill>
                <a:prstClr val="black">
                  <a:tint val="75000"/>
                </a:prstClr>
              </a:solidFill>
            </a:endParaRPr>
          </a:p>
        </p:txBody>
      </p:sp>
    </p:spTree>
    <p:extLst>
      <p:ext uri="{BB962C8B-B14F-4D97-AF65-F5344CB8AC3E}">
        <p14:creationId xmlns:p14="http://schemas.microsoft.com/office/powerpoint/2010/main" val="105345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C610DC1-6F82-4CA8-9E23-A28DDFB6631D}"/>
              </a:ext>
            </a:extLst>
          </p:cNvPr>
          <p:cNvPicPr>
            <a:picLocks noChangeAspect="1"/>
          </p:cNvPicPr>
          <p:nvPr/>
        </p:nvPicPr>
        <p:blipFill>
          <a:blip r:embed="rId2"/>
          <a:stretch>
            <a:fillRect/>
          </a:stretch>
        </p:blipFill>
        <p:spPr>
          <a:xfrm>
            <a:off x="259008" y="0"/>
            <a:ext cx="5257354" cy="6858000"/>
          </a:xfrm>
          <a:prstGeom prst="rect">
            <a:avLst/>
          </a:prstGeom>
        </p:spPr>
      </p:pic>
      <p:sp>
        <p:nvSpPr>
          <p:cNvPr id="2" name="Title 1"/>
          <p:cNvSpPr>
            <a:spLocks noGrp="1"/>
          </p:cNvSpPr>
          <p:nvPr>
            <p:ph type="title"/>
          </p:nvPr>
        </p:nvSpPr>
        <p:spPr>
          <a:xfrm>
            <a:off x="5715000" y="231166"/>
            <a:ext cx="3429000" cy="1401399"/>
          </a:xfrm>
        </p:spPr>
        <p:txBody>
          <a:bodyPr>
            <a:noAutofit/>
          </a:bodyPr>
          <a:lstStyle/>
          <a:p>
            <a:r>
              <a:rPr lang="en-GB" sz="5400" dirty="0"/>
              <a:t>Modern relevance?</a:t>
            </a:r>
          </a:p>
        </p:txBody>
      </p:sp>
      <p:sp>
        <p:nvSpPr>
          <p:cNvPr id="4" name="Slide Number Placeholder 3"/>
          <p:cNvSpPr>
            <a:spLocks noGrp="1"/>
          </p:cNvSpPr>
          <p:nvPr>
            <p:ph type="sldNum" sz="quarter" idx="12"/>
          </p:nvPr>
        </p:nvSpPr>
        <p:spPr/>
        <p:txBody>
          <a:bodyPr/>
          <a:lstStyle/>
          <a:p>
            <a:fld id="{B6F15528-21DE-4FAA-801E-634DDDAF4B2B}" type="slidenum">
              <a:rPr lang="en-US" smtClean="0"/>
              <a:pPr/>
              <a:t>41</a:t>
            </a:fld>
            <a:endParaRPr lang="en-US"/>
          </a:p>
        </p:txBody>
      </p:sp>
      <p:pic>
        <p:nvPicPr>
          <p:cNvPr id="5" name="Picture 4"/>
          <p:cNvPicPr>
            <a:picLocks noChangeAspect="1"/>
          </p:cNvPicPr>
          <p:nvPr/>
        </p:nvPicPr>
        <p:blipFill>
          <a:blip r:embed="rId3"/>
          <a:stretch>
            <a:fillRect/>
          </a:stretch>
        </p:blipFill>
        <p:spPr>
          <a:xfrm>
            <a:off x="1896862" y="1726468"/>
            <a:ext cx="7239000" cy="4901105"/>
          </a:xfrm>
          <a:prstGeom prst="rect">
            <a:avLst/>
          </a:prstGeom>
        </p:spPr>
      </p:pic>
    </p:spTree>
    <p:extLst>
      <p:ext uri="{BB962C8B-B14F-4D97-AF65-F5344CB8AC3E}">
        <p14:creationId xmlns:p14="http://schemas.microsoft.com/office/powerpoint/2010/main" val="2987808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5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6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7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9.xml><?xml version="1.0" encoding="utf-8"?>
<a:theme xmlns:a="http://schemas.openxmlformats.org/drawingml/2006/main" name="8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1017</TotalTime>
  <Words>1471</Words>
  <Application>Microsoft Office PowerPoint</Application>
  <PresentationFormat>On-screen Show (4:3)</PresentationFormat>
  <Paragraphs>244</Paragraphs>
  <Slides>41</Slides>
  <Notes>1</Notes>
  <HiddenSlides>0</HiddenSlides>
  <MMClips>0</MMClips>
  <ScaleCrop>false</ScaleCrop>
  <HeadingPairs>
    <vt:vector size="6" baseType="variant">
      <vt:variant>
        <vt:lpstr>Fonts Used</vt:lpstr>
      </vt:variant>
      <vt:variant>
        <vt:i4>3</vt:i4>
      </vt:variant>
      <vt:variant>
        <vt:lpstr>Theme</vt:lpstr>
      </vt:variant>
      <vt:variant>
        <vt:i4>9</vt:i4>
      </vt:variant>
      <vt:variant>
        <vt:lpstr>Slide Titles</vt:lpstr>
      </vt:variant>
      <vt:variant>
        <vt:i4>41</vt:i4>
      </vt:variant>
    </vt:vector>
  </HeadingPairs>
  <TitlesOfParts>
    <vt:vector size="53" baseType="lpstr">
      <vt:lpstr>Arial</vt:lpstr>
      <vt:lpstr>Calibri</vt:lpstr>
      <vt:lpstr>Calibri Light</vt:lpstr>
      <vt:lpstr>Office Theme</vt:lpstr>
      <vt:lpstr>1_Office Theme</vt:lpstr>
      <vt:lpstr>2_Office Theme</vt:lpstr>
      <vt:lpstr>3_Office Theme</vt:lpstr>
      <vt:lpstr>4_Office Theme</vt:lpstr>
      <vt:lpstr>5_Office Theme</vt:lpstr>
      <vt:lpstr>6_Office Theme</vt:lpstr>
      <vt:lpstr>7_Office Theme</vt:lpstr>
      <vt:lpstr>8_Office Theme</vt:lpstr>
      <vt:lpstr>Origins of Modern Social Theory </vt:lpstr>
      <vt:lpstr>Aims</vt:lpstr>
      <vt:lpstr>1750-1920</vt:lpstr>
      <vt:lpstr>  Separation of society from philosophy …  </vt:lpstr>
      <vt:lpstr>PowerPoint Presentation</vt:lpstr>
      <vt:lpstr>PowerPoint Presentation</vt:lpstr>
      <vt:lpstr>PowerPoint Presentation</vt:lpstr>
      <vt:lpstr>People minus society?</vt:lpstr>
      <vt:lpstr>17th century and the social contract</vt:lpstr>
      <vt:lpstr>So, how could we whip people into shape and make them behave?  How could we work towards a co-operative, mutually beneficial society?</vt:lpstr>
      <vt:lpstr>Contracts are binding</vt:lpstr>
      <vt:lpstr>Social Contract</vt:lpstr>
      <vt:lpstr>Some felt that we act with kindness towards one another because that is part of human nature, not simply because we are compelled to be nice by fear of the consequences</vt:lpstr>
      <vt:lpstr>John Locke (1688-1774)</vt:lpstr>
      <vt:lpstr>PowerPoint Presentation</vt:lpstr>
      <vt:lpstr>18th century and the Age of Reason</vt:lpstr>
      <vt:lpstr>The Scottish Enlightenment</vt:lpstr>
      <vt:lpstr>Developments in early social theory</vt:lpstr>
      <vt:lpstr>Georg Hegel (1770-1831)</vt:lpstr>
      <vt:lpstr>Hegel and Schelling (1796)</vt:lpstr>
      <vt:lpstr>Auguste Comte (1798-1857)</vt:lpstr>
      <vt:lpstr>Origins of Modern Social Theory </vt:lpstr>
      <vt:lpstr>Comte’s Law </vt:lpstr>
      <vt:lpstr>Positivism</vt:lpstr>
      <vt:lpstr>John Stuart Mill (1807-73)</vt:lpstr>
      <vt:lpstr>Herbert Spencer (1820-1903)</vt:lpstr>
      <vt:lpstr>PowerPoint Presentation</vt:lpstr>
      <vt:lpstr>Marx, Durkheim and Weber</vt:lpstr>
      <vt:lpstr>PowerPoint Presentation</vt:lpstr>
      <vt:lpstr>PowerPoint Presentation</vt:lpstr>
      <vt:lpstr>The founding fathers of social theory</vt:lpstr>
      <vt:lpstr>PowerPoint Presentation</vt:lpstr>
      <vt:lpstr>Karl Marx (1818-1883)</vt:lpstr>
      <vt:lpstr>England/UK as the workshop of the world</vt:lpstr>
      <vt:lpstr>Global manufacturing</vt:lpstr>
      <vt:lpstr>Karl Marx (1818-1883)</vt:lpstr>
      <vt:lpstr>Emile Durkheim (1858-1917) </vt:lpstr>
      <vt:lpstr>Emile Durkheim (1858-1917)</vt:lpstr>
      <vt:lpstr>Max Weber  (1864-1920)</vt:lpstr>
      <vt:lpstr>Max Weber (1864-1920)</vt:lpstr>
      <vt:lpstr>Modern relevance?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Key Theories and Thinkers</dc:title>
  <dc:creator>Mike</dc:creator>
  <cp:lastModifiedBy>Mike Durke</cp:lastModifiedBy>
  <cp:revision>77</cp:revision>
  <dcterms:created xsi:type="dcterms:W3CDTF">2006-08-16T00:00:00Z</dcterms:created>
  <dcterms:modified xsi:type="dcterms:W3CDTF">2019-10-23T12:14:11Z</dcterms:modified>
</cp:coreProperties>
</file>