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3" r:id="rId4"/>
    <p:sldId id="260" r:id="rId5"/>
    <p:sldId id="264" r:id="rId6"/>
    <p:sldId id="261" r:id="rId7"/>
    <p:sldId id="265" r:id="rId8"/>
    <p:sldId id="262" r:id="rId9"/>
    <p:sldId id="257" r:id="rId10"/>
    <p:sldId id="266" r:id="rId11"/>
    <p:sldId id="267" r:id="rId12"/>
    <p:sldId id="268" r:id="rId13"/>
    <p:sldId id="269" r:id="rId14"/>
    <p:sldId id="270" r:id="rId15"/>
    <p:sldId id="272" r:id="rId16"/>
    <p:sldId id="273" r:id="rId17"/>
    <p:sldId id="274" r:id="rId18"/>
    <p:sldId id="275" r:id="rId19"/>
    <p:sldId id="259" r:id="rId20"/>
    <p:sldId id="276" r:id="rId21"/>
    <p:sldId id="277" r:id="rId22"/>
    <p:sldId id="279" r:id="rId23"/>
    <p:sldId id="280" r:id="rId24"/>
    <p:sldId id="281" r:id="rId25"/>
    <p:sldId id="282" r:id="rId26"/>
    <p:sldId id="283" r:id="rId27"/>
    <p:sldId id="284" r:id="rId28"/>
    <p:sldId id="285" r:id="rId29"/>
    <p:sldId id="286" r:id="rId30"/>
    <p:sldId id="287"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9" autoAdjust="0"/>
    <p:restoredTop sz="94660"/>
  </p:normalViewPr>
  <p:slideViewPr>
    <p:cSldViewPr snapToGrid="0">
      <p:cViewPr>
        <p:scale>
          <a:sx n="59" d="100"/>
          <a:sy n="59" d="100"/>
        </p:scale>
        <p:origin x="3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2A94E-61D2-4753-8033-DC1E27831797}"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84265367-5E28-4490-AD7A-AAD57D228D6D}">
      <dgm:prSet/>
      <dgm:spPr/>
      <dgm:t>
        <a:bodyPr/>
        <a:lstStyle/>
        <a:p>
          <a:r>
            <a:rPr lang="en-GB"/>
            <a:t>Evidence Based Policing Recap</a:t>
          </a:r>
          <a:endParaRPr lang="en-US"/>
        </a:p>
      </dgm:t>
    </dgm:pt>
    <dgm:pt modelId="{3AFFC338-5B2D-4D1B-920B-3968979AB8C2}" type="parTrans" cxnId="{A4B3B9B1-A0B9-4E3A-8721-02FD02938E7B}">
      <dgm:prSet/>
      <dgm:spPr/>
      <dgm:t>
        <a:bodyPr/>
        <a:lstStyle/>
        <a:p>
          <a:endParaRPr lang="en-US"/>
        </a:p>
      </dgm:t>
    </dgm:pt>
    <dgm:pt modelId="{C81027AF-0CAC-4095-BF99-2255889711BA}" type="sibTrans" cxnId="{A4B3B9B1-A0B9-4E3A-8721-02FD02938E7B}">
      <dgm:prSet/>
      <dgm:spPr/>
      <dgm:t>
        <a:bodyPr/>
        <a:lstStyle/>
        <a:p>
          <a:endParaRPr lang="en-US"/>
        </a:p>
      </dgm:t>
    </dgm:pt>
    <dgm:pt modelId="{D9F976A6-EE1E-4389-B6CD-4DC868F3B966}">
      <dgm:prSet/>
      <dgm:spPr/>
      <dgm:t>
        <a:bodyPr/>
        <a:lstStyle/>
        <a:p>
          <a:r>
            <a:rPr lang="en-GB"/>
            <a:t>Triple T</a:t>
          </a:r>
          <a:endParaRPr lang="en-US"/>
        </a:p>
      </dgm:t>
    </dgm:pt>
    <dgm:pt modelId="{A6A12D60-C754-48B2-937C-13816B5C1526}" type="parTrans" cxnId="{99B52CCD-71B8-4410-B7B2-4A45EF7015E0}">
      <dgm:prSet/>
      <dgm:spPr/>
      <dgm:t>
        <a:bodyPr/>
        <a:lstStyle/>
        <a:p>
          <a:endParaRPr lang="en-US"/>
        </a:p>
      </dgm:t>
    </dgm:pt>
    <dgm:pt modelId="{5B33E9CC-CA7E-45CF-A31E-EC2DE418F0F9}" type="sibTrans" cxnId="{99B52CCD-71B8-4410-B7B2-4A45EF7015E0}">
      <dgm:prSet/>
      <dgm:spPr/>
      <dgm:t>
        <a:bodyPr/>
        <a:lstStyle/>
        <a:p>
          <a:endParaRPr lang="en-US"/>
        </a:p>
      </dgm:t>
    </dgm:pt>
    <dgm:pt modelId="{5AEE67DA-98B3-4077-ADC7-3C8BD00F67B3}">
      <dgm:prSet/>
      <dgm:spPr/>
      <dgm:t>
        <a:bodyPr/>
        <a:lstStyle/>
        <a:p>
          <a:r>
            <a:rPr lang="en-GB"/>
            <a:t>POP</a:t>
          </a:r>
          <a:endParaRPr lang="en-US"/>
        </a:p>
      </dgm:t>
    </dgm:pt>
    <dgm:pt modelId="{B23A38CF-6F6A-42E0-BF68-F7EF8E800C6E}" type="parTrans" cxnId="{711CFE15-F6DE-45E3-8011-67A31FC3E8FD}">
      <dgm:prSet/>
      <dgm:spPr/>
      <dgm:t>
        <a:bodyPr/>
        <a:lstStyle/>
        <a:p>
          <a:endParaRPr lang="en-US"/>
        </a:p>
      </dgm:t>
    </dgm:pt>
    <dgm:pt modelId="{BBE81029-B679-4C94-875C-AACC2FA39EEB}" type="sibTrans" cxnId="{711CFE15-F6DE-45E3-8011-67A31FC3E8FD}">
      <dgm:prSet/>
      <dgm:spPr/>
      <dgm:t>
        <a:bodyPr/>
        <a:lstStyle/>
        <a:p>
          <a:endParaRPr lang="en-US"/>
        </a:p>
      </dgm:t>
    </dgm:pt>
    <dgm:pt modelId="{016C3EBA-63B4-4A07-A13C-73107351D96B}">
      <dgm:prSet/>
      <dgm:spPr/>
      <dgm:t>
        <a:bodyPr/>
        <a:lstStyle/>
        <a:p>
          <a:r>
            <a:rPr lang="en-GB"/>
            <a:t>SARA</a:t>
          </a:r>
          <a:endParaRPr lang="en-US"/>
        </a:p>
      </dgm:t>
    </dgm:pt>
    <dgm:pt modelId="{F57FBE52-3DF1-462B-9A44-6AEEE0BC6158}" type="parTrans" cxnId="{91136277-C98B-4C89-B612-2B34C5E3C25E}">
      <dgm:prSet/>
      <dgm:spPr/>
      <dgm:t>
        <a:bodyPr/>
        <a:lstStyle/>
        <a:p>
          <a:endParaRPr lang="en-US"/>
        </a:p>
      </dgm:t>
    </dgm:pt>
    <dgm:pt modelId="{3DA84B24-0C51-4717-9B3A-8C6F64F7553B}" type="sibTrans" cxnId="{91136277-C98B-4C89-B612-2B34C5E3C25E}">
      <dgm:prSet/>
      <dgm:spPr/>
      <dgm:t>
        <a:bodyPr/>
        <a:lstStyle/>
        <a:p>
          <a:endParaRPr lang="en-US"/>
        </a:p>
      </dgm:t>
    </dgm:pt>
    <dgm:pt modelId="{2F4C2F3E-3880-4CFA-9220-FC88B04F8766}">
      <dgm:prSet/>
      <dgm:spPr/>
      <dgm:t>
        <a:bodyPr/>
        <a:lstStyle/>
        <a:p>
          <a:r>
            <a:rPr lang="en-GB"/>
            <a:t>Hot-Spot Policing</a:t>
          </a:r>
          <a:endParaRPr lang="en-US"/>
        </a:p>
      </dgm:t>
    </dgm:pt>
    <dgm:pt modelId="{3EEED3AF-D371-44C7-A6BD-85C5928B2A45}" type="parTrans" cxnId="{AFBBC1D8-CD7A-417B-B0B7-4DA8DA513B21}">
      <dgm:prSet/>
      <dgm:spPr/>
      <dgm:t>
        <a:bodyPr/>
        <a:lstStyle/>
        <a:p>
          <a:endParaRPr lang="en-US"/>
        </a:p>
      </dgm:t>
    </dgm:pt>
    <dgm:pt modelId="{6C3A23B1-09C2-42F7-9BC5-63B82E280BA0}" type="sibTrans" cxnId="{AFBBC1D8-CD7A-417B-B0B7-4DA8DA513B21}">
      <dgm:prSet/>
      <dgm:spPr/>
      <dgm:t>
        <a:bodyPr/>
        <a:lstStyle/>
        <a:p>
          <a:endParaRPr lang="en-US"/>
        </a:p>
      </dgm:t>
    </dgm:pt>
    <dgm:pt modelId="{B6403882-8172-41D2-ABCE-F22F0E23017F}">
      <dgm:prSet/>
      <dgm:spPr/>
      <dgm:t>
        <a:bodyPr/>
        <a:lstStyle/>
        <a:p>
          <a:r>
            <a:rPr lang="en-GB"/>
            <a:t>Techniques of Primary Prevention</a:t>
          </a:r>
          <a:endParaRPr lang="en-US"/>
        </a:p>
      </dgm:t>
    </dgm:pt>
    <dgm:pt modelId="{0421DF37-1AF4-49A5-BABB-90E8803D2431}" type="parTrans" cxnId="{C6717AA0-9016-4543-B5A4-5F203C85AAEA}">
      <dgm:prSet/>
      <dgm:spPr/>
      <dgm:t>
        <a:bodyPr/>
        <a:lstStyle/>
        <a:p>
          <a:endParaRPr lang="en-US"/>
        </a:p>
      </dgm:t>
    </dgm:pt>
    <dgm:pt modelId="{196BD550-5726-41F9-A19F-3B54A2DAC916}" type="sibTrans" cxnId="{C6717AA0-9016-4543-B5A4-5F203C85AAEA}">
      <dgm:prSet/>
      <dgm:spPr/>
      <dgm:t>
        <a:bodyPr/>
        <a:lstStyle/>
        <a:p>
          <a:endParaRPr lang="en-US"/>
        </a:p>
      </dgm:t>
    </dgm:pt>
    <dgm:pt modelId="{BA8CE5A1-8451-464C-8BA6-EC3825FCDAD3}">
      <dgm:prSet/>
      <dgm:spPr/>
      <dgm:t>
        <a:bodyPr/>
        <a:lstStyle/>
        <a:p>
          <a:r>
            <a:rPr lang="en-GB"/>
            <a:t>College of Policing/What Works Centre</a:t>
          </a:r>
          <a:endParaRPr lang="en-US"/>
        </a:p>
      </dgm:t>
    </dgm:pt>
    <dgm:pt modelId="{726D2C05-BFB9-42AD-AE19-1C64038D16C6}" type="parTrans" cxnId="{830FB0AF-8275-4685-8D39-488012EB89FB}">
      <dgm:prSet/>
      <dgm:spPr/>
      <dgm:t>
        <a:bodyPr/>
        <a:lstStyle/>
        <a:p>
          <a:endParaRPr lang="en-US"/>
        </a:p>
      </dgm:t>
    </dgm:pt>
    <dgm:pt modelId="{77566C2E-FC4B-4825-95D2-377381B5F8AD}" type="sibTrans" cxnId="{830FB0AF-8275-4685-8D39-488012EB89FB}">
      <dgm:prSet/>
      <dgm:spPr/>
      <dgm:t>
        <a:bodyPr/>
        <a:lstStyle/>
        <a:p>
          <a:endParaRPr lang="en-US"/>
        </a:p>
      </dgm:t>
    </dgm:pt>
    <dgm:pt modelId="{53EEA82A-ED13-4ED6-B982-0F0AA8750867}">
      <dgm:prSet/>
      <dgm:spPr/>
      <dgm:t>
        <a:bodyPr/>
        <a:lstStyle/>
        <a:p>
          <a:r>
            <a:rPr lang="en-GB"/>
            <a:t>TASK</a:t>
          </a:r>
          <a:endParaRPr lang="en-US"/>
        </a:p>
      </dgm:t>
    </dgm:pt>
    <dgm:pt modelId="{2E611616-1D65-4572-A947-7EF580A4FBD9}" type="parTrans" cxnId="{C0370B6F-6FCC-4AD3-9FD9-AD6AF553ED69}">
      <dgm:prSet/>
      <dgm:spPr/>
      <dgm:t>
        <a:bodyPr/>
        <a:lstStyle/>
        <a:p>
          <a:endParaRPr lang="en-US"/>
        </a:p>
      </dgm:t>
    </dgm:pt>
    <dgm:pt modelId="{0D610162-775A-446B-B51A-19738C247AC3}" type="sibTrans" cxnId="{C0370B6F-6FCC-4AD3-9FD9-AD6AF553ED69}">
      <dgm:prSet/>
      <dgm:spPr/>
      <dgm:t>
        <a:bodyPr/>
        <a:lstStyle/>
        <a:p>
          <a:endParaRPr lang="en-US"/>
        </a:p>
      </dgm:t>
    </dgm:pt>
    <dgm:pt modelId="{CEF19C9A-DEF9-4902-9A6D-417D6BB37000}" type="pres">
      <dgm:prSet presAssocID="{0822A94E-61D2-4753-8033-DC1E27831797}" presName="vert0" presStyleCnt="0">
        <dgm:presLayoutVars>
          <dgm:dir/>
          <dgm:animOne val="branch"/>
          <dgm:animLvl val="lvl"/>
        </dgm:presLayoutVars>
      </dgm:prSet>
      <dgm:spPr/>
    </dgm:pt>
    <dgm:pt modelId="{306A9BD0-9023-43D6-BB6B-64CA3D2C6796}" type="pres">
      <dgm:prSet presAssocID="{84265367-5E28-4490-AD7A-AAD57D228D6D}" presName="thickLine" presStyleLbl="alignNode1" presStyleIdx="0" presStyleCnt="8"/>
      <dgm:spPr/>
    </dgm:pt>
    <dgm:pt modelId="{366F881E-8683-41C2-B59F-1D2C2873F750}" type="pres">
      <dgm:prSet presAssocID="{84265367-5E28-4490-AD7A-AAD57D228D6D}" presName="horz1" presStyleCnt="0"/>
      <dgm:spPr/>
    </dgm:pt>
    <dgm:pt modelId="{2E0812E1-CD0A-48F7-B812-382E48135EBB}" type="pres">
      <dgm:prSet presAssocID="{84265367-5E28-4490-AD7A-AAD57D228D6D}" presName="tx1" presStyleLbl="revTx" presStyleIdx="0" presStyleCnt="8"/>
      <dgm:spPr/>
    </dgm:pt>
    <dgm:pt modelId="{C18612AE-B077-4199-9FEA-8EE67500497B}" type="pres">
      <dgm:prSet presAssocID="{84265367-5E28-4490-AD7A-AAD57D228D6D}" presName="vert1" presStyleCnt="0"/>
      <dgm:spPr/>
    </dgm:pt>
    <dgm:pt modelId="{1C5B5469-AC6D-4FDB-97A2-48104B067012}" type="pres">
      <dgm:prSet presAssocID="{D9F976A6-EE1E-4389-B6CD-4DC868F3B966}" presName="thickLine" presStyleLbl="alignNode1" presStyleIdx="1" presStyleCnt="8"/>
      <dgm:spPr/>
    </dgm:pt>
    <dgm:pt modelId="{872A2450-200E-4C0B-B517-09DBD01EBC26}" type="pres">
      <dgm:prSet presAssocID="{D9F976A6-EE1E-4389-B6CD-4DC868F3B966}" presName="horz1" presStyleCnt="0"/>
      <dgm:spPr/>
    </dgm:pt>
    <dgm:pt modelId="{28039E36-F843-4B95-BDBD-5CCB5EC071E8}" type="pres">
      <dgm:prSet presAssocID="{D9F976A6-EE1E-4389-B6CD-4DC868F3B966}" presName="tx1" presStyleLbl="revTx" presStyleIdx="1" presStyleCnt="8"/>
      <dgm:spPr/>
    </dgm:pt>
    <dgm:pt modelId="{8E816181-0FE8-4367-82A7-4CD244F89BE0}" type="pres">
      <dgm:prSet presAssocID="{D9F976A6-EE1E-4389-B6CD-4DC868F3B966}" presName="vert1" presStyleCnt="0"/>
      <dgm:spPr/>
    </dgm:pt>
    <dgm:pt modelId="{8AF9C1EC-6CA6-42FA-AFDA-5DB33AD61253}" type="pres">
      <dgm:prSet presAssocID="{5AEE67DA-98B3-4077-ADC7-3C8BD00F67B3}" presName="thickLine" presStyleLbl="alignNode1" presStyleIdx="2" presStyleCnt="8"/>
      <dgm:spPr/>
    </dgm:pt>
    <dgm:pt modelId="{E4F686E2-2C2E-415C-B915-E7C026E4F1F8}" type="pres">
      <dgm:prSet presAssocID="{5AEE67DA-98B3-4077-ADC7-3C8BD00F67B3}" presName="horz1" presStyleCnt="0"/>
      <dgm:spPr/>
    </dgm:pt>
    <dgm:pt modelId="{C1812F2E-87DC-4098-9EE9-C24CC84D2F30}" type="pres">
      <dgm:prSet presAssocID="{5AEE67DA-98B3-4077-ADC7-3C8BD00F67B3}" presName="tx1" presStyleLbl="revTx" presStyleIdx="2" presStyleCnt="8"/>
      <dgm:spPr/>
    </dgm:pt>
    <dgm:pt modelId="{7C4711E2-BF00-4EAE-987B-5AD6D024F8C2}" type="pres">
      <dgm:prSet presAssocID="{5AEE67DA-98B3-4077-ADC7-3C8BD00F67B3}" presName="vert1" presStyleCnt="0"/>
      <dgm:spPr/>
    </dgm:pt>
    <dgm:pt modelId="{BD19EA3C-4183-4CF7-8980-AE5B206437FC}" type="pres">
      <dgm:prSet presAssocID="{016C3EBA-63B4-4A07-A13C-73107351D96B}" presName="thickLine" presStyleLbl="alignNode1" presStyleIdx="3" presStyleCnt="8"/>
      <dgm:spPr/>
    </dgm:pt>
    <dgm:pt modelId="{62DDC7F5-3769-4104-BA28-50D65DCEC919}" type="pres">
      <dgm:prSet presAssocID="{016C3EBA-63B4-4A07-A13C-73107351D96B}" presName="horz1" presStyleCnt="0"/>
      <dgm:spPr/>
    </dgm:pt>
    <dgm:pt modelId="{046A9886-287E-45CF-A36E-A3959EE26131}" type="pres">
      <dgm:prSet presAssocID="{016C3EBA-63B4-4A07-A13C-73107351D96B}" presName="tx1" presStyleLbl="revTx" presStyleIdx="3" presStyleCnt="8"/>
      <dgm:spPr/>
    </dgm:pt>
    <dgm:pt modelId="{F85477B7-3F6A-43D7-A9C7-ED512AD9171F}" type="pres">
      <dgm:prSet presAssocID="{016C3EBA-63B4-4A07-A13C-73107351D96B}" presName="vert1" presStyleCnt="0"/>
      <dgm:spPr/>
    </dgm:pt>
    <dgm:pt modelId="{9BCC2C0F-8B2E-4072-919B-F4510B54E052}" type="pres">
      <dgm:prSet presAssocID="{2F4C2F3E-3880-4CFA-9220-FC88B04F8766}" presName="thickLine" presStyleLbl="alignNode1" presStyleIdx="4" presStyleCnt="8"/>
      <dgm:spPr/>
    </dgm:pt>
    <dgm:pt modelId="{0DC1D71D-7148-4057-B8C7-F2BF009638B7}" type="pres">
      <dgm:prSet presAssocID="{2F4C2F3E-3880-4CFA-9220-FC88B04F8766}" presName="horz1" presStyleCnt="0"/>
      <dgm:spPr/>
    </dgm:pt>
    <dgm:pt modelId="{080C37C4-07CC-48F0-80A1-59894D8F1FF6}" type="pres">
      <dgm:prSet presAssocID="{2F4C2F3E-3880-4CFA-9220-FC88B04F8766}" presName="tx1" presStyleLbl="revTx" presStyleIdx="4" presStyleCnt="8"/>
      <dgm:spPr/>
    </dgm:pt>
    <dgm:pt modelId="{A2291473-7B62-43A6-978B-54251C808394}" type="pres">
      <dgm:prSet presAssocID="{2F4C2F3E-3880-4CFA-9220-FC88B04F8766}" presName="vert1" presStyleCnt="0"/>
      <dgm:spPr/>
    </dgm:pt>
    <dgm:pt modelId="{E3C16C88-0FCE-4013-98B7-B2C28494814C}" type="pres">
      <dgm:prSet presAssocID="{B6403882-8172-41D2-ABCE-F22F0E23017F}" presName="thickLine" presStyleLbl="alignNode1" presStyleIdx="5" presStyleCnt="8"/>
      <dgm:spPr/>
    </dgm:pt>
    <dgm:pt modelId="{4EDC89E3-F782-4ABC-BCA6-9327CF440C27}" type="pres">
      <dgm:prSet presAssocID="{B6403882-8172-41D2-ABCE-F22F0E23017F}" presName="horz1" presStyleCnt="0"/>
      <dgm:spPr/>
    </dgm:pt>
    <dgm:pt modelId="{37915E3A-D298-44E1-B993-E7388965BD3D}" type="pres">
      <dgm:prSet presAssocID="{B6403882-8172-41D2-ABCE-F22F0E23017F}" presName="tx1" presStyleLbl="revTx" presStyleIdx="5" presStyleCnt="8"/>
      <dgm:spPr/>
    </dgm:pt>
    <dgm:pt modelId="{44623621-008E-4E94-8BC8-3F8AECD616EA}" type="pres">
      <dgm:prSet presAssocID="{B6403882-8172-41D2-ABCE-F22F0E23017F}" presName="vert1" presStyleCnt="0"/>
      <dgm:spPr/>
    </dgm:pt>
    <dgm:pt modelId="{7F27F69A-92B4-49A5-92F2-1E9CD85B5B50}" type="pres">
      <dgm:prSet presAssocID="{BA8CE5A1-8451-464C-8BA6-EC3825FCDAD3}" presName="thickLine" presStyleLbl="alignNode1" presStyleIdx="6" presStyleCnt="8"/>
      <dgm:spPr/>
    </dgm:pt>
    <dgm:pt modelId="{79BAD240-5ECF-4BAF-885E-E7FEF7383D3C}" type="pres">
      <dgm:prSet presAssocID="{BA8CE5A1-8451-464C-8BA6-EC3825FCDAD3}" presName="horz1" presStyleCnt="0"/>
      <dgm:spPr/>
    </dgm:pt>
    <dgm:pt modelId="{A5AB1009-019B-4DD0-AAC9-BACAB9E976AD}" type="pres">
      <dgm:prSet presAssocID="{BA8CE5A1-8451-464C-8BA6-EC3825FCDAD3}" presName="tx1" presStyleLbl="revTx" presStyleIdx="6" presStyleCnt="8"/>
      <dgm:spPr/>
    </dgm:pt>
    <dgm:pt modelId="{AA13EB47-1FDC-4F12-A9B0-30E542FD40D4}" type="pres">
      <dgm:prSet presAssocID="{BA8CE5A1-8451-464C-8BA6-EC3825FCDAD3}" presName="vert1" presStyleCnt="0"/>
      <dgm:spPr/>
    </dgm:pt>
    <dgm:pt modelId="{1A4E1E8B-72ED-46D4-AF38-C3F2CC5F4C4A}" type="pres">
      <dgm:prSet presAssocID="{53EEA82A-ED13-4ED6-B982-0F0AA8750867}" presName="thickLine" presStyleLbl="alignNode1" presStyleIdx="7" presStyleCnt="8"/>
      <dgm:spPr/>
    </dgm:pt>
    <dgm:pt modelId="{4F20D989-4BD4-4103-91B4-21D8C9B57B29}" type="pres">
      <dgm:prSet presAssocID="{53EEA82A-ED13-4ED6-B982-0F0AA8750867}" presName="horz1" presStyleCnt="0"/>
      <dgm:spPr/>
    </dgm:pt>
    <dgm:pt modelId="{8E3EB975-7FA2-48B0-8A68-4B3B6AF72018}" type="pres">
      <dgm:prSet presAssocID="{53EEA82A-ED13-4ED6-B982-0F0AA8750867}" presName="tx1" presStyleLbl="revTx" presStyleIdx="7" presStyleCnt="8"/>
      <dgm:spPr/>
    </dgm:pt>
    <dgm:pt modelId="{074BA1E8-8E42-45D3-8029-7F8E8CAE65EA}" type="pres">
      <dgm:prSet presAssocID="{53EEA82A-ED13-4ED6-B982-0F0AA8750867}" presName="vert1" presStyleCnt="0"/>
      <dgm:spPr/>
    </dgm:pt>
  </dgm:ptLst>
  <dgm:cxnLst>
    <dgm:cxn modelId="{711CFE15-F6DE-45E3-8011-67A31FC3E8FD}" srcId="{0822A94E-61D2-4753-8033-DC1E27831797}" destId="{5AEE67DA-98B3-4077-ADC7-3C8BD00F67B3}" srcOrd="2" destOrd="0" parTransId="{B23A38CF-6F6A-42E0-BF68-F7EF8E800C6E}" sibTransId="{BBE81029-B679-4C94-875C-AACC2FA39EEB}"/>
    <dgm:cxn modelId="{23271922-7BA1-4071-B95C-79470676BD3B}" type="presOf" srcId="{0822A94E-61D2-4753-8033-DC1E27831797}" destId="{CEF19C9A-DEF9-4902-9A6D-417D6BB37000}" srcOrd="0" destOrd="0" presId="urn:microsoft.com/office/officeart/2008/layout/LinedList"/>
    <dgm:cxn modelId="{4F7EA331-2B7E-4A92-BF58-7324CCB709D6}" type="presOf" srcId="{D9F976A6-EE1E-4389-B6CD-4DC868F3B966}" destId="{28039E36-F843-4B95-BDBD-5CCB5EC071E8}" srcOrd="0" destOrd="0" presId="urn:microsoft.com/office/officeart/2008/layout/LinedList"/>
    <dgm:cxn modelId="{67ADF247-3C65-4996-936D-A34D3A56726B}" type="presOf" srcId="{B6403882-8172-41D2-ABCE-F22F0E23017F}" destId="{37915E3A-D298-44E1-B993-E7388965BD3D}" srcOrd="0" destOrd="0" presId="urn:microsoft.com/office/officeart/2008/layout/LinedList"/>
    <dgm:cxn modelId="{C0370B6F-6FCC-4AD3-9FD9-AD6AF553ED69}" srcId="{0822A94E-61D2-4753-8033-DC1E27831797}" destId="{53EEA82A-ED13-4ED6-B982-0F0AA8750867}" srcOrd="7" destOrd="0" parTransId="{2E611616-1D65-4572-A947-7EF580A4FBD9}" sibTransId="{0D610162-775A-446B-B51A-19738C247AC3}"/>
    <dgm:cxn modelId="{68EA4372-6738-4CBF-B127-785A7EF8A64D}" type="presOf" srcId="{2F4C2F3E-3880-4CFA-9220-FC88B04F8766}" destId="{080C37C4-07CC-48F0-80A1-59894D8F1FF6}" srcOrd="0" destOrd="0" presId="urn:microsoft.com/office/officeart/2008/layout/LinedList"/>
    <dgm:cxn modelId="{2254EE55-1947-4B54-87D4-26D18A0E086C}" type="presOf" srcId="{84265367-5E28-4490-AD7A-AAD57D228D6D}" destId="{2E0812E1-CD0A-48F7-B812-382E48135EBB}" srcOrd="0" destOrd="0" presId="urn:microsoft.com/office/officeart/2008/layout/LinedList"/>
    <dgm:cxn modelId="{91136277-C98B-4C89-B612-2B34C5E3C25E}" srcId="{0822A94E-61D2-4753-8033-DC1E27831797}" destId="{016C3EBA-63B4-4A07-A13C-73107351D96B}" srcOrd="3" destOrd="0" parTransId="{F57FBE52-3DF1-462B-9A44-6AEEE0BC6158}" sibTransId="{3DA84B24-0C51-4717-9B3A-8C6F64F7553B}"/>
    <dgm:cxn modelId="{17331298-D440-4B13-8D4B-2F3F40EA7401}" type="presOf" srcId="{016C3EBA-63B4-4A07-A13C-73107351D96B}" destId="{046A9886-287E-45CF-A36E-A3959EE26131}" srcOrd="0" destOrd="0" presId="urn:microsoft.com/office/officeart/2008/layout/LinedList"/>
    <dgm:cxn modelId="{C6717AA0-9016-4543-B5A4-5F203C85AAEA}" srcId="{0822A94E-61D2-4753-8033-DC1E27831797}" destId="{B6403882-8172-41D2-ABCE-F22F0E23017F}" srcOrd="5" destOrd="0" parTransId="{0421DF37-1AF4-49A5-BABB-90E8803D2431}" sibTransId="{196BD550-5726-41F9-A19F-3B54A2DAC916}"/>
    <dgm:cxn modelId="{830FB0AF-8275-4685-8D39-488012EB89FB}" srcId="{0822A94E-61D2-4753-8033-DC1E27831797}" destId="{BA8CE5A1-8451-464C-8BA6-EC3825FCDAD3}" srcOrd="6" destOrd="0" parTransId="{726D2C05-BFB9-42AD-AE19-1C64038D16C6}" sibTransId="{77566C2E-FC4B-4825-95D2-377381B5F8AD}"/>
    <dgm:cxn modelId="{A4B3B9B1-A0B9-4E3A-8721-02FD02938E7B}" srcId="{0822A94E-61D2-4753-8033-DC1E27831797}" destId="{84265367-5E28-4490-AD7A-AAD57D228D6D}" srcOrd="0" destOrd="0" parTransId="{3AFFC338-5B2D-4D1B-920B-3968979AB8C2}" sibTransId="{C81027AF-0CAC-4095-BF99-2255889711BA}"/>
    <dgm:cxn modelId="{C63D21C5-1DFA-4EAE-9A2A-F8221138B2A9}" type="presOf" srcId="{53EEA82A-ED13-4ED6-B982-0F0AA8750867}" destId="{8E3EB975-7FA2-48B0-8A68-4B3B6AF72018}" srcOrd="0" destOrd="0" presId="urn:microsoft.com/office/officeart/2008/layout/LinedList"/>
    <dgm:cxn modelId="{AC829DCB-D0B8-4DC6-ADAA-61FAA3CEF840}" type="presOf" srcId="{BA8CE5A1-8451-464C-8BA6-EC3825FCDAD3}" destId="{A5AB1009-019B-4DD0-AAC9-BACAB9E976AD}" srcOrd="0" destOrd="0" presId="urn:microsoft.com/office/officeart/2008/layout/LinedList"/>
    <dgm:cxn modelId="{99B52CCD-71B8-4410-B7B2-4A45EF7015E0}" srcId="{0822A94E-61D2-4753-8033-DC1E27831797}" destId="{D9F976A6-EE1E-4389-B6CD-4DC868F3B966}" srcOrd="1" destOrd="0" parTransId="{A6A12D60-C754-48B2-937C-13816B5C1526}" sibTransId="{5B33E9CC-CA7E-45CF-A31E-EC2DE418F0F9}"/>
    <dgm:cxn modelId="{444E89D8-8246-4EB1-98B0-79FC2A91E9D7}" type="presOf" srcId="{5AEE67DA-98B3-4077-ADC7-3C8BD00F67B3}" destId="{C1812F2E-87DC-4098-9EE9-C24CC84D2F30}" srcOrd="0" destOrd="0" presId="urn:microsoft.com/office/officeart/2008/layout/LinedList"/>
    <dgm:cxn modelId="{AFBBC1D8-CD7A-417B-B0B7-4DA8DA513B21}" srcId="{0822A94E-61D2-4753-8033-DC1E27831797}" destId="{2F4C2F3E-3880-4CFA-9220-FC88B04F8766}" srcOrd="4" destOrd="0" parTransId="{3EEED3AF-D371-44C7-A6BD-85C5928B2A45}" sibTransId="{6C3A23B1-09C2-42F7-9BC5-63B82E280BA0}"/>
    <dgm:cxn modelId="{F98D323E-45AE-4409-8316-F05E108087B5}" type="presParOf" srcId="{CEF19C9A-DEF9-4902-9A6D-417D6BB37000}" destId="{306A9BD0-9023-43D6-BB6B-64CA3D2C6796}" srcOrd="0" destOrd="0" presId="urn:microsoft.com/office/officeart/2008/layout/LinedList"/>
    <dgm:cxn modelId="{C12D4FF4-E869-49FC-A56C-6EC33A5AACC6}" type="presParOf" srcId="{CEF19C9A-DEF9-4902-9A6D-417D6BB37000}" destId="{366F881E-8683-41C2-B59F-1D2C2873F750}" srcOrd="1" destOrd="0" presId="urn:microsoft.com/office/officeart/2008/layout/LinedList"/>
    <dgm:cxn modelId="{C8D7D8B3-034B-4377-83B4-02CC4B35647B}" type="presParOf" srcId="{366F881E-8683-41C2-B59F-1D2C2873F750}" destId="{2E0812E1-CD0A-48F7-B812-382E48135EBB}" srcOrd="0" destOrd="0" presId="urn:microsoft.com/office/officeart/2008/layout/LinedList"/>
    <dgm:cxn modelId="{26412242-AD43-4161-BB5C-FDCD0F48AF9A}" type="presParOf" srcId="{366F881E-8683-41C2-B59F-1D2C2873F750}" destId="{C18612AE-B077-4199-9FEA-8EE67500497B}" srcOrd="1" destOrd="0" presId="urn:microsoft.com/office/officeart/2008/layout/LinedList"/>
    <dgm:cxn modelId="{80F9B59D-3BA3-424D-9187-39A98292CCB4}" type="presParOf" srcId="{CEF19C9A-DEF9-4902-9A6D-417D6BB37000}" destId="{1C5B5469-AC6D-4FDB-97A2-48104B067012}" srcOrd="2" destOrd="0" presId="urn:microsoft.com/office/officeart/2008/layout/LinedList"/>
    <dgm:cxn modelId="{FEE7676B-0B90-468D-B9DD-AE37E43EA977}" type="presParOf" srcId="{CEF19C9A-DEF9-4902-9A6D-417D6BB37000}" destId="{872A2450-200E-4C0B-B517-09DBD01EBC26}" srcOrd="3" destOrd="0" presId="urn:microsoft.com/office/officeart/2008/layout/LinedList"/>
    <dgm:cxn modelId="{48BFE574-2F03-443F-9DB7-6687CDDF61AE}" type="presParOf" srcId="{872A2450-200E-4C0B-B517-09DBD01EBC26}" destId="{28039E36-F843-4B95-BDBD-5CCB5EC071E8}" srcOrd="0" destOrd="0" presId="urn:microsoft.com/office/officeart/2008/layout/LinedList"/>
    <dgm:cxn modelId="{4681DC76-4A16-4615-B5C7-E585B5BE5C5F}" type="presParOf" srcId="{872A2450-200E-4C0B-B517-09DBD01EBC26}" destId="{8E816181-0FE8-4367-82A7-4CD244F89BE0}" srcOrd="1" destOrd="0" presId="urn:microsoft.com/office/officeart/2008/layout/LinedList"/>
    <dgm:cxn modelId="{2947A663-CE34-4E38-91FE-EF793B955436}" type="presParOf" srcId="{CEF19C9A-DEF9-4902-9A6D-417D6BB37000}" destId="{8AF9C1EC-6CA6-42FA-AFDA-5DB33AD61253}" srcOrd="4" destOrd="0" presId="urn:microsoft.com/office/officeart/2008/layout/LinedList"/>
    <dgm:cxn modelId="{F3B649C7-839D-4A26-B3E5-661045BC95BB}" type="presParOf" srcId="{CEF19C9A-DEF9-4902-9A6D-417D6BB37000}" destId="{E4F686E2-2C2E-415C-B915-E7C026E4F1F8}" srcOrd="5" destOrd="0" presId="urn:microsoft.com/office/officeart/2008/layout/LinedList"/>
    <dgm:cxn modelId="{CC24E901-F74F-4296-BBE5-D4C439FA899B}" type="presParOf" srcId="{E4F686E2-2C2E-415C-B915-E7C026E4F1F8}" destId="{C1812F2E-87DC-4098-9EE9-C24CC84D2F30}" srcOrd="0" destOrd="0" presId="urn:microsoft.com/office/officeart/2008/layout/LinedList"/>
    <dgm:cxn modelId="{B1A07AF8-300C-4956-A5BC-1E5A09B659C9}" type="presParOf" srcId="{E4F686E2-2C2E-415C-B915-E7C026E4F1F8}" destId="{7C4711E2-BF00-4EAE-987B-5AD6D024F8C2}" srcOrd="1" destOrd="0" presId="urn:microsoft.com/office/officeart/2008/layout/LinedList"/>
    <dgm:cxn modelId="{2AE7F060-E1F4-4382-954A-081593594EB9}" type="presParOf" srcId="{CEF19C9A-DEF9-4902-9A6D-417D6BB37000}" destId="{BD19EA3C-4183-4CF7-8980-AE5B206437FC}" srcOrd="6" destOrd="0" presId="urn:microsoft.com/office/officeart/2008/layout/LinedList"/>
    <dgm:cxn modelId="{44FDA02B-2B9B-4DBF-9AE1-2F9AF215C285}" type="presParOf" srcId="{CEF19C9A-DEF9-4902-9A6D-417D6BB37000}" destId="{62DDC7F5-3769-4104-BA28-50D65DCEC919}" srcOrd="7" destOrd="0" presId="urn:microsoft.com/office/officeart/2008/layout/LinedList"/>
    <dgm:cxn modelId="{6CA2B9B3-5E6C-4572-858F-45FDD975868F}" type="presParOf" srcId="{62DDC7F5-3769-4104-BA28-50D65DCEC919}" destId="{046A9886-287E-45CF-A36E-A3959EE26131}" srcOrd="0" destOrd="0" presId="urn:microsoft.com/office/officeart/2008/layout/LinedList"/>
    <dgm:cxn modelId="{2F8D84B2-10F3-43AD-A172-76EEA5805169}" type="presParOf" srcId="{62DDC7F5-3769-4104-BA28-50D65DCEC919}" destId="{F85477B7-3F6A-43D7-A9C7-ED512AD9171F}" srcOrd="1" destOrd="0" presId="urn:microsoft.com/office/officeart/2008/layout/LinedList"/>
    <dgm:cxn modelId="{43CA92E4-4B09-4FAC-817E-67C2B1E20834}" type="presParOf" srcId="{CEF19C9A-DEF9-4902-9A6D-417D6BB37000}" destId="{9BCC2C0F-8B2E-4072-919B-F4510B54E052}" srcOrd="8" destOrd="0" presId="urn:microsoft.com/office/officeart/2008/layout/LinedList"/>
    <dgm:cxn modelId="{3798BA2D-C1B5-439B-905D-EFE8A724FF39}" type="presParOf" srcId="{CEF19C9A-DEF9-4902-9A6D-417D6BB37000}" destId="{0DC1D71D-7148-4057-B8C7-F2BF009638B7}" srcOrd="9" destOrd="0" presId="urn:microsoft.com/office/officeart/2008/layout/LinedList"/>
    <dgm:cxn modelId="{417B97AF-A32C-4ECD-BBAB-59287B8B4A42}" type="presParOf" srcId="{0DC1D71D-7148-4057-B8C7-F2BF009638B7}" destId="{080C37C4-07CC-48F0-80A1-59894D8F1FF6}" srcOrd="0" destOrd="0" presId="urn:microsoft.com/office/officeart/2008/layout/LinedList"/>
    <dgm:cxn modelId="{9E3D8CA4-E817-458C-8434-94ED22CFCBCB}" type="presParOf" srcId="{0DC1D71D-7148-4057-B8C7-F2BF009638B7}" destId="{A2291473-7B62-43A6-978B-54251C808394}" srcOrd="1" destOrd="0" presId="urn:microsoft.com/office/officeart/2008/layout/LinedList"/>
    <dgm:cxn modelId="{F1732349-C95A-41DF-8EC6-923663FD95C7}" type="presParOf" srcId="{CEF19C9A-DEF9-4902-9A6D-417D6BB37000}" destId="{E3C16C88-0FCE-4013-98B7-B2C28494814C}" srcOrd="10" destOrd="0" presId="urn:microsoft.com/office/officeart/2008/layout/LinedList"/>
    <dgm:cxn modelId="{3C6FEE78-7AF4-480A-A30A-1A066EEC60F1}" type="presParOf" srcId="{CEF19C9A-DEF9-4902-9A6D-417D6BB37000}" destId="{4EDC89E3-F782-4ABC-BCA6-9327CF440C27}" srcOrd="11" destOrd="0" presId="urn:microsoft.com/office/officeart/2008/layout/LinedList"/>
    <dgm:cxn modelId="{25169B20-B987-49C0-8891-A90581D52C64}" type="presParOf" srcId="{4EDC89E3-F782-4ABC-BCA6-9327CF440C27}" destId="{37915E3A-D298-44E1-B993-E7388965BD3D}" srcOrd="0" destOrd="0" presId="urn:microsoft.com/office/officeart/2008/layout/LinedList"/>
    <dgm:cxn modelId="{FCF6F0D3-A457-4E67-BBFB-B3B0ACEFE406}" type="presParOf" srcId="{4EDC89E3-F782-4ABC-BCA6-9327CF440C27}" destId="{44623621-008E-4E94-8BC8-3F8AECD616EA}" srcOrd="1" destOrd="0" presId="urn:microsoft.com/office/officeart/2008/layout/LinedList"/>
    <dgm:cxn modelId="{7BD4E04C-F9E1-4022-B98B-5D8E882FC1A1}" type="presParOf" srcId="{CEF19C9A-DEF9-4902-9A6D-417D6BB37000}" destId="{7F27F69A-92B4-49A5-92F2-1E9CD85B5B50}" srcOrd="12" destOrd="0" presId="urn:microsoft.com/office/officeart/2008/layout/LinedList"/>
    <dgm:cxn modelId="{FBE12570-8AFB-4C08-8C61-EDE86FE60D02}" type="presParOf" srcId="{CEF19C9A-DEF9-4902-9A6D-417D6BB37000}" destId="{79BAD240-5ECF-4BAF-885E-E7FEF7383D3C}" srcOrd="13" destOrd="0" presId="urn:microsoft.com/office/officeart/2008/layout/LinedList"/>
    <dgm:cxn modelId="{92BBF6C8-0414-48C6-827D-10352F7995B3}" type="presParOf" srcId="{79BAD240-5ECF-4BAF-885E-E7FEF7383D3C}" destId="{A5AB1009-019B-4DD0-AAC9-BACAB9E976AD}" srcOrd="0" destOrd="0" presId="urn:microsoft.com/office/officeart/2008/layout/LinedList"/>
    <dgm:cxn modelId="{BA0B9BD6-BAFA-4334-8C4F-63D268A08002}" type="presParOf" srcId="{79BAD240-5ECF-4BAF-885E-E7FEF7383D3C}" destId="{AA13EB47-1FDC-4F12-A9B0-30E542FD40D4}" srcOrd="1" destOrd="0" presId="urn:microsoft.com/office/officeart/2008/layout/LinedList"/>
    <dgm:cxn modelId="{9210C497-D207-4EB9-B18C-E499226A5E0F}" type="presParOf" srcId="{CEF19C9A-DEF9-4902-9A6D-417D6BB37000}" destId="{1A4E1E8B-72ED-46D4-AF38-C3F2CC5F4C4A}" srcOrd="14" destOrd="0" presId="urn:microsoft.com/office/officeart/2008/layout/LinedList"/>
    <dgm:cxn modelId="{895C2C62-4009-43AC-9E6B-407177E04F7C}" type="presParOf" srcId="{CEF19C9A-DEF9-4902-9A6D-417D6BB37000}" destId="{4F20D989-4BD4-4103-91B4-21D8C9B57B29}" srcOrd="15" destOrd="0" presId="urn:microsoft.com/office/officeart/2008/layout/LinedList"/>
    <dgm:cxn modelId="{377B8970-DCD2-4B1C-85AD-6703D068604F}" type="presParOf" srcId="{4F20D989-4BD4-4103-91B4-21D8C9B57B29}" destId="{8E3EB975-7FA2-48B0-8A68-4B3B6AF72018}" srcOrd="0" destOrd="0" presId="urn:microsoft.com/office/officeart/2008/layout/LinedList"/>
    <dgm:cxn modelId="{B44573A4-4505-4213-BA0B-0EE077506817}" type="presParOf" srcId="{4F20D989-4BD4-4103-91B4-21D8C9B57B29}" destId="{074BA1E8-8E42-45D3-8029-7F8E8CAE65E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09A0B9-EB9A-4111-8427-EF98A8F206C4}"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7D283BBD-C6D0-43BC-B200-1654EB2D9C39}">
      <dgm:prSet/>
      <dgm:spPr/>
      <dgm:t>
        <a:bodyPr/>
        <a:lstStyle/>
        <a:p>
          <a:r>
            <a:rPr lang="en-GB"/>
            <a:t>Entails the allocation of police resources to places where crime concentrates. (Lum &amp; Koper, 2017)</a:t>
          </a:r>
          <a:endParaRPr lang="en-US"/>
        </a:p>
      </dgm:t>
    </dgm:pt>
    <dgm:pt modelId="{4DFAEC95-03A8-4396-AEEF-C4F264AD100B}" type="parTrans" cxnId="{AD03F586-A2C9-4B6D-A8D1-ED75BC7550D3}">
      <dgm:prSet/>
      <dgm:spPr/>
      <dgm:t>
        <a:bodyPr/>
        <a:lstStyle/>
        <a:p>
          <a:endParaRPr lang="en-US"/>
        </a:p>
      </dgm:t>
    </dgm:pt>
    <dgm:pt modelId="{86C48161-ADA9-47D9-BE9C-DA2AF999919B}" type="sibTrans" cxnId="{AD03F586-A2C9-4B6D-A8D1-ED75BC7550D3}">
      <dgm:prSet/>
      <dgm:spPr/>
      <dgm:t>
        <a:bodyPr/>
        <a:lstStyle/>
        <a:p>
          <a:endParaRPr lang="en-US"/>
        </a:p>
      </dgm:t>
    </dgm:pt>
    <dgm:pt modelId="{104E91C9-A6CD-452B-B114-6433B7D9927E}">
      <dgm:prSet/>
      <dgm:spPr/>
      <dgm:t>
        <a:bodyPr/>
        <a:lstStyle/>
        <a:p>
          <a:r>
            <a:rPr lang="en-GB"/>
            <a:t>Numerous studies have shown that approx half of serious crime takes place in only 5% of the jurisdiction’s locations. (e.g. Pierce et al., 1988; Sherman et al., 1989; Weisburd et al., 2004)</a:t>
          </a:r>
          <a:endParaRPr lang="en-US"/>
        </a:p>
      </dgm:t>
    </dgm:pt>
    <dgm:pt modelId="{341EF5F5-7E70-4F1B-A8DC-58E116F14454}" type="parTrans" cxnId="{23BCACB3-104C-4533-B614-48422219F11B}">
      <dgm:prSet/>
      <dgm:spPr/>
      <dgm:t>
        <a:bodyPr/>
        <a:lstStyle/>
        <a:p>
          <a:endParaRPr lang="en-US"/>
        </a:p>
      </dgm:t>
    </dgm:pt>
    <dgm:pt modelId="{73A9847A-877D-4389-B797-35EE6618BA0E}" type="sibTrans" cxnId="{23BCACB3-104C-4533-B614-48422219F11B}">
      <dgm:prSet/>
      <dgm:spPr/>
      <dgm:t>
        <a:bodyPr/>
        <a:lstStyle/>
        <a:p>
          <a:endParaRPr lang="en-US"/>
        </a:p>
      </dgm:t>
    </dgm:pt>
    <dgm:pt modelId="{9184CA6F-3559-4C18-B3C4-30CBE6A3C561}">
      <dgm:prSet/>
      <dgm:spPr/>
      <dgm:t>
        <a:bodyPr/>
        <a:lstStyle/>
        <a:p>
          <a:r>
            <a:rPr lang="en-GB"/>
            <a:t>No universally accepted definition of “Hot-Spot” (Eck, 2005)</a:t>
          </a:r>
          <a:endParaRPr lang="en-US"/>
        </a:p>
      </dgm:t>
    </dgm:pt>
    <dgm:pt modelId="{6C3C5D0A-D2E3-4A63-9827-F2C3F8359242}" type="parTrans" cxnId="{DEC157A2-5942-4B17-A905-1D59ACDA6CF6}">
      <dgm:prSet/>
      <dgm:spPr/>
      <dgm:t>
        <a:bodyPr/>
        <a:lstStyle/>
        <a:p>
          <a:endParaRPr lang="en-US"/>
        </a:p>
      </dgm:t>
    </dgm:pt>
    <dgm:pt modelId="{FB14A2FB-8261-4B75-869C-E12D3DFF0D85}" type="sibTrans" cxnId="{DEC157A2-5942-4B17-A905-1D59ACDA6CF6}">
      <dgm:prSet/>
      <dgm:spPr/>
      <dgm:t>
        <a:bodyPr/>
        <a:lstStyle/>
        <a:p>
          <a:endParaRPr lang="en-US"/>
        </a:p>
      </dgm:t>
    </dgm:pt>
    <dgm:pt modelId="{841117A1-2608-4323-80C0-A1F5675F28EC}">
      <dgm:prSet/>
      <dgm:spPr/>
      <dgm:t>
        <a:bodyPr/>
        <a:lstStyle/>
        <a:p>
          <a:r>
            <a:rPr lang="en-GB"/>
            <a:t>Analysis shows they tend to bring together the 3 Routine Activity Theory states. (Lum &amp; Koper, 2017)</a:t>
          </a:r>
          <a:endParaRPr lang="en-US"/>
        </a:p>
      </dgm:t>
    </dgm:pt>
    <dgm:pt modelId="{4F7B3265-EE7F-4BFE-8BD0-1F950CC8B6D2}" type="parTrans" cxnId="{15F8F35F-05FE-44FB-8A35-CAF4D3E21785}">
      <dgm:prSet/>
      <dgm:spPr/>
      <dgm:t>
        <a:bodyPr/>
        <a:lstStyle/>
        <a:p>
          <a:endParaRPr lang="en-US"/>
        </a:p>
      </dgm:t>
    </dgm:pt>
    <dgm:pt modelId="{EF869858-7EF8-4140-8652-EDB7F8B9988A}" type="sibTrans" cxnId="{15F8F35F-05FE-44FB-8A35-CAF4D3E21785}">
      <dgm:prSet/>
      <dgm:spPr/>
      <dgm:t>
        <a:bodyPr/>
        <a:lstStyle/>
        <a:p>
          <a:endParaRPr lang="en-US"/>
        </a:p>
      </dgm:t>
    </dgm:pt>
    <dgm:pt modelId="{09C2059B-6D15-43F6-A18D-17BC270C0A26}" type="pres">
      <dgm:prSet presAssocID="{7109A0B9-EB9A-4111-8427-EF98A8F206C4}" presName="vert0" presStyleCnt="0">
        <dgm:presLayoutVars>
          <dgm:dir/>
          <dgm:animOne val="branch"/>
          <dgm:animLvl val="lvl"/>
        </dgm:presLayoutVars>
      </dgm:prSet>
      <dgm:spPr/>
    </dgm:pt>
    <dgm:pt modelId="{313E1631-A106-4D6D-A253-BDB8FD0079B3}" type="pres">
      <dgm:prSet presAssocID="{7D283BBD-C6D0-43BC-B200-1654EB2D9C39}" presName="thickLine" presStyleLbl="alignNode1" presStyleIdx="0" presStyleCnt="4"/>
      <dgm:spPr/>
    </dgm:pt>
    <dgm:pt modelId="{77E402C5-69BD-4913-8A16-B40D169E46E6}" type="pres">
      <dgm:prSet presAssocID="{7D283BBD-C6D0-43BC-B200-1654EB2D9C39}" presName="horz1" presStyleCnt="0"/>
      <dgm:spPr/>
    </dgm:pt>
    <dgm:pt modelId="{D7E81D47-9D7E-447E-9A34-5D021DED438A}" type="pres">
      <dgm:prSet presAssocID="{7D283BBD-C6D0-43BC-B200-1654EB2D9C39}" presName="tx1" presStyleLbl="revTx" presStyleIdx="0" presStyleCnt="4"/>
      <dgm:spPr/>
    </dgm:pt>
    <dgm:pt modelId="{7140DD1A-33B3-482E-B4B2-37EA785CD2C3}" type="pres">
      <dgm:prSet presAssocID="{7D283BBD-C6D0-43BC-B200-1654EB2D9C39}" presName="vert1" presStyleCnt="0"/>
      <dgm:spPr/>
    </dgm:pt>
    <dgm:pt modelId="{ECEB9E91-8FD8-480F-9B76-AFDF0D1EEE3F}" type="pres">
      <dgm:prSet presAssocID="{104E91C9-A6CD-452B-B114-6433B7D9927E}" presName="thickLine" presStyleLbl="alignNode1" presStyleIdx="1" presStyleCnt="4"/>
      <dgm:spPr/>
    </dgm:pt>
    <dgm:pt modelId="{1133EE2A-A958-402B-AB62-65AF3CFE7189}" type="pres">
      <dgm:prSet presAssocID="{104E91C9-A6CD-452B-B114-6433B7D9927E}" presName="horz1" presStyleCnt="0"/>
      <dgm:spPr/>
    </dgm:pt>
    <dgm:pt modelId="{83631A15-5986-4421-A778-56394627CB10}" type="pres">
      <dgm:prSet presAssocID="{104E91C9-A6CD-452B-B114-6433B7D9927E}" presName="tx1" presStyleLbl="revTx" presStyleIdx="1" presStyleCnt="4"/>
      <dgm:spPr/>
    </dgm:pt>
    <dgm:pt modelId="{1952F18C-9EB3-46BA-B933-B5D5F74AE64A}" type="pres">
      <dgm:prSet presAssocID="{104E91C9-A6CD-452B-B114-6433B7D9927E}" presName="vert1" presStyleCnt="0"/>
      <dgm:spPr/>
    </dgm:pt>
    <dgm:pt modelId="{78936481-419B-48DA-9305-67F42D22333E}" type="pres">
      <dgm:prSet presAssocID="{9184CA6F-3559-4C18-B3C4-30CBE6A3C561}" presName="thickLine" presStyleLbl="alignNode1" presStyleIdx="2" presStyleCnt="4"/>
      <dgm:spPr/>
    </dgm:pt>
    <dgm:pt modelId="{1FC1CF4C-D09F-4430-BF10-23C3375FC5BD}" type="pres">
      <dgm:prSet presAssocID="{9184CA6F-3559-4C18-B3C4-30CBE6A3C561}" presName="horz1" presStyleCnt="0"/>
      <dgm:spPr/>
    </dgm:pt>
    <dgm:pt modelId="{49C0CDAC-9650-4814-99CA-F069E9047281}" type="pres">
      <dgm:prSet presAssocID="{9184CA6F-3559-4C18-B3C4-30CBE6A3C561}" presName="tx1" presStyleLbl="revTx" presStyleIdx="2" presStyleCnt="4"/>
      <dgm:spPr/>
    </dgm:pt>
    <dgm:pt modelId="{5AA9F278-B3E8-407A-920F-48135B15185E}" type="pres">
      <dgm:prSet presAssocID="{9184CA6F-3559-4C18-B3C4-30CBE6A3C561}" presName="vert1" presStyleCnt="0"/>
      <dgm:spPr/>
    </dgm:pt>
    <dgm:pt modelId="{0FD43CA3-94D3-4DB1-A708-458897000DCE}" type="pres">
      <dgm:prSet presAssocID="{841117A1-2608-4323-80C0-A1F5675F28EC}" presName="thickLine" presStyleLbl="alignNode1" presStyleIdx="3" presStyleCnt="4"/>
      <dgm:spPr/>
    </dgm:pt>
    <dgm:pt modelId="{E9F328B0-BF34-4911-BDDA-FAEB3FF5CA89}" type="pres">
      <dgm:prSet presAssocID="{841117A1-2608-4323-80C0-A1F5675F28EC}" presName="horz1" presStyleCnt="0"/>
      <dgm:spPr/>
    </dgm:pt>
    <dgm:pt modelId="{A50C7ECB-C0B0-473B-92A1-C2E5EFA656F5}" type="pres">
      <dgm:prSet presAssocID="{841117A1-2608-4323-80C0-A1F5675F28EC}" presName="tx1" presStyleLbl="revTx" presStyleIdx="3" presStyleCnt="4"/>
      <dgm:spPr/>
    </dgm:pt>
    <dgm:pt modelId="{C720A61E-08AA-456C-B001-9C6E62671B69}" type="pres">
      <dgm:prSet presAssocID="{841117A1-2608-4323-80C0-A1F5675F28EC}" presName="vert1" presStyleCnt="0"/>
      <dgm:spPr/>
    </dgm:pt>
  </dgm:ptLst>
  <dgm:cxnLst>
    <dgm:cxn modelId="{0F22EB28-50C3-453A-BF6A-454DC2026377}" type="presOf" srcId="{7109A0B9-EB9A-4111-8427-EF98A8F206C4}" destId="{09C2059B-6D15-43F6-A18D-17BC270C0A26}" srcOrd="0" destOrd="0" presId="urn:microsoft.com/office/officeart/2008/layout/LinedList"/>
    <dgm:cxn modelId="{36C02338-2BBA-4402-B0E0-114EDB21245C}" type="presOf" srcId="{7D283BBD-C6D0-43BC-B200-1654EB2D9C39}" destId="{D7E81D47-9D7E-447E-9A34-5D021DED438A}" srcOrd="0" destOrd="0" presId="urn:microsoft.com/office/officeart/2008/layout/LinedList"/>
    <dgm:cxn modelId="{15F8F35F-05FE-44FB-8A35-CAF4D3E21785}" srcId="{7109A0B9-EB9A-4111-8427-EF98A8F206C4}" destId="{841117A1-2608-4323-80C0-A1F5675F28EC}" srcOrd="3" destOrd="0" parTransId="{4F7B3265-EE7F-4BFE-8BD0-1F950CC8B6D2}" sibTransId="{EF869858-7EF8-4140-8652-EDB7F8B9988A}"/>
    <dgm:cxn modelId="{AD03F586-A2C9-4B6D-A8D1-ED75BC7550D3}" srcId="{7109A0B9-EB9A-4111-8427-EF98A8F206C4}" destId="{7D283BBD-C6D0-43BC-B200-1654EB2D9C39}" srcOrd="0" destOrd="0" parTransId="{4DFAEC95-03A8-4396-AEEF-C4F264AD100B}" sibTransId="{86C48161-ADA9-47D9-BE9C-DA2AF999919B}"/>
    <dgm:cxn modelId="{2818AE97-3202-4CDA-A10D-ED35615BD52D}" type="presOf" srcId="{104E91C9-A6CD-452B-B114-6433B7D9927E}" destId="{83631A15-5986-4421-A778-56394627CB10}" srcOrd="0" destOrd="0" presId="urn:microsoft.com/office/officeart/2008/layout/LinedList"/>
    <dgm:cxn modelId="{DEC157A2-5942-4B17-A905-1D59ACDA6CF6}" srcId="{7109A0B9-EB9A-4111-8427-EF98A8F206C4}" destId="{9184CA6F-3559-4C18-B3C4-30CBE6A3C561}" srcOrd="2" destOrd="0" parTransId="{6C3C5D0A-D2E3-4A63-9827-F2C3F8359242}" sibTransId="{FB14A2FB-8261-4B75-869C-E12D3DFF0D85}"/>
    <dgm:cxn modelId="{0144FCA9-36DD-4EED-A54A-EEB0329A4350}" type="presOf" srcId="{841117A1-2608-4323-80C0-A1F5675F28EC}" destId="{A50C7ECB-C0B0-473B-92A1-C2E5EFA656F5}" srcOrd="0" destOrd="0" presId="urn:microsoft.com/office/officeart/2008/layout/LinedList"/>
    <dgm:cxn modelId="{88E8E0B0-2E68-4197-A8C7-05CF599A1C4E}" type="presOf" srcId="{9184CA6F-3559-4C18-B3C4-30CBE6A3C561}" destId="{49C0CDAC-9650-4814-99CA-F069E9047281}" srcOrd="0" destOrd="0" presId="urn:microsoft.com/office/officeart/2008/layout/LinedList"/>
    <dgm:cxn modelId="{23BCACB3-104C-4533-B614-48422219F11B}" srcId="{7109A0B9-EB9A-4111-8427-EF98A8F206C4}" destId="{104E91C9-A6CD-452B-B114-6433B7D9927E}" srcOrd="1" destOrd="0" parTransId="{341EF5F5-7E70-4F1B-A8DC-58E116F14454}" sibTransId="{73A9847A-877D-4389-B797-35EE6618BA0E}"/>
    <dgm:cxn modelId="{F6B15E0D-4F9F-424F-81DA-666B671D0153}" type="presParOf" srcId="{09C2059B-6D15-43F6-A18D-17BC270C0A26}" destId="{313E1631-A106-4D6D-A253-BDB8FD0079B3}" srcOrd="0" destOrd="0" presId="urn:microsoft.com/office/officeart/2008/layout/LinedList"/>
    <dgm:cxn modelId="{EEAC4F7C-1C39-433D-A0F4-EEEC5672117E}" type="presParOf" srcId="{09C2059B-6D15-43F6-A18D-17BC270C0A26}" destId="{77E402C5-69BD-4913-8A16-B40D169E46E6}" srcOrd="1" destOrd="0" presId="urn:microsoft.com/office/officeart/2008/layout/LinedList"/>
    <dgm:cxn modelId="{85E2EE73-744E-4AED-AF13-7F6FFDD60A11}" type="presParOf" srcId="{77E402C5-69BD-4913-8A16-B40D169E46E6}" destId="{D7E81D47-9D7E-447E-9A34-5D021DED438A}" srcOrd="0" destOrd="0" presId="urn:microsoft.com/office/officeart/2008/layout/LinedList"/>
    <dgm:cxn modelId="{683FC4CB-9E6D-4DA0-86FF-FD1EA2951971}" type="presParOf" srcId="{77E402C5-69BD-4913-8A16-B40D169E46E6}" destId="{7140DD1A-33B3-482E-B4B2-37EA785CD2C3}" srcOrd="1" destOrd="0" presId="urn:microsoft.com/office/officeart/2008/layout/LinedList"/>
    <dgm:cxn modelId="{66FE274B-33BC-46A1-9EB8-8098E6B050D3}" type="presParOf" srcId="{09C2059B-6D15-43F6-A18D-17BC270C0A26}" destId="{ECEB9E91-8FD8-480F-9B76-AFDF0D1EEE3F}" srcOrd="2" destOrd="0" presId="urn:microsoft.com/office/officeart/2008/layout/LinedList"/>
    <dgm:cxn modelId="{5FA0886A-74C2-4FB9-BF86-BE0E3A9527EA}" type="presParOf" srcId="{09C2059B-6D15-43F6-A18D-17BC270C0A26}" destId="{1133EE2A-A958-402B-AB62-65AF3CFE7189}" srcOrd="3" destOrd="0" presId="urn:microsoft.com/office/officeart/2008/layout/LinedList"/>
    <dgm:cxn modelId="{0A8B25BF-6DF3-4BAE-A63C-3626E5E34D8D}" type="presParOf" srcId="{1133EE2A-A958-402B-AB62-65AF3CFE7189}" destId="{83631A15-5986-4421-A778-56394627CB10}" srcOrd="0" destOrd="0" presId="urn:microsoft.com/office/officeart/2008/layout/LinedList"/>
    <dgm:cxn modelId="{A19E2B40-20E8-4907-B4D3-C7E933EDC4E1}" type="presParOf" srcId="{1133EE2A-A958-402B-AB62-65AF3CFE7189}" destId="{1952F18C-9EB3-46BA-B933-B5D5F74AE64A}" srcOrd="1" destOrd="0" presId="urn:microsoft.com/office/officeart/2008/layout/LinedList"/>
    <dgm:cxn modelId="{12440320-7942-45AE-9C61-5A95CBD57FDC}" type="presParOf" srcId="{09C2059B-6D15-43F6-A18D-17BC270C0A26}" destId="{78936481-419B-48DA-9305-67F42D22333E}" srcOrd="4" destOrd="0" presId="urn:microsoft.com/office/officeart/2008/layout/LinedList"/>
    <dgm:cxn modelId="{B7857401-6D2E-4145-80CD-98771C115670}" type="presParOf" srcId="{09C2059B-6D15-43F6-A18D-17BC270C0A26}" destId="{1FC1CF4C-D09F-4430-BF10-23C3375FC5BD}" srcOrd="5" destOrd="0" presId="urn:microsoft.com/office/officeart/2008/layout/LinedList"/>
    <dgm:cxn modelId="{E641CEA5-D592-4FE3-80F7-B4E93D194293}" type="presParOf" srcId="{1FC1CF4C-D09F-4430-BF10-23C3375FC5BD}" destId="{49C0CDAC-9650-4814-99CA-F069E9047281}" srcOrd="0" destOrd="0" presId="urn:microsoft.com/office/officeart/2008/layout/LinedList"/>
    <dgm:cxn modelId="{65D4AD7C-E4C8-4094-A6A4-1E17A6B32C90}" type="presParOf" srcId="{1FC1CF4C-D09F-4430-BF10-23C3375FC5BD}" destId="{5AA9F278-B3E8-407A-920F-48135B15185E}" srcOrd="1" destOrd="0" presId="urn:microsoft.com/office/officeart/2008/layout/LinedList"/>
    <dgm:cxn modelId="{BF0DCC4F-E202-447D-B489-4D847487506B}" type="presParOf" srcId="{09C2059B-6D15-43F6-A18D-17BC270C0A26}" destId="{0FD43CA3-94D3-4DB1-A708-458897000DCE}" srcOrd="6" destOrd="0" presId="urn:microsoft.com/office/officeart/2008/layout/LinedList"/>
    <dgm:cxn modelId="{0B03B93D-F417-4235-9817-62D14C90BFA0}" type="presParOf" srcId="{09C2059B-6D15-43F6-A18D-17BC270C0A26}" destId="{E9F328B0-BF34-4911-BDDA-FAEB3FF5CA89}" srcOrd="7" destOrd="0" presId="urn:microsoft.com/office/officeart/2008/layout/LinedList"/>
    <dgm:cxn modelId="{E87D5F3D-D0FF-4FDF-A724-6C98E538678B}" type="presParOf" srcId="{E9F328B0-BF34-4911-BDDA-FAEB3FF5CA89}" destId="{A50C7ECB-C0B0-473B-92A1-C2E5EFA656F5}" srcOrd="0" destOrd="0" presId="urn:microsoft.com/office/officeart/2008/layout/LinedList"/>
    <dgm:cxn modelId="{9805C916-C733-44F4-B44B-6FAF53343C92}" type="presParOf" srcId="{E9F328B0-BF34-4911-BDDA-FAEB3FF5CA89}" destId="{C720A61E-08AA-456C-B001-9C6E62671B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1A901F-2FD2-4821-ACEE-5A577B586044}"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A6FA3909-4B7A-460F-AD42-69103317B641}">
      <dgm:prSet/>
      <dgm:spPr/>
      <dgm:t>
        <a:bodyPr/>
        <a:lstStyle/>
        <a:p>
          <a:r>
            <a:rPr lang="en-GB"/>
            <a:t>Identification &amp; mapping of over 300 systematic reviews in area of crime reduction;</a:t>
          </a:r>
          <a:endParaRPr lang="en-US"/>
        </a:p>
      </dgm:t>
    </dgm:pt>
    <dgm:pt modelId="{181BD5B2-570C-409D-8D53-59C681AFE391}" type="parTrans" cxnId="{18E9A028-0990-4102-ACE3-32A1F7050C34}">
      <dgm:prSet/>
      <dgm:spPr/>
      <dgm:t>
        <a:bodyPr/>
        <a:lstStyle/>
        <a:p>
          <a:endParaRPr lang="en-US"/>
        </a:p>
      </dgm:t>
    </dgm:pt>
    <dgm:pt modelId="{364C61AA-4EED-4E93-BEE6-4A632E80227C}" type="sibTrans" cxnId="{18E9A028-0990-4102-ACE3-32A1F7050C34}">
      <dgm:prSet/>
      <dgm:spPr/>
      <dgm:t>
        <a:bodyPr/>
        <a:lstStyle/>
        <a:p>
          <a:endParaRPr lang="en-US"/>
        </a:p>
      </dgm:t>
    </dgm:pt>
    <dgm:pt modelId="{11FC7C60-F883-493B-B77A-62AAF07F48BE}">
      <dgm:prSet/>
      <dgm:spPr/>
      <dgm:t>
        <a:bodyPr/>
        <a:lstStyle/>
        <a:p>
          <a:r>
            <a:rPr lang="en-GB"/>
            <a:t>Design of EMMIE coding system to rate and rank the evidence to help make it more accessible to practitioners;</a:t>
          </a:r>
          <a:endParaRPr lang="en-US"/>
        </a:p>
      </dgm:t>
    </dgm:pt>
    <dgm:pt modelId="{4B3EC61D-00E2-44E5-BA29-E272744B637D}" type="parTrans" cxnId="{376B78C9-E652-4FC2-B1B7-38EAF79AA918}">
      <dgm:prSet/>
      <dgm:spPr/>
      <dgm:t>
        <a:bodyPr/>
        <a:lstStyle/>
        <a:p>
          <a:endParaRPr lang="en-US"/>
        </a:p>
      </dgm:t>
    </dgm:pt>
    <dgm:pt modelId="{25535A1D-46A6-44C4-8A69-39C070822F89}" type="sibTrans" cxnId="{376B78C9-E652-4FC2-B1B7-38EAF79AA918}">
      <dgm:prSet/>
      <dgm:spPr/>
      <dgm:t>
        <a:bodyPr/>
        <a:lstStyle/>
        <a:p>
          <a:endParaRPr lang="en-US"/>
        </a:p>
      </dgm:t>
    </dgm:pt>
    <dgm:pt modelId="{577E70DA-44F6-44FE-B38F-4CC182553F7B}">
      <dgm:prSet/>
      <dgm:spPr/>
      <dgm:t>
        <a:bodyPr/>
        <a:lstStyle/>
        <a:p>
          <a:r>
            <a:rPr lang="en-GB"/>
            <a:t>Development of the Crime Reduction Toolkit, providing easy access to the crime reduction evidence;</a:t>
          </a:r>
          <a:endParaRPr lang="en-US"/>
        </a:p>
      </dgm:t>
    </dgm:pt>
    <dgm:pt modelId="{68872653-6B46-426A-9565-C95A16E79E8F}" type="parTrans" cxnId="{608818E0-860D-4617-B427-F1C2E1634AC5}">
      <dgm:prSet/>
      <dgm:spPr/>
      <dgm:t>
        <a:bodyPr/>
        <a:lstStyle/>
        <a:p>
          <a:endParaRPr lang="en-US"/>
        </a:p>
      </dgm:t>
    </dgm:pt>
    <dgm:pt modelId="{D2BC02A4-94C5-4357-887E-4B9D33FB633B}" type="sibTrans" cxnId="{608818E0-860D-4617-B427-F1C2E1634AC5}">
      <dgm:prSet/>
      <dgm:spPr/>
      <dgm:t>
        <a:bodyPr/>
        <a:lstStyle/>
        <a:p>
          <a:endParaRPr lang="en-US"/>
        </a:p>
      </dgm:t>
    </dgm:pt>
    <dgm:pt modelId="{F3A2E4A9-8062-4765-8F6C-5DAE752DA7EF}">
      <dgm:prSet/>
      <dgm:spPr/>
      <dgm:t>
        <a:bodyPr/>
        <a:lstStyle/>
        <a:p>
          <a:r>
            <a:rPr lang="en-GB"/>
            <a:t>12 new systematic reviews on crime reduction interventions incl. alley-gating, retail tagging and mentoring;</a:t>
          </a:r>
          <a:endParaRPr lang="en-US"/>
        </a:p>
      </dgm:t>
    </dgm:pt>
    <dgm:pt modelId="{CE3D4768-0B5B-4793-8A7C-23488DB305A6}" type="parTrans" cxnId="{8AF9060F-C01C-4890-8610-572E277A504C}">
      <dgm:prSet/>
      <dgm:spPr/>
      <dgm:t>
        <a:bodyPr/>
        <a:lstStyle/>
        <a:p>
          <a:endParaRPr lang="en-US"/>
        </a:p>
      </dgm:t>
    </dgm:pt>
    <dgm:pt modelId="{61387CAA-7341-4B69-9220-17CFCED784B3}" type="sibTrans" cxnId="{8AF9060F-C01C-4890-8610-572E277A504C}">
      <dgm:prSet/>
      <dgm:spPr/>
      <dgm:t>
        <a:bodyPr/>
        <a:lstStyle/>
        <a:p>
          <a:endParaRPr lang="en-US"/>
        </a:p>
      </dgm:t>
    </dgm:pt>
    <dgm:pt modelId="{0583DA5B-7098-4388-9782-8281917D5C24}">
      <dgm:prSet/>
      <dgm:spPr/>
      <dgm:t>
        <a:bodyPr/>
        <a:lstStyle/>
        <a:p>
          <a:r>
            <a:rPr lang="en-GB"/>
            <a:t>Guidance on analysing costs of interventions;</a:t>
          </a:r>
          <a:endParaRPr lang="en-US"/>
        </a:p>
      </dgm:t>
    </dgm:pt>
    <dgm:pt modelId="{89FBDE78-DAAF-4E05-916D-90E729618602}" type="parTrans" cxnId="{B698C8AC-7BEE-4336-BABD-A5F8D65B4E5D}">
      <dgm:prSet/>
      <dgm:spPr/>
      <dgm:t>
        <a:bodyPr/>
        <a:lstStyle/>
        <a:p>
          <a:endParaRPr lang="en-US"/>
        </a:p>
      </dgm:t>
    </dgm:pt>
    <dgm:pt modelId="{A4F69933-07B2-4D74-9827-ABB83DCCEBE7}" type="sibTrans" cxnId="{B698C8AC-7BEE-4336-BABD-A5F8D65B4E5D}">
      <dgm:prSet/>
      <dgm:spPr/>
      <dgm:t>
        <a:bodyPr/>
        <a:lstStyle/>
        <a:p>
          <a:endParaRPr lang="en-US"/>
        </a:p>
      </dgm:t>
    </dgm:pt>
    <dgm:pt modelId="{B93F1FD2-2F84-496C-89F4-A4C2E2F979A9}">
      <dgm:prSet/>
      <dgm:spPr/>
      <dgm:t>
        <a:bodyPr/>
        <a:lstStyle/>
        <a:p>
          <a:r>
            <a:rPr lang="en-GB"/>
            <a:t>Development of training package on understanding evidence-based approaches. </a:t>
          </a:r>
          <a:endParaRPr lang="en-US"/>
        </a:p>
      </dgm:t>
    </dgm:pt>
    <dgm:pt modelId="{ABB70393-7585-4BEC-A8A4-15BFD0308C8F}" type="parTrans" cxnId="{EF40B309-C0C2-462F-B9B8-BE155618AC18}">
      <dgm:prSet/>
      <dgm:spPr/>
      <dgm:t>
        <a:bodyPr/>
        <a:lstStyle/>
        <a:p>
          <a:endParaRPr lang="en-US"/>
        </a:p>
      </dgm:t>
    </dgm:pt>
    <dgm:pt modelId="{B36C5CEF-2A32-4029-8B77-1E97BCD94C01}" type="sibTrans" cxnId="{EF40B309-C0C2-462F-B9B8-BE155618AC18}">
      <dgm:prSet/>
      <dgm:spPr/>
      <dgm:t>
        <a:bodyPr/>
        <a:lstStyle/>
        <a:p>
          <a:endParaRPr lang="en-US"/>
        </a:p>
      </dgm:t>
    </dgm:pt>
    <dgm:pt modelId="{71D1364F-02E5-4E52-BAB8-280BD47AD4F9}" type="pres">
      <dgm:prSet presAssocID="{C71A901F-2FD2-4821-ACEE-5A577B586044}" presName="diagram" presStyleCnt="0">
        <dgm:presLayoutVars>
          <dgm:dir/>
          <dgm:resizeHandles val="exact"/>
        </dgm:presLayoutVars>
      </dgm:prSet>
      <dgm:spPr/>
    </dgm:pt>
    <dgm:pt modelId="{3946C2D4-BE99-4F30-B7FB-59D8827B2926}" type="pres">
      <dgm:prSet presAssocID="{A6FA3909-4B7A-460F-AD42-69103317B641}" presName="node" presStyleLbl="node1" presStyleIdx="0" presStyleCnt="6">
        <dgm:presLayoutVars>
          <dgm:bulletEnabled val="1"/>
        </dgm:presLayoutVars>
      </dgm:prSet>
      <dgm:spPr/>
    </dgm:pt>
    <dgm:pt modelId="{7FF349A8-C6DE-4B1E-A57C-03B9CDAD04CD}" type="pres">
      <dgm:prSet presAssocID="{364C61AA-4EED-4E93-BEE6-4A632E80227C}" presName="sibTrans" presStyleCnt="0"/>
      <dgm:spPr/>
    </dgm:pt>
    <dgm:pt modelId="{5E1018BF-985F-4769-A40A-3B1DC616B634}" type="pres">
      <dgm:prSet presAssocID="{11FC7C60-F883-493B-B77A-62AAF07F48BE}" presName="node" presStyleLbl="node1" presStyleIdx="1" presStyleCnt="6">
        <dgm:presLayoutVars>
          <dgm:bulletEnabled val="1"/>
        </dgm:presLayoutVars>
      </dgm:prSet>
      <dgm:spPr/>
    </dgm:pt>
    <dgm:pt modelId="{253FD9DE-76EC-4DAF-8275-5CD35C46F800}" type="pres">
      <dgm:prSet presAssocID="{25535A1D-46A6-44C4-8A69-39C070822F89}" presName="sibTrans" presStyleCnt="0"/>
      <dgm:spPr/>
    </dgm:pt>
    <dgm:pt modelId="{52B3BADD-ABFF-4D12-AB3C-11D8468FDD3D}" type="pres">
      <dgm:prSet presAssocID="{577E70DA-44F6-44FE-B38F-4CC182553F7B}" presName="node" presStyleLbl="node1" presStyleIdx="2" presStyleCnt="6">
        <dgm:presLayoutVars>
          <dgm:bulletEnabled val="1"/>
        </dgm:presLayoutVars>
      </dgm:prSet>
      <dgm:spPr/>
    </dgm:pt>
    <dgm:pt modelId="{C7E672AF-D8A1-4965-BA69-C86300A3C0A1}" type="pres">
      <dgm:prSet presAssocID="{D2BC02A4-94C5-4357-887E-4B9D33FB633B}" presName="sibTrans" presStyleCnt="0"/>
      <dgm:spPr/>
    </dgm:pt>
    <dgm:pt modelId="{6A6CF770-77F4-4D02-98E7-896BA5EFBBE7}" type="pres">
      <dgm:prSet presAssocID="{F3A2E4A9-8062-4765-8F6C-5DAE752DA7EF}" presName="node" presStyleLbl="node1" presStyleIdx="3" presStyleCnt="6">
        <dgm:presLayoutVars>
          <dgm:bulletEnabled val="1"/>
        </dgm:presLayoutVars>
      </dgm:prSet>
      <dgm:spPr/>
    </dgm:pt>
    <dgm:pt modelId="{3BBED2B3-355C-43B6-9399-A99829689917}" type="pres">
      <dgm:prSet presAssocID="{61387CAA-7341-4B69-9220-17CFCED784B3}" presName="sibTrans" presStyleCnt="0"/>
      <dgm:spPr/>
    </dgm:pt>
    <dgm:pt modelId="{5CFABEF3-F6C3-4E02-842E-D408F200C5B5}" type="pres">
      <dgm:prSet presAssocID="{0583DA5B-7098-4388-9782-8281917D5C24}" presName="node" presStyleLbl="node1" presStyleIdx="4" presStyleCnt="6">
        <dgm:presLayoutVars>
          <dgm:bulletEnabled val="1"/>
        </dgm:presLayoutVars>
      </dgm:prSet>
      <dgm:spPr/>
    </dgm:pt>
    <dgm:pt modelId="{5A5BE4F5-4318-478E-8FBE-34FE556F4DAC}" type="pres">
      <dgm:prSet presAssocID="{A4F69933-07B2-4D74-9827-ABB83DCCEBE7}" presName="sibTrans" presStyleCnt="0"/>
      <dgm:spPr/>
    </dgm:pt>
    <dgm:pt modelId="{CD0F4B7F-3E0D-4F3D-BCA4-B3A295EA0472}" type="pres">
      <dgm:prSet presAssocID="{B93F1FD2-2F84-496C-89F4-A4C2E2F979A9}" presName="node" presStyleLbl="node1" presStyleIdx="5" presStyleCnt="6">
        <dgm:presLayoutVars>
          <dgm:bulletEnabled val="1"/>
        </dgm:presLayoutVars>
      </dgm:prSet>
      <dgm:spPr/>
    </dgm:pt>
  </dgm:ptLst>
  <dgm:cxnLst>
    <dgm:cxn modelId="{60BF3903-A948-4A65-9D00-C6585A438951}" type="presOf" srcId="{C71A901F-2FD2-4821-ACEE-5A577B586044}" destId="{71D1364F-02E5-4E52-BAB8-280BD47AD4F9}" srcOrd="0" destOrd="0" presId="urn:microsoft.com/office/officeart/2005/8/layout/default"/>
    <dgm:cxn modelId="{EF40B309-C0C2-462F-B9B8-BE155618AC18}" srcId="{C71A901F-2FD2-4821-ACEE-5A577B586044}" destId="{B93F1FD2-2F84-496C-89F4-A4C2E2F979A9}" srcOrd="5" destOrd="0" parTransId="{ABB70393-7585-4BEC-A8A4-15BFD0308C8F}" sibTransId="{B36C5CEF-2A32-4029-8B77-1E97BCD94C01}"/>
    <dgm:cxn modelId="{8AF9060F-C01C-4890-8610-572E277A504C}" srcId="{C71A901F-2FD2-4821-ACEE-5A577B586044}" destId="{F3A2E4A9-8062-4765-8F6C-5DAE752DA7EF}" srcOrd="3" destOrd="0" parTransId="{CE3D4768-0B5B-4793-8A7C-23488DB305A6}" sibTransId="{61387CAA-7341-4B69-9220-17CFCED784B3}"/>
    <dgm:cxn modelId="{18E9A028-0990-4102-ACE3-32A1F7050C34}" srcId="{C71A901F-2FD2-4821-ACEE-5A577B586044}" destId="{A6FA3909-4B7A-460F-AD42-69103317B641}" srcOrd="0" destOrd="0" parTransId="{181BD5B2-570C-409D-8D53-59C681AFE391}" sibTransId="{364C61AA-4EED-4E93-BEE6-4A632E80227C}"/>
    <dgm:cxn modelId="{2172592A-991F-495D-91B4-3D99652DBAC5}" type="presOf" srcId="{A6FA3909-4B7A-460F-AD42-69103317B641}" destId="{3946C2D4-BE99-4F30-B7FB-59D8827B2926}" srcOrd="0" destOrd="0" presId="urn:microsoft.com/office/officeart/2005/8/layout/default"/>
    <dgm:cxn modelId="{0FF46D34-EE63-4765-8CC3-A8B7881EA199}" type="presOf" srcId="{11FC7C60-F883-493B-B77A-62AAF07F48BE}" destId="{5E1018BF-985F-4769-A40A-3B1DC616B634}" srcOrd="0" destOrd="0" presId="urn:microsoft.com/office/officeart/2005/8/layout/default"/>
    <dgm:cxn modelId="{9212EB5D-90D0-429A-A203-36FC27501630}" type="presOf" srcId="{0583DA5B-7098-4388-9782-8281917D5C24}" destId="{5CFABEF3-F6C3-4E02-842E-D408F200C5B5}" srcOrd="0" destOrd="0" presId="urn:microsoft.com/office/officeart/2005/8/layout/default"/>
    <dgm:cxn modelId="{E76CB56E-794C-4D48-A966-9CD21DF66047}" type="presOf" srcId="{F3A2E4A9-8062-4765-8F6C-5DAE752DA7EF}" destId="{6A6CF770-77F4-4D02-98E7-896BA5EFBBE7}" srcOrd="0" destOrd="0" presId="urn:microsoft.com/office/officeart/2005/8/layout/default"/>
    <dgm:cxn modelId="{B698C8AC-7BEE-4336-BABD-A5F8D65B4E5D}" srcId="{C71A901F-2FD2-4821-ACEE-5A577B586044}" destId="{0583DA5B-7098-4388-9782-8281917D5C24}" srcOrd="4" destOrd="0" parTransId="{89FBDE78-DAAF-4E05-916D-90E729618602}" sibTransId="{A4F69933-07B2-4D74-9827-ABB83DCCEBE7}"/>
    <dgm:cxn modelId="{376B78C9-E652-4FC2-B1B7-38EAF79AA918}" srcId="{C71A901F-2FD2-4821-ACEE-5A577B586044}" destId="{11FC7C60-F883-493B-B77A-62AAF07F48BE}" srcOrd="1" destOrd="0" parTransId="{4B3EC61D-00E2-44E5-BA29-E272744B637D}" sibTransId="{25535A1D-46A6-44C4-8A69-39C070822F89}"/>
    <dgm:cxn modelId="{596003D8-B5D0-47E7-9FFF-4FD7710858A7}" type="presOf" srcId="{577E70DA-44F6-44FE-B38F-4CC182553F7B}" destId="{52B3BADD-ABFF-4D12-AB3C-11D8468FDD3D}" srcOrd="0" destOrd="0" presId="urn:microsoft.com/office/officeart/2005/8/layout/default"/>
    <dgm:cxn modelId="{608818E0-860D-4617-B427-F1C2E1634AC5}" srcId="{C71A901F-2FD2-4821-ACEE-5A577B586044}" destId="{577E70DA-44F6-44FE-B38F-4CC182553F7B}" srcOrd="2" destOrd="0" parTransId="{68872653-6B46-426A-9565-C95A16E79E8F}" sibTransId="{D2BC02A4-94C5-4357-887E-4B9D33FB633B}"/>
    <dgm:cxn modelId="{163B71F2-25D3-49B7-94DF-E8B0029A0A0E}" type="presOf" srcId="{B93F1FD2-2F84-496C-89F4-A4C2E2F979A9}" destId="{CD0F4B7F-3E0D-4F3D-BCA4-B3A295EA0472}" srcOrd="0" destOrd="0" presId="urn:microsoft.com/office/officeart/2005/8/layout/default"/>
    <dgm:cxn modelId="{21FAA4DD-CF9B-4593-8AF4-3EDADB918E1F}" type="presParOf" srcId="{71D1364F-02E5-4E52-BAB8-280BD47AD4F9}" destId="{3946C2D4-BE99-4F30-B7FB-59D8827B2926}" srcOrd="0" destOrd="0" presId="urn:microsoft.com/office/officeart/2005/8/layout/default"/>
    <dgm:cxn modelId="{3BDD3BF3-C822-4CC9-A12F-4D8FA8B6ECAB}" type="presParOf" srcId="{71D1364F-02E5-4E52-BAB8-280BD47AD4F9}" destId="{7FF349A8-C6DE-4B1E-A57C-03B9CDAD04CD}" srcOrd="1" destOrd="0" presId="urn:microsoft.com/office/officeart/2005/8/layout/default"/>
    <dgm:cxn modelId="{1B6849AF-99FD-4F17-9A83-8C40164DD458}" type="presParOf" srcId="{71D1364F-02E5-4E52-BAB8-280BD47AD4F9}" destId="{5E1018BF-985F-4769-A40A-3B1DC616B634}" srcOrd="2" destOrd="0" presId="urn:microsoft.com/office/officeart/2005/8/layout/default"/>
    <dgm:cxn modelId="{87FB889B-5FFF-48FF-91AE-5F6A3D337C76}" type="presParOf" srcId="{71D1364F-02E5-4E52-BAB8-280BD47AD4F9}" destId="{253FD9DE-76EC-4DAF-8275-5CD35C46F800}" srcOrd="3" destOrd="0" presId="urn:microsoft.com/office/officeart/2005/8/layout/default"/>
    <dgm:cxn modelId="{06B9A4AE-128F-4AFA-94E3-9C4572BEF8EB}" type="presParOf" srcId="{71D1364F-02E5-4E52-BAB8-280BD47AD4F9}" destId="{52B3BADD-ABFF-4D12-AB3C-11D8468FDD3D}" srcOrd="4" destOrd="0" presId="urn:microsoft.com/office/officeart/2005/8/layout/default"/>
    <dgm:cxn modelId="{EA206EDB-58ED-4859-B649-683CBCB2F59B}" type="presParOf" srcId="{71D1364F-02E5-4E52-BAB8-280BD47AD4F9}" destId="{C7E672AF-D8A1-4965-BA69-C86300A3C0A1}" srcOrd="5" destOrd="0" presId="urn:microsoft.com/office/officeart/2005/8/layout/default"/>
    <dgm:cxn modelId="{1DB1ECCA-5B6F-4530-80F7-4E07563207FB}" type="presParOf" srcId="{71D1364F-02E5-4E52-BAB8-280BD47AD4F9}" destId="{6A6CF770-77F4-4D02-98E7-896BA5EFBBE7}" srcOrd="6" destOrd="0" presId="urn:microsoft.com/office/officeart/2005/8/layout/default"/>
    <dgm:cxn modelId="{202D8CFE-0A0E-44F9-944B-94323A741914}" type="presParOf" srcId="{71D1364F-02E5-4E52-BAB8-280BD47AD4F9}" destId="{3BBED2B3-355C-43B6-9399-A99829689917}" srcOrd="7" destOrd="0" presId="urn:microsoft.com/office/officeart/2005/8/layout/default"/>
    <dgm:cxn modelId="{D9EFBBFE-A74C-45B4-9818-51009C1DDDF9}" type="presParOf" srcId="{71D1364F-02E5-4E52-BAB8-280BD47AD4F9}" destId="{5CFABEF3-F6C3-4E02-842E-D408F200C5B5}" srcOrd="8" destOrd="0" presId="urn:microsoft.com/office/officeart/2005/8/layout/default"/>
    <dgm:cxn modelId="{CD076C97-A2DF-4E60-8763-FD1223FD00F3}" type="presParOf" srcId="{71D1364F-02E5-4E52-BAB8-280BD47AD4F9}" destId="{5A5BE4F5-4318-478E-8FBE-34FE556F4DAC}" srcOrd="9" destOrd="0" presId="urn:microsoft.com/office/officeart/2005/8/layout/default"/>
    <dgm:cxn modelId="{4394F4D9-1987-4250-9315-CB7CA355F945}" type="presParOf" srcId="{71D1364F-02E5-4E52-BAB8-280BD47AD4F9}" destId="{CD0F4B7F-3E0D-4F3D-BCA4-B3A295EA0472}"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C8D4A9-52A8-473E-BA2E-A3A6E5FB0094}"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3C3E3326-A98E-4500-B979-926A87FAE605}">
      <dgm:prSet/>
      <dgm:spPr/>
      <dgm:t>
        <a:bodyPr/>
        <a:lstStyle/>
        <a:p>
          <a:r>
            <a:rPr lang="en-GB"/>
            <a:t>Any questions?</a:t>
          </a:r>
          <a:endParaRPr lang="en-US"/>
        </a:p>
      </dgm:t>
    </dgm:pt>
    <dgm:pt modelId="{414BB1BF-0761-4D16-B67A-9D233134BB0B}" type="parTrans" cxnId="{E5F103D7-38FB-435B-B239-1048A975998F}">
      <dgm:prSet/>
      <dgm:spPr/>
      <dgm:t>
        <a:bodyPr/>
        <a:lstStyle/>
        <a:p>
          <a:endParaRPr lang="en-US"/>
        </a:p>
      </dgm:t>
    </dgm:pt>
    <dgm:pt modelId="{2B06F522-60E3-45D6-8B94-BF7E9AA4050A}" type="sibTrans" cxnId="{E5F103D7-38FB-435B-B239-1048A975998F}">
      <dgm:prSet/>
      <dgm:spPr/>
      <dgm:t>
        <a:bodyPr/>
        <a:lstStyle/>
        <a:p>
          <a:endParaRPr lang="en-US"/>
        </a:p>
      </dgm:t>
    </dgm:pt>
    <dgm:pt modelId="{E322D810-D8B3-47EB-82A3-C01A329A4E95}">
      <dgm:prSet/>
      <dgm:spPr/>
      <dgm:t>
        <a:bodyPr/>
        <a:lstStyle/>
        <a:p>
          <a:r>
            <a:rPr lang="en-GB"/>
            <a:t>Well Done!</a:t>
          </a:r>
          <a:endParaRPr lang="en-US"/>
        </a:p>
      </dgm:t>
    </dgm:pt>
    <dgm:pt modelId="{573A0E9D-44D6-4C7B-A981-C7191F295EFA}" type="parTrans" cxnId="{8A5E555A-A763-4B24-96F7-6DFDDACCDB9F}">
      <dgm:prSet/>
      <dgm:spPr/>
      <dgm:t>
        <a:bodyPr/>
        <a:lstStyle/>
        <a:p>
          <a:endParaRPr lang="en-US"/>
        </a:p>
      </dgm:t>
    </dgm:pt>
    <dgm:pt modelId="{4638BAA7-5528-4BA4-92F1-545108EBD66C}" type="sibTrans" cxnId="{8A5E555A-A763-4B24-96F7-6DFDDACCDB9F}">
      <dgm:prSet/>
      <dgm:spPr/>
      <dgm:t>
        <a:bodyPr/>
        <a:lstStyle/>
        <a:p>
          <a:endParaRPr lang="en-US"/>
        </a:p>
      </dgm:t>
    </dgm:pt>
    <dgm:pt modelId="{9F292317-9A03-4AEA-BDD8-5BEA5DF80E7F}">
      <dgm:prSet/>
      <dgm:spPr/>
      <dgm:t>
        <a:bodyPr/>
        <a:lstStyle/>
        <a:p>
          <a:r>
            <a:rPr lang="en-GB"/>
            <a:t>See you next week!</a:t>
          </a:r>
          <a:endParaRPr lang="en-US"/>
        </a:p>
      </dgm:t>
    </dgm:pt>
    <dgm:pt modelId="{2F3335EF-E028-455B-AE64-599604EB6DC6}" type="parTrans" cxnId="{A818286D-48DE-4915-9957-9236DAAEA906}">
      <dgm:prSet/>
      <dgm:spPr/>
      <dgm:t>
        <a:bodyPr/>
        <a:lstStyle/>
        <a:p>
          <a:endParaRPr lang="en-US"/>
        </a:p>
      </dgm:t>
    </dgm:pt>
    <dgm:pt modelId="{FF9D9602-1E0F-48BF-AEAA-0F64D575C2DF}" type="sibTrans" cxnId="{A818286D-48DE-4915-9957-9236DAAEA906}">
      <dgm:prSet/>
      <dgm:spPr/>
      <dgm:t>
        <a:bodyPr/>
        <a:lstStyle/>
        <a:p>
          <a:endParaRPr lang="en-US"/>
        </a:p>
      </dgm:t>
    </dgm:pt>
    <dgm:pt modelId="{8B4FE978-7597-4427-A2A1-46CE5C29793C}" type="pres">
      <dgm:prSet presAssocID="{97C8D4A9-52A8-473E-BA2E-A3A6E5FB0094}" presName="linear" presStyleCnt="0">
        <dgm:presLayoutVars>
          <dgm:dir/>
          <dgm:animLvl val="lvl"/>
          <dgm:resizeHandles val="exact"/>
        </dgm:presLayoutVars>
      </dgm:prSet>
      <dgm:spPr/>
    </dgm:pt>
    <dgm:pt modelId="{D61E6434-F648-484F-97B1-7CDFA71123FB}" type="pres">
      <dgm:prSet presAssocID="{3C3E3326-A98E-4500-B979-926A87FAE605}" presName="parentLin" presStyleCnt="0"/>
      <dgm:spPr/>
    </dgm:pt>
    <dgm:pt modelId="{51120BD8-4B29-4758-B18B-CC97D3147C73}" type="pres">
      <dgm:prSet presAssocID="{3C3E3326-A98E-4500-B979-926A87FAE605}" presName="parentLeftMargin" presStyleLbl="node1" presStyleIdx="0" presStyleCnt="3"/>
      <dgm:spPr/>
    </dgm:pt>
    <dgm:pt modelId="{D38D42B2-21F1-4D5D-AC10-E3A34714F620}" type="pres">
      <dgm:prSet presAssocID="{3C3E3326-A98E-4500-B979-926A87FAE605}" presName="parentText" presStyleLbl="node1" presStyleIdx="0" presStyleCnt="3">
        <dgm:presLayoutVars>
          <dgm:chMax val="0"/>
          <dgm:bulletEnabled val="1"/>
        </dgm:presLayoutVars>
      </dgm:prSet>
      <dgm:spPr/>
    </dgm:pt>
    <dgm:pt modelId="{E7330B22-5265-4F55-9B15-239142837B88}" type="pres">
      <dgm:prSet presAssocID="{3C3E3326-A98E-4500-B979-926A87FAE605}" presName="negativeSpace" presStyleCnt="0"/>
      <dgm:spPr/>
    </dgm:pt>
    <dgm:pt modelId="{8017B16E-95D0-46A9-B887-7FE81A1A3650}" type="pres">
      <dgm:prSet presAssocID="{3C3E3326-A98E-4500-B979-926A87FAE605}" presName="childText" presStyleLbl="conFgAcc1" presStyleIdx="0" presStyleCnt="3">
        <dgm:presLayoutVars>
          <dgm:bulletEnabled val="1"/>
        </dgm:presLayoutVars>
      </dgm:prSet>
      <dgm:spPr/>
    </dgm:pt>
    <dgm:pt modelId="{3AB4A769-E28B-4384-B100-D78569FADB3B}" type="pres">
      <dgm:prSet presAssocID="{2B06F522-60E3-45D6-8B94-BF7E9AA4050A}" presName="spaceBetweenRectangles" presStyleCnt="0"/>
      <dgm:spPr/>
    </dgm:pt>
    <dgm:pt modelId="{05420B14-9DC7-46CF-95D0-C6977A4C72C2}" type="pres">
      <dgm:prSet presAssocID="{E322D810-D8B3-47EB-82A3-C01A329A4E95}" presName="parentLin" presStyleCnt="0"/>
      <dgm:spPr/>
    </dgm:pt>
    <dgm:pt modelId="{73B8670D-0DF9-4D78-8321-7803E40C04AE}" type="pres">
      <dgm:prSet presAssocID="{E322D810-D8B3-47EB-82A3-C01A329A4E95}" presName="parentLeftMargin" presStyleLbl="node1" presStyleIdx="0" presStyleCnt="3"/>
      <dgm:spPr/>
    </dgm:pt>
    <dgm:pt modelId="{F48D085A-9851-4FD4-AF22-4980902A91F3}" type="pres">
      <dgm:prSet presAssocID="{E322D810-D8B3-47EB-82A3-C01A329A4E95}" presName="parentText" presStyleLbl="node1" presStyleIdx="1" presStyleCnt="3">
        <dgm:presLayoutVars>
          <dgm:chMax val="0"/>
          <dgm:bulletEnabled val="1"/>
        </dgm:presLayoutVars>
      </dgm:prSet>
      <dgm:spPr/>
    </dgm:pt>
    <dgm:pt modelId="{BDBB019E-A758-4C39-B577-47F75A57DA0A}" type="pres">
      <dgm:prSet presAssocID="{E322D810-D8B3-47EB-82A3-C01A329A4E95}" presName="negativeSpace" presStyleCnt="0"/>
      <dgm:spPr/>
    </dgm:pt>
    <dgm:pt modelId="{66195640-D4E6-4B86-AA5D-62F9393F3EC4}" type="pres">
      <dgm:prSet presAssocID="{E322D810-D8B3-47EB-82A3-C01A329A4E95}" presName="childText" presStyleLbl="conFgAcc1" presStyleIdx="1" presStyleCnt="3">
        <dgm:presLayoutVars>
          <dgm:bulletEnabled val="1"/>
        </dgm:presLayoutVars>
      </dgm:prSet>
      <dgm:spPr/>
    </dgm:pt>
    <dgm:pt modelId="{377DD88D-D293-4FE6-AF3D-2C358ACD1622}" type="pres">
      <dgm:prSet presAssocID="{4638BAA7-5528-4BA4-92F1-545108EBD66C}" presName="spaceBetweenRectangles" presStyleCnt="0"/>
      <dgm:spPr/>
    </dgm:pt>
    <dgm:pt modelId="{CF18AB3A-E62F-4CB7-B2CC-749008D74862}" type="pres">
      <dgm:prSet presAssocID="{9F292317-9A03-4AEA-BDD8-5BEA5DF80E7F}" presName="parentLin" presStyleCnt="0"/>
      <dgm:spPr/>
    </dgm:pt>
    <dgm:pt modelId="{0339C94D-BDC3-40BF-9C2B-04410B40B8FE}" type="pres">
      <dgm:prSet presAssocID="{9F292317-9A03-4AEA-BDD8-5BEA5DF80E7F}" presName="parentLeftMargin" presStyleLbl="node1" presStyleIdx="1" presStyleCnt="3"/>
      <dgm:spPr/>
    </dgm:pt>
    <dgm:pt modelId="{7D577A1A-08D0-4DDD-B934-9BA9BCD034E6}" type="pres">
      <dgm:prSet presAssocID="{9F292317-9A03-4AEA-BDD8-5BEA5DF80E7F}" presName="parentText" presStyleLbl="node1" presStyleIdx="2" presStyleCnt="3">
        <dgm:presLayoutVars>
          <dgm:chMax val="0"/>
          <dgm:bulletEnabled val="1"/>
        </dgm:presLayoutVars>
      </dgm:prSet>
      <dgm:spPr/>
    </dgm:pt>
    <dgm:pt modelId="{2A8AEAD3-D95C-4465-9D2D-6DD0279E1B16}" type="pres">
      <dgm:prSet presAssocID="{9F292317-9A03-4AEA-BDD8-5BEA5DF80E7F}" presName="negativeSpace" presStyleCnt="0"/>
      <dgm:spPr/>
    </dgm:pt>
    <dgm:pt modelId="{FDCC9DC8-2EBA-4CF5-A23B-065E4089F53C}" type="pres">
      <dgm:prSet presAssocID="{9F292317-9A03-4AEA-BDD8-5BEA5DF80E7F}" presName="childText" presStyleLbl="conFgAcc1" presStyleIdx="2" presStyleCnt="3">
        <dgm:presLayoutVars>
          <dgm:bulletEnabled val="1"/>
        </dgm:presLayoutVars>
      </dgm:prSet>
      <dgm:spPr/>
    </dgm:pt>
  </dgm:ptLst>
  <dgm:cxnLst>
    <dgm:cxn modelId="{1E28B724-39B8-4BFB-8C03-DE02A069AE19}" type="presOf" srcId="{E322D810-D8B3-47EB-82A3-C01A329A4E95}" destId="{73B8670D-0DF9-4D78-8321-7803E40C04AE}" srcOrd="0" destOrd="0" presId="urn:microsoft.com/office/officeart/2005/8/layout/list1"/>
    <dgm:cxn modelId="{C080DA30-7A49-4C00-865F-B3B44398859F}" type="presOf" srcId="{E322D810-D8B3-47EB-82A3-C01A329A4E95}" destId="{F48D085A-9851-4FD4-AF22-4980902A91F3}" srcOrd="1" destOrd="0" presId="urn:microsoft.com/office/officeart/2005/8/layout/list1"/>
    <dgm:cxn modelId="{A818286D-48DE-4915-9957-9236DAAEA906}" srcId="{97C8D4A9-52A8-473E-BA2E-A3A6E5FB0094}" destId="{9F292317-9A03-4AEA-BDD8-5BEA5DF80E7F}" srcOrd="2" destOrd="0" parTransId="{2F3335EF-E028-455B-AE64-599604EB6DC6}" sibTransId="{FF9D9602-1E0F-48BF-AEAA-0F64D575C2DF}"/>
    <dgm:cxn modelId="{D6E4E772-501C-4DB0-89C5-927614DD89D4}" type="presOf" srcId="{3C3E3326-A98E-4500-B979-926A87FAE605}" destId="{D38D42B2-21F1-4D5D-AC10-E3A34714F620}" srcOrd="1" destOrd="0" presId="urn:microsoft.com/office/officeart/2005/8/layout/list1"/>
    <dgm:cxn modelId="{8A5E555A-A763-4B24-96F7-6DFDDACCDB9F}" srcId="{97C8D4A9-52A8-473E-BA2E-A3A6E5FB0094}" destId="{E322D810-D8B3-47EB-82A3-C01A329A4E95}" srcOrd="1" destOrd="0" parTransId="{573A0E9D-44D6-4C7B-A981-C7191F295EFA}" sibTransId="{4638BAA7-5528-4BA4-92F1-545108EBD66C}"/>
    <dgm:cxn modelId="{E5A81A8C-9973-4969-A6E0-256D1DE4F54E}" type="presOf" srcId="{97C8D4A9-52A8-473E-BA2E-A3A6E5FB0094}" destId="{8B4FE978-7597-4427-A2A1-46CE5C29793C}" srcOrd="0" destOrd="0" presId="urn:microsoft.com/office/officeart/2005/8/layout/list1"/>
    <dgm:cxn modelId="{C79EB6AA-1152-428C-9C25-CB75E57C03BE}" type="presOf" srcId="{9F292317-9A03-4AEA-BDD8-5BEA5DF80E7F}" destId="{0339C94D-BDC3-40BF-9C2B-04410B40B8FE}" srcOrd="0" destOrd="0" presId="urn:microsoft.com/office/officeart/2005/8/layout/list1"/>
    <dgm:cxn modelId="{57BBD3C7-DF10-42CC-8636-919FFFC057C5}" type="presOf" srcId="{3C3E3326-A98E-4500-B979-926A87FAE605}" destId="{51120BD8-4B29-4758-B18B-CC97D3147C73}" srcOrd="0" destOrd="0" presId="urn:microsoft.com/office/officeart/2005/8/layout/list1"/>
    <dgm:cxn modelId="{C17982CA-515B-4B1C-9DD6-C9796F185B7F}" type="presOf" srcId="{9F292317-9A03-4AEA-BDD8-5BEA5DF80E7F}" destId="{7D577A1A-08D0-4DDD-B934-9BA9BCD034E6}" srcOrd="1" destOrd="0" presId="urn:microsoft.com/office/officeart/2005/8/layout/list1"/>
    <dgm:cxn modelId="{E5F103D7-38FB-435B-B239-1048A975998F}" srcId="{97C8D4A9-52A8-473E-BA2E-A3A6E5FB0094}" destId="{3C3E3326-A98E-4500-B979-926A87FAE605}" srcOrd="0" destOrd="0" parTransId="{414BB1BF-0761-4D16-B67A-9D233134BB0B}" sibTransId="{2B06F522-60E3-45D6-8B94-BF7E9AA4050A}"/>
    <dgm:cxn modelId="{11001154-1D12-40B3-99AE-6AA831A32BAC}" type="presParOf" srcId="{8B4FE978-7597-4427-A2A1-46CE5C29793C}" destId="{D61E6434-F648-484F-97B1-7CDFA71123FB}" srcOrd="0" destOrd="0" presId="urn:microsoft.com/office/officeart/2005/8/layout/list1"/>
    <dgm:cxn modelId="{15D8839C-DC42-4883-80E4-62A56B704228}" type="presParOf" srcId="{D61E6434-F648-484F-97B1-7CDFA71123FB}" destId="{51120BD8-4B29-4758-B18B-CC97D3147C73}" srcOrd="0" destOrd="0" presId="urn:microsoft.com/office/officeart/2005/8/layout/list1"/>
    <dgm:cxn modelId="{88379485-B98E-4EDE-931C-9DC9C73F6A28}" type="presParOf" srcId="{D61E6434-F648-484F-97B1-7CDFA71123FB}" destId="{D38D42B2-21F1-4D5D-AC10-E3A34714F620}" srcOrd="1" destOrd="0" presId="urn:microsoft.com/office/officeart/2005/8/layout/list1"/>
    <dgm:cxn modelId="{187DCB9C-071E-4326-926B-898F8C0C9065}" type="presParOf" srcId="{8B4FE978-7597-4427-A2A1-46CE5C29793C}" destId="{E7330B22-5265-4F55-9B15-239142837B88}" srcOrd="1" destOrd="0" presId="urn:microsoft.com/office/officeart/2005/8/layout/list1"/>
    <dgm:cxn modelId="{D9EAFFBF-E041-45D1-A371-44F9D3229820}" type="presParOf" srcId="{8B4FE978-7597-4427-A2A1-46CE5C29793C}" destId="{8017B16E-95D0-46A9-B887-7FE81A1A3650}" srcOrd="2" destOrd="0" presId="urn:microsoft.com/office/officeart/2005/8/layout/list1"/>
    <dgm:cxn modelId="{0FDF46EF-0CEE-41F3-A640-1B8620BE3669}" type="presParOf" srcId="{8B4FE978-7597-4427-A2A1-46CE5C29793C}" destId="{3AB4A769-E28B-4384-B100-D78569FADB3B}" srcOrd="3" destOrd="0" presId="urn:microsoft.com/office/officeart/2005/8/layout/list1"/>
    <dgm:cxn modelId="{F05C6018-845F-497A-9027-552FD8CAAB4E}" type="presParOf" srcId="{8B4FE978-7597-4427-A2A1-46CE5C29793C}" destId="{05420B14-9DC7-46CF-95D0-C6977A4C72C2}" srcOrd="4" destOrd="0" presId="urn:microsoft.com/office/officeart/2005/8/layout/list1"/>
    <dgm:cxn modelId="{72918E1F-6D09-40D1-9CC8-EC6594C47B5D}" type="presParOf" srcId="{05420B14-9DC7-46CF-95D0-C6977A4C72C2}" destId="{73B8670D-0DF9-4D78-8321-7803E40C04AE}" srcOrd="0" destOrd="0" presId="urn:microsoft.com/office/officeart/2005/8/layout/list1"/>
    <dgm:cxn modelId="{5782C253-C5A9-4F41-BA44-1D54E37843B3}" type="presParOf" srcId="{05420B14-9DC7-46CF-95D0-C6977A4C72C2}" destId="{F48D085A-9851-4FD4-AF22-4980902A91F3}" srcOrd="1" destOrd="0" presId="urn:microsoft.com/office/officeart/2005/8/layout/list1"/>
    <dgm:cxn modelId="{1C2BFF01-CE69-4AD6-B017-894061225880}" type="presParOf" srcId="{8B4FE978-7597-4427-A2A1-46CE5C29793C}" destId="{BDBB019E-A758-4C39-B577-47F75A57DA0A}" srcOrd="5" destOrd="0" presId="urn:microsoft.com/office/officeart/2005/8/layout/list1"/>
    <dgm:cxn modelId="{51C67598-D4A4-4493-995A-01F61302FBF0}" type="presParOf" srcId="{8B4FE978-7597-4427-A2A1-46CE5C29793C}" destId="{66195640-D4E6-4B86-AA5D-62F9393F3EC4}" srcOrd="6" destOrd="0" presId="urn:microsoft.com/office/officeart/2005/8/layout/list1"/>
    <dgm:cxn modelId="{5CFD46AF-3554-47DB-A145-38BE7F4119A1}" type="presParOf" srcId="{8B4FE978-7597-4427-A2A1-46CE5C29793C}" destId="{377DD88D-D293-4FE6-AF3D-2C358ACD1622}" srcOrd="7" destOrd="0" presId="urn:microsoft.com/office/officeart/2005/8/layout/list1"/>
    <dgm:cxn modelId="{2EE76363-3BDE-4C7C-A035-82A56E8424ED}" type="presParOf" srcId="{8B4FE978-7597-4427-A2A1-46CE5C29793C}" destId="{CF18AB3A-E62F-4CB7-B2CC-749008D74862}" srcOrd="8" destOrd="0" presId="urn:microsoft.com/office/officeart/2005/8/layout/list1"/>
    <dgm:cxn modelId="{DBC22F84-5F2F-484F-904D-087DCA01EB75}" type="presParOf" srcId="{CF18AB3A-E62F-4CB7-B2CC-749008D74862}" destId="{0339C94D-BDC3-40BF-9C2B-04410B40B8FE}" srcOrd="0" destOrd="0" presId="urn:microsoft.com/office/officeart/2005/8/layout/list1"/>
    <dgm:cxn modelId="{BD62BBC3-FBA3-418E-874B-B72E32FCCDA6}" type="presParOf" srcId="{CF18AB3A-E62F-4CB7-B2CC-749008D74862}" destId="{7D577A1A-08D0-4DDD-B934-9BA9BCD034E6}" srcOrd="1" destOrd="0" presId="urn:microsoft.com/office/officeart/2005/8/layout/list1"/>
    <dgm:cxn modelId="{EF6DFE69-F761-4A3A-AC8F-D4CFD9B8F749}" type="presParOf" srcId="{8B4FE978-7597-4427-A2A1-46CE5C29793C}" destId="{2A8AEAD3-D95C-4465-9D2D-6DD0279E1B16}" srcOrd="9" destOrd="0" presId="urn:microsoft.com/office/officeart/2005/8/layout/list1"/>
    <dgm:cxn modelId="{E71EE7BD-C444-4DB3-8070-69FAFEE241D2}" type="presParOf" srcId="{8B4FE978-7597-4427-A2A1-46CE5C29793C}" destId="{FDCC9DC8-2EBA-4CF5-A23B-065E4089F53C}"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6A9BD0-9023-43D6-BB6B-64CA3D2C6796}">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0812E1-CD0A-48F7-B812-382E48135EBB}">
      <dsp:nvSpPr>
        <dsp:cNvPr id="0" name=""/>
        <dsp:cNvSpPr/>
      </dsp:nvSpPr>
      <dsp:spPr>
        <a:xfrm>
          <a:off x="0" y="0"/>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Evidence Based Policing Recap</a:t>
          </a:r>
          <a:endParaRPr lang="en-US" sz="3200" kern="1200"/>
        </a:p>
      </dsp:txBody>
      <dsp:txXfrm>
        <a:off x="0" y="0"/>
        <a:ext cx="6900512" cy="692017"/>
      </dsp:txXfrm>
    </dsp:sp>
    <dsp:sp modelId="{1C5B5469-AC6D-4FDB-97A2-48104B067012}">
      <dsp:nvSpPr>
        <dsp:cNvPr id="0" name=""/>
        <dsp:cNvSpPr/>
      </dsp:nvSpPr>
      <dsp:spPr>
        <a:xfrm>
          <a:off x="0" y="692017"/>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039E36-F843-4B95-BDBD-5CCB5EC071E8}">
      <dsp:nvSpPr>
        <dsp:cNvPr id="0" name=""/>
        <dsp:cNvSpPr/>
      </dsp:nvSpPr>
      <dsp:spPr>
        <a:xfrm>
          <a:off x="0" y="692017"/>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Triple T</a:t>
          </a:r>
          <a:endParaRPr lang="en-US" sz="3200" kern="1200"/>
        </a:p>
      </dsp:txBody>
      <dsp:txXfrm>
        <a:off x="0" y="692017"/>
        <a:ext cx="6900512" cy="692017"/>
      </dsp:txXfrm>
    </dsp:sp>
    <dsp:sp modelId="{8AF9C1EC-6CA6-42FA-AFDA-5DB33AD61253}">
      <dsp:nvSpPr>
        <dsp:cNvPr id="0" name=""/>
        <dsp:cNvSpPr/>
      </dsp:nvSpPr>
      <dsp:spPr>
        <a:xfrm>
          <a:off x="0" y="138403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812F2E-87DC-4098-9EE9-C24CC84D2F30}">
      <dsp:nvSpPr>
        <dsp:cNvPr id="0" name=""/>
        <dsp:cNvSpPr/>
      </dsp:nvSpPr>
      <dsp:spPr>
        <a:xfrm>
          <a:off x="0" y="1384035"/>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POP</a:t>
          </a:r>
          <a:endParaRPr lang="en-US" sz="3200" kern="1200"/>
        </a:p>
      </dsp:txBody>
      <dsp:txXfrm>
        <a:off x="0" y="1384035"/>
        <a:ext cx="6900512" cy="692017"/>
      </dsp:txXfrm>
    </dsp:sp>
    <dsp:sp modelId="{BD19EA3C-4183-4CF7-8980-AE5B206437FC}">
      <dsp:nvSpPr>
        <dsp:cNvPr id="0" name=""/>
        <dsp:cNvSpPr/>
      </dsp:nvSpPr>
      <dsp:spPr>
        <a:xfrm>
          <a:off x="0" y="2076052"/>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6A9886-287E-45CF-A36E-A3959EE26131}">
      <dsp:nvSpPr>
        <dsp:cNvPr id="0" name=""/>
        <dsp:cNvSpPr/>
      </dsp:nvSpPr>
      <dsp:spPr>
        <a:xfrm>
          <a:off x="0" y="2076052"/>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SARA</a:t>
          </a:r>
          <a:endParaRPr lang="en-US" sz="3200" kern="1200"/>
        </a:p>
      </dsp:txBody>
      <dsp:txXfrm>
        <a:off x="0" y="2076052"/>
        <a:ext cx="6900512" cy="692017"/>
      </dsp:txXfrm>
    </dsp:sp>
    <dsp:sp modelId="{9BCC2C0F-8B2E-4072-919B-F4510B54E052}">
      <dsp:nvSpPr>
        <dsp:cNvPr id="0" name=""/>
        <dsp:cNvSpPr/>
      </dsp:nvSpPr>
      <dsp:spPr>
        <a:xfrm>
          <a:off x="0" y="2768070"/>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0C37C4-07CC-48F0-80A1-59894D8F1FF6}">
      <dsp:nvSpPr>
        <dsp:cNvPr id="0" name=""/>
        <dsp:cNvSpPr/>
      </dsp:nvSpPr>
      <dsp:spPr>
        <a:xfrm>
          <a:off x="0" y="2768070"/>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Hot-Spot Policing</a:t>
          </a:r>
          <a:endParaRPr lang="en-US" sz="3200" kern="1200"/>
        </a:p>
      </dsp:txBody>
      <dsp:txXfrm>
        <a:off x="0" y="2768070"/>
        <a:ext cx="6900512" cy="692017"/>
      </dsp:txXfrm>
    </dsp:sp>
    <dsp:sp modelId="{E3C16C88-0FCE-4013-98B7-B2C28494814C}">
      <dsp:nvSpPr>
        <dsp:cNvPr id="0" name=""/>
        <dsp:cNvSpPr/>
      </dsp:nvSpPr>
      <dsp:spPr>
        <a:xfrm>
          <a:off x="0" y="3460088"/>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915E3A-D298-44E1-B993-E7388965BD3D}">
      <dsp:nvSpPr>
        <dsp:cNvPr id="0" name=""/>
        <dsp:cNvSpPr/>
      </dsp:nvSpPr>
      <dsp:spPr>
        <a:xfrm>
          <a:off x="0" y="3460088"/>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Techniques of Primary Prevention</a:t>
          </a:r>
          <a:endParaRPr lang="en-US" sz="3200" kern="1200"/>
        </a:p>
      </dsp:txBody>
      <dsp:txXfrm>
        <a:off x="0" y="3460088"/>
        <a:ext cx="6900512" cy="692017"/>
      </dsp:txXfrm>
    </dsp:sp>
    <dsp:sp modelId="{7F27F69A-92B4-49A5-92F2-1E9CD85B5B50}">
      <dsp:nvSpPr>
        <dsp:cNvPr id="0" name=""/>
        <dsp:cNvSpPr/>
      </dsp:nvSpPr>
      <dsp:spPr>
        <a:xfrm>
          <a:off x="0" y="4152105"/>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AB1009-019B-4DD0-AAC9-BACAB9E976AD}">
      <dsp:nvSpPr>
        <dsp:cNvPr id="0" name=""/>
        <dsp:cNvSpPr/>
      </dsp:nvSpPr>
      <dsp:spPr>
        <a:xfrm>
          <a:off x="0" y="4152105"/>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College of Policing/What Works Centre</a:t>
          </a:r>
          <a:endParaRPr lang="en-US" sz="3200" kern="1200"/>
        </a:p>
      </dsp:txBody>
      <dsp:txXfrm>
        <a:off x="0" y="4152105"/>
        <a:ext cx="6900512" cy="692017"/>
      </dsp:txXfrm>
    </dsp:sp>
    <dsp:sp modelId="{1A4E1E8B-72ED-46D4-AF38-C3F2CC5F4C4A}">
      <dsp:nvSpPr>
        <dsp:cNvPr id="0" name=""/>
        <dsp:cNvSpPr/>
      </dsp:nvSpPr>
      <dsp:spPr>
        <a:xfrm>
          <a:off x="0" y="484412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3EB975-7FA2-48B0-8A68-4B3B6AF72018}">
      <dsp:nvSpPr>
        <dsp:cNvPr id="0" name=""/>
        <dsp:cNvSpPr/>
      </dsp:nvSpPr>
      <dsp:spPr>
        <a:xfrm>
          <a:off x="0" y="4844123"/>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TASK</a:t>
          </a:r>
          <a:endParaRPr lang="en-US" sz="3200" kern="1200"/>
        </a:p>
      </dsp:txBody>
      <dsp:txXfrm>
        <a:off x="0" y="4844123"/>
        <a:ext cx="6900512" cy="692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3E1631-A106-4D6D-A253-BDB8FD0079B3}">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81D47-9D7E-447E-9A34-5D021DED438A}">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Entails the allocation of police resources to places where crime concentrates. (Lum &amp; Koper, 2017)</a:t>
          </a:r>
          <a:endParaRPr lang="en-US" sz="2100" kern="1200"/>
        </a:p>
      </dsp:txBody>
      <dsp:txXfrm>
        <a:off x="0" y="0"/>
        <a:ext cx="6900512" cy="1384035"/>
      </dsp:txXfrm>
    </dsp:sp>
    <dsp:sp modelId="{ECEB9E91-8FD8-480F-9B76-AFDF0D1EEE3F}">
      <dsp:nvSpPr>
        <dsp:cNvPr id="0" name=""/>
        <dsp:cNvSpPr/>
      </dsp:nvSpPr>
      <dsp:spPr>
        <a:xfrm>
          <a:off x="0" y="1384035"/>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631A15-5986-4421-A778-56394627CB10}">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Numerous studies have shown that approx half of serious crime takes place in only 5% of the jurisdiction’s locations. (e.g. Pierce et al., 1988; Sherman et al., 1989; Weisburd et al., 2004)</a:t>
          </a:r>
          <a:endParaRPr lang="en-US" sz="2100" kern="1200"/>
        </a:p>
      </dsp:txBody>
      <dsp:txXfrm>
        <a:off x="0" y="1384035"/>
        <a:ext cx="6900512" cy="1384035"/>
      </dsp:txXfrm>
    </dsp:sp>
    <dsp:sp modelId="{78936481-419B-48DA-9305-67F42D22333E}">
      <dsp:nvSpPr>
        <dsp:cNvPr id="0" name=""/>
        <dsp:cNvSpPr/>
      </dsp:nvSpPr>
      <dsp:spPr>
        <a:xfrm>
          <a:off x="0" y="276807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C0CDAC-9650-4814-99CA-F069E9047281}">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No universally accepted definition of “Hot-Spot” (Eck, 2005)</a:t>
          </a:r>
          <a:endParaRPr lang="en-US" sz="2100" kern="1200"/>
        </a:p>
      </dsp:txBody>
      <dsp:txXfrm>
        <a:off x="0" y="2768070"/>
        <a:ext cx="6900512" cy="1384035"/>
      </dsp:txXfrm>
    </dsp:sp>
    <dsp:sp modelId="{0FD43CA3-94D3-4DB1-A708-458897000DCE}">
      <dsp:nvSpPr>
        <dsp:cNvPr id="0" name=""/>
        <dsp:cNvSpPr/>
      </dsp:nvSpPr>
      <dsp:spPr>
        <a:xfrm>
          <a:off x="0" y="415210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0C7ECB-C0B0-473B-92A1-C2E5EFA656F5}">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Analysis shows they tend to bring together the 3 Routine Activity Theory states. (Lum &amp; Koper, 2017)</a:t>
          </a:r>
          <a:endParaRPr lang="en-US" sz="2100" kern="1200"/>
        </a:p>
      </dsp:txBody>
      <dsp:txXfrm>
        <a:off x="0" y="4152105"/>
        <a:ext cx="6900512" cy="13840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6C2D4-BE99-4F30-B7FB-59D8827B2926}">
      <dsp:nvSpPr>
        <dsp:cNvPr id="0" name=""/>
        <dsp:cNvSpPr/>
      </dsp:nvSpPr>
      <dsp:spPr>
        <a:xfrm>
          <a:off x="0" y="28881"/>
          <a:ext cx="3095624" cy="18573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Identification &amp; mapping of over 300 systematic reviews in area of crime reduction;</a:t>
          </a:r>
          <a:endParaRPr lang="en-US" sz="2300" kern="1200"/>
        </a:p>
      </dsp:txBody>
      <dsp:txXfrm>
        <a:off x="0" y="28881"/>
        <a:ext cx="3095624" cy="1857375"/>
      </dsp:txXfrm>
    </dsp:sp>
    <dsp:sp modelId="{5E1018BF-985F-4769-A40A-3B1DC616B634}">
      <dsp:nvSpPr>
        <dsp:cNvPr id="0" name=""/>
        <dsp:cNvSpPr/>
      </dsp:nvSpPr>
      <dsp:spPr>
        <a:xfrm>
          <a:off x="3405187" y="28881"/>
          <a:ext cx="3095624" cy="1857375"/>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Design of EMMIE coding system to rate and rank the evidence to help make it more accessible to practitioners;</a:t>
          </a:r>
          <a:endParaRPr lang="en-US" sz="2300" kern="1200"/>
        </a:p>
      </dsp:txBody>
      <dsp:txXfrm>
        <a:off x="3405187" y="28881"/>
        <a:ext cx="3095624" cy="1857375"/>
      </dsp:txXfrm>
    </dsp:sp>
    <dsp:sp modelId="{52B3BADD-ABFF-4D12-AB3C-11D8468FDD3D}">
      <dsp:nvSpPr>
        <dsp:cNvPr id="0" name=""/>
        <dsp:cNvSpPr/>
      </dsp:nvSpPr>
      <dsp:spPr>
        <a:xfrm>
          <a:off x="6810375" y="28881"/>
          <a:ext cx="3095624" cy="1857375"/>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Development of the Crime Reduction Toolkit, providing easy access to the crime reduction evidence;</a:t>
          </a:r>
          <a:endParaRPr lang="en-US" sz="2300" kern="1200"/>
        </a:p>
      </dsp:txBody>
      <dsp:txXfrm>
        <a:off x="6810375" y="28881"/>
        <a:ext cx="3095624" cy="1857375"/>
      </dsp:txXfrm>
    </dsp:sp>
    <dsp:sp modelId="{6A6CF770-77F4-4D02-98E7-896BA5EFBBE7}">
      <dsp:nvSpPr>
        <dsp:cNvPr id="0" name=""/>
        <dsp:cNvSpPr/>
      </dsp:nvSpPr>
      <dsp:spPr>
        <a:xfrm>
          <a:off x="0" y="2195818"/>
          <a:ext cx="3095624" cy="1857375"/>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12 new systematic reviews on crime reduction interventions incl. alley-gating, retail tagging and mentoring;</a:t>
          </a:r>
          <a:endParaRPr lang="en-US" sz="2300" kern="1200"/>
        </a:p>
      </dsp:txBody>
      <dsp:txXfrm>
        <a:off x="0" y="2195818"/>
        <a:ext cx="3095624" cy="1857375"/>
      </dsp:txXfrm>
    </dsp:sp>
    <dsp:sp modelId="{5CFABEF3-F6C3-4E02-842E-D408F200C5B5}">
      <dsp:nvSpPr>
        <dsp:cNvPr id="0" name=""/>
        <dsp:cNvSpPr/>
      </dsp:nvSpPr>
      <dsp:spPr>
        <a:xfrm>
          <a:off x="3405187" y="2195818"/>
          <a:ext cx="3095624" cy="1857375"/>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Guidance on analysing costs of interventions;</a:t>
          </a:r>
          <a:endParaRPr lang="en-US" sz="2300" kern="1200"/>
        </a:p>
      </dsp:txBody>
      <dsp:txXfrm>
        <a:off x="3405187" y="2195818"/>
        <a:ext cx="3095624" cy="1857375"/>
      </dsp:txXfrm>
    </dsp:sp>
    <dsp:sp modelId="{CD0F4B7F-3E0D-4F3D-BCA4-B3A295EA0472}">
      <dsp:nvSpPr>
        <dsp:cNvPr id="0" name=""/>
        <dsp:cNvSpPr/>
      </dsp:nvSpPr>
      <dsp:spPr>
        <a:xfrm>
          <a:off x="6810375" y="2195818"/>
          <a:ext cx="3095624" cy="18573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Development of training package on understanding evidence-based approaches. </a:t>
          </a:r>
          <a:endParaRPr lang="en-US" sz="2300" kern="1200"/>
        </a:p>
      </dsp:txBody>
      <dsp:txXfrm>
        <a:off x="6810375" y="2195818"/>
        <a:ext cx="3095624" cy="18573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7B16E-95D0-46A9-B887-7FE81A1A3650}">
      <dsp:nvSpPr>
        <dsp:cNvPr id="0" name=""/>
        <dsp:cNvSpPr/>
      </dsp:nvSpPr>
      <dsp:spPr>
        <a:xfrm>
          <a:off x="0" y="542257"/>
          <a:ext cx="5744684" cy="9072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8D42B2-21F1-4D5D-AC10-E3A34714F620}">
      <dsp:nvSpPr>
        <dsp:cNvPr id="0" name=""/>
        <dsp:cNvSpPr/>
      </dsp:nvSpPr>
      <dsp:spPr>
        <a:xfrm>
          <a:off x="287234" y="10897"/>
          <a:ext cx="4021279" cy="10627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995" tIns="0" rIns="151995" bIns="0" numCol="1" spcCol="1270" anchor="ctr" anchorCtr="0">
          <a:noAutofit/>
        </a:bodyPr>
        <a:lstStyle/>
        <a:p>
          <a:pPr marL="0" lvl="0" indent="0" algn="l" defTabSz="1600200">
            <a:lnSpc>
              <a:spcPct val="90000"/>
            </a:lnSpc>
            <a:spcBef>
              <a:spcPct val="0"/>
            </a:spcBef>
            <a:spcAft>
              <a:spcPct val="35000"/>
            </a:spcAft>
            <a:buNone/>
          </a:pPr>
          <a:r>
            <a:rPr lang="en-GB" sz="3600" kern="1200"/>
            <a:t>Any questions?</a:t>
          </a:r>
          <a:endParaRPr lang="en-US" sz="3600" kern="1200"/>
        </a:p>
      </dsp:txBody>
      <dsp:txXfrm>
        <a:off x="339112" y="62775"/>
        <a:ext cx="3917523" cy="958964"/>
      </dsp:txXfrm>
    </dsp:sp>
    <dsp:sp modelId="{66195640-D4E6-4B86-AA5D-62F9393F3EC4}">
      <dsp:nvSpPr>
        <dsp:cNvPr id="0" name=""/>
        <dsp:cNvSpPr/>
      </dsp:nvSpPr>
      <dsp:spPr>
        <a:xfrm>
          <a:off x="0" y="2175218"/>
          <a:ext cx="5744684" cy="907200"/>
        </a:xfrm>
        <a:prstGeom prst="rect">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8D085A-9851-4FD4-AF22-4980902A91F3}">
      <dsp:nvSpPr>
        <dsp:cNvPr id="0" name=""/>
        <dsp:cNvSpPr/>
      </dsp:nvSpPr>
      <dsp:spPr>
        <a:xfrm>
          <a:off x="287234" y="1643858"/>
          <a:ext cx="4021279" cy="106272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995" tIns="0" rIns="151995" bIns="0" numCol="1" spcCol="1270" anchor="ctr" anchorCtr="0">
          <a:noAutofit/>
        </a:bodyPr>
        <a:lstStyle/>
        <a:p>
          <a:pPr marL="0" lvl="0" indent="0" algn="l" defTabSz="1600200">
            <a:lnSpc>
              <a:spcPct val="90000"/>
            </a:lnSpc>
            <a:spcBef>
              <a:spcPct val="0"/>
            </a:spcBef>
            <a:spcAft>
              <a:spcPct val="35000"/>
            </a:spcAft>
            <a:buNone/>
          </a:pPr>
          <a:r>
            <a:rPr lang="en-GB" sz="3600" kern="1200"/>
            <a:t>Well Done!</a:t>
          </a:r>
          <a:endParaRPr lang="en-US" sz="3600" kern="1200"/>
        </a:p>
      </dsp:txBody>
      <dsp:txXfrm>
        <a:off x="339112" y="1695736"/>
        <a:ext cx="3917523" cy="958964"/>
      </dsp:txXfrm>
    </dsp:sp>
    <dsp:sp modelId="{FDCC9DC8-2EBA-4CF5-A23B-065E4089F53C}">
      <dsp:nvSpPr>
        <dsp:cNvPr id="0" name=""/>
        <dsp:cNvSpPr/>
      </dsp:nvSpPr>
      <dsp:spPr>
        <a:xfrm>
          <a:off x="0" y="3808178"/>
          <a:ext cx="5744684" cy="9072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577A1A-08D0-4DDD-B934-9BA9BCD034E6}">
      <dsp:nvSpPr>
        <dsp:cNvPr id="0" name=""/>
        <dsp:cNvSpPr/>
      </dsp:nvSpPr>
      <dsp:spPr>
        <a:xfrm>
          <a:off x="287234" y="3276818"/>
          <a:ext cx="4021279" cy="106272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995" tIns="0" rIns="151995" bIns="0" numCol="1" spcCol="1270" anchor="ctr" anchorCtr="0">
          <a:noAutofit/>
        </a:bodyPr>
        <a:lstStyle/>
        <a:p>
          <a:pPr marL="0" lvl="0" indent="0" algn="l" defTabSz="1600200">
            <a:lnSpc>
              <a:spcPct val="90000"/>
            </a:lnSpc>
            <a:spcBef>
              <a:spcPct val="0"/>
            </a:spcBef>
            <a:spcAft>
              <a:spcPct val="35000"/>
            </a:spcAft>
            <a:buNone/>
          </a:pPr>
          <a:r>
            <a:rPr lang="en-GB" sz="3600" kern="1200"/>
            <a:t>See you next week!</a:t>
          </a:r>
          <a:endParaRPr lang="en-US" sz="3600" kern="1200"/>
        </a:p>
      </dsp:txBody>
      <dsp:txXfrm>
        <a:off x="339112" y="3328696"/>
        <a:ext cx="3917523" cy="95896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049A6-78C8-4771-8E55-CDD07AE0E4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470CD8-1655-467E-A77D-CB924EC72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D01DA6-3A00-4913-88A4-3408981784AC}"/>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5" name="Footer Placeholder 4">
            <a:extLst>
              <a:ext uri="{FF2B5EF4-FFF2-40B4-BE49-F238E27FC236}">
                <a16:creationId xmlns:a16="http://schemas.microsoft.com/office/drawing/2014/main" id="{7655B5AB-7A47-4E70-A0EA-FFC2E7E706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58CE6D-AE79-4C20-A194-47DF17FEF234}"/>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455739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4F901-6481-4ADC-AFDA-2CC4362F9A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5E4130-7323-4854-8123-1CDC1E3B95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282D47-FCE8-4074-8DBE-3560EC876923}"/>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5" name="Footer Placeholder 4">
            <a:extLst>
              <a:ext uri="{FF2B5EF4-FFF2-40B4-BE49-F238E27FC236}">
                <a16:creationId xmlns:a16="http://schemas.microsoft.com/office/drawing/2014/main" id="{CB0E2C46-D0AC-4D42-8295-9A7436DB02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A8FDE4-63A1-4EB8-BE4D-5738E70613EC}"/>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39644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71C7C-C3E9-4D52-922D-1AE654F8D8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E31C386-9D6A-4573-B596-0BD220CAA7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948C8-5148-4766-B50D-FCDAD3D9C5FB}"/>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5" name="Footer Placeholder 4">
            <a:extLst>
              <a:ext uri="{FF2B5EF4-FFF2-40B4-BE49-F238E27FC236}">
                <a16:creationId xmlns:a16="http://schemas.microsoft.com/office/drawing/2014/main" id="{215E794C-3930-42F3-AA9E-4880E24DC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EF4074-B381-4F29-A229-4AF0B0CF9C52}"/>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134007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07D7A-574B-47F8-9403-2503B83858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C797EF-B1E1-4629-B33F-8542BBC4D1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4E3D424-1B86-475B-B2BF-5C93CE555BA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640FEB-094E-40F6-B663-61DDC9AA6969}"/>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6" name="Footer Placeholder 5">
            <a:extLst>
              <a:ext uri="{FF2B5EF4-FFF2-40B4-BE49-F238E27FC236}">
                <a16:creationId xmlns:a16="http://schemas.microsoft.com/office/drawing/2014/main" id="{E87153AC-A486-4D69-A27C-D53F6040BF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E4C24B-B978-4D3C-BC02-3ED7B7933BEA}"/>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94934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1FFA4-CB62-4955-A906-B9E840F0F2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8AB941-F8BF-4532-B428-BECAB1ECA5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CAB52C-60D8-4003-9831-F854BBB84A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57ACE6-8DEE-4617-9B05-129471461B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A80ECF-895A-4E34-9AD1-53FF480298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64F9219-0FE4-4743-A1B8-26F5DA9E3387}"/>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8" name="Footer Placeholder 7">
            <a:extLst>
              <a:ext uri="{FF2B5EF4-FFF2-40B4-BE49-F238E27FC236}">
                <a16:creationId xmlns:a16="http://schemas.microsoft.com/office/drawing/2014/main" id="{ADE59236-9A66-4AD4-936B-617F12D299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F40E78D-AAE5-46E1-80A4-CC3EA6C7581C}"/>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678858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E956C-1D3C-4D19-B395-D80C6CC2F41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E28FE7-C1E6-4728-89B5-927B1DB9756D}"/>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4" name="Footer Placeholder 3">
            <a:extLst>
              <a:ext uri="{FF2B5EF4-FFF2-40B4-BE49-F238E27FC236}">
                <a16:creationId xmlns:a16="http://schemas.microsoft.com/office/drawing/2014/main" id="{7553A0E3-0DE4-4E8E-98E0-05E7740876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21B297-B159-4EA9-A5ED-CB4CD1D79184}"/>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797742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1CB91E-AD82-4736-92D2-F1A41E8F3AC8}"/>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3" name="Footer Placeholder 2">
            <a:extLst>
              <a:ext uri="{FF2B5EF4-FFF2-40B4-BE49-F238E27FC236}">
                <a16:creationId xmlns:a16="http://schemas.microsoft.com/office/drawing/2014/main" id="{6546113C-7D96-4082-82B6-7B7AF28721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8F0983-5F1F-4F98-B6BD-C1446D9BB87F}"/>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1830046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33D38-C27B-4E3B-AE2A-068E168C5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44C5AC-5FB7-491F-9218-D73D176CFC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8A2088-EBB0-47F3-A728-C6374F480F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3AF603-69E9-412B-9CF7-34C6E8933655}"/>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6" name="Footer Placeholder 5">
            <a:extLst>
              <a:ext uri="{FF2B5EF4-FFF2-40B4-BE49-F238E27FC236}">
                <a16:creationId xmlns:a16="http://schemas.microsoft.com/office/drawing/2014/main" id="{08D8F16D-9ACD-4AA8-93C9-FF555683EF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7F6BE-5980-4443-9C91-6AF456F7F12E}"/>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286056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7240B-1321-4E7C-82E0-0331E01D59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699590D-D716-43E8-BBF8-96FBE458610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248340-C59A-4C7C-9DB9-BF13A8033D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EA7E06-AE4E-4D68-8D93-FC62F2D42899}"/>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6" name="Footer Placeholder 5">
            <a:extLst>
              <a:ext uri="{FF2B5EF4-FFF2-40B4-BE49-F238E27FC236}">
                <a16:creationId xmlns:a16="http://schemas.microsoft.com/office/drawing/2014/main" id="{508D07B7-EF95-40DE-8533-830A69DF7B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B4BD0F-87C1-4771-A9DB-92A8A859BEDC}"/>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52202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1B618-6235-4D6A-9BC9-A53AE87BEF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5E321A-7370-4C76-BB1B-77F860BC36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EDFF99-490E-4147-B2FE-59CD49F4209E}"/>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5" name="Footer Placeholder 4">
            <a:extLst>
              <a:ext uri="{FF2B5EF4-FFF2-40B4-BE49-F238E27FC236}">
                <a16:creationId xmlns:a16="http://schemas.microsoft.com/office/drawing/2014/main" id="{8F84D012-8BA7-4BED-B6A8-8CDD2666FC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256598-1430-4675-913A-F3FBE3CB3ABD}"/>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3883470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04CDE2-D7A9-41B8-B260-0F0602F0E0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9B69CF-6ADC-44DC-B060-57AE7812A8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1236F3-3086-45F0-9AD3-33C883912D87}"/>
              </a:ext>
            </a:extLst>
          </p:cNvPr>
          <p:cNvSpPr>
            <a:spLocks noGrp="1"/>
          </p:cNvSpPr>
          <p:nvPr>
            <p:ph type="dt" sz="half" idx="10"/>
          </p:nvPr>
        </p:nvSpPr>
        <p:spPr/>
        <p:txBody>
          <a:bodyPr/>
          <a:lstStyle/>
          <a:p>
            <a:fld id="{62A37BFE-F6B9-47A4-84B2-D98DB3619712}" type="datetimeFigureOut">
              <a:rPr lang="en-GB" smtClean="0"/>
              <a:t>09/02/2022</a:t>
            </a:fld>
            <a:endParaRPr lang="en-GB"/>
          </a:p>
        </p:txBody>
      </p:sp>
      <p:sp>
        <p:nvSpPr>
          <p:cNvPr id="5" name="Footer Placeholder 4">
            <a:extLst>
              <a:ext uri="{FF2B5EF4-FFF2-40B4-BE49-F238E27FC236}">
                <a16:creationId xmlns:a16="http://schemas.microsoft.com/office/drawing/2014/main" id="{89B7ADBB-AA86-4738-B606-CBE309B7B8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2F6929-7614-4B38-B718-0BF8902AA0E0}"/>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438213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CC32B2-08B2-4042-B91D-965A24740D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62FE2C-4B14-401C-8D1D-3504996D65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EAEE60-AC08-435D-87C0-73AB167E94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A37BFE-F6B9-47A4-84B2-D98DB3619712}" type="datetimeFigureOut">
              <a:rPr lang="en-GB" smtClean="0"/>
              <a:t>09/02/2022</a:t>
            </a:fld>
            <a:endParaRPr lang="en-GB"/>
          </a:p>
        </p:txBody>
      </p:sp>
      <p:sp>
        <p:nvSpPr>
          <p:cNvPr id="5" name="Footer Placeholder 4">
            <a:extLst>
              <a:ext uri="{FF2B5EF4-FFF2-40B4-BE49-F238E27FC236}">
                <a16:creationId xmlns:a16="http://schemas.microsoft.com/office/drawing/2014/main" id="{A6C391E9-BE63-4D6E-9FAB-203FCBBF54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ECD62AD-7E37-4EDD-8C2F-EFE3CF3C68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75180-FDDB-4F1A-BB39-939471CD0D46}" type="slidenum">
              <a:rPr lang="en-GB" smtClean="0"/>
              <a:t>‹#›</a:t>
            </a:fld>
            <a:endParaRPr lang="en-GB"/>
          </a:p>
        </p:txBody>
      </p:sp>
    </p:spTree>
    <p:extLst>
      <p:ext uri="{BB962C8B-B14F-4D97-AF65-F5344CB8AC3E}">
        <p14:creationId xmlns:p14="http://schemas.microsoft.com/office/powerpoint/2010/main" val="2971147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guidance/what-works-network" TargetMode="External"/><Relationship Id="rId2" Type="http://schemas.openxmlformats.org/officeDocument/2006/relationships/hyperlink" Target="https://whatworks.college.police.uk/toolkit/Pages/Toolkit.aspx"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hyperlink" Target="https://campbellcollaboration.or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campbellcollaboration.org/" TargetMode="External"/><Relationship Id="rId3" Type="http://schemas.openxmlformats.org/officeDocument/2006/relationships/hyperlink" Target="http://www.college.police.uk/Pages/Home.aspx" TargetMode="External"/><Relationship Id="rId7" Type="http://schemas.openxmlformats.org/officeDocument/2006/relationships/hyperlink" Target="https://www.sebp.police.uk/" TargetMode="External"/><Relationship Id="rId2" Type="http://schemas.openxmlformats.org/officeDocument/2006/relationships/hyperlink" Target="https://www.police.uk/pu/your-area/south-wales-police/swansea/?tab=CrimeMap" TargetMode="External"/><Relationship Id="rId1" Type="http://schemas.openxmlformats.org/officeDocument/2006/relationships/slideLayout" Target="../slideLayouts/slideLayout2.xml"/><Relationship Id="rId6" Type="http://schemas.openxmlformats.org/officeDocument/2006/relationships/hyperlink" Target="http://www.crim.cam.ac.uk/" TargetMode="External"/><Relationship Id="rId5" Type="http://schemas.openxmlformats.org/officeDocument/2006/relationships/hyperlink" Target="http://www.ucl.ac.uk/jdi/" TargetMode="External"/><Relationship Id="rId4" Type="http://schemas.openxmlformats.org/officeDocument/2006/relationships/hyperlink" Target="http://whatworks.college.police.uk/Pages/default.aspx" TargetMode="External"/><Relationship Id="rId9" Type="http://schemas.openxmlformats.org/officeDocument/2006/relationships/hyperlink" Target="https://www.canterbury.ac.uk/social-and-applied-sciences/law-criminal-justice-and-computing/canterbury-centre-for-police-research/canterbuy-centre-for-police-research.aspx" TargetMode="Externa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E234CF4-802C-4AA1-B540-36C3B838C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D800584-727A-48CF-8223-244AD9717C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967" y="-1"/>
            <a:ext cx="5038344" cy="685799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BBC64C-B811-47CB-911F-C4AE579672D5}"/>
              </a:ext>
            </a:extLst>
          </p:cNvPr>
          <p:cNvSpPr>
            <a:spLocks noGrp="1"/>
          </p:cNvSpPr>
          <p:nvPr>
            <p:ph type="ctrTitle"/>
          </p:nvPr>
        </p:nvSpPr>
        <p:spPr>
          <a:xfrm>
            <a:off x="1166650" y="1332952"/>
            <a:ext cx="3926898" cy="3921176"/>
          </a:xfrm>
        </p:spPr>
        <p:txBody>
          <a:bodyPr vert="horz" lIns="91440" tIns="45720" rIns="91440" bIns="45720" rtlCol="0" anchor="ctr">
            <a:normAutofit/>
          </a:bodyPr>
          <a:lstStyle/>
          <a:p>
            <a:pPr algn="l"/>
            <a:r>
              <a:rPr lang="en-US" sz="5400" kern="1200">
                <a:solidFill>
                  <a:schemeClr val="tx1"/>
                </a:solidFill>
                <a:latin typeface="+mj-lt"/>
                <a:ea typeface="+mj-ea"/>
                <a:cs typeface="+mj-cs"/>
              </a:rPr>
              <a:t>Evidence Based Policing</a:t>
            </a:r>
          </a:p>
        </p:txBody>
      </p:sp>
      <p:grpSp>
        <p:nvGrpSpPr>
          <p:cNvPr id="16" name="Group 15">
            <a:extLst>
              <a:ext uri="{FF2B5EF4-FFF2-40B4-BE49-F238E27FC236}">
                <a16:creationId xmlns:a16="http://schemas.microsoft.com/office/drawing/2014/main" id="{B0CED441-B73B-4907-9AF2-614CEAC6A1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5422392" y="64008"/>
            <a:chExt cx="1178966" cy="232963"/>
          </a:xfrm>
        </p:grpSpPr>
        <p:sp>
          <p:nvSpPr>
            <p:cNvPr id="17" name="Rectangle 64">
              <a:extLst>
                <a:ext uri="{FF2B5EF4-FFF2-40B4-BE49-F238E27FC236}">
                  <a16:creationId xmlns:a16="http://schemas.microsoft.com/office/drawing/2014/main" id="{A03170C9-14E4-4D47-827E-51518FA9CA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22213"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6">
              <a:extLst>
                <a:ext uri="{FF2B5EF4-FFF2-40B4-BE49-F238E27FC236}">
                  <a16:creationId xmlns:a16="http://schemas.microsoft.com/office/drawing/2014/main" id="{757EFF12-1826-499E-94C2-AF4400A664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22213"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4">
              <a:extLst>
                <a:ext uri="{FF2B5EF4-FFF2-40B4-BE49-F238E27FC236}">
                  <a16:creationId xmlns:a16="http://schemas.microsoft.com/office/drawing/2014/main" id="{20CC511B-2DB0-4523-82ED-40CCC5C7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7258"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6">
              <a:extLst>
                <a:ext uri="{FF2B5EF4-FFF2-40B4-BE49-F238E27FC236}">
                  <a16:creationId xmlns:a16="http://schemas.microsoft.com/office/drawing/2014/main" id="{6CB93565-67D6-49DD-8D4E-4685AC81A0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7258"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4">
              <a:extLst>
                <a:ext uri="{FF2B5EF4-FFF2-40B4-BE49-F238E27FC236}">
                  <a16:creationId xmlns:a16="http://schemas.microsoft.com/office/drawing/2014/main" id="{AE9D45A7-FFB3-4E69-A4EC-FAA3489B0E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672303"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6">
              <a:extLst>
                <a:ext uri="{FF2B5EF4-FFF2-40B4-BE49-F238E27FC236}">
                  <a16:creationId xmlns:a16="http://schemas.microsoft.com/office/drawing/2014/main" id="{A29467A6-0F59-4991-89B5-35408BD725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672303"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AA726CA1-9A94-4AF0-B9DD-3572C692A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547347"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6">
              <a:extLst>
                <a:ext uri="{FF2B5EF4-FFF2-40B4-BE49-F238E27FC236}">
                  <a16:creationId xmlns:a16="http://schemas.microsoft.com/office/drawing/2014/main" id="{EB03BD70-FD68-460B-A88B-005DAB5BED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547347"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4">
              <a:extLst>
                <a:ext uri="{FF2B5EF4-FFF2-40B4-BE49-F238E27FC236}">
                  <a16:creationId xmlns:a16="http://schemas.microsoft.com/office/drawing/2014/main" id="{C1040543-6AB1-4FE1-8946-59D0E7BB85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22392"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6">
              <a:extLst>
                <a:ext uri="{FF2B5EF4-FFF2-40B4-BE49-F238E27FC236}">
                  <a16:creationId xmlns:a16="http://schemas.microsoft.com/office/drawing/2014/main" id="{BEEF4851-38D3-48A2-B05D-2697716268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22392"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4">
              <a:extLst>
                <a:ext uri="{FF2B5EF4-FFF2-40B4-BE49-F238E27FC236}">
                  <a16:creationId xmlns:a16="http://schemas.microsoft.com/office/drawing/2014/main" id="{DEC37F16-C638-42B2-AA09-CA5142D85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46990"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6">
              <a:extLst>
                <a:ext uri="{FF2B5EF4-FFF2-40B4-BE49-F238E27FC236}">
                  <a16:creationId xmlns:a16="http://schemas.microsoft.com/office/drawing/2014/main" id="{0AC31779-80E9-4BF3-9703-F63FE8094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46990"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4">
              <a:extLst>
                <a:ext uri="{FF2B5EF4-FFF2-40B4-BE49-F238E27FC236}">
                  <a16:creationId xmlns:a16="http://schemas.microsoft.com/office/drawing/2014/main" id="{D71CA5FF-D764-4C4E-8854-E5875684F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22035"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6">
              <a:extLst>
                <a:ext uri="{FF2B5EF4-FFF2-40B4-BE49-F238E27FC236}">
                  <a16:creationId xmlns:a16="http://schemas.microsoft.com/office/drawing/2014/main" id="{81A1FA9D-7285-4D42-ADF3-BC14114B2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22035"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4">
              <a:extLst>
                <a:ext uri="{FF2B5EF4-FFF2-40B4-BE49-F238E27FC236}">
                  <a16:creationId xmlns:a16="http://schemas.microsoft.com/office/drawing/2014/main" id="{A1E40F6A-5F88-46D9-A510-00D54F0B8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97080"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6">
              <a:extLst>
                <a:ext uri="{FF2B5EF4-FFF2-40B4-BE49-F238E27FC236}">
                  <a16:creationId xmlns:a16="http://schemas.microsoft.com/office/drawing/2014/main" id="{938C555D-926A-4092-966E-1BC7E455F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97080"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58D049FF-3E13-4E3E-A5BE-CF5253B8E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72124"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A16547CF-5B03-4E57-B466-A0FDCECADD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72124"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84C012C4-5959-40D5-8A7B-8542BD4B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47169"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8C7DF75A-2C0D-4388-A295-397333ADBD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47169"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Subtitle 2">
            <a:extLst>
              <a:ext uri="{FF2B5EF4-FFF2-40B4-BE49-F238E27FC236}">
                <a16:creationId xmlns:a16="http://schemas.microsoft.com/office/drawing/2014/main" id="{1D0DDDC7-0AC5-4FCC-B22F-E8E0D3137487}"/>
              </a:ext>
            </a:extLst>
          </p:cNvPr>
          <p:cNvSpPr>
            <a:spLocks noGrp="1"/>
          </p:cNvSpPr>
          <p:nvPr>
            <p:ph type="subTitle" idx="1"/>
          </p:nvPr>
        </p:nvSpPr>
        <p:spPr>
          <a:xfrm>
            <a:off x="6421120" y="499833"/>
            <a:ext cx="5100320" cy="5581226"/>
          </a:xfrm>
        </p:spPr>
        <p:txBody>
          <a:bodyPr vert="horz" lIns="91440" tIns="45720" rIns="91440" bIns="45720" rtlCol="0" anchor="ctr">
            <a:normAutofit/>
          </a:bodyPr>
          <a:lstStyle/>
          <a:p>
            <a:pPr indent="-228600" algn="l">
              <a:buFont typeface="Arial" panose="020B0604020202020204" pitchFamily="34" charset="0"/>
              <a:buChar char="•"/>
            </a:pPr>
            <a:r>
              <a:rPr lang="en-US" sz="2200"/>
              <a:t>Week 4</a:t>
            </a:r>
          </a:p>
          <a:p>
            <a:pPr indent="-228600" algn="l">
              <a:buFont typeface="Arial" panose="020B0604020202020204" pitchFamily="34" charset="0"/>
              <a:buChar char="•"/>
            </a:pPr>
            <a:r>
              <a:rPr lang="en-US" sz="2200"/>
              <a:t>Models of Policing &amp; The College of Policing</a:t>
            </a:r>
          </a:p>
          <a:p>
            <a:pPr indent="-228600" algn="l">
              <a:buFont typeface="Arial" panose="020B0604020202020204" pitchFamily="34" charset="0"/>
              <a:buChar char="•"/>
            </a:pPr>
            <a:endParaRPr lang="en-US" sz="2200"/>
          </a:p>
          <a:p>
            <a:pPr indent="-228600" algn="l">
              <a:buFont typeface="Arial" panose="020B0604020202020204" pitchFamily="34" charset="0"/>
              <a:buChar char="•"/>
            </a:pPr>
            <a:r>
              <a:rPr lang="en-US" sz="2200"/>
              <a:t>Dr. Luke Roach</a:t>
            </a:r>
          </a:p>
          <a:p>
            <a:pPr indent="-228600" algn="l">
              <a:buFont typeface="Arial" panose="020B0604020202020204" pitchFamily="34" charset="0"/>
              <a:buChar char="•"/>
            </a:pPr>
            <a:r>
              <a:rPr lang="en-US" sz="2200"/>
              <a:t>L.Roach@UWTSD.ac.uk</a:t>
            </a:r>
          </a:p>
          <a:p>
            <a:pPr indent="-228600" algn="l">
              <a:buFont typeface="Arial" panose="020B0604020202020204" pitchFamily="34" charset="0"/>
              <a:buChar char="•"/>
            </a:pPr>
            <a:endParaRPr lang="en-US" sz="2200"/>
          </a:p>
        </p:txBody>
      </p:sp>
    </p:spTree>
    <p:extLst>
      <p:ext uri="{BB962C8B-B14F-4D97-AF65-F5344CB8AC3E}">
        <p14:creationId xmlns:p14="http://schemas.microsoft.com/office/powerpoint/2010/main" val="840463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8FD425-8CA4-48CC-93F6-F4D612AFCA11}"/>
              </a:ext>
            </a:extLst>
          </p:cNvPr>
          <p:cNvSpPr>
            <a:spLocks noGrp="1"/>
          </p:cNvSpPr>
          <p:nvPr>
            <p:ph type="title"/>
          </p:nvPr>
        </p:nvSpPr>
        <p:spPr>
          <a:xfrm>
            <a:off x="635000" y="640823"/>
            <a:ext cx="3418659" cy="5583148"/>
          </a:xfrm>
        </p:spPr>
        <p:txBody>
          <a:bodyPr anchor="ctr">
            <a:normAutofit/>
          </a:bodyPr>
          <a:lstStyle/>
          <a:p>
            <a:r>
              <a:rPr lang="en-GB" sz="5400"/>
              <a:t>Lesson Plan</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FBE6B74-D168-446D-AFAB-D85E5B2CA3DB}"/>
              </a:ext>
            </a:extLst>
          </p:cNvPr>
          <p:cNvGraphicFramePr>
            <a:graphicFrameLocks noGrp="1"/>
          </p:cNvGraphicFramePr>
          <p:nvPr>
            <p:ph idx="1"/>
            <p:extLst>
              <p:ext uri="{D42A27DB-BD31-4B8C-83A1-F6EECF244321}">
                <p14:modId xmlns:p14="http://schemas.microsoft.com/office/powerpoint/2010/main" val="51098088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1659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3C0DD-11D5-4BAC-918B-FA8C932A136B}"/>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a:t>What is Triple – T?</a:t>
            </a:r>
          </a:p>
        </p:txBody>
      </p:sp>
      <p:sp>
        <p:nvSpPr>
          <p:cNvPr id="9" name="Freeform: Shape 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2" descr="Your own size - sound effects - meme soundboard - Voicy Network">
            <a:extLst>
              <a:ext uri="{FF2B5EF4-FFF2-40B4-BE49-F238E27FC236}">
                <a16:creationId xmlns:a16="http://schemas.microsoft.com/office/drawing/2014/main" id="{21205475-3124-4782-92D2-A9C611EA6B9E}"/>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27"/>
          <a:stretch/>
        </p:blipFill>
        <p:spPr bwMode="auto">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0922948"/>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AADD8B-5B69-434B-8C65-B739190F4BD3}"/>
              </a:ext>
            </a:extLst>
          </p:cNvPr>
          <p:cNvSpPr>
            <a:spLocks noGrp="1"/>
          </p:cNvSpPr>
          <p:nvPr>
            <p:ph type="title"/>
          </p:nvPr>
        </p:nvSpPr>
        <p:spPr>
          <a:xfrm>
            <a:off x="686834" y="1153572"/>
            <a:ext cx="3200400" cy="4461163"/>
          </a:xfrm>
        </p:spPr>
        <p:txBody>
          <a:bodyPr>
            <a:normAutofit/>
          </a:bodyPr>
          <a:lstStyle/>
          <a:p>
            <a:r>
              <a:rPr lang="en-GB">
                <a:solidFill>
                  <a:srgbClr val="FFFFFF"/>
                </a:solidFill>
              </a:rPr>
              <a:t>Triple 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4F2A57B-FC30-4B90-A6CB-0F9177833E69}"/>
              </a:ext>
            </a:extLst>
          </p:cNvPr>
          <p:cNvSpPr>
            <a:spLocks noGrp="1"/>
          </p:cNvSpPr>
          <p:nvPr>
            <p:ph idx="1"/>
          </p:nvPr>
        </p:nvSpPr>
        <p:spPr>
          <a:xfrm>
            <a:off x="4447308" y="591344"/>
            <a:ext cx="6906491" cy="5585619"/>
          </a:xfrm>
        </p:spPr>
        <p:txBody>
          <a:bodyPr anchor="ctr">
            <a:normAutofit/>
          </a:bodyPr>
          <a:lstStyle/>
          <a:p>
            <a:r>
              <a:rPr lang="en-GB" sz="1700"/>
              <a:t>Targeting</a:t>
            </a:r>
          </a:p>
          <a:p>
            <a:pPr lvl="1"/>
            <a:r>
              <a:rPr lang="en-GB" sz="1700"/>
              <a:t>Police should conduct and apply good research to target scare resources on predictable concentrations of harm from crime and disorder</a:t>
            </a:r>
          </a:p>
          <a:p>
            <a:r>
              <a:rPr lang="en-GB" sz="1700"/>
              <a:t>Testing</a:t>
            </a:r>
          </a:p>
          <a:p>
            <a:pPr lvl="1"/>
            <a:r>
              <a:rPr lang="en-GB" sz="1700"/>
              <a:t>Once police choose their high-priority targets, they should review or conduct tests of police methods to help chose what works best to reduce harm</a:t>
            </a:r>
          </a:p>
          <a:p>
            <a:r>
              <a:rPr lang="en-GB" sz="1700"/>
              <a:t>Tracking</a:t>
            </a:r>
          </a:p>
          <a:p>
            <a:pPr lvl="1"/>
            <a:r>
              <a:rPr lang="en-GB" sz="1700"/>
              <a:t>Once police agencies use research to target their tested practices, they should generate and use internal evidence to track the daily delivery and effects of those practices, including public perceptions of police legitimacy.</a:t>
            </a:r>
          </a:p>
          <a:p>
            <a:pPr marL="0" indent="0">
              <a:buNone/>
            </a:pPr>
            <a:r>
              <a:rPr lang="en-GB" sz="1700"/>
              <a:t>(Sherman, 2013)</a:t>
            </a:r>
          </a:p>
          <a:p>
            <a:endParaRPr lang="en-GB" sz="1700"/>
          </a:p>
          <a:p>
            <a:endParaRPr lang="en-GB" sz="1700"/>
          </a:p>
        </p:txBody>
      </p:sp>
    </p:spTree>
    <p:extLst>
      <p:ext uri="{BB962C8B-B14F-4D97-AF65-F5344CB8AC3E}">
        <p14:creationId xmlns:p14="http://schemas.microsoft.com/office/powerpoint/2010/main" val="3954909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C851C4A-3126-4BB7-98F2-56EA0A7E276A}"/>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What is POP?</a:t>
            </a:r>
          </a:p>
        </p:txBody>
      </p:sp>
      <p:sp>
        <p:nvSpPr>
          <p:cNvPr id="3" name="Content Placeholder 2">
            <a:extLst>
              <a:ext uri="{FF2B5EF4-FFF2-40B4-BE49-F238E27FC236}">
                <a16:creationId xmlns:a16="http://schemas.microsoft.com/office/drawing/2014/main" id="{36F6C6B9-48D8-432B-8810-A9823895ACD7}"/>
              </a:ext>
            </a:extLst>
          </p:cNvPr>
          <p:cNvSpPr>
            <a:spLocks noGrp="1"/>
          </p:cNvSpPr>
          <p:nvPr>
            <p:ph idx="1"/>
          </p:nvPr>
        </p:nvSpPr>
        <p:spPr>
          <a:xfrm>
            <a:off x="6503158" y="649480"/>
            <a:ext cx="4862447" cy="5546047"/>
          </a:xfrm>
        </p:spPr>
        <p:txBody>
          <a:bodyPr anchor="ctr">
            <a:normAutofit/>
          </a:bodyPr>
          <a:lstStyle/>
          <a:p>
            <a:r>
              <a:rPr lang="en-GB" sz="2000"/>
              <a:t>What does POP stand for and how is it distinct from other models of policing?</a:t>
            </a:r>
          </a:p>
        </p:txBody>
      </p:sp>
    </p:spTree>
    <p:extLst>
      <p:ext uri="{BB962C8B-B14F-4D97-AF65-F5344CB8AC3E}">
        <p14:creationId xmlns:p14="http://schemas.microsoft.com/office/powerpoint/2010/main" val="4014498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B967236-1A23-4D0A-9220-288BBAB60983}"/>
              </a:ext>
            </a:extLst>
          </p:cNvPr>
          <p:cNvSpPr>
            <a:spLocks noGrp="1"/>
          </p:cNvSpPr>
          <p:nvPr>
            <p:ph type="title"/>
          </p:nvPr>
        </p:nvSpPr>
        <p:spPr>
          <a:xfrm>
            <a:off x="804672" y="640080"/>
            <a:ext cx="3282696" cy="5257800"/>
          </a:xfrm>
        </p:spPr>
        <p:txBody>
          <a:bodyPr>
            <a:normAutofit/>
          </a:bodyPr>
          <a:lstStyle/>
          <a:p>
            <a:r>
              <a:rPr lang="en-GB">
                <a:solidFill>
                  <a:schemeClr val="bg1"/>
                </a:solidFill>
              </a:rPr>
              <a:t>POP – Problem Oriented Policing</a:t>
            </a:r>
          </a:p>
        </p:txBody>
      </p:sp>
      <p:sp>
        <p:nvSpPr>
          <p:cNvPr id="3" name="Content Placeholder 2">
            <a:extLst>
              <a:ext uri="{FF2B5EF4-FFF2-40B4-BE49-F238E27FC236}">
                <a16:creationId xmlns:a16="http://schemas.microsoft.com/office/drawing/2014/main" id="{E95301BA-9B29-47E5-91D9-C71907DD7B8D}"/>
              </a:ext>
            </a:extLst>
          </p:cNvPr>
          <p:cNvSpPr>
            <a:spLocks noGrp="1"/>
          </p:cNvSpPr>
          <p:nvPr>
            <p:ph idx="1"/>
          </p:nvPr>
        </p:nvSpPr>
        <p:spPr>
          <a:xfrm>
            <a:off x="5358384" y="640081"/>
            <a:ext cx="6024654" cy="5257800"/>
          </a:xfrm>
        </p:spPr>
        <p:txBody>
          <a:bodyPr anchor="ctr">
            <a:normAutofit/>
          </a:bodyPr>
          <a:lstStyle/>
          <a:p>
            <a:r>
              <a:rPr lang="en-GB" sz="2400"/>
              <a:t>Herman Goldstein (1979</a:t>
            </a:r>
          </a:p>
          <a:p>
            <a:endParaRPr lang="en-GB" sz="2400"/>
          </a:p>
          <a:p>
            <a:r>
              <a:rPr lang="en-GB" sz="2400"/>
              <a:t>Called on the police to focus their efforts not on responding to isolated events but on dealing with clusters of related incidents, what Goldstein defined as ‘problems’</a:t>
            </a:r>
          </a:p>
          <a:p>
            <a:endParaRPr lang="en-GB" sz="2400"/>
          </a:p>
        </p:txBody>
      </p:sp>
    </p:spTree>
    <p:extLst>
      <p:ext uri="{BB962C8B-B14F-4D97-AF65-F5344CB8AC3E}">
        <p14:creationId xmlns:p14="http://schemas.microsoft.com/office/powerpoint/2010/main" val="1040873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BCFE5-6D17-472F-A93E-AF04786A05CE}"/>
              </a:ext>
            </a:extLst>
          </p:cNvPr>
          <p:cNvSpPr>
            <a:spLocks noGrp="1"/>
          </p:cNvSpPr>
          <p:nvPr>
            <p:ph type="title"/>
          </p:nvPr>
        </p:nvSpPr>
        <p:spPr>
          <a:xfrm>
            <a:off x="7464614" y="1783959"/>
            <a:ext cx="4087306" cy="2889114"/>
          </a:xfrm>
        </p:spPr>
        <p:txBody>
          <a:bodyPr vert="horz" lIns="91440" tIns="45720" rIns="91440" bIns="45720" rtlCol="0" anchor="b">
            <a:normAutofit/>
          </a:bodyPr>
          <a:lstStyle/>
          <a:p>
            <a:r>
              <a:rPr lang="en-US" sz="5400"/>
              <a:t>What is the SARA model?</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Models if molecules in science classroom">
            <a:extLst>
              <a:ext uri="{FF2B5EF4-FFF2-40B4-BE49-F238E27FC236}">
                <a16:creationId xmlns:a16="http://schemas.microsoft.com/office/drawing/2014/main" id="{43D285A0-2FAF-4D88-B3AB-851BBE8890CE}"/>
              </a:ext>
            </a:extLst>
          </p:cNvPr>
          <p:cNvPicPr>
            <a:picLocks noChangeAspect="1"/>
          </p:cNvPicPr>
          <p:nvPr/>
        </p:nvPicPr>
        <p:blipFill rotWithShape="1">
          <a:blip r:embed="rId2"/>
          <a:srcRect l="19099" r="12491"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3156176038"/>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BE4C5E-0DFC-4EA0-B46E-3FB3DF1FFE27}"/>
              </a:ext>
            </a:extLst>
          </p:cNvPr>
          <p:cNvSpPr>
            <a:spLocks noGrp="1"/>
          </p:cNvSpPr>
          <p:nvPr>
            <p:ph type="title"/>
          </p:nvPr>
        </p:nvSpPr>
        <p:spPr>
          <a:xfrm>
            <a:off x="686834" y="1153572"/>
            <a:ext cx="3200400" cy="4461163"/>
          </a:xfrm>
        </p:spPr>
        <p:txBody>
          <a:bodyPr>
            <a:normAutofit/>
          </a:bodyPr>
          <a:lstStyle/>
          <a:p>
            <a:r>
              <a:rPr lang="en-GB">
                <a:solidFill>
                  <a:srgbClr val="FFFFFF"/>
                </a:solidFill>
              </a:rPr>
              <a:t>SARA Model</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B23CA5E-CF9A-420F-87FA-8AA2BE5C56EC}"/>
              </a:ext>
            </a:extLst>
          </p:cNvPr>
          <p:cNvSpPr>
            <a:spLocks noGrp="1"/>
          </p:cNvSpPr>
          <p:nvPr>
            <p:ph idx="1"/>
          </p:nvPr>
        </p:nvSpPr>
        <p:spPr>
          <a:xfrm>
            <a:off x="4447308" y="591344"/>
            <a:ext cx="6906491" cy="5585619"/>
          </a:xfrm>
        </p:spPr>
        <p:txBody>
          <a:bodyPr anchor="ctr">
            <a:normAutofit/>
          </a:bodyPr>
          <a:lstStyle/>
          <a:p>
            <a:pPr lvl="0"/>
            <a:r>
              <a:rPr lang="en-GB" u="sng" dirty="0"/>
              <a:t>Eck and Spellman (1987)</a:t>
            </a:r>
          </a:p>
          <a:p>
            <a:pPr lvl="0"/>
            <a:r>
              <a:rPr lang="en-GB" dirty="0"/>
              <a:t>Scanning – What is the problem?</a:t>
            </a:r>
            <a:endParaRPr lang="en-US" dirty="0"/>
          </a:p>
          <a:p>
            <a:pPr lvl="0"/>
            <a:r>
              <a:rPr lang="en-GB" dirty="0"/>
              <a:t>Analysis – What are the underlying issues affecting the problem (victim, offender, location)</a:t>
            </a:r>
            <a:endParaRPr lang="en-US" dirty="0"/>
          </a:p>
          <a:p>
            <a:pPr lvl="0"/>
            <a:r>
              <a:rPr lang="en-GB" dirty="0"/>
              <a:t>Response – The strategy and tactics to deal with the problem, in light of the analysis</a:t>
            </a:r>
            <a:endParaRPr lang="en-US" dirty="0"/>
          </a:p>
          <a:p>
            <a:pPr lvl="0"/>
            <a:r>
              <a:rPr lang="en-GB" dirty="0"/>
              <a:t>Assessment – The measurement of the impact upon the problem. (Bullock &amp; Tilley, 2003)</a:t>
            </a:r>
            <a:endParaRPr lang="en-US" dirty="0"/>
          </a:p>
          <a:p>
            <a:endParaRPr lang="en-GB" dirty="0"/>
          </a:p>
        </p:txBody>
      </p:sp>
    </p:spTree>
    <p:extLst>
      <p:ext uri="{BB962C8B-B14F-4D97-AF65-F5344CB8AC3E}">
        <p14:creationId xmlns:p14="http://schemas.microsoft.com/office/powerpoint/2010/main" val="2977004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D03B388-0D19-45AE-B9B2-322507687C85}"/>
              </a:ext>
            </a:extLst>
          </p:cNvPr>
          <p:cNvSpPr>
            <a:spLocks noGrp="1"/>
          </p:cNvSpPr>
          <p:nvPr>
            <p:ph type="title"/>
          </p:nvPr>
        </p:nvSpPr>
        <p:spPr>
          <a:xfrm>
            <a:off x="1137036" y="548640"/>
            <a:ext cx="9543405" cy="1188720"/>
          </a:xfrm>
        </p:spPr>
        <p:txBody>
          <a:bodyPr>
            <a:normAutofit/>
          </a:bodyPr>
          <a:lstStyle/>
          <a:p>
            <a:r>
              <a:rPr lang="en-GB" sz="3700">
                <a:solidFill>
                  <a:schemeClr val="tx1">
                    <a:lumMod val="85000"/>
                    <a:lumOff val="15000"/>
                  </a:schemeClr>
                </a:solidFill>
              </a:rPr>
              <a:t>SARA Model – From What works policing, college of policing</a:t>
            </a:r>
          </a:p>
        </p:txBody>
      </p:sp>
      <p:sp>
        <p:nvSpPr>
          <p:cNvPr id="3" name="Content Placeholder 2">
            <a:extLst>
              <a:ext uri="{FF2B5EF4-FFF2-40B4-BE49-F238E27FC236}">
                <a16:creationId xmlns:a16="http://schemas.microsoft.com/office/drawing/2014/main" id="{63E4A80D-E4FA-4441-8070-46A66F9AAB85}"/>
              </a:ext>
            </a:extLst>
          </p:cNvPr>
          <p:cNvSpPr>
            <a:spLocks noGrp="1"/>
          </p:cNvSpPr>
          <p:nvPr>
            <p:ph idx="1"/>
          </p:nvPr>
        </p:nvSpPr>
        <p:spPr>
          <a:xfrm>
            <a:off x="1957987" y="2431765"/>
            <a:ext cx="8276026" cy="3320031"/>
          </a:xfrm>
        </p:spPr>
        <p:txBody>
          <a:bodyPr anchor="ctr">
            <a:normAutofit/>
          </a:bodyPr>
          <a:lstStyle/>
          <a:p>
            <a:r>
              <a:rPr lang="en-GB" sz="2000">
                <a:solidFill>
                  <a:schemeClr val="tx1">
                    <a:lumMod val="85000"/>
                    <a:lumOff val="15000"/>
                  </a:schemeClr>
                </a:solidFill>
              </a:rPr>
              <a:t>First, the police identify clusters of similar events affecting the community and ascertain the harm they cause. Second, they engage in structured efforts to better understand the underlying causes that generate these problems, using a wide range of relevant data, information sources and analytical techniques. Third, tailored responses are put in place to reduce the presenting problems. These, according to Goldstein, should concentrate on prevention, avoid dependency on the criminal justice system (i.e. arrest and prosecution), and involve partners who are affected by or responsible for the problem, including the local community. Fourth, the impact of implemented responses is assessed. </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9681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30B30-6804-4152-A6F6-25E8D4E4E141}"/>
              </a:ext>
            </a:extLst>
          </p:cNvPr>
          <p:cNvSpPr>
            <a:spLocks noGrp="1"/>
          </p:cNvSpPr>
          <p:nvPr>
            <p:ph type="title"/>
          </p:nvPr>
        </p:nvSpPr>
        <p:spPr/>
        <p:txBody>
          <a:bodyPr/>
          <a:lstStyle/>
          <a:p>
            <a:r>
              <a:rPr lang="en-GB" dirty="0"/>
              <a:t>What is Hot-Spot Policing?</a:t>
            </a:r>
          </a:p>
        </p:txBody>
      </p:sp>
      <p:pic>
        <p:nvPicPr>
          <p:cNvPr id="4" name="Content Placeholder 3" descr="Chart, scatter chart&#10;&#10;Description automatically generated">
            <a:extLst>
              <a:ext uri="{FF2B5EF4-FFF2-40B4-BE49-F238E27FC236}">
                <a16:creationId xmlns:a16="http://schemas.microsoft.com/office/drawing/2014/main" id="{A1B12004-032D-47FE-A296-F7DCF97A090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3607" r="-1" b="12090"/>
          <a:stretch/>
        </p:blipFill>
        <p:spPr>
          <a:xfrm>
            <a:off x="1660123" y="1505467"/>
            <a:ext cx="8653225" cy="4868700"/>
          </a:xfrm>
          <a:prstGeom prst="rect">
            <a:avLst/>
          </a:prstGeom>
        </p:spPr>
      </p:pic>
    </p:spTree>
    <p:extLst>
      <p:ext uri="{BB962C8B-B14F-4D97-AF65-F5344CB8AC3E}">
        <p14:creationId xmlns:p14="http://schemas.microsoft.com/office/powerpoint/2010/main" val="22329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5858B-C437-4CE6-BFEB-3859E1DE6EB7}"/>
              </a:ext>
            </a:extLst>
          </p:cNvPr>
          <p:cNvSpPr>
            <a:spLocks noGrp="1"/>
          </p:cNvSpPr>
          <p:nvPr>
            <p:ph type="title"/>
          </p:nvPr>
        </p:nvSpPr>
        <p:spPr>
          <a:xfrm>
            <a:off x="635000" y="640823"/>
            <a:ext cx="3418659" cy="5583148"/>
          </a:xfrm>
        </p:spPr>
        <p:txBody>
          <a:bodyPr anchor="ctr">
            <a:normAutofit/>
          </a:bodyPr>
          <a:lstStyle/>
          <a:p>
            <a:r>
              <a:rPr lang="en-GB" sz="5400"/>
              <a:t>Hot-Spot Policing</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4BA9597-609E-4D07-97E2-B88D3080329D}"/>
              </a:ext>
            </a:extLst>
          </p:cNvPr>
          <p:cNvGraphicFramePr>
            <a:graphicFrameLocks noGrp="1"/>
          </p:cNvGraphicFramePr>
          <p:nvPr>
            <p:ph idx="1"/>
            <p:extLst>
              <p:ext uri="{D42A27DB-BD31-4B8C-83A1-F6EECF244321}">
                <p14:modId xmlns:p14="http://schemas.microsoft.com/office/powerpoint/2010/main" val="202686629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1068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5149C257-4F76-4231-A32A-F15A5F90D308}"/>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rPr>
              <a:t>Hot-Spot Policing</a:t>
            </a:r>
          </a:p>
        </p:txBody>
      </p:sp>
      <p:sp>
        <p:nvSpPr>
          <p:cNvPr id="3" name="Content Placeholder 2">
            <a:extLst>
              <a:ext uri="{FF2B5EF4-FFF2-40B4-BE49-F238E27FC236}">
                <a16:creationId xmlns:a16="http://schemas.microsoft.com/office/drawing/2014/main" id="{FDCE2EC7-E0D6-476A-8DF7-AA07810ED1C1}"/>
              </a:ext>
            </a:extLst>
          </p:cNvPr>
          <p:cNvSpPr>
            <a:spLocks noGrp="1"/>
          </p:cNvSpPr>
          <p:nvPr>
            <p:ph idx="1"/>
          </p:nvPr>
        </p:nvSpPr>
        <p:spPr>
          <a:xfrm>
            <a:off x="5573864" y="1166933"/>
            <a:ext cx="5716988" cy="4279709"/>
          </a:xfrm>
        </p:spPr>
        <p:txBody>
          <a:bodyPr anchor="ctr">
            <a:normAutofit/>
          </a:bodyPr>
          <a:lstStyle/>
          <a:p>
            <a:r>
              <a:rPr lang="en-GB" sz="2000"/>
              <a:t>Focusing on places can make the police more effective and efficient. </a:t>
            </a:r>
          </a:p>
          <a:p>
            <a:r>
              <a:rPr lang="en-GB" sz="2000"/>
              <a:t>People move but places don’t! (Spelman &amp; Eck, 1989; Weisburd 2008)</a:t>
            </a:r>
          </a:p>
          <a:p>
            <a:r>
              <a:rPr lang="en-GB" sz="2000"/>
              <a:t>Crime locations tends to be stable over time.</a:t>
            </a:r>
          </a:p>
          <a:p>
            <a:r>
              <a:rPr lang="en-GB" sz="2000"/>
              <a:t>Increased chances of preventing crime or catching offenders.</a:t>
            </a:r>
          </a:p>
          <a:p>
            <a:r>
              <a:rPr lang="en-GB" sz="2000"/>
              <a:t>Targeting places is more effective that targeting individual criminals (Lum &amp; Nagin, 2016)</a:t>
            </a:r>
          </a:p>
          <a:p>
            <a:r>
              <a:rPr lang="en-GB" sz="2000"/>
              <a:t>There is little evidence of displacement (Lum &amp; Koper, 2017)</a:t>
            </a:r>
          </a:p>
        </p:txBody>
      </p:sp>
    </p:spTree>
    <p:extLst>
      <p:ext uri="{BB962C8B-B14F-4D97-AF65-F5344CB8AC3E}">
        <p14:creationId xmlns:p14="http://schemas.microsoft.com/office/powerpoint/2010/main" val="35173406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7A203FD-A568-4FA6-86AD-1057E06E0EDE}"/>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rPr>
              <a:t>Hot-Spot Policing – What do we do?</a:t>
            </a:r>
          </a:p>
        </p:txBody>
      </p:sp>
      <p:sp>
        <p:nvSpPr>
          <p:cNvPr id="3" name="Content Placeholder 2">
            <a:extLst>
              <a:ext uri="{FF2B5EF4-FFF2-40B4-BE49-F238E27FC236}">
                <a16:creationId xmlns:a16="http://schemas.microsoft.com/office/drawing/2014/main" id="{E4498F32-1278-43AE-9943-823FDCF70296}"/>
              </a:ext>
            </a:extLst>
          </p:cNvPr>
          <p:cNvSpPr>
            <a:spLocks noGrp="1"/>
          </p:cNvSpPr>
          <p:nvPr>
            <p:ph idx="1"/>
          </p:nvPr>
        </p:nvSpPr>
        <p:spPr>
          <a:xfrm>
            <a:off x="5573864" y="1166933"/>
            <a:ext cx="5716988" cy="4279709"/>
          </a:xfrm>
        </p:spPr>
        <p:txBody>
          <a:bodyPr anchor="ctr">
            <a:normAutofit/>
          </a:bodyPr>
          <a:lstStyle/>
          <a:p>
            <a:r>
              <a:rPr lang="en-GB" sz="2400"/>
              <a:t>In practice, policing efforts tend to be short-term patrol &amp; enforcement (Koper, 2014).</a:t>
            </a:r>
          </a:p>
          <a:p>
            <a:r>
              <a:rPr lang="en-GB" sz="2400"/>
              <a:t>However, tailored and problem-solving approaches can be more effective that general patrol (Braga et al., 2012)</a:t>
            </a:r>
          </a:p>
          <a:p>
            <a:r>
              <a:rPr lang="en-GB" sz="2400"/>
              <a:t>Also need to analyse “Hot Times” and </a:t>
            </a:r>
            <a:r>
              <a:rPr lang="en-GB" sz="2400" b="1"/>
              <a:t>regularly </a:t>
            </a:r>
            <a:r>
              <a:rPr lang="en-GB" sz="2400"/>
              <a:t>patrol at those times. (Lum &amp; Koper, 2017)</a:t>
            </a:r>
          </a:p>
          <a:p>
            <a:r>
              <a:rPr lang="en-GB" sz="2400"/>
              <a:t>But what about deployment length?</a:t>
            </a:r>
          </a:p>
        </p:txBody>
      </p:sp>
    </p:spTree>
    <p:extLst>
      <p:ext uri="{BB962C8B-B14F-4D97-AF65-F5344CB8AC3E}">
        <p14:creationId xmlns:p14="http://schemas.microsoft.com/office/powerpoint/2010/main" val="1944016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7F4F85F-F876-4E7B-874A-1B8D4EA0EA97}"/>
              </a:ext>
            </a:extLst>
          </p:cNvPr>
          <p:cNvSpPr>
            <a:spLocks noGrp="1"/>
          </p:cNvSpPr>
          <p:nvPr>
            <p:ph type="title"/>
          </p:nvPr>
        </p:nvSpPr>
        <p:spPr>
          <a:xfrm>
            <a:off x="958506" y="800392"/>
            <a:ext cx="10264697" cy="1212102"/>
          </a:xfrm>
        </p:spPr>
        <p:txBody>
          <a:bodyPr>
            <a:normAutofit/>
          </a:bodyPr>
          <a:lstStyle/>
          <a:p>
            <a:r>
              <a:rPr lang="en-GB" sz="4000">
                <a:solidFill>
                  <a:srgbClr val="FFFFFF"/>
                </a:solidFill>
              </a:rPr>
              <a:t>Techniques of Primary Prevention</a:t>
            </a:r>
          </a:p>
        </p:txBody>
      </p:sp>
      <p:sp>
        <p:nvSpPr>
          <p:cNvPr id="3" name="Content Placeholder 2">
            <a:extLst>
              <a:ext uri="{FF2B5EF4-FFF2-40B4-BE49-F238E27FC236}">
                <a16:creationId xmlns:a16="http://schemas.microsoft.com/office/drawing/2014/main" id="{04760D71-2B5C-455A-BE18-EA569022F8EA}"/>
              </a:ext>
            </a:extLst>
          </p:cNvPr>
          <p:cNvSpPr>
            <a:spLocks noGrp="1"/>
          </p:cNvSpPr>
          <p:nvPr>
            <p:ph idx="1"/>
          </p:nvPr>
        </p:nvSpPr>
        <p:spPr>
          <a:xfrm>
            <a:off x="1367624" y="2490436"/>
            <a:ext cx="9708995" cy="3567173"/>
          </a:xfrm>
        </p:spPr>
        <p:txBody>
          <a:bodyPr anchor="ctr">
            <a:normAutofit/>
          </a:bodyPr>
          <a:lstStyle/>
          <a:p>
            <a:r>
              <a:rPr lang="en-GB" sz="2400"/>
              <a:t>There are 16 Techniques, who identified them?</a:t>
            </a:r>
          </a:p>
          <a:p>
            <a:endParaRPr lang="en-GB" sz="2400"/>
          </a:p>
          <a:p>
            <a:r>
              <a:rPr lang="en-GB" sz="2400"/>
              <a:t>Increasing Effort</a:t>
            </a:r>
          </a:p>
          <a:p>
            <a:r>
              <a:rPr lang="en-GB" sz="2400"/>
              <a:t>Increasing Risk</a:t>
            </a:r>
          </a:p>
          <a:p>
            <a:r>
              <a:rPr lang="en-GB" sz="2400"/>
              <a:t>Reducing Reward</a:t>
            </a:r>
          </a:p>
          <a:p>
            <a:r>
              <a:rPr lang="en-GB" sz="2400"/>
              <a:t>Removing Excuses</a:t>
            </a:r>
          </a:p>
          <a:p>
            <a:endParaRPr lang="en-GB" sz="2400"/>
          </a:p>
          <a:p>
            <a:pPr lvl="1"/>
            <a:r>
              <a:rPr lang="en-GB" dirty="0"/>
              <a:t>Break into groups and discuss each section</a:t>
            </a:r>
          </a:p>
        </p:txBody>
      </p:sp>
    </p:spTree>
    <p:extLst>
      <p:ext uri="{BB962C8B-B14F-4D97-AF65-F5344CB8AC3E}">
        <p14:creationId xmlns:p14="http://schemas.microsoft.com/office/powerpoint/2010/main" val="4162355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9D43-0591-4AF4-8534-ED1E6CEC1334}"/>
              </a:ext>
            </a:extLst>
          </p:cNvPr>
          <p:cNvSpPr>
            <a:spLocks noGrp="1"/>
          </p:cNvSpPr>
          <p:nvPr>
            <p:ph type="title"/>
          </p:nvPr>
        </p:nvSpPr>
        <p:spPr>
          <a:xfrm>
            <a:off x="517870" y="976160"/>
            <a:ext cx="5021183" cy="2452840"/>
          </a:xfrm>
        </p:spPr>
        <p:txBody>
          <a:bodyPr>
            <a:normAutofit/>
          </a:bodyPr>
          <a:lstStyle/>
          <a:p>
            <a:pPr>
              <a:lnSpc>
                <a:spcPct val="90000"/>
              </a:lnSpc>
            </a:pPr>
            <a:r>
              <a:rPr lang="en-GB" sz="4200"/>
              <a:t>Clarke (1997) – The 16 Techniques of Primary Prevention.</a:t>
            </a:r>
          </a:p>
        </p:txBody>
      </p:sp>
      <p:sp>
        <p:nvSpPr>
          <p:cNvPr id="3" name="Content Placeholder 2">
            <a:extLst>
              <a:ext uri="{FF2B5EF4-FFF2-40B4-BE49-F238E27FC236}">
                <a16:creationId xmlns:a16="http://schemas.microsoft.com/office/drawing/2014/main" id="{E189BD12-3EE9-4E16-809E-A87A53D1CD2C}"/>
              </a:ext>
            </a:extLst>
          </p:cNvPr>
          <p:cNvSpPr>
            <a:spLocks noGrp="1"/>
          </p:cNvSpPr>
          <p:nvPr>
            <p:ph idx="1"/>
          </p:nvPr>
        </p:nvSpPr>
        <p:spPr>
          <a:xfrm>
            <a:off x="625642" y="976160"/>
            <a:ext cx="10981710" cy="5171977"/>
          </a:xfrm>
        </p:spPr>
        <p:txBody>
          <a:bodyPr numCol="2">
            <a:normAutofit/>
          </a:bodyPr>
          <a:lstStyle/>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r>
              <a:rPr lang="en-GB" sz="2400" dirty="0"/>
              <a:t>Increasing the Effort:</a:t>
            </a:r>
          </a:p>
          <a:p>
            <a:pPr lvl="1">
              <a:lnSpc>
                <a:spcPct val="100000"/>
              </a:lnSpc>
            </a:pPr>
            <a:endParaRPr lang="en-GB" sz="2400" dirty="0"/>
          </a:p>
          <a:p>
            <a:pPr marL="0" lvl="1" indent="0">
              <a:lnSpc>
                <a:spcPct val="100000"/>
              </a:lnSpc>
              <a:buNone/>
            </a:pPr>
            <a:endParaRPr lang="en-GB" sz="2400" dirty="0"/>
          </a:p>
          <a:p>
            <a:pPr lvl="1">
              <a:lnSpc>
                <a:spcPct val="100000"/>
              </a:lnSpc>
            </a:pPr>
            <a:r>
              <a:rPr lang="en-GB" sz="2400" dirty="0"/>
              <a:t>Target hardening</a:t>
            </a:r>
          </a:p>
          <a:p>
            <a:pPr lvl="3">
              <a:lnSpc>
                <a:spcPct val="100000"/>
              </a:lnSpc>
            </a:pPr>
            <a:r>
              <a:rPr lang="en-GB" sz="2200" dirty="0"/>
              <a:t>Steering locks</a:t>
            </a:r>
          </a:p>
          <a:p>
            <a:pPr lvl="3">
              <a:lnSpc>
                <a:spcPct val="100000"/>
              </a:lnSpc>
            </a:pPr>
            <a:r>
              <a:rPr lang="en-GB" sz="2200" dirty="0"/>
              <a:t>Anti-robber screens</a:t>
            </a:r>
          </a:p>
          <a:p>
            <a:pPr lvl="1">
              <a:lnSpc>
                <a:spcPct val="100000"/>
              </a:lnSpc>
            </a:pPr>
            <a:r>
              <a:rPr lang="en-GB" sz="2400" dirty="0"/>
              <a:t>Access Control</a:t>
            </a:r>
          </a:p>
          <a:p>
            <a:pPr lvl="3">
              <a:lnSpc>
                <a:spcPct val="100000"/>
              </a:lnSpc>
            </a:pPr>
            <a:r>
              <a:rPr lang="en-GB" sz="2200" dirty="0"/>
              <a:t>Entry phones</a:t>
            </a:r>
          </a:p>
          <a:p>
            <a:pPr lvl="3">
              <a:lnSpc>
                <a:spcPct val="100000"/>
              </a:lnSpc>
            </a:pPr>
            <a:r>
              <a:rPr lang="en-GB" sz="2200" dirty="0"/>
              <a:t>Computer Passwords</a:t>
            </a:r>
          </a:p>
          <a:p>
            <a:pPr lvl="1">
              <a:lnSpc>
                <a:spcPct val="100000"/>
              </a:lnSpc>
            </a:pPr>
            <a:r>
              <a:rPr lang="en-GB" sz="2400" dirty="0"/>
              <a:t>Deflecting Offenders</a:t>
            </a:r>
          </a:p>
          <a:p>
            <a:pPr lvl="3">
              <a:lnSpc>
                <a:spcPct val="100000"/>
              </a:lnSpc>
            </a:pPr>
            <a:r>
              <a:rPr lang="en-GB" sz="2200" dirty="0"/>
              <a:t>Cul-de-sacs</a:t>
            </a:r>
          </a:p>
          <a:p>
            <a:pPr lvl="3">
              <a:lnSpc>
                <a:spcPct val="100000"/>
              </a:lnSpc>
            </a:pPr>
            <a:r>
              <a:rPr lang="en-GB" sz="2200" dirty="0"/>
              <a:t>Routing away fans at soccer matches</a:t>
            </a:r>
          </a:p>
          <a:p>
            <a:pPr lvl="1">
              <a:lnSpc>
                <a:spcPct val="100000"/>
              </a:lnSpc>
            </a:pPr>
            <a:r>
              <a:rPr lang="en-GB" sz="2400" dirty="0"/>
              <a:t>Controlling Means</a:t>
            </a:r>
          </a:p>
          <a:p>
            <a:pPr lvl="3">
              <a:lnSpc>
                <a:spcPct val="100000"/>
              </a:lnSpc>
            </a:pPr>
            <a:r>
              <a:rPr lang="en-GB" sz="2200" dirty="0"/>
              <a:t>Weapons availability</a:t>
            </a:r>
          </a:p>
          <a:p>
            <a:pPr lvl="3">
              <a:lnSpc>
                <a:spcPct val="100000"/>
              </a:lnSpc>
            </a:pPr>
            <a:r>
              <a:rPr lang="en-GB" sz="2200" dirty="0"/>
              <a:t>Photographs on credit cards	</a:t>
            </a:r>
          </a:p>
          <a:p>
            <a:pPr>
              <a:lnSpc>
                <a:spcPct val="100000"/>
              </a:lnSpc>
            </a:pPr>
            <a:endParaRPr lang="en-GB" sz="2400" dirty="0"/>
          </a:p>
        </p:txBody>
      </p:sp>
    </p:spTree>
    <p:extLst>
      <p:ext uri="{BB962C8B-B14F-4D97-AF65-F5344CB8AC3E}">
        <p14:creationId xmlns:p14="http://schemas.microsoft.com/office/powerpoint/2010/main" val="2352584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9D43-0591-4AF4-8534-ED1E6CEC1334}"/>
              </a:ext>
            </a:extLst>
          </p:cNvPr>
          <p:cNvSpPr>
            <a:spLocks noGrp="1"/>
          </p:cNvSpPr>
          <p:nvPr>
            <p:ph type="title"/>
          </p:nvPr>
        </p:nvSpPr>
        <p:spPr>
          <a:xfrm>
            <a:off x="517870" y="976160"/>
            <a:ext cx="5021183" cy="2452840"/>
          </a:xfrm>
        </p:spPr>
        <p:txBody>
          <a:bodyPr>
            <a:normAutofit/>
          </a:bodyPr>
          <a:lstStyle/>
          <a:p>
            <a:pPr>
              <a:lnSpc>
                <a:spcPct val="90000"/>
              </a:lnSpc>
            </a:pPr>
            <a:r>
              <a:rPr lang="en-GB" sz="4200"/>
              <a:t>Clarke (1997) – The 16 Techniques of Primary Prevention.</a:t>
            </a:r>
          </a:p>
        </p:txBody>
      </p:sp>
      <p:sp>
        <p:nvSpPr>
          <p:cNvPr id="3" name="Content Placeholder 2">
            <a:extLst>
              <a:ext uri="{FF2B5EF4-FFF2-40B4-BE49-F238E27FC236}">
                <a16:creationId xmlns:a16="http://schemas.microsoft.com/office/drawing/2014/main" id="{E189BD12-3EE9-4E16-809E-A87A53D1CD2C}"/>
              </a:ext>
            </a:extLst>
          </p:cNvPr>
          <p:cNvSpPr>
            <a:spLocks noGrp="1"/>
          </p:cNvSpPr>
          <p:nvPr>
            <p:ph idx="1"/>
          </p:nvPr>
        </p:nvSpPr>
        <p:spPr>
          <a:xfrm>
            <a:off x="625642" y="976160"/>
            <a:ext cx="10981710" cy="5171977"/>
          </a:xfrm>
        </p:spPr>
        <p:txBody>
          <a:bodyPr numCol="2">
            <a:normAutofit/>
          </a:bodyPr>
          <a:lstStyle/>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r>
              <a:rPr lang="en-GB" sz="2400" dirty="0"/>
              <a:t>Increasing the Risk:</a:t>
            </a:r>
          </a:p>
          <a:p>
            <a:pPr lvl="1">
              <a:lnSpc>
                <a:spcPct val="100000"/>
              </a:lnSpc>
            </a:pPr>
            <a:endParaRPr lang="en-GB" sz="2400" dirty="0"/>
          </a:p>
          <a:p>
            <a:pPr marL="0" lvl="1" indent="0">
              <a:lnSpc>
                <a:spcPct val="100000"/>
              </a:lnSpc>
              <a:buNone/>
            </a:pPr>
            <a:endParaRPr lang="en-GB" sz="2400" dirty="0"/>
          </a:p>
          <a:p>
            <a:pPr lvl="1"/>
            <a:r>
              <a:rPr lang="en-GB" sz="2400" dirty="0"/>
              <a:t>Entry/Exit Screening</a:t>
            </a:r>
          </a:p>
          <a:p>
            <a:pPr lvl="3"/>
            <a:r>
              <a:rPr lang="en-GB" sz="2200" dirty="0"/>
              <a:t>Baggage Screening</a:t>
            </a:r>
          </a:p>
          <a:p>
            <a:pPr lvl="3"/>
            <a:r>
              <a:rPr lang="en-GB" sz="2200" dirty="0"/>
              <a:t>Merchandise Tags</a:t>
            </a:r>
          </a:p>
          <a:p>
            <a:pPr lvl="1"/>
            <a:r>
              <a:rPr lang="en-GB" sz="2400" dirty="0"/>
              <a:t>Formal Surveillance</a:t>
            </a:r>
          </a:p>
          <a:p>
            <a:pPr lvl="3"/>
            <a:r>
              <a:rPr lang="en-GB" sz="2200" dirty="0"/>
              <a:t>CCTV</a:t>
            </a:r>
          </a:p>
          <a:p>
            <a:pPr lvl="3"/>
            <a:r>
              <a:rPr lang="en-GB" sz="2200" dirty="0"/>
              <a:t>Automatic Number Plate Recognition (ANPR)</a:t>
            </a:r>
          </a:p>
          <a:p>
            <a:pPr lvl="1"/>
            <a:r>
              <a:rPr lang="en-GB" sz="2400" dirty="0"/>
              <a:t>Employee Surveillance</a:t>
            </a:r>
          </a:p>
          <a:p>
            <a:pPr lvl="3"/>
            <a:r>
              <a:rPr lang="en-GB" sz="2200" dirty="0"/>
              <a:t>Park Wardens</a:t>
            </a:r>
          </a:p>
          <a:p>
            <a:pPr lvl="3"/>
            <a:r>
              <a:rPr lang="en-GB" sz="2200" dirty="0"/>
              <a:t>Club Door Staff</a:t>
            </a:r>
          </a:p>
          <a:p>
            <a:pPr lvl="1"/>
            <a:r>
              <a:rPr lang="en-GB" sz="2400" dirty="0"/>
              <a:t>Natural Surveillance</a:t>
            </a:r>
          </a:p>
          <a:p>
            <a:pPr lvl="3"/>
            <a:r>
              <a:rPr lang="en-GB" sz="2200" dirty="0"/>
              <a:t>Street lighting</a:t>
            </a:r>
          </a:p>
          <a:p>
            <a:pPr lvl="3"/>
            <a:r>
              <a:rPr lang="en-GB" sz="2200" dirty="0"/>
              <a:t>Windows </a:t>
            </a:r>
            <a:r>
              <a:rPr lang="en-GB" sz="2600" dirty="0"/>
              <a:t>	</a:t>
            </a:r>
          </a:p>
          <a:p>
            <a:pPr>
              <a:lnSpc>
                <a:spcPct val="100000"/>
              </a:lnSpc>
            </a:pPr>
            <a:endParaRPr lang="en-GB" sz="2400" dirty="0"/>
          </a:p>
        </p:txBody>
      </p:sp>
    </p:spTree>
    <p:extLst>
      <p:ext uri="{BB962C8B-B14F-4D97-AF65-F5344CB8AC3E}">
        <p14:creationId xmlns:p14="http://schemas.microsoft.com/office/powerpoint/2010/main" val="3786916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9D43-0591-4AF4-8534-ED1E6CEC1334}"/>
              </a:ext>
            </a:extLst>
          </p:cNvPr>
          <p:cNvSpPr>
            <a:spLocks noGrp="1"/>
          </p:cNvSpPr>
          <p:nvPr>
            <p:ph type="title"/>
          </p:nvPr>
        </p:nvSpPr>
        <p:spPr>
          <a:xfrm>
            <a:off x="517870" y="976160"/>
            <a:ext cx="5021183" cy="2452840"/>
          </a:xfrm>
        </p:spPr>
        <p:txBody>
          <a:bodyPr>
            <a:normAutofit/>
          </a:bodyPr>
          <a:lstStyle/>
          <a:p>
            <a:pPr>
              <a:lnSpc>
                <a:spcPct val="90000"/>
              </a:lnSpc>
            </a:pPr>
            <a:r>
              <a:rPr lang="en-GB" sz="4200"/>
              <a:t>Clarke (1997) – The 16 Techniques of Primary Prevention.</a:t>
            </a:r>
          </a:p>
        </p:txBody>
      </p:sp>
      <p:sp>
        <p:nvSpPr>
          <p:cNvPr id="3" name="Content Placeholder 2">
            <a:extLst>
              <a:ext uri="{FF2B5EF4-FFF2-40B4-BE49-F238E27FC236}">
                <a16:creationId xmlns:a16="http://schemas.microsoft.com/office/drawing/2014/main" id="{E189BD12-3EE9-4E16-809E-A87A53D1CD2C}"/>
              </a:ext>
            </a:extLst>
          </p:cNvPr>
          <p:cNvSpPr>
            <a:spLocks noGrp="1"/>
          </p:cNvSpPr>
          <p:nvPr>
            <p:ph idx="1"/>
          </p:nvPr>
        </p:nvSpPr>
        <p:spPr>
          <a:xfrm>
            <a:off x="625642" y="976160"/>
            <a:ext cx="10981710" cy="5171977"/>
          </a:xfrm>
        </p:spPr>
        <p:txBody>
          <a:bodyPr numCol="2">
            <a:normAutofit/>
          </a:bodyPr>
          <a:lstStyle/>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r>
              <a:rPr lang="en-GB" sz="2400" dirty="0"/>
              <a:t>Reducing the Reward:</a:t>
            </a:r>
          </a:p>
          <a:p>
            <a:pPr lvl="1">
              <a:lnSpc>
                <a:spcPct val="100000"/>
              </a:lnSpc>
            </a:pPr>
            <a:endParaRPr lang="en-GB" sz="2400" dirty="0"/>
          </a:p>
          <a:p>
            <a:pPr marL="0" lvl="1" indent="0">
              <a:lnSpc>
                <a:spcPct val="100000"/>
              </a:lnSpc>
              <a:buNone/>
            </a:pPr>
            <a:endParaRPr lang="en-GB" sz="2400" dirty="0"/>
          </a:p>
          <a:p>
            <a:pPr lvl="1"/>
            <a:r>
              <a:rPr lang="en-GB" sz="2200" dirty="0"/>
              <a:t>Target Removal</a:t>
            </a:r>
          </a:p>
          <a:p>
            <a:pPr lvl="3"/>
            <a:r>
              <a:rPr lang="en-GB" sz="2200" dirty="0"/>
              <a:t>Keep car in garage</a:t>
            </a:r>
          </a:p>
          <a:p>
            <a:pPr lvl="3"/>
            <a:r>
              <a:rPr lang="en-GB" sz="2200" dirty="0"/>
              <a:t>Removable car radio fascia</a:t>
            </a:r>
          </a:p>
          <a:p>
            <a:pPr lvl="1"/>
            <a:r>
              <a:rPr lang="en-GB" sz="2200" dirty="0"/>
              <a:t>Identify Property</a:t>
            </a:r>
          </a:p>
          <a:p>
            <a:pPr lvl="3"/>
            <a:r>
              <a:rPr lang="en-GB" sz="2200" dirty="0"/>
              <a:t>Product serial numbers</a:t>
            </a:r>
          </a:p>
          <a:p>
            <a:pPr lvl="3"/>
            <a:r>
              <a:rPr lang="en-GB" sz="2200" dirty="0"/>
              <a:t>Vehicle licence plate</a:t>
            </a:r>
          </a:p>
          <a:p>
            <a:pPr lvl="1"/>
            <a:r>
              <a:rPr lang="en-GB" sz="2200" dirty="0"/>
              <a:t>Removing inducements</a:t>
            </a:r>
          </a:p>
          <a:p>
            <a:pPr lvl="3"/>
            <a:r>
              <a:rPr lang="en-GB" sz="2200" dirty="0"/>
              <a:t>Rapid repair of damaged property</a:t>
            </a:r>
          </a:p>
          <a:p>
            <a:pPr lvl="3"/>
            <a:r>
              <a:rPr lang="en-GB" sz="2200" dirty="0"/>
              <a:t>Removing graffiti</a:t>
            </a:r>
          </a:p>
          <a:p>
            <a:pPr lvl="1"/>
            <a:r>
              <a:rPr lang="en-GB" sz="2200" dirty="0"/>
              <a:t>Rule Setting</a:t>
            </a:r>
          </a:p>
          <a:p>
            <a:pPr lvl="3"/>
            <a:r>
              <a:rPr lang="en-GB" sz="2200" dirty="0"/>
              <a:t>Tenancy agreements</a:t>
            </a:r>
          </a:p>
          <a:p>
            <a:pPr lvl="3"/>
            <a:r>
              <a:rPr lang="en-GB" sz="2200" dirty="0"/>
              <a:t>Software copyright agreements before installation</a:t>
            </a:r>
          </a:p>
          <a:p>
            <a:pPr>
              <a:lnSpc>
                <a:spcPct val="100000"/>
              </a:lnSpc>
            </a:pPr>
            <a:endParaRPr lang="en-GB" sz="2400" dirty="0"/>
          </a:p>
        </p:txBody>
      </p:sp>
    </p:spTree>
    <p:extLst>
      <p:ext uri="{BB962C8B-B14F-4D97-AF65-F5344CB8AC3E}">
        <p14:creationId xmlns:p14="http://schemas.microsoft.com/office/powerpoint/2010/main" val="3789203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9D43-0591-4AF4-8534-ED1E6CEC1334}"/>
              </a:ext>
            </a:extLst>
          </p:cNvPr>
          <p:cNvSpPr>
            <a:spLocks noGrp="1"/>
          </p:cNvSpPr>
          <p:nvPr>
            <p:ph type="title"/>
          </p:nvPr>
        </p:nvSpPr>
        <p:spPr>
          <a:xfrm>
            <a:off x="517870" y="976160"/>
            <a:ext cx="5021183" cy="2452840"/>
          </a:xfrm>
        </p:spPr>
        <p:txBody>
          <a:bodyPr>
            <a:normAutofit/>
          </a:bodyPr>
          <a:lstStyle/>
          <a:p>
            <a:pPr>
              <a:lnSpc>
                <a:spcPct val="90000"/>
              </a:lnSpc>
            </a:pPr>
            <a:r>
              <a:rPr lang="en-GB" sz="4200"/>
              <a:t>Clarke (1997) – The 16 Techniques of Primary Prevention.</a:t>
            </a:r>
          </a:p>
        </p:txBody>
      </p:sp>
      <p:sp>
        <p:nvSpPr>
          <p:cNvPr id="3" name="Content Placeholder 2">
            <a:extLst>
              <a:ext uri="{FF2B5EF4-FFF2-40B4-BE49-F238E27FC236}">
                <a16:creationId xmlns:a16="http://schemas.microsoft.com/office/drawing/2014/main" id="{E189BD12-3EE9-4E16-809E-A87A53D1CD2C}"/>
              </a:ext>
            </a:extLst>
          </p:cNvPr>
          <p:cNvSpPr>
            <a:spLocks noGrp="1"/>
          </p:cNvSpPr>
          <p:nvPr>
            <p:ph idx="1"/>
          </p:nvPr>
        </p:nvSpPr>
        <p:spPr>
          <a:xfrm>
            <a:off x="625642" y="976160"/>
            <a:ext cx="10981710" cy="5171977"/>
          </a:xfrm>
        </p:spPr>
        <p:txBody>
          <a:bodyPr numCol="2">
            <a:normAutofit/>
          </a:bodyPr>
          <a:lstStyle/>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endParaRPr lang="en-GB" sz="2400" dirty="0"/>
          </a:p>
          <a:p>
            <a:pPr marL="0" indent="0">
              <a:lnSpc>
                <a:spcPct val="100000"/>
              </a:lnSpc>
              <a:buNone/>
            </a:pPr>
            <a:r>
              <a:rPr lang="en-GB" sz="2400" dirty="0"/>
              <a:t>Removing Excuses:</a:t>
            </a:r>
          </a:p>
          <a:p>
            <a:pPr lvl="1">
              <a:lnSpc>
                <a:spcPct val="100000"/>
              </a:lnSpc>
            </a:pPr>
            <a:endParaRPr lang="en-GB" sz="2400" dirty="0"/>
          </a:p>
          <a:p>
            <a:pPr marL="0" lvl="1" indent="0">
              <a:lnSpc>
                <a:spcPct val="100000"/>
              </a:lnSpc>
              <a:buNone/>
            </a:pPr>
            <a:endParaRPr lang="en-GB" sz="2400" dirty="0"/>
          </a:p>
          <a:p>
            <a:pPr lvl="1"/>
            <a:r>
              <a:rPr lang="en-GB" sz="2200" dirty="0"/>
              <a:t>Rule Setting</a:t>
            </a:r>
          </a:p>
          <a:p>
            <a:pPr lvl="3"/>
            <a:r>
              <a:rPr lang="en-GB" sz="2000" dirty="0"/>
              <a:t>Customs declaration</a:t>
            </a:r>
          </a:p>
          <a:p>
            <a:pPr lvl="3"/>
            <a:r>
              <a:rPr lang="en-GB" sz="2000" dirty="0"/>
              <a:t>Hotel registration</a:t>
            </a:r>
          </a:p>
          <a:p>
            <a:pPr lvl="1"/>
            <a:r>
              <a:rPr lang="en-GB" sz="2200" dirty="0"/>
              <a:t>Stimulating Conscience</a:t>
            </a:r>
          </a:p>
          <a:p>
            <a:pPr lvl="3"/>
            <a:r>
              <a:rPr lang="en-GB" sz="2000" dirty="0"/>
              <a:t>Roadside speed displays</a:t>
            </a:r>
          </a:p>
          <a:p>
            <a:pPr lvl="3"/>
            <a:r>
              <a:rPr lang="en-GB" sz="2000" dirty="0"/>
              <a:t>Drink-drive campaigns</a:t>
            </a:r>
          </a:p>
          <a:p>
            <a:pPr lvl="1"/>
            <a:r>
              <a:rPr lang="en-GB" sz="2200" dirty="0"/>
              <a:t>Controlling Dis-inhibitors</a:t>
            </a:r>
          </a:p>
          <a:p>
            <a:pPr lvl="3"/>
            <a:r>
              <a:rPr lang="en-GB" sz="2000" dirty="0"/>
              <a:t>Drinking age laws</a:t>
            </a:r>
          </a:p>
          <a:p>
            <a:pPr lvl="3"/>
            <a:r>
              <a:rPr lang="en-GB" sz="2000" dirty="0"/>
              <a:t>Parental controls on internet</a:t>
            </a:r>
          </a:p>
          <a:p>
            <a:pPr lvl="1"/>
            <a:r>
              <a:rPr lang="en-GB" sz="2200" dirty="0"/>
              <a:t>Facilitating Compliance</a:t>
            </a:r>
          </a:p>
          <a:p>
            <a:pPr lvl="3"/>
            <a:r>
              <a:rPr lang="en-GB" sz="2000" dirty="0"/>
              <a:t>Fine deduction from salary</a:t>
            </a:r>
          </a:p>
          <a:p>
            <a:pPr lvl="3"/>
            <a:r>
              <a:rPr lang="en-GB" sz="2000" dirty="0"/>
              <a:t>Ample litter bins</a:t>
            </a:r>
          </a:p>
          <a:p>
            <a:pPr>
              <a:lnSpc>
                <a:spcPct val="100000"/>
              </a:lnSpc>
            </a:pPr>
            <a:endParaRPr lang="en-GB" sz="2400" dirty="0"/>
          </a:p>
        </p:txBody>
      </p:sp>
    </p:spTree>
    <p:extLst>
      <p:ext uri="{BB962C8B-B14F-4D97-AF65-F5344CB8AC3E}">
        <p14:creationId xmlns:p14="http://schemas.microsoft.com/office/powerpoint/2010/main" val="3920183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A7CA7B9-F070-4599-B76C-071C7190A8C7}"/>
              </a:ext>
            </a:extLst>
          </p:cNvPr>
          <p:cNvSpPr>
            <a:spLocks noGrp="1"/>
          </p:cNvSpPr>
          <p:nvPr>
            <p:ph type="title"/>
          </p:nvPr>
        </p:nvSpPr>
        <p:spPr>
          <a:xfrm>
            <a:off x="804672" y="640080"/>
            <a:ext cx="3282696" cy="5257800"/>
          </a:xfrm>
        </p:spPr>
        <p:txBody>
          <a:bodyPr>
            <a:normAutofit/>
          </a:bodyPr>
          <a:lstStyle/>
          <a:p>
            <a:r>
              <a:rPr lang="en-GB">
                <a:solidFill>
                  <a:schemeClr val="bg1"/>
                </a:solidFill>
              </a:rPr>
              <a:t>Short Film on EBP</a:t>
            </a:r>
          </a:p>
        </p:txBody>
      </p:sp>
      <p:sp>
        <p:nvSpPr>
          <p:cNvPr id="3" name="Content Placeholder 2">
            <a:extLst>
              <a:ext uri="{FF2B5EF4-FFF2-40B4-BE49-F238E27FC236}">
                <a16:creationId xmlns:a16="http://schemas.microsoft.com/office/drawing/2014/main" id="{63322675-0C2E-4928-B12D-D6CF5B66A398}"/>
              </a:ext>
            </a:extLst>
          </p:cNvPr>
          <p:cNvSpPr>
            <a:spLocks noGrp="1"/>
          </p:cNvSpPr>
          <p:nvPr>
            <p:ph idx="1"/>
          </p:nvPr>
        </p:nvSpPr>
        <p:spPr>
          <a:xfrm>
            <a:off x="5358384" y="640081"/>
            <a:ext cx="6024654" cy="5257800"/>
          </a:xfrm>
        </p:spPr>
        <p:txBody>
          <a:bodyPr anchor="ctr">
            <a:normAutofit/>
          </a:bodyPr>
          <a:lstStyle/>
          <a:p>
            <a:r>
              <a:rPr lang="en-GB" sz="2400"/>
              <a:t>https://www.youtube.com/watch?v=af0awYdoEMg</a:t>
            </a:r>
          </a:p>
          <a:p>
            <a:endParaRPr lang="en-GB" sz="2400"/>
          </a:p>
        </p:txBody>
      </p:sp>
    </p:spTree>
    <p:extLst>
      <p:ext uri="{BB962C8B-B14F-4D97-AF65-F5344CB8AC3E}">
        <p14:creationId xmlns:p14="http://schemas.microsoft.com/office/powerpoint/2010/main" val="34652065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401B8-1AE0-4535-A75E-12E0A6CC9F28}"/>
              </a:ext>
            </a:extLst>
          </p:cNvPr>
          <p:cNvSpPr>
            <a:spLocks noGrp="1"/>
          </p:cNvSpPr>
          <p:nvPr>
            <p:ph type="title"/>
          </p:nvPr>
        </p:nvSpPr>
        <p:spPr>
          <a:xfrm>
            <a:off x="7464614" y="1783959"/>
            <a:ext cx="4087306" cy="2889114"/>
          </a:xfrm>
        </p:spPr>
        <p:txBody>
          <a:bodyPr vert="horz" lIns="91440" tIns="45720" rIns="91440" bIns="45720" rtlCol="0" anchor="b">
            <a:normAutofit/>
          </a:bodyPr>
          <a:lstStyle/>
          <a:p>
            <a:r>
              <a:rPr lang="en-US" sz="5400"/>
              <a:t>What is the College of Policing?</a:t>
            </a:r>
          </a:p>
        </p:txBody>
      </p:sp>
      <p:sp>
        <p:nvSpPr>
          <p:cNvPr id="3" name="Content Placeholder 2">
            <a:extLst>
              <a:ext uri="{FF2B5EF4-FFF2-40B4-BE49-F238E27FC236}">
                <a16:creationId xmlns:a16="http://schemas.microsoft.com/office/drawing/2014/main" id="{4CA9DCC9-CFAA-4C67-9C52-D5A0B260F81B}"/>
              </a:ext>
            </a:extLst>
          </p:cNvPr>
          <p:cNvSpPr>
            <a:spLocks noGrp="1"/>
          </p:cNvSpPr>
          <p:nvPr>
            <p:ph idx="1"/>
          </p:nvPr>
        </p:nvSpPr>
        <p:spPr>
          <a:xfrm>
            <a:off x="7464612" y="4750893"/>
            <a:ext cx="4087305" cy="1147863"/>
          </a:xfrm>
        </p:spPr>
        <p:txBody>
          <a:bodyPr vert="horz" lIns="91440" tIns="45720" rIns="91440" bIns="45720" rtlCol="0" anchor="t">
            <a:normAutofit/>
          </a:bodyPr>
          <a:lstStyle/>
          <a:p>
            <a:pPr marL="0" indent="0">
              <a:buNone/>
            </a:pPr>
            <a:r>
              <a:rPr lang="en-US" sz="2000"/>
              <a:t>What is the “What Works Centre”?</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bstract blurred public library with bookshelves">
            <a:extLst>
              <a:ext uri="{FF2B5EF4-FFF2-40B4-BE49-F238E27FC236}">
                <a16:creationId xmlns:a16="http://schemas.microsoft.com/office/drawing/2014/main" id="{E961668C-AB11-4986-A2F7-2FC63F2640F4}"/>
              </a:ext>
            </a:extLst>
          </p:cNvPr>
          <p:cNvPicPr>
            <a:picLocks noChangeAspect="1"/>
          </p:cNvPicPr>
          <p:nvPr/>
        </p:nvPicPr>
        <p:blipFill rotWithShape="1">
          <a:blip r:embed="rId2"/>
          <a:srcRect l="4625" r="26964"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038598489"/>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C165C4-F95F-4A1C-ADEB-63D324D1FF8A}"/>
              </a:ext>
            </a:extLst>
          </p:cNvPr>
          <p:cNvSpPr>
            <a:spLocks noGrp="1"/>
          </p:cNvSpPr>
          <p:nvPr>
            <p:ph type="title"/>
          </p:nvPr>
        </p:nvSpPr>
        <p:spPr>
          <a:xfrm>
            <a:off x="838200" y="365125"/>
            <a:ext cx="10515600" cy="1325563"/>
          </a:xfrm>
        </p:spPr>
        <p:txBody>
          <a:bodyPr>
            <a:normAutofit/>
          </a:bodyPr>
          <a:lstStyle/>
          <a:p>
            <a:r>
              <a:rPr lang="en-GB" sz="5400"/>
              <a:t>College of Policing</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B092B4C-D1F2-4772-96F9-588694171ED7}"/>
              </a:ext>
            </a:extLst>
          </p:cNvPr>
          <p:cNvSpPr>
            <a:spLocks noGrp="1"/>
          </p:cNvSpPr>
          <p:nvPr>
            <p:ph idx="1"/>
          </p:nvPr>
        </p:nvSpPr>
        <p:spPr>
          <a:xfrm>
            <a:off x="838200" y="1929384"/>
            <a:ext cx="10515600" cy="4251960"/>
          </a:xfrm>
        </p:spPr>
        <p:txBody>
          <a:bodyPr>
            <a:normAutofit/>
          </a:bodyPr>
          <a:lstStyle/>
          <a:p>
            <a:pPr marL="0" indent="0">
              <a:buNone/>
            </a:pPr>
            <a:r>
              <a:rPr lang="en-GB" sz="2000" b="1"/>
              <a:t>The College of Policing is the What Works Centre for Crime Reduction, established in 2013.</a:t>
            </a:r>
          </a:p>
          <a:p>
            <a:endParaRPr lang="en-GB" sz="2000" b="1"/>
          </a:p>
          <a:p>
            <a:pPr marL="0" indent="0">
              <a:buNone/>
            </a:pPr>
            <a:r>
              <a:rPr lang="en-GB" sz="2000"/>
              <a:t>The focus of the What Works Centre for Crime Reduction is on:</a:t>
            </a:r>
          </a:p>
          <a:p>
            <a:pPr marL="285750" indent="-285750">
              <a:buFont typeface="Arial" panose="020B0604020202020204" pitchFamily="34" charset="0"/>
              <a:buChar char="•"/>
            </a:pPr>
            <a:r>
              <a:rPr lang="en-GB" sz="2000"/>
              <a:t>Reviewing research on practices and interventions to reduce crime;</a:t>
            </a:r>
          </a:p>
          <a:p>
            <a:pPr marL="285750" indent="-285750">
              <a:buFont typeface="Arial" panose="020B0604020202020204" pitchFamily="34" charset="0"/>
              <a:buChar char="•"/>
            </a:pPr>
            <a:r>
              <a:rPr lang="en-GB" sz="2000"/>
              <a:t>Labelling the best available evidence on interventions in terms of impact on crime reduction, how they work, where they work, how to do it and economic cost. </a:t>
            </a:r>
            <a:r>
              <a:rPr lang="en-GB" sz="2000" b="1">
                <a:hlinkClick r:id="rId2"/>
              </a:rPr>
              <a:t>Go to Crime Reduction Toolkit</a:t>
            </a:r>
            <a:r>
              <a:rPr lang="en-GB" sz="2000"/>
              <a:t>.</a:t>
            </a:r>
          </a:p>
          <a:p>
            <a:pPr marL="285750" indent="-285750">
              <a:buFont typeface="Arial" panose="020B0604020202020204" pitchFamily="34" charset="0"/>
              <a:buChar char="•"/>
            </a:pPr>
            <a:r>
              <a:rPr lang="en-GB" sz="2000"/>
              <a:t>Providing Police and Crime Commissioners (PCCs) and other crime reduction stakeholders with the knowledge, tools and guidance to help them target their resources more effectively.</a:t>
            </a:r>
          </a:p>
          <a:p>
            <a:pPr marL="285750" indent="-285750">
              <a:buFont typeface="Arial" panose="020B0604020202020204" pitchFamily="34" charset="0"/>
              <a:buChar char="•"/>
            </a:pPr>
            <a:r>
              <a:rPr lang="en-GB" sz="2000"/>
              <a:t>College What Works is part of a network of What Works Centres created to provide robust and comprehensive evidence that will guide decision-making on public spending. For more information, see the </a:t>
            </a:r>
            <a:r>
              <a:rPr lang="en-GB" sz="2000" b="1">
                <a:hlinkClick r:id="rId3" tooltip="Go to Gov.uk website"/>
              </a:rPr>
              <a:t>Gov.uk website</a:t>
            </a:r>
            <a:r>
              <a:rPr lang="en-GB" sz="2000"/>
              <a:t>.</a:t>
            </a:r>
          </a:p>
          <a:p>
            <a:endParaRPr lang="en-GB" sz="2000"/>
          </a:p>
        </p:txBody>
      </p:sp>
    </p:spTree>
    <p:extLst>
      <p:ext uri="{BB962C8B-B14F-4D97-AF65-F5344CB8AC3E}">
        <p14:creationId xmlns:p14="http://schemas.microsoft.com/office/powerpoint/2010/main" val="3468342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61EFC-FCF7-4AC0-9388-C01C8C5AC12F}"/>
              </a:ext>
            </a:extLst>
          </p:cNvPr>
          <p:cNvSpPr>
            <a:spLocks noGrp="1"/>
          </p:cNvSpPr>
          <p:nvPr>
            <p:ph type="title"/>
          </p:nvPr>
        </p:nvSpPr>
        <p:spPr>
          <a:xfrm>
            <a:off x="761801" y="296712"/>
            <a:ext cx="9906199" cy="1157242"/>
          </a:xfrm>
        </p:spPr>
        <p:txBody>
          <a:bodyPr>
            <a:normAutofit/>
          </a:bodyPr>
          <a:lstStyle/>
          <a:p>
            <a:pPr algn="ctr"/>
            <a:r>
              <a:rPr lang="en-GB" dirty="0"/>
              <a:t>Achievements </a:t>
            </a:r>
            <a:endParaRPr lang="en-GB"/>
          </a:p>
        </p:txBody>
      </p:sp>
      <p:graphicFrame>
        <p:nvGraphicFramePr>
          <p:cNvPr id="5" name="Content Placeholder 2">
            <a:extLst>
              <a:ext uri="{FF2B5EF4-FFF2-40B4-BE49-F238E27FC236}">
                <a16:creationId xmlns:a16="http://schemas.microsoft.com/office/drawing/2014/main" id="{5C6951CC-8151-4FD7-AB9E-A7310322633B}"/>
              </a:ext>
            </a:extLst>
          </p:cNvPr>
          <p:cNvGraphicFramePr>
            <a:graphicFrameLocks noGrp="1"/>
          </p:cNvGraphicFramePr>
          <p:nvPr>
            <p:ph idx="1"/>
          </p:nvPr>
        </p:nvGraphicFramePr>
        <p:xfrm>
          <a:off x="762000" y="1929788"/>
          <a:ext cx="9906000" cy="4082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66746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2BCD3-C6C9-42A8-BEB5-F5082AB8F5D2}"/>
              </a:ext>
            </a:extLst>
          </p:cNvPr>
          <p:cNvSpPr>
            <a:spLocks noGrp="1"/>
          </p:cNvSpPr>
          <p:nvPr>
            <p:ph type="title"/>
          </p:nvPr>
        </p:nvSpPr>
        <p:spPr/>
        <p:txBody>
          <a:bodyPr>
            <a:normAutofit fontScale="90000"/>
          </a:bodyPr>
          <a:lstStyle/>
          <a:p>
            <a:r>
              <a:rPr lang="en-GB" altLang="en-US" sz="4400" dirty="0">
                <a:latin typeface="Arial"/>
                <a:ea typeface="Times New Roman" panose="02020603050405020304" pitchFamily="18" charset="0"/>
                <a:cs typeface="Arial"/>
              </a:rPr>
              <a:t>Changes in evidence use by senior officers: % </a:t>
            </a:r>
            <a:r>
              <a:rPr lang="en-GB" altLang="en-US" sz="4400" dirty="0">
                <a:ea typeface="Times New Roman" panose="02020603050405020304" pitchFamily="18" charset="0"/>
                <a:cs typeface="Arial"/>
              </a:rPr>
              <a:t>“</a:t>
            </a:r>
            <a:r>
              <a:rPr lang="en-GB" altLang="en-US" sz="4400" dirty="0">
                <a:latin typeface="Arial"/>
                <a:ea typeface="Times New Roman" panose="02020603050405020304" pitchFamily="18" charset="0"/>
                <a:cs typeface="Arial"/>
              </a:rPr>
              <a:t>never or rarely</a:t>
            </a:r>
            <a:r>
              <a:rPr lang="en-GB" altLang="en-US" sz="4400" dirty="0">
                <a:ea typeface="Times New Roman" panose="02020603050405020304" pitchFamily="18" charset="0"/>
                <a:cs typeface="Arial"/>
              </a:rPr>
              <a:t>”</a:t>
            </a:r>
            <a:r>
              <a:rPr lang="en-GB" altLang="en-US" sz="4400" dirty="0">
                <a:latin typeface="Arial"/>
                <a:ea typeface="Times New Roman" panose="02020603050405020304" pitchFamily="18" charset="0"/>
                <a:cs typeface="Arial"/>
              </a:rPr>
              <a:t> using</a:t>
            </a:r>
            <a:br>
              <a:rPr lang="en-GB" altLang="en-US" sz="4400" dirty="0">
                <a:latin typeface="Arial"/>
                <a:ea typeface="Times New Roman" panose="02020603050405020304" pitchFamily="18" charset="0"/>
                <a:cs typeface="Arial"/>
              </a:rPr>
            </a:br>
            <a:endParaRPr lang="en-GB" dirty="0"/>
          </a:p>
        </p:txBody>
      </p:sp>
      <p:graphicFrame>
        <p:nvGraphicFramePr>
          <p:cNvPr id="4" name="Table 3">
            <a:extLst>
              <a:ext uri="{FF2B5EF4-FFF2-40B4-BE49-F238E27FC236}">
                <a16:creationId xmlns:a16="http://schemas.microsoft.com/office/drawing/2014/main" id="{D87DEB53-A797-4714-9518-2A5200EFD72B}"/>
              </a:ext>
            </a:extLst>
          </p:cNvPr>
          <p:cNvGraphicFramePr>
            <a:graphicFrameLocks noGrp="1"/>
          </p:cNvGraphicFramePr>
          <p:nvPr/>
        </p:nvGraphicFramePr>
        <p:xfrm>
          <a:off x="996366" y="2993501"/>
          <a:ext cx="7056437" cy="3146490"/>
        </p:xfrm>
        <a:graphic>
          <a:graphicData uri="http://schemas.openxmlformats.org/drawingml/2006/table">
            <a:tbl>
              <a:tblPr firstRow="1" bandRow="1">
                <a:tableStyleId>{21E4AEA4-8DFA-4A89-87EB-49C32662AFE0}</a:tableStyleId>
              </a:tblPr>
              <a:tblGrid>
                <a:gridCol w="4824299">
                  <a:extLst>
                    <a:ext uri="{9D8B030D-6E8A-4147-A177-3AD203B41FA5}">
                      <a16:colId xmlns:a16="http://schemas.microsoft.com/office/drawing/2014/main" val="20000"/>
                    </a:ext>
                  </a:extLst>
                </a:gridCol>
                <a:gridCol w="1152072">
                  <a:extLst>
                    <a:ext uri="{9D8B030D-6E8A-4147-A177-3AD203B41FA5}">
                      <a16:colId xmlns:a16="http://schemas.microsoft.com/office/drawing/2014/main" val="20001"/>
                    </a:ext>
                  </a:extLst>
                </a:gridCol>
                <a:gridCol w="1080066">
                  <a:extLst>
                    <a:ext uri="{9D8B030D-6E8A-4147-A177-3AD203B41FA5}">
                      <a16:colId xmlns:a16="http://schemas.microsoft.com/office/drawing/2014/main" val="20002"/>
                    </a:ext>
                  </a:extLst>
                </a:gridCol>
              </a:tblGrid>
              <a:tr h="453902">
                <a:tc>
                  <a:txBody>
                    <a:bodyPr/>
                    <a:lstStyle/>
                    <a:p>
                      <a:endParaRPr lang="en-GB" sz="1800"/>
                    </a:p>
                  </a:txBody>
                  <a:tcPr marL="91436" marR="91436" marT="45730" marB="45730">
                    <a:solidFill>
                      <a:schemeClr val="accent1"/>
                    </a:solidFill>
                  </a:tcPr>
                </a:tc>
                <a:tc>
                  <a:txBody>
                    <a:bodyPr/>
                    <a:lstStyle/>
                    <a:p>
                      <a:r>
                        <a:rPr lang="en-GB" sz="1800"/>
                        <a:t>    2014</a:t>
                      </a:r>
                    </a:p>
                  </a:txBody>
                  <a:tcPr marL="91436" marR="91436" marT="45730" marB="45730">
                    <a:solidFill>
                      <a:schemeClr val="accent1"/>
                    </a:solidFill>
                  </a:tcPr>
                </a:tc>
                <a:tc>
                  <a:txBody>
                    <a:bodyPr/>
                    <a:lstStyle/>
                    <a:p>
                      <a:r>
                        <a:rPr lang="en-GB" sz="1800"/>
                        <a:t>    2016</a:t>
                      </a:r>
                    </a:p>
                  </a:txBody>
                  <a:tcPr marL="91436" marR="91436" marT="45730" marB="45730">
                    <a:solidFill>
                      <a:schemeClr val="accent1"/>
                    </a:solidFill>
                  </a:tcPr>
                </a:tc>
                <a:extLst>
                  <a:ext uri="{0D108BD9-81ED-4DB2-BD59-A6C34878D82A}">
                    <a16:rowId xmlns:a16="http://schemas.microsoft.com/office/drawing/2014/main" val="10000"/>
                  </a:ext>
                </a:extLst>
              </a:tr>
              <a:tr h="620524">
                <a:tc>
                  <a:txBody>
                    <a:bodyPr/>
                    <a:lstStyle/>
                    <a:p>
                      <a:r>
                        <a:rPr lang="en-GB" sz="1800" dirty="0"/>
                        <a:t>Never or rarely used academic consultants </a:t>
                      </a:r>
                    </a:p>
                  </a:txBody>
                  <a:tcPr marL="91436" marR="91436" marT="45730" marB="45730"/>
                </a:tc>
                <a:tc>
                  <a:txBody>
                    <a:bodyPr/>
                    <a:lstStyle/>
                    <a:p>
                      <a:r>
                        <a:rPr lang="en-GB" sz="1800"/>
                        <a:t>    43%</a:t>
                      </a:r>
                    </a:p>
                  </a:txBody>
                  <a:tcPr marL="91436" marR="91436" marT="45730" marB="45730"/>
                </a:tc>
                <a:tc>
                  <a:txBody>
                    <a:bodyPr/>
                    <a:lstStyle/>
                    <a:p>
                      <a:r>
                        <a:rPr lang="en-GB" sz="1800"/>
                        <a:t>    31%*</a:t>
                      </a:r>
                    </a:p>
                  </a:txBody>
                  <a:tcPr marL="91436" marR="91436" marT="45730" marB="45730"/>
                </a:tc>
                <a:extLst>
                  <a:ext uri="{0D108BD9-81ED-4DB2-BD59-A6C34878D82A}">
                    <a16:rowId xmlns:a16="http://schemas.microsoft.com/office/drawing/2014/main" val="10001"/>
                  </a:ext>
                </a:extLst>
              </a:tr>
              <a:tr h="620524">
                <a:tc>
                  <a:txBody>
                    <a:bodyPr/>
                    <a:lstStyle/>
                    <a:p>
                      <a:r>
                        <a:rPr lang="en-GB" sz="1800"/>
                        <a:t>Never or rarely used academic journals </a:t>
                      </a:r>
                    </a:p>
                  </a:txBody>
                  <a:tcPr marL="91436" marR="91436" marT="45730" marB="45730"/>
                </a:tc>
                <a:tc>
                  <a:txBody>
                    <a:bodyPr/>
                    <a:lstStyle/>
                    <a:p>
                      <a:r>
                        <a:rPr lang="en-GB" sz="1800"/>
                        <a:t>    69%</a:t>
                      </a:r>
                    </a:p>
                  </a:txBody>
                  <a:tcPr marL="91436" marR="91436" marT="45730" marB="45730"/>
                </a:tc>
                <a:tc>
                  <a:txBody>
                    <a:bodyPr/>
                    <a:lstStyle/>
                    <a:p>
                      <a:r>
                        <a:rPr lang="en-GB" sz="1800"/>
                        <a:t>    56%*</a:t>
                      </a:r>
                    </a:p>
                  </a:txBody>
                  <a:tcPr marL="91436" marR="91436" marT="45730" marB="45730"/>
                </a:tc>
                <a:extLst>
                  <a:ext uri="{0D108BD9-81ED-4DB2-BD59-A6C34878D82A}">
                    <a16:rowId xmlns:a16="http://schemas.microsoft.com/office/drawing/2014/main" val="10002"/>
                  </a:ext>
                </a:extLst>
              </a:tr>
              <a:tr h="725770">
                <a:tc>
                  <a:txBody>
                    <a:bodyPr/>
                    <a:lstStyle/>
                    <a:p>
                      <a:r>
                        <a:rPr lang="en-GB" sz="1800"/>
                        <a:t>Never or rarely visited Campbell Collaboration website </a:t>
                      </a:r>
                    </a:p>
                  </a:txBody>
                  <a:tcPr marL="91436" marR="91436" marT="45730" marB="45730"/>
                </a:tc>
                <a:tc>
                  <a:txBody>
                    <a:bodyPr/>
                    <a:lstStyle/>
                    <a:p>
                      <a:r>
                        <a:rPr lang="en-GB" sz="1800"/>
                        <a:t>    93%</a:t>
                      </a:r>
                    </a:p>
                  </a:txBody>
                  <a:tcPr marL="91436" marR="91436" marT="45730" marB="45730"/>
                </a:tc>
                <a:tc>
                  <a:txBody>
                    <a:bodyPr/>
                    <a:lstStyle/>
                    <a:p>
                      <a:r>
                        <a:rPr lang="en-GB" sz="1800"/>
                        <a:t>    79%*</a:t>
                      </a:r>
                    </a:p>
                  </a:txBody>
                  <a:tcPr marL="91436" marR="91436" marT="45730" marB="45730"/>
                </a:tc>
                <a:extLst>
                  <a:ext uri="{0D108BD9-81ED-4DB2-BD59-A6C34878D82A}">
                    <a16:rowId xmlns:a16="http://schemas.microsoft.com/office/drawing/2014/main" val="10003"/>
                  </a:ext>
                </a:extLst>
              </a:tr>
              <a:tr h="725770">
                <a:tc>
                  <a:txBody>
                    <a:bodyPr/>
                    <a:lstStyle/>
                    <a:p>
                      <a:r>
                        <a:rPr lang="en-GB" sz="1800" dirty="0"/>
                        <a:t>Never or rarely used material from the Society of Evidence Based Policing </a:t>
                      </a:r>
                    </a:p>
                  </a:txBody>
                  <a:tcPr marL="91436" marR="91436" marT="45730" marB="45730"/>
                </a:tc>
                <a:tc>
                  <a:txBody>
                    <a:bodyPr/>
                    <a:lstStyle/>
                    <a:p>
                      <a:r>
                        <a:rPr lang="en-GB" sz="1800"/>
                        <a:t>   84%</a:t>
                      </a:r>
                    </a:p>
                  </a:txBody>
                  <a:tcPr marL="91436" marR="91436" marT="45730" marB="45730"/>
                </a:tc>
                <a:tc>
                  <a:txBody>
                    <a:bodyPr/>
                    <a:lstStyle/>
                    <a:p>
                      <a:r>
                        <a:rPr lang="en-GB" sz="1800" dirty="0"/>
                        <a:t>    58%**</a:t>
                      </a:r>
                    </a:p>
                  </a:txBody>
                  <a:tcPr marL="91436" marR="91436" marT="45730" marB="45730"/>
                </a:tc>
                <a:extLst>
                  <a:ext uri="{0D108BD9-81ED-4DB2-BD59-A6C34878D82A}">
                    <a16:rowId xmlns:a16="http://schemas.microsoft.com/office/drawing/2014/main" val="10004"/>
                  </a:ext>
                </a:extLst>
              </a:tr>
            </a:tbl>
          </a:graphicData>
        </a:graphic>
      </p:graphicFrame>
      <p:sp>
        <p:nvSpPr>
          <p:cNvPr id="6" name="TextBox 5">
            <a:extLst>
              <a:ext uri="{FF2B5EF4-FFF2-40B4-BE49-F238E27FC236}">
                <a16:creationId xmlns:a16="http://schemas.microsoft.com/office/drawing/2014/main" id="{A3766E31-C784-445C-9516-06A6C98AB27A}"/>
              </a:ext>
            </a:extLst>
          </p:cNvPr>
          <p:cNvSpPr txBox="1"/>
          <p:nvPr/>
        </p:nvSpPr>
        <p:spPr>
          <a:xfrm>
            <a:off x="8241632" y="2993501"/>
            <a:ext cx="2954002" cy="3631763"/>
          </a:xfrm>
          <a:prstGeom prst="rect">
            <a:avLst/>
          </a:prstGeom>
          <a:noFill/>
        </p:spPr>
        <p:txBody>
          <a:bodyPr wrap="square" rtlCol="0">
            <a:spAutoFit/>
          </a:bodyPr>
          <a:lstStyle/>
          <a:p>
            <a:pPr marL="0" indent="0">
              <a:spcBef>
                <a:spcPct val="0"/>
              </a:spcBef>
              <a:buNone/>
              <a:defRPr/>
            </a:pPr>
            <a:r>
              <a:rPr lang="en-GB" sz="2000" dirty="0">
                <a:ea typeface="+mn-lt"/>
                <a:cs typeface="+mn-lt"/>
                <a:hlinkClick r:id="rId2">
                  <a:extLst>
                    <a:ext uri="{A12FA001-AC4F-418D-AE19-62706E023703}">
                      <ahyp:hlinkClr xmlns:ahyp="http://schemas.microsoft.com/office/drawing/2018/hyperlinkcolor" val="tx"/>
                    </a:ext>
                  </a:extLst>
                </a:hlinkClick>
              </a:rPr>
              <a:t>https://campbellcollaboration.org/</a:t>
            </a:r>
            <a:endParaRPr lang="en-GB" sz="2000" dirty="0"/>
          </a:p>
          <a:p>
            <a:pPr marL="0" indent="0" eaLnBrk="0" hangingPunct="0">
              <a:spcBef>
                <a:spcPct val="0"/>
              </a:spcBef>
              <a:buNone/>
              <a:defRPr/>
            </a:pPr>
            <a:endParaRPr lang="en-GB" altLang="en-US" sz="2800" dirty="0">
              <a:solidFill>
                <a:schemeClr val="accent2">
                  <a:lumMod val="60000"/>
                  <a:lumOff val="40000"/>
                </a:schemeClr>
              </a:solidFill>
              <a:effectLst>
                <a:outerShdw blurRad="38100" dist="38100" dir="2700000" algn="tl">
                  <a:srgbClr val="000000">
                    <a:alpha val="43137"/>
                  </a:srgbClr>
                </a:outerShdw>
              </a:effectLst>
              <a:ea typeface="Times New Roman" panose="02020603050405020304" pitchFamily="18" charset="0"/>
              <a:cs typeface="Arial"/>
            </a:endParaRPr>
          </a:p>
          <a:p>
            <a:pPr marL="0" indent="0">
              <a:spcBef>
                <a:spcPct val="0"/>
              </a:spcBef>
              <a:buFont typeface="Arial" panose="020B0604020202020204" pitchFamily="34" charset="0"/>
              <a:buNone/>
              <a:defRPr/>
            </a:pPr>
            <a:r>
              <a:rPr lang="en-GB" altLang="en-US" sz="1800" dirty="0">
                <a:ea typeface="Times New Roman" panose="02020603050405020304" pitchFamily="18" charset="0"/>
                <a:cs typeface="Arial"/>
              </a:rPr>
              <a:t>Notes: Max sample sizes were 655 in 2014 and 67 in 2016, with varying but very low rate of attrition in different questions; * and ** denote statistical significance at 5% and 1% respectively.</a:t>
            </a:r>
            <a:endParaRPr lang="en-GB" dirty="0">
              <a:cs typeface="Arial"/>
            </a:endParaRPr>
          </a:p>
          <a:p>
            <a:endParaRPr lang="en-GB" dirty="0"/>
          </a:p>
        </p:txBody>
      </p:sp>
    </p:spTree>
    <p:extLst>
      <p:ext uri="{BB962C8B-B14F-4D97-AF65-F5344CB8AC3E}">
        <p14:creationId xmlns:p14="http://schemas.microsoft.com/office/powerpoint/2010/main" val="2607698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D96E2-9FB5-4026-B7D0-039CC429CFA0}"/>
              </a:ext>
            </a:extLst>
          </p:cNvPr>
          <p:cNvSpPr>
            <a:spLocks noGrp="1"/>
          </p:cNvSpPr>
          <p:nvPr>
            <p:ph type="title"/>
          </p:nvPr>
        </p:nvSpPr>
        <p:spPr/>
        <p:txBody>
          <a:bodyPr>
            <a:normAutofit/>
          </a:bodyPr>
          <a:lstStyle/>
          <a:p>
            <a:r>
              <a:rPr lang="en-GB" dirty="0"/>
              <a:t>Change in perceived organisational support for EBP: % agreeing</a:t>
            </a:r>
          </a:p>
        </p:txBody>
      </p:sp>
      <p:sp>
        <p:nvSpPr>
          <p:cNvPr id="3" name="Content Placeholder 2">
            <a:extLst>
              <a:ext uri="{FF2B5EF4-FFF2-40B4-BE49-F238E27FC236}">
                <a16:creationId xmlns:a16="http://schemas.microsoft.com/office/drawing/2014/main" id="{FEAE0263-FA04-4065-8BFA-A5EADA885A56}"/>
              </a:ext>
            </a:extLst>
          </p:cNvPr>
          <p:cNvSpPr>
            <a:spLocks noGrp="1"/>
          </p:cNvSpPr>
          <p:nvPr>
            <p:ph idx="1"/>
          </p:nvPr>
        </p:nvSpPr>
        <p:spPr>
          <a:xfrm>
            <a:off x="8698832" y="2898745"/>
            <a:ext cx="3081846" cy="3100273"/>
          </a:xfrm>
        </p:spPr>
        <p:txBody>
          <a:bodyPr>
            <a:normAutofit fontScale="92500"/>
          </a:bodyPr>
          <a:lstStyle/>
          <a:p>
            <a:pPr marL="0" indent="0" fontAlgn="auto">
              <a:spcAft>
                <a:spcPts val="0"/>
              </a:spcAft>
              <a:buFont typeface="Arial" panose="020B0604020202020204" pitchFamily="34" charset="0"/>
              <a:buNone/>
              <a:defRPr/>
            </a:pPr>
            <a:r>
              <a:rPr lang="en-GB" altLang="en-US" sz="2400" dirty="0">
                <a:ea typeface="Times New Roman" panose="02020603050405020304" pitchFamily="18" charset="0"/>
                <a:cs typeface="Arial" panose="020B0604020202020204" pitchFamily="34" charset="0"/>
              </a:rPr>
              <a:t>Notes: Max sample sizes were 655 in 2014 and 67 in 2016, with varying but very low rate of attrition in different questions; * and</a:t>
            </a:r>
          </a:p>
          <a:p>
            <a:pPr marL="0" indent="0" fontAlgn="auto">
              <a:spcAft>
                <a:spcPts val="0"/>
              </a:spcAft>
              <a:buFont typeface="Arial" panose="020B0604020202020204" pitchFamily="34" charset="0"/>
              <a:buNone/>
              <a:defRPr/>
            </a:pPr>
            <a:r>
              <a:rPr lang="en-GB" altLang="en-US" sz="2400" dirty="0">
                <a:ea typeface="Times New Roman" panose="02020603050405020304" pitchFamily="18" charset="0"/>
                <a:cs typeface="Arial" panose="020B0604020202020204" pitchFamily="34" charset="0"/>
              </a:rPr>
              <a:t> ** denote statistical significance at 5% and 1% respectively.</a:t>
            </a:r>
          </a:p>
        </p:txBody>
      </p:sp>
      <p:graphicFrame>
        <p:nvGraphicFramePr>
          <p:cNvPr id="4" name="Table 3">
            <a:extLst>
              <a:ext uri="{FF2B5EF4-FFF2-40B4-BE49-F238E27FC236}">
                <a16:creationId xmlns:a16="http://schemas.microsoft.com/office/drawing/2014/main" id="{D7571150-7B08-43CF-A27B-95D371EE259B}"/>
              </a:ext>
            </a:extLst>
          </p:cNvPr>
          <p:cNvGraphicFramePr>
            <a:graphicFrameLocks noGrp="1"/>
          </p:cNvGraphicFramePr>
          <p:nvPr/>
        </p:nvGraphicFramePr>
        <p:xfrm>
          <a:off x="559218" y="2634795"/>
          <a:ext cx="7920037" cy="3863901"/>
        </p:xfrm>
        <a:graphic>
          <a:graphicData uri="http://schemas.openxmlformats.org/drawingml/2006/table">
            <a:tbl>
              <a:tblPr firstRow="1" bandRow="1">
                <a:tableStyleId>{21E4AEA4-8DFA-4A89-87EB-49C32662AFE0}</a:tableStyleId>
              </a:tblPr>
              <a:tblGrid>
                <a:gridCol w="6336030">
                  <a:extLst>
                    <a:ext uri="{9D8B030D-6E8A-4147-A177-3AD203B41FA5}">
                      <a16:colId xmlns:a16="http://schemas.microsoft.com/office/drawing/2014/main" val="20000"/>
                    </a:ext>
                  </a:extLst>
                </a:gridCol>
                <a:gridCol w="720003">
                  <a:extLst>
                    <a:ext uri="{9D8B030D-6E8A-4147-A177-3AD203B41FA5}">
                      <a16:colId xmlns:a16="http://schemas.microsoft.com/office/drawing/2014/main" val="20001"/>
                    </a:ext>
                  </a:extLst>
                </a:gridCol>
                <a:gridCol w="864004">
                  <a:extLst>
                    <a:ext uri="{9D8B030D-6E8A-4147-A177-3AD203B41FA5}">
                      <a16:colId xmlns:a16="http://schemas.microsoft.com/office/drawing/2014/main" val="20002"/>
                    </a:ext>
                  </a:extLst>
                </a:gridCol>
              </a:tblGrid>
              <a:tr h="582857">
                <a:tc>
                  <a:txBody>
                    <a:bodyPr/>
                    <a:lstStyle/>
                    <a:p>
                      <a:endParaRPr lang="en-GB" sz="1800" dirty="0"/>
                    </a:p>
                    <a:p>
                      <a:endParaRPr lang="en-GB" sz="1800" dirty="0"/>
                    </a:p>
                  </a:txBody>
                  <a:tcPr marL="91430" marR="91430" marT="45726" marB="45726">
                    <a:solidFill>
                      <a:schemeClr val="accent1"/>
                    </a:solidFill>
                  </a:tcPr>
                </a:tc>
                <a:tc>
                  <a:txBody>
                    <a:bodyPr/>
                    <a:lstStyle/>
                    <a:p>
                      <a:r>
                        <a:rPr lang="en-GB" sz="1800"/>
                        <a:t>2014</a:t>
                      </a:r>
                    </a:p>
                  </a:txBody>
                  <a:tcPr marL="91430" marR="91430" marT="45726" marB="45726">
                    <a:solidFill>
                      <a:schemeClr val="accent1"/>
                    </a:solidFill>
                  </a:tcPr>
                </a:tc>
                <a:tc>
                  <a:txBody>
                    <a:bodyPr/>
                    <a:lstStyle/>
                    <a:p>
                      <a:r>
                        <a:rPr lang="en-GB" sz="1800" dirty="0"/>
                        <a:t>2016</a:t>
                      </a:r>
                    </a:p>
                  </a:txBody>
                  <a:tcPr marL="91430" marR="91430" marT="45726" marB="45726">
                    <a:solidFill>
                      <a:schemeClr val="accent1"/>
                    </a:solidFill>
                  </a:tcPr>
                </a:tc>
                <a:extLst>
                  <a:ext uri="{0D108BD9-81ED-4DB2-BD59-A6C34878D82A}">
                    <a16:rowId xmlns:a16="http://schemas.microsoft.com/office/drawing/2014/main" val="10000"/>
                  </a:ext>
                </a:extLst>
              </a:tr>
              <a:tr h="8345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a:solidFill>
                            <a:schemeClr val="dk1"/>
                          </a:solidFill>
                          <a:effectLst/>
                          <a:latin typeface="+mn-lt"/>
                          <a:ea typeface="+mn-ea"/>
                          <a:cs typeface="+mn-cs"/>
                        </a:rPr>
                        <a:t>There is no organisational emphasis on the use of research evidence to inform decision-making.</a:t>
                      </a:r>
                      <a:endParaRPr lang="en-GB" sz="1800"/>
                    </a:p>
                  </a:txBody>
                  <a:tcPr marL="91430" marR="91430" marT="45726" marB="45726"/>
                </a:tc>
                <a:tc>
                  <a:txBody>
                    <a:bodyPr/>
                    <a:lstStyle/>
                    <a:p>
                      <a:r>
                        <a:rPr lang="en-GB" sz="1800"/>
                        <a:t>75%</a:t>
                      </a:r>
                    </a:p>
                  </a:txBody>
                  <a:tcPr marL="91430" marR="91430" marT="45726" marB="45726"/>
                </a:tc>
                <a:tc>
                  <a:txBody>
                    <a:bodyPr/>
                    <a:lstStyle/>
                    <a:p>
                      <a:r>
                        <a:rPr lang="en-GB" sz="1800"/>
                        <a:t>48%*</a:t>
                      </a:r>
                    </a:p>
                  </a:txBody>
                  <a:tcPr marL="91430" marR="91430" marT="45726" marB="45726"/>
                </a:tc>
                <a:extLst>
                  <a:ext uri="{0D108BD9-81ED-4DB2-BD59-A6C34878D82A}">
                    <a16:rowId xmlns:a16="http://schemas.microsoft.com/office/drawing/2014/main" val="10001"/>
                  </a:ext>
                </a:extLst>
              </a:tr>
              <a:tr h="834561">
                <a:tc>
                  <a:txBody>
                    <a:bodyPr/>
                    <a:lstStyle/>
                    <a:p>
                      <a:r>
                        <a:rPr lang="en-GB" sz="1800" kern="1200">
                          <a:solidFill>
                            <a:schemeClr val="dk1"/>
                          </a:solidFill>
                          <a:effectLst/>
                          <a:latin typeface="+mn-lt"/>
                          <a:ea typeface="+mn-ea"/>
                          <a:cs typeface="+mn-cs"/>
                        </a:rPr>
                        <a:t>My organisation promotes collaboration with universities, in order to generate and share evidence-based learning.  </a:t>
                      </a:r>
                      <a:endParaRPr lang="en-GB" sz="1800"/>
                    </a:p>
                  </a:txBody>
                  <a:tcPr marL="91430" marR="91430" marT="45726" marB="45726"/>
                </a:tc>
                <a:tc>
                  <a:txBody>
                    <a:bodyPr/>
                    <a:lstStyle/>
                    <a:p>
                      <a:r>
                        <a:rPr lang="en-GB" sz="1800"/>
                        <a:t>25% </a:t>
                      </a:r>
                    </a:p>
                  </a:txBody>
                  <a:tcPr marL="91430" marR="91430" marT="45726" marB="45726"/>
                </a:tc>
                <a:tc>
                  <a:txBody>
                    <a:bodyPr/>
                    <a:lstStyle/>
                    <a:p>
                      <a:r>
                        <a:rPr lang="en-GB" sz="1800"/>
                        <a:t>73%**</a:t>
                      </a:r>
                    </a:p>
                  </a:txBody>
                  <a:tcPr marL="91430" marR="91430" marT="45726" marB="45726"/>
                </a:tc>
                <a:extLst>
                  <a:ext uri="{0D108BD9-81ED-4DB2-BD59-A6C34878D82A}">
                    <a16:rowId xmlns:a16="http://schemas.microsoft.com/office/drawing/2014/main" val="10002"/>
                  </a:ext>
                </a:extLst>
              </a:tr>
              <a:tr h="640165">
                <a:tc>
                  <a:txBody>
                    <a:bodyPr/>
                    <a:lstStyle/>
                    <a:p>
                      <a:r>
                        <a:rPr lang="en-GB" sz="1800" kern="1200">
                          <a:solidFill>
                            <a:schemeClr val="dk1"/>
                          </a:solidFill>
                          <a:effectLst/>
                          <a:latin typeface="+mn-lt"/>
                          <a:ea typeface="+mn-ea"/>
                          <a:cs typeface="+mn-cs"/>
                        </a:rPr>
                        <a:t>My organisation provides sufficient support and resources to implement evidence- based practice</a:t>
                      </a:r>
                      <a:endParaRPr lang="en-GB" sz="1800"/>
                    </a:p>
                  </a:txBody>
                  <a:tcPr marL="91430" marR="91430" marT="45726" marB="45726"/>
                </a:tc>
                <a:tc>
                  <a:txBody>
                    <a:bodyPr/>
                    <a:lstStyle/>
                    <a:p>
                      <a:r>
                        <a:rPr lang="en-GB" sz="1800"/>
                        <a:t>25%</a:t>
                      </a:r>
                    </a:p>
                  </a:txBody>
                  <a:tcPr marL="91430" marR="91430" marT="45726" marB="45726"/>
                </a:tc>
                <a:tc>
                  <a:txBody>
                    <a:bodyPr/>
                    <a:lstStyle/>
                    <a:p>
                      <a:r>
                        <a:rPr lang="en-GB" sz="1800"/>
                        <a:t>33%</a:t>
                      </a:r>
                    </a:p>
                  </a:txBody>
                  <a:tcPr marL="91430" marR="91430" marT="45726" marB="45726"/>
                </a:tc>
                <a:extLst>
                  <a:ext uri="{0D108BD9-81ED-4DB2-BD59-A6C34878D82A}">
                    <a16:rowId xmlns:a16="http://schemas.microsoft.com/office/drawing/2014/main" val="10003"/>
                  </a:ext>
                </a:extLst>
              </a:tr>
              <a:tr h="9145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My organisation encourages and supports its workforce to gain knowledge and understanding from research evidence.</a:t>
                      </a:r>
                    </a:p>
                    <a:p>
                      <a:endParaRPr lang="en-GB" sz="1800" dirty="0"/>
                    </a:p>
                  </a:txBody>
                  <a:tcPr marL="91430" marR="91430" marT="45726" marB="45726"/>
                </a:tc>
                <a:tc>
                  <a:txBody>
                    <a:bodyPr/>
                    <a:lstStyle/>
                    <a:p>
                      <a:r>
                        <a:rPr lang="en-GB" sz="1800" dirty="0"/>
                        <a:t>31%</a:t>
                      </a:r>
                    </a:p>
                  </a:txBody>
                  <a:tcPr marL="91430" marR="91430" marT="45726" marB="45726"/>
                </a:tc>
                <a:tc>
                  <a:txBody>
                    <a:bodyPr/>
                    <a:lstStyle/>
                    <a:p>
                      <a:r>
                        <a:rPr lang="en-GB" sz="1800" dirty="0"/>
                        <a:t>49%**</a:t>
                      </a:r>
                    </a:p>
                  </a:txBody>
                  <a:tcPr marL="91430" marR="91430" marT="45726" marB="45726"/>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132828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3266B13-2E9D-460E-A953-9A5883A3E671}"/>
              </a:ext>
            </a:extLst>
          </p:cNvPr>
          <p:cNvSpPr>
            <a:spLocks noGrp="1"/>
          </p:cNvSpPr>
          <p:nvPr>
            <p:ph type="title"/>
          </p:nvPr>
        </p:nvSpPr>
        <p:spPr>
          <a:xfrm>
            <a:off x="643467" y="321734"/>
            <a:ext cx="10905066" cy="1135737"/>
          </a:xfrm>
        </p:spPr>
        <p:txBody>
          <a:bodyPr>
            <a:normAutofit/>
          </a:bodyPr>
          <a:lstStyle/>
          <a:p>
            <a:r>
              <a:rPr lang="en-GB" sz="3600"/>
              <a:t>Challenges</a:t>
            </a:r>
          </a:p>
        </p:txBody>
      </p:sp>
      <p:sp>
        <p:nvSpPr>
          <p:cNvPr id="3" name="Content Placeholder 2">
            <a:extLst>
              <a:ext uri="{FF2B5EF4-FFF2-40B4-BE49-F238E27FC236}">
                <a16:creationId xmlns:a16="http://schemas.microsoft.com/office/drawing/2014/main" id="{95BCF57D-58A6-4F10-AEE4-135ECA3AA7E1}"/>
              </a:ext>
            </a:extLst>
          </p:cNvPr>
          <p:cNvSpPr>
            <a:spLocks noGrp="1"/>
          </p:cNvSpPr>
          <p:nvPr>
            <p:ph idx="1"/>
          </p:nvPr>
        </p:nvSpPr>
        <p:spPr>
          <a:xfrm>
            <a:off x="643467" y="1782981"/>
            <a:ext cx="10905066" cy="4393982"/>
          </a:xfrm>
        </p:spPr>
        <p:txBody>
          <a:bodyPr>
            <a:normAutofit/>
          </a:bodyPr>
          <a:lstStyle/>
          <a:p>
            <a:pPr marL="0" indent="0">
              <a:buNone/>
              <a:defRPr/>
            </a:pPr>
            <a:r>
              <a:rPr lang="en-GB" sz="2000" b="1"/>
              <a:t>No change since 2014 in perception of the main </a:t>
            </a:r>
            <a:r>
              <a:rPr lang="en-GB" sz="2000" b="1" i="1"/>
              <a:t>practical</a:t>
            </a:r>
            <a:r>
              <a:rPr lang="en-GB" sz="2000" b="1"/>
              <a:t> barriers to greater engagement with research:  </a:t>
            </a:r>
            <a:endParaRPr lang="en-GB" sz="2000" b="1">
              <a:cs typeface="Calibri"/>
            </a:endParaRPr>
          </a:p>
          <a:p>
            <a:pPr marL="0" indent="0" fontAlgn="auto">
              <a:spcAft>
                <a:spcPts val="0"/>
              </a:spcAft>
              <a:buFont typeface="Arial" panose="020B0604020202020204" pitchFamily="34" charset="0"/>
              <a:buNone/>
              <a:defRPr/>
            </a:pPr>
            <a:endParaRPr lang="en-GB" sz="2000" b="1">
              <a:cs typeface="Calibri"/>
            </a:endParaRPr>
          </a:p>
          <a:p>
            <a:pPr marL="342900" indent="-342900">
              <a:buFont typeface="Arial" panose="020B0604020202020204" pitchFamily="34" charset="0"/>
              <a:buChar char="•"/>
              <a:defRPr/>
            </a:pPr>
            <a:r>
              <a:rPr lang="en-GB" sz="2000"/>
              <a:t>Lack of time to keep up to date with the evidence base; </a:t>
            </a:r>
            <a:endParaRPr lang="en-GB" sz="2000">
              <a:cs typeface="Calibri"/>
            </a:endParaRPr>
          </a:p>
          <a:p>
            <a:pPr marL="342900" indent="-342900" fontAlgn="auto">
              <a:spcAft>
                <a:spcPts val="0"/>
              </a:spcAft>
              <a:buFont typeface="Arial" panose="020B0604020202020204" pitchFamily="34" charset="0"/>
              <a:buChar char="•"/>
              <a:defRPr/>
            </a:pPr>
            <a:r>
              <a:rPr lang="en-GB" sz="2000"/>
              <a:t>Limited resources to promote greater engagement with research and to build capability. </a:t>
            </a:r>
            <a:endParaRPr lang="en-GB" sz="2000">
              <a:cs typeface="Calibri"/>
            </a:endParaRPr>
          </a:p>
          <a:p>
            <a:pPr marL="0" indent="0" fontAlgn="auto">
              <a:spcAft>
                <a:spcPts val="0"/>
              </a:spcAft>
              <a:buFont typeface="Arial" panose="020B0604020202020204" pitchFamily="34" charset="0"/>
              <a:buNone/>
              <a:defRPr/>
            </a:pPr>
            <a:r>
              <a:rPr lang="en-GB" sz="2000"/>
              <a:t>”</a:t>
            </a:r>
            <a:r>
              <a:rPr lang="en-GB" sz="2000" i="1"/>
              <a:t>We’re pretty pressured day to day just keeping things going and running forward. Actually having space to sit down and think about what works, what doesn’t work, what we’d like to do and how we could do it, would be real luxury.”  </a:t>
            </a:r>
            <a:endParaRPr lang="en-GB" sz="2000" i="1">
              <a:cs typeface="Calibri"/>
            </a:endParaRPr>
          </a:p>
          <a:p>
            <a:pPr marL="0" indent="0">
              <a:buNone/>
              <a:defRPr/>
            </a:pPr>
            <a:r>
              <a:rPr lang="en-GB" sz="2000" i="1"/>
              <a:t>“I’m still really, really keen on it, and I’ll push it as much as I can in force. But, it’s going to be a long battle against the backdrop of the austerity cuts.” </a:t>
            </a:r>
            <a:endParaRPr lang="en-GB" sz="2000" i="1">
              <a:cs typeface="Calibri"/>
            </a:endParaRPr>
          </a:p>
          <a:p>
            <a:pPr marL="342900" indent="-342900" fontAlgn="auto">
              <a:spcAft>
                <a:spcPts val="0"/>
              </a:spcAft>
              <a:buFont typeface="Arial" panose="020B0604020202020204" pitchFamily="34" charset="0"/>
              <a:buChar char="•"/>
              <a:defRPr/>
            </a:pPr>
            <a:r>
              <a:rPr lang="en-GB" sz="2000"/>
              <a:t>Some confusion about what the ‘evidence’ in evidence-based practice can mean – only randomised control trials or including boarder range of research methods.</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202637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BFD30A-DA78-4E7F-AB82-A24F11EF6B8D}"/>
              </a:ext>
            </a:extLst>
          </p:cNvPr>
          <p:cNvSpPr>
            <a:spLocks noGrp="1"/>
          </p:cNvSpPr>
          <p:nvPr>
            <p:ph type="title"/>
          </p:nvPr>
        </p:nvSpPr>
        <p:spPr>
          <a:xfrm>
            <a:off x="686834" y="1153572"/>
            <a:ext cx="3200400" cy="4461163"/>
          </a:xfrm>
        </p:spPr>
        <p:txBody>
          <a:bodyPr>
            <a:normAutofit/>
          </a:bodyPr>
          <a:lstStyle/>
          <a:p>
            <a:r>
              <a:rPr lang="en-GB">
                <a:solidFill>
                  <a:srgbClr val="FFFFFF"/>
                </a:solidFill>
              </a:rPr>
              <a:t>Messages to the College of Policing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37C086B-C104-463C-8623-4A4A5882410D}"/>
              </a:ext>
            </a:extLst>
          </p:cNvPr>
          <p:cNvSpPr>
            <a:spLocks noGrp="1"/>
          </p:cNvSpPr>
          <p:nvPr>
            <p:ph idx="1"/>
          </p:nvPr>
        </p:nvSpPr>
        <p:spPr>
          <a:xfrm>
            <a:off x="4447308" y="591344"/>
            <a:ext cx="6906491" cy="5585619"/>
          </a:xfrm>
        </p:spPr>
        <p:txBody>
          <a:bodyPr anchor="ctr">
            <a:normAutofit/>
          </a:bodyPr>
          <a:lstStyle/>
          <a:p>
            <a:pPr fontAlgn="auto">
              <a:spcAft>
                <a:spcPts val="0"/>
              </a:spcAft>
              <a:defRPr/>
            </a:pPr>
            <a:r>
              <a:rPr lang="en-GB" sz="2000" dirty="0"/>
              <a:t>Promote and publicise where evidence-based practice has been successfully applied through ‘live examples’ of its impact on policing practice; </a:t>
            </a:r>
          </a:p>
          <a:p>
            <a:pPr fontAlgn="auto">
              <a:spcAft>
                <a:spcPts val="0"/>
              </a:spcAft>
              <a:defRPr/>
            </a:pPr>
            <a:endParaRPr lang="en-GB" sz="2000"/>
          </a:p>
          <a:p>
            <a:pPr fontAlgn="auto">
              <a:spcAft>
                <a:spcPts val="0"/>
              </a:spcAft>
              <a:defRPr/>
            </a:pPr>
            <a:r>
              <a:rPr lang="en-GB" sz="2000" dirty="0"/>
              <a:t>Research needs to be locally relevant to engage practitioners;</a:t>
            </a:r>
            <a:endParaRPr lang="en-GB" sz="2000"/>
          </a:p>
          <a:p>
            <a:pPr fontAlgn="auto">
              <a:spcAft>
                <a:spcPts val="0"/>
              </a:spcAft>
              <a:defRPr/>
            </a:pPr>
            <a:endParaRPr lang="en-GB" sz="2000"/>
          </a:p>
          <a:p>
            <a:pPr fontAlgn="auto">
              <a:spcAft>
                <a:spcPts val="0"/>
              </a:spcAft>
              <a:defRPr/>
            </a:pPr>
            <a:r>
              <a:rPr lang="en-GB" sz="2000" dirty="0"/>
              <a:t>Greater clarity about the meaning of evidence-based practice and the emphasis on the method being appropriate to the question being asked;</a:t>
            </a:r>
            <a:endParaRPr lang="en-GB" sz="2000"/>
          </a:p>
          <a:p>
            <a:pPr marL="0" indent="0" fontAlgn="auto">
              <a:spcAft>
                <a:spcPts val="0"/>
              </a:spcAft>
              <a:buFont typeface="Arial" panose="020B0604020202020204" pitchFamily="34" charset="0"/>
              <a:buNone/>
              <a:defRPr/>
            </a:pPr>
            <a:endParaRPr lang="en-GB" sz="2000"/>
          </a:p>
          <a:p>
            <a:pPr fontAlgn="auto">
              <a:spcAft>
                <a:spcPts val="0"/>
              </a:spcAft>
              <a:defRPr/>
            </a:pPr>
            <a:r>
              <a:rPr lang="en-GB" sz="2000" dirty="0"/>
              <a:t>The College has a crucial role in coordinating how evidence-based practice is introduced across the police service and the extent to which other bodies in policing and crime reduction are focused on the importance of research.</a:t>
            </a:r>
            <a:endParaRPr lang="en-GB" sz="2000"/>
          </a:p>
        </p:txBody>
      </p:sp>
    </p:spTree>
    <p:extLst>
      <p:ext uri="{BB962C8B-B14F-4D97-AF65-F5344CB8AC3E}">
        <p14:creationId xmlns:p14="http://schemas.microsoft.com/office/powerpoint/2010/main" val="4121069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B109A2D2-C4B6-4BBE-9C16-20794ADE99EF}"/>
              </a:ext>
            </a:extLst>
          </p:cNvPr>
          <p:cNvSpPr>
            <a:spLocks noGrp="1"/>
          </p:cNvSpPr>
          <p:nvPr>
            <p:ph type="title"/>
          </p:nvPr>
        </p:nvSpPr>
        <p:spPr>
          <a:xfrm>
            <a:off x="841246" y="673770"/>
            <a:ext cx="3644489" cy="2414488"/>
          </a:xfrm>
        </p:spPr>
        <p:txBody>
          <a:bodyPr anchor="t">
            <a:normAutofit/>
          </a:bodyPr>
          <a:lstStyle/>
          <a:p>
            <a:r>
              <a:rPr lang="en-GB" sz="5400">
                <a:solidFill>
                  <a:srgbClr val="FFFFFF"/>
                </a:solidFill>
              </a:rPr>
              <a:t>Next steps</a:t>
            </a:r>
          </a:p>
        </p:txBody>
      </p:sp>
      <p:sp>
        <p:nvSpPr>
          <p:cNvPr id="3" name="Content Placeholder 2">
            <a:extLst>
              <a:ext uri="{FF2B5EF4-FFF2-40B4-BE49-F238E27FC236}">
                <a16:creationId xmlns:a16="http://schemas.microsoft.com/office/drawing/2014/main" id="{EEB30319-129F-4A8E-83B8-6A3FD7DDB60B}"/>
              </a:ext>
            </a:extLst>
          </p:cNvPr>
          <p:cNvSpPr>
            <a:spLocks noGrp="1"/>
          </p:cNvSpPr>
          <p:nvPr>
            <p:ph idx="1"/>
          </p:nvPr>
        </p:nvSpPr>
        <p:spPr>
          <a:xfrm>
            <a:off x="6095999" y="882315"/>
            <a:ext cx="5254754" cy="5294647"/>
          </a:xfrm>
        </p:spPr>
        <p:txBody>
          <a:bodyPr>
            <a:normAutofit/>
          </a:bodyPr>
          <a:lstStyle/>
          <a:p>
            <a:pPr>
              <a:defRPr/>
            </a:pPr>
            <a:r>
              <a:rPr lang="en-GB" sz="1900" b="1"/>
              <a:t>Focus on developing and sustaining the WWCCR, including the Crime Reduction Toolkit as new evidence becomes available. </a:t>
            </a:r>
            <a:endParaRPr lang="en-GB" sz="1900" b="1">
              <a:cs typeface="Calibri"/>
            </a:endParaRPr>
          </a:p>
          <a:p>
            <a:pPr fontAlgn="auto">
              <a:spcAft>
                <a:spcPts val="0"/>
              </a:spcAft>
              <a:defRPr/>
            </a:pPr>
            <a:endParaRPr lang="en-GB" sz="1900" b="1">
              <a:cs typeface="Calibri"/>
            </a:endParaRPr>
          </a:p>
          <a:p>
            <a:pPr>
              <a:defRPr/>
            </a:pPr>
            <a:r>
              <a:rPr lang="en-GB" sz="1900" b="1"/>
              <a:t>More primary research about effectiveness of crime reduction but also about  other police functions to ensure that evidence-based practice can continue to develop and thrive. </a:t>
            </a:r>
            <a:endParaRPr lang="en-GB" sz="1900" b="1">
              <a:cs typeface="Calibri"/>
            </a:endParaRPr>
          </a:p>
          <a:p>
            <a:pPr fontAlgn="auto">
              <a:spcAft>
                <a:spcPts val="0"/>
              </a:spcAft>
              <a:defRPr/>
            </a:pPr>
            <a:endParaRPr lang="en-GB" sz="1900" b="1">
              <a:cs typeface="Calibri"/>
            </a:endParaRPr>
          </a:p>
          <a:p>
            <a:pPr>
              <a:defRPr/>
            </a:pPr>
            <a:r>
              <a:rPr lang="en-GB" sz="1900" b="1"/>
              <a:t>Building capability amongst police officers - this should be a consequence over the longer-term of the qualifications and training curriculum in policing. </a:t>
            </a:r>
            <a:endParaRPr lang="en-GB" sz="1900" b="1">
              <a:cs typeface="Calibri"/>
            </a:endParaRPr>
          </a:p>
          <a:p>
            <a:pPr fontAlgn="auto">
              <a:spcAft>
                <a:spcPts val="0"/>
              </a:spcAft>
              <a:defRPr/>
            </a:pPr>
            <a:endParaRPr lang="en-GB" sz="1900" b="1">
              <a:cs typeface="Calibri"/>
            </a:endParaRPr>
          </a:p>
          <a:p>
            <a:pPr>
              <a:defRPr/>
            </a:pPr>
            <a:r>
              <a:rPr lang="en-GB" sz="1900" b="1"/>
              <a:t>Consider the future products and potential of the various policing and academic partnerships. </a:t>
            </a:r>
            <a:endParaRPr lang="en-GB" sz="1900" b="1">
              <a:cs typeface="Calibri"/>
            </a:endParaRPr>
          </a:p>
        </p:txBody>
      </p:sp>
    </p:spTree>
    <p:extLst>
      <p:ext uri="{BB962C8B-B14F-4D97-AF65-F5344CB8AC3E}">
        <p14:creationId xmlns:p14="http://schemas.microsoft.com/office/powerpoint/2010/main" val="495361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79604-5BCC-4D26-988E-8154AE1415FD}"/>
              </a:ext>
            </a:extLst>
          </p:cNvPr>
          <p:cNvSpPr>
            <a:spLocks noGrp="1"/>
          </p:cNvSpPr>
          <p:nvPr>
            <p:ph type="title"/>
          </p:nvPr>
        </p:nvSpPr>
        <p:spPr>
          <a:xfrm>
            <a:off x="804672" y="640080"/>
            <a:ext cx="3282696" cy="5257800"/>
          </a:xfrm>
        </p:spPr>
        <p:txBody>
          <a:bodyPr>
            <a:normAutofit/>
          </a:bodyPr>
          <a:lstStyle/>
          <a:p>
            <a:r>
              <a:rPr lang="en-GB">
                <a:solidFill>
                  <a:schemeClr val="bg1"/>
                </a:solidFill>
              </a:rPr>
              <a:t>Class Task</a:t>
            </a:r>
          </a:p>
        </p:txBody>
      </p:sp>
      <p:sp>
        <p:nvSpPr>
          <p:cNvPr id="3" name="Content Placeholder 2">
            <a:extLst>
              <a:ext uri="{FF2B5EF4-FFF2-40B4-BE49-F238E27FC236}">
                <a16:creationId xmlns:a16="http://schemas.microsoft.com/office/drawing/2014/main" id="{B20CEB11-E7D0-478E-8C4A-7EDDAC3D6420}"/>
              </a:ext>
            </a:extLst>
          </p:cNvPr>
          <p:cNvSpPr>
            <a:spLocks noGrp="1"/>
          </p:cNvSpPr>
          <p:nvPr>
            <p:ph idx="1"/>
          </p:nvPr>
        </p:nvSpPr>
        <p:spPr>
          <a:xfrm>
            <a:off x="5358384" y="640081"/>
            <a:ext cx="6024654" cy="5257800"/>
          </a:xfrm>
        </p:spPr>
        <p:txBody>
          <a:bodyPr anchor="ctr">
            <a:normAutofit/>
          </a:bodyPr>
          <a:lstStyle/>
          <a:p>
            <a:r>
              <a:rPr lang="en-GB" sz="2400"/>
              <a:t>I want you to find a crime “problem” and use the resources available to address it in the best way you can think of.</a:t>
            </a:r>
          </a:p>
          <a:p>
            <a:endParaRPr lang="en-GB" sz="2400"/>
          </a:p>
        </p:txBody>
      </p:sp>
    </p:spTree>
    <p:extLst>
      <p:ext uri="{BB962C8B-B14F-4D97-AF65-F5344CB8AC3E}">
        <p14:creationId xmlns:p14="http://schemas.microsoft.com/office/powerpoint/2010/main" val="1185884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1385CB-8472-4CC8-BA3A-E57C42F2D30A}"/>
              </a:ext>
            </a:extLst>
          </p:cNvPr>
          <p:cNvSpPr>
            <a:spLocks noGrp="1"/>
          </p:cNvSpPr>
          <p:nvPr>
            <p:ph type="title"/>
          </p:nvPr>
        </p:nvSpPr>
        <p:spPr>
          <a:xfrm>
            <a:off x="838200" y="365125"/>
            <a:ext cx="10515600" cy="1325563"/>
          </a:xfrm>
        </p:spPr>
        <p:txBody>
          <a:bodyPr>
            <a:normAutofit/>
          </a:bodyPr>
          <a:lstStyle/>
          <a:p>
            <a:r>
              <a:rPr lang="en-GB" sz="5400" dirty="0"/>
              <a:t>Class Task</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9639DA-140F-42E5-B66F-39036CBA317A}"/>
              </a:ext>
            </a:extLst>
          </p:cNvPr>
          <p:cNvSpPr>
            <a:spLocks noGrp="1"/>
          </p:cNvSpPr>
          <p:nvPr>
            <p:ph idx="1"/>
          </p:nvPr>
        </p:nvSpPr>
        <p:spPr>
          <a:xfrm>
            <a:off x="838200" y="1929384"/>
            <a:ext cx="10515600" cy="4655428"/>
          </a:xfrm>
        </p:spPr>
        <p:txBody>
          <a:bodyPr numCol="2">
            <a:normAutofit fontScale="92500"/>
          </a:bodyPr>
          <a:lstStyle/>
          <a:p>
            <a:r>
              <a:rPr lang="en-GB" sz="1800" b="1" dirty="0">
                <a:ea typeface="+mn-lt"/>
                <a:cs typeface="+mn-lt"/>
              </a:rPr>
              <a:t>What would your considerations and actions be to overcome this problem?</a:t>
            </a:r>
            <a:endParaRPr lang="en-GB" sz="1800" b="1" dirty="0">
              <a:cs typeface="Calibri"/>
            </a:endParaRPr>
          </a:p>
          <a:p>
            <a:r>
              <a:rPr lang="en-GB" sz="1800" b="1" dirty="0">
                <a:ea typeface="+mn-lt"/>
                <a:cs typeface="+mn-lt"/>
              </a:rPr>
              <a:t>1. Explain the details of the problem, issue or concern, including who may be affected by it. - consider who is involved, as collaborative working plays an important part in EBP</a:t>
            </a:r>
            <a:endParaRPr lang="en-GB" sz="1800" b="1" dirty="0">
              <a:cs typeface="Calibri"/>
            </a:endParaRPr>
          </a:p>
          <a:p>
            <a:pPr marL="0" indent="0">
              <a:buNone/>
            </a:pPr>
            <a:r>
              <a:rPr lang="en-GB" sz="1800" b="1" dirty="0">
                <a:ea typeface="+mn-lt"/>
                <a:cs typeface="+mn-lt"/>
              </a:rPr>
              <a:t>Consider the stages of Evidenced Based Policing</a:t>
            </a:r>
            <a:endParaRPr lang="en-GB" sz="1800" b="1" dirty="0">
              <a:cs typeface="Calibri" panose="020F0502020204030204"/>
            </a:endParaRPr>
          </a:p>
          <a:p>
            <a:r>
              <a:rPr lang="en-GB" sz="1800" b="1" dirty="0">
                <a:ea typeface="+mn-lt"/>
                <a:cs typeface="+mn-lt"/>
              </a:rPr>
              <a:t>• Identify Problem</a:t>
            </a:r>
            <a:endParaRPr lang="en-GB" sz="1800" b="1" dirty="0">
              <a:cs typeface="Calibri"/>
            </a:endParaRPr>
          </a:p>
          <a:p>
            <a:r>
              <a:rPr lang="en-GB" sz="1800" b="1" dirty="0">
                <a:ea typeface="+mn-lt"/>
                <a:cs typeface="+mn-lt"/>
              </a:rPr>
              <a:t>• Define Problem</a:t>
            </a:r>
            <a:endParaRPr lang="en-GB" sz="1800" b="1" dirty="0">
              <a:cs typeface="Calibri"/>
            </a:endParaRPr>
          </a:p>
          <a:p>
            <a:r>
              <a:rPr lang="en-GB" sz="1800" b="1" dirty="0">
                <a:ea typeface="+mn-lt"/>
                <a:cs typeface="+mn-lt"/>
              </a:rPr>
              <a:t>• Understand Problem</a:t>
            </a:r>
            <a:endParaRPr lang="en-GB" sz="1800" b="1" dirty="0">
              <a:cs typeface="Calibri"/>
            </a:endParaRPr>
          </a:p>
          <a:p>
            <a:r>
              <a:rPr lang="en-GB" sz="1800" b="1" dirty="0">
                <a:ea typeface="+mn-lt"/>
                <a:cs typeface="+mn-lt"/>
              </a:rPr>
              <a:t>• Develop Ideas</a:t>
            </a:r>
            <a:endParaRPr lang="en-GB" sz="1800" b="1" dirty="0">
              <a:cs typeface="Calibri"/>
            </a:endParaRPr>
          </a:p>
          <a:p>
            <a:r>
              <a:rPr lang="en-GB" sz="1800" b="1" dirty="0">
                <a:ea typeface="+mn-lt"/>
                <a:cs typeface="+mn-lt"/>
              </a:rPr>
              <a:t>• Identify Opportunities</a:t>
            </a:r>
            <a:endParaRPr lang="en-GB" sz="1800" b="1" dirty="0">
              <a:cs typeface="Calibri"/>
            </a:endParaRPr>
          </a:p>
          <a:p>
            <a:r>
              <a:rPr lang="en-GB" sz="1800" b="1" dirty="0">
                <a:ea typeface="+mn-lt"/>
                <a:cs typeface="+mn-lt"/>
              </a:rPr>
              <a:t>• Plan</a:t>
            </a:r>
            <a:endParaRPr lang="en-GB" sz="1800" b="1" dirty="0">
              <a:cs typeface="Calibri"/>
            </a:endParaRPr>
          </a:p>
          <a:p>
            <a:r>
              <a:rPr lang="en-GB" sz="1800" b="1" dirty="0">
                <a:ea typeface="+mn-lt"/>
                <a:cs typeface="+mn-lt"/>
              </a:rPr>
              <a:t>• Implement</a:t>
            </a:r>
            <a:endParaRPr lang="en-GB" sz="1800" b="1" dirty="0">
              <a:cs typeface="Calibri"/>
            </a:endParaRPr>
          </a:p>
          <a:p>
            <a:r>
              <a:rPr lang="en-GB" sz="1800" b="1" dirty="0">
                <a:ea typeface="+mn-lt"/>
                <a:cs typeface="+mn-lt"/>
              </a:rPr>
              <a:t>• Evaluate This cannot be completed at this stage</a:t>
            </a:r>
            <a:endParaRPr lang="en-GB" sz="1800" b="1" dirty="0">
              <a:cs typeface="Calibri"/>
            </a:endParaRPr>
          </a:p>
          <a:p>
            <a:endParaRPr lang="en-GB" sz="1800" dirty="0"/>
          </a:p>
          <a:p>
            <a:r>
              <a:rPr lang="en-GB" sz="1800" b="1" dirty="0">
                <a:cs typeface="Calibri"/>
              </a:rPr>
              <a:t>2. Outline the key stakeholders in relation to this situation – consider what is involved, the roles and responsibilities of each organisation or</a:t>
            </a:r>
            <a:r>
              <a:rPr lang="en-GB" sz="1800" b="1" dirty="0">
                <a:ea typeface="+mn-lt"/>
                <a:cs typeface="+mn-lt"/>
              </a:rPr>
              <a:t> </a:t>
            </a:r>
            <a:r>
              <a:rPr lang="en-GB" sz="1800" b="1" dirty="0">
                <a:cs typeface="Calibri"/>
              </a:rPr>
              <a:t>individual will have in implementing a new approach</a:t>
            </a:r>
            <a:endParaRPr lang="en-GB" sz="1800" b="1" dirty="0">
              <a:ea typeface="+mn-lt"/>
              <a:cs typeface="+mn-lt"/>
            </a:endParaRPr>
          </a:p>
          <a:p>
            <a:r>
              <a:rPr lang="en-GB" sz="1800" b="1" dirty="0">
                <a:cs typeface="Calibri"/>
              </a:rPr>
              <a:t>3. Where may you go to research the problem?</a:t>
            </a:r>
            <a:endParaRPr lang="en-GB" sz="1800" b="1" dirty="0">
              <a:ea typeface="+mn-lt"/>
              <a:cs typeface="+mn-lt"/>
            </a:endParaRPr>
          </a:p>
          <a:p>
            <a:r>
              <a:rPr lang="en-GB" sz="1800" b="1" dirty="0">
                <a:cs typeface="Calibri"/>
              </a:rPr>
              <a:t>4. Define possible options for resolving or the issue</a:t>
            </a:r>
            <a:endParaRPr lang="en-GB" sz="1800" b="1" dirty="0">
              <a:ea typeface="+mn-lt"/>
              <a:cs typeface="+mn-lt"/>
            </a:endParaRPr>
          </a:p>
          <a:p>
            <a:r>
              <a:rPr lang="en-GB" sz="1800" b="1" dirty="0">
                <a:cs typeface="Calibri"/>
              </a:rPr>
              <a:t>5. Define the preferred solution, including the rationale for the choice and likely benefits based on evidence.</a:t>
            </a:r>
            <a:endParaRPr lang="en-GB" sz="1800" b="1" dirty="0">
              <a:ea typeface="+mn-lt"/>
              <a:cs typeface="+mn-lt"/>
            </a:endParaRPr>
          </a:p>
          <a:p>
            <a:r>
              <a:rPr lang="en-GB" sz="1800" b="1" dirty="0">
                <a:cs typeface="Calibri"/>
              </a:rPr>
              <a:t>6. Construct a plan for the implementation of the preferred option. This should include consideration of: cost, resources, any partner agency involvement, timescales, monitoring, recording findings and date for concluding the implementation.</a:t>
            </a:r>
            <a:endParaRPr lang="en-GB" sz="1800" b="1" dirty="0">
              <a:ea typeface="+mn-lt"/>
              <a:cs typeface="+mn-lt"/>
            </a:endParaRPr>
          </a:p>
          <a:p>
            <a:endParaRPr lang="en-GB" sz="1800" dirty="0"/>
          </a:p>
        </p:txBody>
      </p:sp>
    </p:spTree>
    <p:extLst>
      <p:ext uri="{BB962C8B-B14F-4D97-AF65-F5344CB8AC3E}">
        <p14:creationId xmlns:p14="http://schemas.microsoft.com/office/powerpoint/2010/main" val="11493856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0B0E-87E9-4178-A487-79C9C31508FC}"/>
              </a:ext>
            </a:extLst>
          </p:cNvPr>
          <p:cNvSpPr>
            <a:spLocks noGrp="1"/>
          </p:cNvSpPr>
          <p:nvPr>
            <p:ph type="title"/>
          </p:nvPr>
        </p:nvSpPr>
        <p:spPr/>
        <p:txBody>
          <a:bodyPr/>
          <a:lstStyle/>
          <a:p>
            <a:r>
              <a:rPr lang="en-GB" dirty="0"/>
              <a:t>Resources List</a:t>
            </a:r>
          </a:p>
        </p:txBody>
      </p:sp>
      <p:sp>
        <p:nvSpPr>
          <p:cNvPr id="3" name="Content Placeholder 2">
            <a:extLst>
              <a:ext uri="{FF2B5EF4-FFF2-40B4-BE49-F238E27FC236}">
                <a16:creationId xmlns:a16="http://schemas.microsoft.com/office/drawing/2014/main" id="{8B82C671-FA8B-4B94-9324-FBA24A8D1C26}"/>
              </a:ext>
            </a:extLst>
          </p:cNvPr>
          <p:cNvSpPr>
            <a:spLocks noGrp="1"/>
          </p:cNvSpPr>
          <p:nvPr>
            <p:ph idx="1"/>
          </p:nvPr>
        </p:nvSpPr>
        <p:spPr/>
        <p:txBody>
          <a:bodyPr>
            <a:normAutofit fontScale="40000" lnSpcReduction="20000"/>
          </a:bodyPr>
          <a:lstStyle/>
          <a:p>
            <a:pPr>
              <a:lnSpc>
                <a:spcPct val="100000"/>
              </a:lnSpc>
            </a:pPr>
            <a:r>
              <a:rPr lang="en-GB" sz="2800" dirty="0"/>
              <a:t>Swansea Crime Map</a:t>
            </a:r>
          </a:p>
          <a:p>
            <a:pPr>
              <a:lnSpc>
                <a:spcPct val="100000"/>
              </a:lnSpc>
            </a:pPr>
            <a:r>
              <a:rPr lang="en-GB" sz="2800" dirty="0">
                <a:hlinkClick r:id="rId2"/>
              </a:rPr>
              <a:t>https://www.police.uk/pu/your-area/south-wales-police/swansea/?tab=CrimeMap</a:t>
            </a:r>
            <a:endParaRPr lang="en-GB" sz="2800" dirty="0"/>
          </a:p>
          <a:p>
            <a:pPr>
              <a:lnSpc>
                <a:spcPct val="100000"/>
              </a:lnSpc>
            </a:pPr>
            <a:r>
              <a:rPr lang="en-GB" sz="2800" dirty="0"/>
              <a:t>College of Policing</a:t>
            </a:r>
          </a:p>
          <a:p>
            <a:pPr>
              <a:lnSpc>
                <a:spcPct val="100000"/>
              </a:lnSpc>
            </a:pPr>
            <a:r>
              <a:rPr lang="en-GB" sz="2800" dirty="0">
                <a:hlinkClick r:id="rId3"/>
              </a:rPr>
              <a:t>http://www.college.police.uk/Pages/Home.aspx</a:t>
            </a:r>
            <a:endParaRPr lang="en-GB" sz="2800" dirty="0"/>
          </a:p>
          <a:p>
            <a:pPr>
              <a:lnSpc>
                <a:spcPct val="100000"/>
              </a:lnSpc>
            </a:pPr>
            <a:r>
              <a:rPr lang="en-GB" sz="2800" dirty="0"/>
              <a:t>What Works Centre for Crime Reduction</a:t>
            </a:r>
          </a:p>
          <a:p>
            <a:pPr>
              <a:lnSpc>
                <a:spcPct val="100000"/>
              </a:lnSpc>
            </a:pPr>
            <a:r>
              <a:rPr lang="en-GB" sz="2800" dirty="0">
                <a:hlinkClick r:id="rId4"/>
              </a:rPr>
              <a:t>http://whatworks.college.police.uk/Pages/default.aspx</a:t>
            </a:r>
            <a:endParaRPr lang="en-GB" sz="2800" dirty="0"/>
          </a:p>
          <a:p>
            <a:pPr>
              <a:lnSpc>
                <a:spcPct val="100000"/>
              </a:lnSpc>
            </a:pPr>
            <a:r>
              <a:rPr lang="en-GB" sz="2800" dirty="0"/>
              <a:t>UCL Jill Dando Institute of Security and Crime Science</a:t>
            </a:r>
          </a:p>
          <a:p>
            <a:pPr>
              <a:lnSpc>
                <a:spcPct val="100000"/>
              </a:lnSpc>
            </a:pPr>
            <a:r>
              <a:rPr lang="en-GB" sz="2800" dirty="0">
                <a:hlinkClick r:id="rId5"/>
              </a:rPr>
              <a:t>http://www.ucl.ac.uk/jdi/</a:t>
            </a:r>
            <a:endParaRPr lang="en-GB" sz="2800" dirty="0"/>
          </a:p>
          <a:p>
            <a:pPr>
              <a:lnSpc>
                <a:spcPct val="100000"/>
              </a:lnSpc>
            </a:pPr>
            <a:r>
              <a:rPr lang="en-GB" sz="2800" dirty="0"/>
              <a:t>Cambridge Institute of Criminology</a:t>
            </a:r>
          </a:p>
          <a:p>
            <a:pPr>
              <a:lnSpc>
                <a:spcPct val="100000"/>
              </a:lnSpc>
            </a:pPr>
            <a:r>
              <a:rPr lang="en-GB" sz="2800" dirty="0">
                <a:hlinkClick r:id="rId6"/>
              </a:rPr>
              <a:t>http://www.crim.cam.ac.uk/</a:t>
            </a:r>
            <a:endParaRPr lang="en-GB" sz="2800" dirty="0"/>
          </a:p>
          <a:p>
            <a:pPr>
              <a:lnSpc>
                <a:spcPct val="100000"/>
              </a:lnSpc>
            </a:pPr>
            <a:r>
              <a:rPr lang="en-GB" sz="2800" dirty="0"/>
              <a:t>Society for Evidence Based Policing</a:t>
            </a:r>
          </a:p>
          <a:p>
            <a:pPr>
              <a:lnSpc>
                <a:spcPct val="100000"/>
              </a:lnSpc>
            </a:pPr>
            <a:r>
              <a:rPr lang="en-GB" sz="2800" dirty="0">
                <a:hlinkClick r:id="rId7"/>
              </a:rPr>
              <a:t>https://www.sebp.police.uk/</a:t>
            </a:r>
            <a:endParaRPr lang="en-GB" sz="2800" dirty="0"/>
          </a:p>
          <a:p>
            <a:pPr>
              <a:lnSpc>
                <a:spcPct val="100000"/>
              </a:lnSpc>
            </a:pPr>
            <a:r>
              <a:rPr lang="en-GB" sz="2800" dirty="0"/>
              <a:t>Campbell Collaboration</a:t>
            </a:r>
          </a:p>
          <a:p>
            <a:pPr>
              <a:lnSpc>
                <a:spcPct val="100000"/>
              </a:lnSpc>
            </a:pPr>
            <a:r>
              <a:rPr lang="en-GB" sz="2800" dirty="0">
                <a:hlinkClick r:id="rId8"/>
              </a:rPr>
              <a:t>https://campbellcollaboration.org/</a:t>
            </a:r>
            <a:endParaRPr lang="en-GB" sz="2800" dirty="0"/>
          </a:p>
          <a:p>
            <a:pPr>
              <a:lnSpc>
                <a:spcPct val="100000"/>
              </a:lnSpc>
            </a:pPr>
            <a:r>
              <a:rPr lang="en-GB" sz="2800" dirty="0"/>
              <a:t>Canterbury Centre for Policing Research</a:t>
            </a:r>
          </a:p>
          <a:p>
            <a:pPr>
              <a:lnSpc>
                <a:spcPct val="100000"/>
              </a:lnSpc>
            </a:pPr>
            <a:r>
              <a:rPr lang="en-GB" sz="2800" dirty="0">
                <a:hlinkClick r:id="rId9"/>
              </a:rPr>
              <a:t>https://www.canterbury.ac.uk/social-and-applied-sciences/law-criminal-justice-and-computing/canterbury-centre-for-police-research/canterbuy-centre-for-police-research.aspx</a:t>
            </a:r>
            <a:endParaRPr lang="en-GB" sz="2800" dirty="0"/>
          </a:p>
          <a:p>
            <a:pPr>
              <a:lnSpc>
                <a:spcPct val="100000"/>
              </a:lnSpc>
            </a:pPr>
            <a:endParaRPr lang="en-GB" sz="2800" dirty="0"/>
          </a:p>
          <a:p>
            <a:endParaRPr lang="en-GB" dirty="0"/>
          </a:p>
        </p:txBody>
      </p:sp>
    </p:spTree>
    <p:extLst>
      <p:ext uri="{BB962C8B-B14F-4D97-AF65-F5344CB8AC3E}">
        <p14:creationId xmlns:p14="http://schemas.microsoft.com/office/powerpoint/2010/main" val="1223089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32CAAFF-4FDA-4E52-A880-38A1C15933FB}"/>
              </a:ext>
            </a:extLst>
          </p:cNvPr>
          <p:cNvPicPr>
            <a:picLocks noChangeAspect="1"/>
          </p:cNvPicPr>
          <p:nvPr/>
        </p:nvPicPr>
        <p:blipFill rotWithShape="1">
          <a:blip r:embed="rId2">
            <a:alphaModFix amt="35000"/>
          </a:blip>
          <a:srcRect t="3433"/>
          <a:stretch/>
        </p:blipFill>
        <p:spPr>
          <a:xfrm>
            <a:off x="20" y="1"/>
            <a:ext cx="12191980" cy="6857999"/>
          </a:xfrm>
          <a:prstGeom prst="rect">
            <a:avLst/>
          </a:prstGeom>
        </p:spPr>
      </p:pic>
      <p:sp>
        <p:nvSpPr>
          <p:cNvPr id="2" name="Title 1">
            <a:extLst>
              <a:ext uri="{FF2B5EF4-FFF2-40B4-BE49-F238E27FC236}">
                <a16:creationId xmlns:a16="http://schemas.microsoft.com/office/drawing/2014/main" id="{BA0773FC-D25F-45D7-8650-8054A1AF9538}"/>
              </a:ext>
            </a:extLst>
          </p:cNvPr>
          <p:cNvSpPr>
            <a:spLocks noGrp="1"/>
          </p:cNvSpPr>
          <p:nvPr>
            <p:ph type="title"/>
          </p:nvPr>
        </p:nvSpPr>
        <p:spPr>
          <a:xfrm>
            <a:off x="838201" y="1065862"/>
            <a:ext cx="3313164" cy="4726276"/>
          </a:xfrm>
        </p:spPr>
        <p:txBody>
          <a:bodyPr>
            <a:normAutofit/>
          </a:bodyPr>
          <a:lstStyle/>
          <a:p>
            <a:pPr algn="r"/>
            <a:r>
              <a:rPr lang="en-GB" sz="4000">
                <a:solidFill>
                  <a:srgbClr val="FFFFFF"/>
                </a:solidFill>
              </a:rPr>
              <a:t>Week 4 Complete!</a:t>
            </a:r>
          </a:p>
        </p:txBody>
      </p:sp>
      <p:cxnSp>
        <p:nvCxnSpPr>
          <p:cNvPr id="12" name="Straight Connector 11">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A3218EC-78BA-4A82-B91F-74AAFCDB5294}"/>
              </a:ext>
            </a:extLst>
          </p:cNvPr>
          <p:cNvGraphicFramePr>
            <a:graphicFrameLocks noGrp="1"/>
          </p:cNvGraphicFramePr>
          <p:nvPr>
            <p:ph idx="1"/>
            <p:extLst>
              <p:ext uri="{D42A27DB-BD31-4B8C-83A1-F6EECF244321}">
                <p14:modId xmlns:p14="http://schemas.microsoft.com/office/powerpoint/2010/main" val="4131399240"/>
              </p:ext>
            </p:extLst>
          </p:nvPr>
        </p:nvGraphicFramePr>
        <p:xfrm>
          <a:off x="5155379" y="1065862"/>
          <a:ext cx="5744685" cy="4726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692841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2124</Words>
  <Application>Microsoft Office PowerPoint</Application>
  <PresentationFormat>Widescreen</PresentationFormat>
  <Paragraphs>269</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Evidence Based Policing</vt:lpstr>
      <vt:lpstr>Lesson Plan</vt:lpstr>
      <vt:lpstr>What is Triple – T?</vt:lpstr>
      <vt:lpstr>Triple T</vt:lpstr>
      <vt:lpstr>What is POP?</vt:lpstr>
      <vt:lpstr>POP – Problem Oriented Policing</vt:lpstr>
      <vt:lpstr>What is the SARA model?</vt:lpstr>
      <vt:lpstr>SARA Model</vt:lpstr>
      <vt:lpstr>SARA Model – From What works policing, college of policing</vt:lpstr>
      <vt:lpstr>What is Hot-Spot Policing?</vt:lpstr>
      <vt:lpstr>Hot-Spot Policing</vt:lpstr>
      <vt:lpstr>Hot-Spot Policing</vt:lpstr>
      <vt:lpstr>Hot-Spot Policing – What do we do?</vt:lpstr>
      <vt:lpstr>Techniques of Primary Prevention</vt:lpstr>
      <vt:lpstr>Clarke (1997) – The 16 Techniques of Primary Prevention.</vt:lpstr>
      <vt:lpstr>Clarke (1997) – The 16 Techniques of Primary Prevention.</vt:lpstr>
      <vt:lpstr>Clarke (1997) – The 16 Techniques of Primary Prevention.</vt:lpstr>
      <vt:lpstr>Clarke (1997) – The 16 Techniques of Primary Prevention.</vt:lpstr>
      <vt:lpstr>Short Film on EBP</vt:lpstr>
      <vt:lpstr>What is the College of Policing?</vt:lpstr>
      <vt:lpstr>College of Policing</vt:lpstr>
      <vt:lpstr>Achievements </vt:lpstr>
      <vt:lpstr>Changes in evidence use by senior officers: % “never or rarely” using </vt:lpstr>
      <vt:lpstr>Change in perceived organisational support for EBP: % agreeing</vt:lpstr>
      <vt:lpstr>Challenges</vt:lpstr>
      <vt:lpstr>Messages to the College of Policing </vt:lpstr>
      <vt:lpstr>Next steps</vt:lpstr>
      <vt:lpstr>Class Task</vt:lpstr>
      <vt:lpstr>Class Task</vt:lpstr>
      <vt:lpstr>Resources List</vt:lpstr>
      <vt:lpstr>Week 4 Complete!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Evidence Based Policing</dc:title>
  <dc:creator>Luke Roach</dc:creator>
  <cp:lastModifiedBy>Luke Roach</cp:lastModifiedBy>
  <cp:revision>1</cp:revision>
  <dcterms:created xsi:type="dcterms:W3CDTF">2022-02-09T12:10:08Z</dcterms:created>
  <dcterms:modified xsi:type="dcterms:W3CDTF">2022-02-14T08:21:20Z</dcterms:modified>
</cp:coreProperties>
</file>