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273" r:id="rId9"/>
    <p:sldId id="261" r:id="rId10"/>
    <p:sldId id="337" r:id="rId11"/>
    <p:sldId id="363" r:id="rId12"/>
    <p:sldId id="265" r:id="rId13"/>
    <p:sldId id="263" r:id="rId14"/>
    <p:sldId id="266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9" dt="2026-10-11T19:13:23.798"/>
    <p1510:client id="{A0E351CB-2B5D-3A46-A74D-C40B66DE7784}" v="4942" dt="2026-10-12T03:13:11.68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97" d="100"/>
          <a:sy n="97" d="100"/>
        </p:scale>
        <p:origin x="84" y="29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rek Abdel Aziz (2542771)" userId="S::2542771@student.uwtsd.ac.uk::ff906227-ae35-4dd8-892a-cd78bdf44e94" providerId="AD" clId="Web-{A0E351CB-2B5D-3A46-A74D-C40B66DE7784}"/>
    <pc:docChg chg="addSld delSld modSld">
      <pc:chgData name="Tarek Abdel Aziz (2542771)" userId="S::2542771@student.uwtsd.ac.uk::ff906227-ae35-4dd8-892a-cd78bdf44e94" providerId="AD" clId="Web-{A0E351CB-2B5D-3A46-A74D-C40B66DE7784}" dt="2026-10-12T03:13:02.687" v="4438" actId="20577"/>
      <pc:docMkLst>
        <pc:docMk/>
      </pc:docMkLst>
      <pc:sldChg chg="modSp">
        <pc:chgData name="Tarek Abdel Aziz (2542771)" userId="S::2542771@student.uwtsd.ac.uk::ff906227-ae35-4dd8-892a-cd78bdf44e94" providerId="AD" clId="Web-{A0E351CB-2B5D-3A46-A74D-C40B66DE7784}" dt="2026-10-12T00:59:58.789" v="3289"/>
        <pc:sldMkLst>
          <pc:docMk/>
          <pc:sldMk cId="764605052" sldId="261"/>
        </pc:sldMkLst>
        <pc:graphicFrameChg chg="mod modGraphic">
          <ac:chgData name="Tarek Abdel Aziz (2542771)" userId="S::2542771@student.uwtsd.ac.uk::ff906227-ae35-4dd8-892a-cd78bdf44e94" providerId="AD" clId="Web-{A0E351CB-2B5D-3A46-A74D-C40B66DE7784}" dt="2026-10-12T00:59:58.789" v="3289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modSp">
        <pc:chgData name="Tarek Abdel Aziz (2542771)" userId="S::2542771@student.uwtsd.ac.uk::ff906227-ae35-4dd8-892a-cd78bdf44e94" providerId="AD" clId="Web-{A0E351CB-2B5D-3A46-A74D-C40B66DE7784}" dt="2026-10-12T03:05:01.814" v="4371" actId="20577"/>
        <pc:sldMkLst>
          <pc:docMk/>
          <pc:sldMk cId="2451324015" sldId="263"/>
        </pc:sldMkLst>
        <pc:spChg chg="mod">
          <ac:chgData name="Tarek Abdel Aziz (2542771)" userId="S::2542771@student.uwtsd.ac.uk::ff906227-ae35-4dd8-892a-cd78bdf44e94" providerId="AD" clId="Web-{A0E351CB-2B5D-3A46-A74D-C40B66DE7784}" dt="2026-10-12T03:05:01.814" v="4371" actId="20577"/>
          <ac:spMkLst>
            <pc:docMk/>
            <pc:sldMk cId="2451324015" sldId="263"/>
            <ac:spMk id="3" creationId="{E04C29E1-0FF6-7114-4118-5B68E71110F6}"/>
          </ac:spMkLst>
        </pc:spChg>
      </pc:sldChg>
      <pc:sldChg chg="modSp">
        <pc:chgData name="Tarek Abdel Aziz (2542771)" userId="S::2542771@student.uwtsd.ac.uk::ff906227-ae35-4dd8-892a-cd78bdf44e94" providerId="AD" clId="Web-{A0E351CB-2B5D-3A46-A74D-C40B66DE7784}" dt="2026-10-12T01:12:04.596" v="3482" actId="20577"/>
        <pc:sldMkLst>
          <pc:docMk/>
          <pc:sldMk cId="1037257886" sldId="265"/>
        </pc:sldMkLst>
        <pc:spChg chg="mod">
          <ac:chgData name="Tarek Abdel Aziz (2542771)" userId="S::2542771@student.uwtsd.ac.uk::ff906227-ae35-4dd8-892a-cd78bdf44e94" providerId="AD" clId="Web-{A0E351CB-2B5D-3A46-A74D-C40B66DE7784}" dt="2026-10-12T01:12:04.596" v="3482" actId="20577"/>
          <ac:spMkLst>
            <pc:docMk/>
            <pc:sldMk cId="1037257886" sldId="265"/>
            <ac:spMk id="3" creationId="{E04C29E1-0FF6-7114-4118-5B68E71110F6}"/>
          </ac:spMkLst>
        </pc:spChg>
      </pc:sldChg>
      <pc:sldChg chg="modSp">
        <pc:chgData name="Tarek Abdel Aziz (2542771)" userId="S::2542771@student.uwtsd.ac.uk::ff906227-ae35-4dd8-892a-cd78bdf44e94" providerId="AD" clId="Web-{A0E351CB-2B5D-3A46-A74D-C40B66DE7784}" dt="2026-10-12T00:08:19.997" v="2501" actId="20577"/>
        <pc:sldMkLst>
          <pc:docMk/>
          <pc:sldMk cId="3321023050" sldId="271"/>
        </pc:sldMkLst>
        <pc:spChg chg="mod">
          <ac:chgData name="Tarek Abdel Aziz (2542771)" userId="S::2542771@student.uwtsd.ac.uk::ff906227-ae35-4dd8-892a-cd78bdf44e94" providerId="AD" clId="Web-{A0E351CB-2B5D-3A46-A74D-C40B66DE7784}" dt="2026-10-12T00:08:19.997" v="2501" actId="20577"/>
          <ac:spMkLst>
            <pc:docMk/>
            <pc:sldMk cId="3321023050" sldId="271"/>
            <ac:spMk id="3" creationId="{04A3744F-9B08-5DB9-23DC-76B7A65F7E67}"/>
          </ac:spMkLst>
        </pc:spChg>
      </pc:sldChg>
      <pc:sldChg chg="modSp">
        <pc:chgData name="Tarek Abdel Aziz (2542771)" userId="S::2542771@student.uwtsd.ac.uk::ff906227-ae35-4dd8-892a-cd78bdf44e94" providerId="AD" clId="Web-{A0E351CB-2B5D-3A46-A74D-C40B66DE7784}" dt="2026-10-12T01:25:53.700" v="3777" actId="20577"/>
        <pc:sldMkLst>
          <pc:docMk/>
          <pc:sldMk cId="1027608494" sldId="272"/>
        </pc:sldMkLst>
        <pc:spChg chg="mod">
          <ac:chgData name="Tarek Abdel Aziz (2542771)" userId="S::2542771@student.uwtsd.ac.uk::ff906227-ae35-4dd8-892a-cd78bdf44e94" providerId="AD" clId="Web-{A0E351CB-2B5D-3A46-A74D-C40B66DE7784}" dt="2026-10-12T01:25:53.700" v="3777" actId="20577"/>
          <ac:spMkLst>
            <pc:docMk/>
            <pc:sldMk cId="1027608494" sldId="272"/>
            <ac:spMk id="3" creationId="{E292113E-450D-CB08-601E-E45AB99509E7}"/>
          </ac:spMkLst>
        </pc:spChg>
      </pc:sldChg>
      <pc:sldChg chg="modSp">
        <pc:chgData name="Tarek Abdel Aziz (2542771)" userId="S::2542771@student.uwtsd.ac.uk::ff906227-ae35-4dd8-892a-cd78bdf44e94" providerId="AD" clId="Web-{A0E351CB-2B5D-3A46-A74D-C40B66DE7784}" dt="2026-10-12T03:11:17.466" v="4428" actId="20577"/>
        <pc:sldMkLst>
          <pc:docMk/>
          <pc:sldMk cId="2661610389" sldId="273"/>
        </pc:sldMkLst>
        <pc:spChg chg="mod">
          <ac:chgData name="Tarek Abdel Aziz (2542771)" userId="S::2542771@student.uwtsd.ac.uk::ff906227-ae35-4dd8-892a-cd78bdf44e94" providerId="AD" clId="Web-{A0E351CB-2B5D-3A46-A74D-C40B66DE7784}" dt="2026-10-12T03:11:17.466" v="4428" actId="20577"/>
          <ac:spMkLst>
            <pc:docMk/>
            <pc:sldMk cId="2661610389" sldId="273"/>
            <ac:spMk id="3" creationId="{881B820E-B9B3-5CF2-E1AE-F54AA3FA003E}"/>
          </ac:spMkLst>
        </pc:spChg>
      </pc:sldChg>
      <pc:sldChg chg="modSp mod modShow">
        <pc:chgData name="Tarek Abdel Aziz (2542771)" userId="S::2542771@student.uwtsd.ac.uk::ff906227-ae35-4dd8-892a-cd78bdf44e94" providerId="AD" clId="Web-{A0E351CB-2B5D-3A46-A74D-C40B66DE7784}" dt="2026-10-12T03:13:02.687" v="4438" actId="20577"/>
        <pc:sldMkLst>
          <pc:docMk/>
          <pc:sldMk cId="860344735" sldId="274"/>
        </pc:sldMkLst>
        <pc:spChg chg="mod">
          <ac:chgData name="Tarek Abdel Aziz (2542771)" userId="S::2542771@student.uwtsd.ac.uk::ff906227-ae35-4dd8-892a-cd78bdf44e94" providerId="AD" clId="Web-{A0E351CB-2B5D-3A46-A74D-C40B66DE7784}" dt="2026-10-12T03:13:02.687" v="4438" actId="20577"/>
          <ac:spMkLst>
            <pc:docMk/>
            <pc:sldMk cId="860344735" sldId="274"/>
            <ac:spMk id="3" creationId="{5A83545D-6FBE-2985-5F35-4C84283CFC53}"/>
          </ac:spMkLst>
        </pc:spChg>
      </pc:sldChg>
      <pc:sldChg chg="modSp">
        <pc:chgData name="Tarek Abdel Aziz (2542771)" userId="S::2542771@student.uwtsd.ac.uk::ff906227-ae35-4dd8-892a-cd78bdf44e94" providerId="AD" clId="Web-{A0E351CB-2B5D-3A46-A74D-C40B66DE7784}" dt="2026-10-12T02:52:14.855" v="4358" actId="20577"/>
        <pc:sldMkLst>
          <pc:docMk/>
          <pc:sldMk cId="2319079123" sldId="337"/>
        </pc:sldMkLst>
        <pc:spChg chg="mod">
          <ac:chgData name="Tarek Abdel Aziz (2542771)" userId="S::2542771@student.uwtsd.ac.uk::ff906227-ae35-4dd8-892a-cd78bdf44e94" providerId="AD" clId="Web-{A0E351CB-2B5D-3A46-A74D-C40B66DE7784}" dt="2026-10-12T02:52:14.855" v="4358" actId="20577"/>
          <ac:spMkLst>
            <pc:docMk/>
            <pc:sldMk cId="2319079123" sldId="337"/>
            <ac:spMk id="3" creationId="{1B4D8426-20C5-630E-80E5-EAB06B11CCD5}"/>
          </ac:spMkLst>
        </pc:spChg>
      </pc:sldChg>
      <pc:sldChg chg="addSp delSp modSp">
        <pc:chgData name="Tarek Abdel Aziz (2542771)" userId="S::2542771@student.uwtsd.ac.uk::ff906227-ae35-4dd8-892a-cd78bdf44e94" providerId="AD" clId="Web-{A0E351CB-2B5D-3A46-A74D-C40B66DE7784}" dt="2026-10-11T21:21:48.062" v="575" actId="20577"/>
        <pc:sldMkLst>
          <pc:docMk/>
          <pc:sldMk cId="642852813" sldId="363"/>
        </pc:sldMkLst>
        <pc:spChg chg="mod">
          <ac:chgData name="Tarek Abdel Aziz (2542771)" userId="S::2542771@student.uwtsd.ac.uk::ff906227-ae35-4dd8-892a-cd78bdf44e94" providerId="AD" clId="Web-{A0E351CB-2B5D-3A46-A74D-C40B66DE7784}" dt="2026-10-11T21:21:48.062" v="575" actId="20577"/>
          <ac:spMkLst>
            <pc:docMk/>
            <pc:sldMk cId="642852813" sldId="363"/>
            <ac:spMk id="9" creationId="{61E62149-100D-392D-3127-3D301273C6F0}"/>
          </ac:spMkLst>
        </pc:spChg>
        <pc:spChg chg="mod">
          <ac:chgData name="Tarek Abdel Aziz (2542771)" userId="S::2542771@student.uwtsd.ac.uk::ff906227-ae35-4dd8-892a-cd78bdf44e94" providerId="AD" clId="Web-{A0E351CB-2B5D-3A46-A74D-C40B66DE7784}" dt="2026-10-11T20:15:27.381" v="264" actId="20577"/>
          <ac:spMkLst>
            <pc:docMk/>
            <pc:sldMk cId="642852813" sldId="363"/>
            <ac:spMk id="22" creationId="{280A6708-DF3B-47D7-80AD-BED7584E4872}"/>
          </ac:spMkLst>
        </pc:spChg>
        <pc:spChg chg="mod">
          <ac:chgData name="Tarek Abdel Aziz (2542771)" userId="S::2542771@student.uwtsd.ac.uk::ff906227-ae35-4dd8-892a-cd78bdf44e94" providerId="AD" clId="Web-{A0E351CB-2B5D-3A46-A74D-C40B66DE7784}" dt="2026-10-11T20:04:24.293" v="153" actId="20577"/>
          <ac:spMkLst>
            <pc:docMk/>
            <pc:sldMk cId="642852813" sldId="363"/>
            <ac:spMk id="23" creationId="{8F167E83-1CE4-F3CA-7557-1CDDF3628DBE}"/>
          </ac:spMkLst>
        </pc:spChg>
        <pc:spChg chg="mod">
          <ac:chgData name="Tarek Abdel Aziz (2542771)" userId="S::2542771@student.uwtsd.ac.uk::ff906227-ae35-4dd8-892a-cd78bdf44e94" providerId="AD" clId="Web-{A0E351CB-2B5D-3A46-A74D-C40B66DE7784}" dt="2026-10-11T20:20:55.519" v="336" actId="20577"/>
          <ac:spMkLst>
            <pc:docMk/>
            <pc:sldMk cId="642852813" sldId="363"/>
            <ac:spMk id="24" creationId="{B2F0A62B-BCD1-8AD8-F315-6F09A31F7FFE}"/>
          </ac:spMkLst>
        </pc:spChg>
        <pc:spChg chg="mod">
          <ac:chgData name="Tarek Abdel Aziz (2542771)" userId="S::2542771@student.uwtsd.ac.uk::ff906227-ae35-4dd8-892a-cd78bdf44e94" providerId="AD" clId="Web-{A0E351CB-2B5D-3A46-A74D-C40B66DE7784}" dt="2026-10-11T20:24:36.700" v="375" actId="20577"/>
          <ac:spMkLst>
            <pc:docMk/>
            <pc:sldMk cId="642852813" sldId="363"/>
            <ac:spMk id="25" creationId="{2A30538D-67ED-A3A1-CFA1-39377D70B9B9}"/>
          </ac:spMkLst>
        </pc:spChg>
        <pc:spChg chg="mod">
          <ac:chgData name="Tarek Abdel Aziz (2542771)" userId="S::2542771@student.uwtsd.ac.uk::ff906227-ae35-4dd8-892a-cd78bdf44e94" providerId="AD" clId="Web-{A0E351CB-2B5D-3A46-A74D-C40B66DE7784}" dt="2026-10-11T20:11:46.451" v="207" actId="20577"/>
          <ac:spMkLst>
            <pc:docMk/>
            <pc:sldMk cId="642852813" sldId="363"/>
            <ac:spMk id="26" creationId="{19E1DBE5-167E-78C1-BCD0-8D2DCE9A4F68}"/>
          </ac:spMkLst>
        </pc:spChg>
        <pc:spChg chg="mod">
          <ac:chgData name="Tarek Abdel Aziz (2542771)" userId="S::2542771@student.uwtsd.ac.uk::ff906227-ae35-4dd8-892a-cd78bdf44e94" providerId="AD" clId="Web-{A0E351CB-2B5D-3A46-A74D-C40B66DE7784}" dt="2026-10-11T20:14:07.081" v="242" actId="20577"/>
          <ac:spMkLst>
            <pc:docMk/>
            <pc:sldMk cId="642852813" sldId="363"/>
            <ac:spMk id="27" creationId="{BDD08689-6B7D-0F8F-480D-F4AAD7FE2D5B}"/>
          </ac:spMkLst>
        </pc:spChg>
        <pc:spChg chg="mod">
          <ac:chgData name="Tarek Abdel Aziz (2542771)" userId="S::2542771@student.uwtsd.ac.uk::ff906227-ae35-4dd8-892a-cd78bdf44e94" providerId="AD" clId="Web-{A0E351CB-2B5D-3A46-A74D-C40B66DE7784}" dt="2026-10-11T20:29:22.898" v="386" actId="20577"/>
          <ac:spMkLst>
            <pc:docMk/>
            <pc:sldMk cId="642852813" sldId="363"/>
            <ac:spMk id="28" creationId="{44AB04F4-8499-0CBD-C2DD-C750D2568FD9}"/>
          </ac:spMkLst>
        </pc:spChg>
        <pc:spChg chg="mod">
          <ac:chgData name="Tarek Abdel Aziz (2542771)" userId="S::2542771@student.uwtsd.ac.uk::ff906227-ae35-4dd8-892a-cd78bdf44e94" providerId="AD" clId="Web-{A0E351CB-2B5D-3A46-A74D-C40B66DE7784}" dt="2026-10-11T19:47:39.785" v="101" actId="20577"/>
          <ac:spMkLst>
            <pc:docMk/>
            <pc:sldMk cId="642852813" sldId="363"/>
            <ac:spMk id="29" creationId="{327A92EC-E2CD-E0BC-131F-C601B5DE7C4F}"/>
          </ac:spMkLst>
        </pc:spChg>
        <pc:spChg chg="mod">
          <ac:chgData name="Tarek Abdel Aziz (2542771)" userId="S::2542771@student.uwtsd.ac.uk::ff906227-ae35-4dd8-892a-cd78bdf44e94" providerId="AD" clId="Web-{A0E351CB-2B5D-3A46-A74D-C40B66DE7784}" dt="2026-10-11T20:16:20.243" v="282" actId="20577"/>
          <ac:spMkLst>
            <pc:docMk/>
            <pc:sldMk cId="642852813" sldId="363"/>
            <ac:spMk id="30" creationId="{93894965-CBAF-C3E0-3A1E-98F25A8DA3BD}"/>
          </ac:spMkLst>
        </pc:spChg>
        <pc:spChg chg="mod">
          <ac:chgData name="Tarek Abdel Aziz (2542771)" userId="S::2542771@student.uwtsd.ac.uk::ff906227-ae35-4dd8-892a-cd78bdf44e94" providerId="AD" clId="Web-{A0E351CB-2B5D-3A46-A74D-C40B66DE7784}" dt="2026-10-11T20:17:14.964" v="312" actId="20577"/>
          <ac:spMkLst>
            <pc:docMk/>
            <pc:sldMk cId="642852813" sldId="363"/>
            <ac:spMk id="37" creationId="{B1E4133F-2751-3952-C07B-9EBB9CE035BD}"/>
          </ac:spMkLst>
        </pc:spChg>
        <pc:spChg chg="mod">
          <ac:chgData name="Tarek Abdel Aziz (2542771)" userId="S::2542771@student.uwtsd.ac.uk::ff906227-ae35-4dd8-892a-cd78bdf44e94" providerId="AD" clId="Web-{A0E351CB-2B5D-3A46-A74D-C40B66DE7784}" dt="2026-10-11T20:34:59.255" v="406" actId="20577"/>
          <ac:spMkLst>
            <pc:docMk/>
            <pc:sldMk cId="642852813" sldId="363"/>
            <ac:spMk id="38" creationId="{CE1BD776-63C4-D3EE-069C-C9BBE2DC4B45}"/>
          </ac:spMkLst>
        </pc:spChg>
        <pc:spChg chg="mod">
          <ac:chgData name="Tarek Abdel Aziz (2542771)" userId="S::2542771@student.uwtsd.ac.uk::ff906227-ae35-4dd8-892a-cd78bdf44e94" providerId="AD" clId="Web-{A0E351CB-2B5D-3A46-A74D-C40B66DE7784}" dt="2026-10-11T20:29:42.743" v="392" actId="20577"/>
          <ac:spMkLst>
            <pc:docMk/>
            <pc:sldMk cId="642852813" sldId="363"/>
            <ac:spMk id="39" creationId="{D9B946EB-160F-14E8-6E65-A3ACFE53BA8E}"/>
          </ac:spMkLst>
        </pc:spChg>
        <pc:spChg chg="add del mod">
          <ac:chgData name="Tarek Abdel Aziz (2542771)" userId="S::2542771@student.uwtsd.ac.uk::ff906227-ae35-4dd8-892a-cd78bdf44e94" providerId="AD" clId="Web-{A0E351CB-2B5D-3A46-A74D-C40B66DE7784}" dt="2026-10-11T20:09:11.617" v="182" actId="20577"/>
          <ac:spMkLst>
            <pc:docMk/>
            <pc:sldMk cId="642852813" sldId="363"/>
            <ac:spMk id="40" creationId="{1A129B97-8AB0-A07D-27D5-16E805A4DFB6}"/>
          </ac:spMkLst>
        </pc:spChg>
      </pc:sldChg>
      <pc:sldChg chg="delSp new del">
        <pc:chgData name="Tarek Abdel Aziz (2542771)" userId="S::2542771@student.uwtsd.ac.uk::ff906227-ae35-4dd8-892a-cd78bdf44e94" providerId="AD" clId="Web-{A0E351CB-2B5D-3A46-A74D-C40B66DE7784}" dt="2026-10-12T02:08:18.678" v="3981"/>
        <pc:sldMkLst>
          <pc:docMk/>
          <pc:sldMk cId="3944501130" sldId="364"/>
        </pc:sldMkLst>
        <pc:spChg chg="del">
          <ac:chgData name="Tarek Abdel Aziz (2542771)" userId="S::2542771@student.uwtsd.ac.uk::ff906227-ae35-4dd8-892a-cd78bdf44e94" providerId="AD" clId="Web-{A0E351CB-2B5D-3A46-A74D-C40B66DE7784}" dt="2026-10-12T02:04:01.437" v="3956"/>
          <ac:spMkLst>
            <pc:docMk/>
            <pc:sldMk cId="3944501130" sldId="364"/>
            <ac:spMk id="3" creationId="{36BE6890-03B1-CADC-0B28-BD4C7B5EAD38}"/>
          </ac:spMkLst>
        </pc:spChg>
      </pc:sldChg>
      <pc:sldChg chg="new del">
        <pc:chgData name="Tarek Abdel Aziz (2542771)" userId="S::2542771@student.uwtsd.ac.uk::ff906227-ae35-4dd8-892a-cd78bdf44e94" providerId="AD" clId="Web-{A0E351CB-2B5D-3A46-A74D-C40B66DE7784}" dt="2026-10-12T02:08:23.990" v="3982"/>
        <pc:sldMkLst>
          <pc:docMk/>
          <pc:sldMk cId="2405663509" sldId="365"/>
        </pc:sldMkLst>
      </pc:sldChg>
    </pc:docChg>
  </pc:docChgLst>
  <pc:docChgLst>
    <pc:chgData name="Tarek Abdel Aziz (2542771)" userId="S::2542771@student.uwtsd.ac.uk::ff906227-ae35-4dd8-892a-cd78bdf44e94" providerId="AD" clId="Web-{00000000-0000-0000-0000-000000000000}"/>
    <pc:docChg chg="modSld">
      <pc:chgData name="Tarek Abdel Aziz (2542771)" userId="S::2542771@student.uwtsd.ac.uk::ff906227-ae35-4dd8-892a-cd78bdf44e94" providerId="AD" clId="Web-{00000000-0000-0000-0000-000000000000}" dt="2026-10-11T19:13:23.798" v="8" actId="20577"/>
      <pc:docMkLst>
        <pc:docMk/>
      </pc:docMkLst>
      <pc:sldChg chg="modSp">
        <pc:chgData name="Tarek Abdel Aziz (2542771)" userId="S::2542771@student.uwtsd.ac.uk::ff906227-ae35-4dd8-892a-cd78bdf44e94" providerId="AD" clId="Web-{00000000-0000-0000-0000-000000000000}" dt="2026-10-11T19:13:23.798" v="8" actId="20577"/>
        <pc:sldMkLst>
          <pc:docMk/>
          <pc:sldMk cId="3321023050" sldId="271"/>
        </pc:sldMkLst>
        <pc:spChg chg="mod">
          <ac:chgData name="Tarek Abdel Aziz (2542771)" userId="S::2542771@student.uwtsd.ac.uk::ff906227-ae35-4dd8-892a-cd78bdf44e94" providerId="AD" clId="Web-{00000000-0000-0000-0000-000000000000}" dt="2026-10-11T19:13:23.798" v="8" actId="20577"/>
          <ac:spMkLst>
            <pc:docMk/>
            <pc:sldMk cId="3321023050" sldId="271"/>
            <ac:spMk id="3" creationId="{04A3744F-9B08-5DB9-23DC-76B7A65F7E67}"/>
          </ac:spMkLst>
        </pc:spChg>
      </pc:sldChg>
    </pc:docChg>
  </pc:docChgLst>
  <pc:docChgLst>
    <pc:chgData name="Tarek Abdel Aziz (2542771)" userId="ff906227-ae35-4dd8-892a-cd78bdf44e94" providerId="ADAL" clId="{7CFA0536-4325-4FC7-87FE-257C6060AD21}"/>
    <pc:docChg chg="modSld">
      <pc:chgData name="Tarek Abdel Aziz (2542771)" userId="ff906227-ae35-4dd8-892a-cd78bdf44e94" providerId="ADAL" clId="{7CFA0536-4325-4FC7-87FE-257C6060AD21}" dt="2026-10-08T10:54:45.326" v="48" actId="20577"/>
      <pc:docMkLst>
        <pc:docMk/>
      </pc:docMkLst>
      <pc:sldChg chg="modSp mod">
        <pc:chgData name="Tarek Abdel Aziz (2542771)" userId="ff906227-ae35-4dd8-892a-cd78bdf44e94" providerId="ADAL" clId="{7CFA0536-4325-4FC7-87FE-257C6060AD21}" dt="2026-10-08T10:54:45.326" v="48" actId="20577"/>
        <pc:sldMkLst>
          <pc:docMk/>
          <pc:sldMk cId="702059637" sldId="270"/>
        </pc:sldMkLst>
        <pc:spChg chg="mod">
          <ac:chgData name="Tarek Abdel Aziz (2542771)" userId="ff906227-ae35-4dd8-892a-cd78bdf44e94" providerId="ADAL" clId="{7CFA0536-4325-4FC7-87FE-257C6060AD21}" dt="2026-10-08T10:54:45.326" v="48" actId="20577"/>
          <ac:spMkLst>
            <pc:docMk/>
            <pc:sldMk cId="702059637" sldId="270"/>
            <ac:spMk id="4" creationId="{0275301B-F9FE-639C-99FA-5A78A9B0F8A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	Tarek Abdel Aziz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		2542771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	Bohdan 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Kovalov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Basil’s Bakery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>
            <a:no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Overview of your presentation.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(approx. 30 seconds)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265268"/>
            <a:ext cx="11102197" cy="5451893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dirty="0">
              <a:latin typeface="Arial"/>
              <a:cs typeface="Arial"/>
            </a:endParaRP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/>
                <a:cs typeface="Arial"/>
              </a:rPr>
              <a:t>Good morning/afternoon. My name </a:t>
            </a:r>
            <a:r>
              <a:rPr lang="en-GB">
                <a:latin typeface="Arial"/>
                <a:cs typeface="Arial"/>
              </a:rPr>
              <a:t>is Tarek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my presentation I will: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an overview of Basil’s Bakery and the nature and scope of the problems they are encountering.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PESTEL framework.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Cause-and-Effect model.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/>
                <a:cs typeface="Arial"/>
              </a:rPr>
              <a:t>And, </a:t>
            </a:r>
            <a:r>
              <a:rPr lang="en-GB" dirty="0" err="1">
                <a:latin typeface="Arial"/>
                <a:cs typeface="Arial"/>
              </a:rPr>
              <a:t>finally,I</a:t>
            </a:r>
            <a:r>
              <a:rPr lang="en-GB" dirty="0">
                <a:latin typeface="Arial"/>
                <a:cs typeface="Arial"/>
              </a:rPr>
              <a:t> will provide a summary of the key findings.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706" y="408257"/>
            <a:ext cx="11179834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overview of Basil’s Bakery.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(approx. 30 seconds)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2282825"/>
            <a:ext cx="10515600" cy="353137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14350" indent="-514350"/>
            <a:r>
              <a:rPr lang="en-GB" dirty="0">
                <a:latin typeface="Arial"/>
                <a:cs typeface="Arial"/>
              </a:rPr>
              <a:t> Basil Bakery is a small business who baked organic products only in Coventry retail park </a:t>
            </a:r>
            <a:r>
              <a:rPr lang="en-GB">
                <a:latin typeface="Arial"/>
                <a:cs typeface="Arial"/>
              </a:rPr>
              <a:t>since 2015</a:t>
            </a:r>
            <a:r>
              <a:rPr lang="en-GB" dirty="0">
                <a:latin typeface="Arial"/>
                <a:cs typeface="Arial"/>
              </a:rPr>
              <a:t>. 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/>
                <a:cs typeface="Arial"/>
              </a:rPr>
              <a:t>Everything was going well </a:t>
            </a:r>
            <a:r>
              <a:rPr lang="en-GB">
                <a:latin typeface="Arial"/>
                <a:cs typeface="Arial"/>
              </a:rPr>
              <a:t>with him until 2019</a:t>
            </a:r>
            <a:r>
              <a:rPr lang="en-GB" dirty="0">
                <a:latin typeface="Arial"/>
                <a:cs typeface="Arial"/>
              </a:rPr>
              <a:t>.</a:t>
            </a:r>
          </a:p>
          <a:p>
            <a:r>
              <a:rPr lang="en-GB" dirty="0">
                <a:latin typeface="Arial"/>
                <a:cs typeface="Arial"/>
              </a:rPr>
              <a:t>From 2020 during covid and lockdown sales was </a:t>
            </a:r>
            <a:r>
              <a:rPr lang="en-GB">
                <a:latin typeface="Arial"/>
                <a:cs typeface="Arial"/>
              </a:rPr>
              <a:t>down by 25%.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Arial"/>
                <a:cs typeface="Arial"/>
              </a:rPr>
              <a:t>Since </a:t>
            </a:r>
            <a:r>
              <a:rPr lang="en-GB">
                <a:solidFill>
                  <a:srgbClr val="000000"/>
                </a:solidFill>
                <a:latin typeface="Arial"/>
                <a:cs typeface="Arial"/>
              </a:rPr>
              <a:t>then,</a:t>
            </a:r>
            <a:r>
              <a:rPr lang="en-GB" dirty="0">
                <a:solidFill>
                  <a:srgbClr val="000000"/>
                </a:solidFill>
                <a:latin typeface="Arial"/>
                <a:cs typeface="Arial"/>
              </a:rPr>
              <a:t> the sale did not increase due to many factors which we will try to analyse it in different methods in this presentation.</a:t>
            </a:r>
            <a:endPara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solidFill>
                <a:srgbClr val="FF0000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>
            <a:normAutofit/>
          </a:bodyPr>
          <a:lstStyle/>
          <a:p>
            <a:pPr algn="ctr"/>
            <a:r>
              <a:rPr lang="en-GB" sz="29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insight into the problems Basil’s Bakery are facing. 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(approx. 1 minute)</a:t>
            </a:r>
            <a:endParaRPr lang="en-GB" sz="29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1430396"/>
            <a:ext cx="10515600" cy="4976215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dirty="0">
                <a:latin typeface="Arial"/>
                <a:cs typeface="Arial"/>
              </a:rPr>
              <a:t>     </a:t>
            </a:r>
            <a:r>
              <a:rPr lang="en-GB" sz="1600" dirty="0">
                <a:latin typeface="Arial"/>
                <a:cs typeface="Arial"/>
              </a:rPr>
              <a:t> Basil’s Bakery root problem is </a:t>
            </a:r>
            <a:r>
              <a:rPr lang="en-GB" sz="1600" dirty="0" err="1">
                <a:latin typeface="Arial"/>
                <a:cs typeface="Arial"/>
              </a:rPr>
              <a:t>dicreased</a:t>
            </a:r>
            <a:r>
              <a:rPr lang="en-GB" sz="1600" dirty="0">
                <a:latin typeface="Arial"/>
                <a:cs typeface="Arial"/>
              </a:rPr>
              <a:t> of sales caused by internal</a:t>
            </a:r>
            <a:r>
              <a:rPr lang="en-GB" sz="1600" dirty="0">
                <a:latin typeface="Arial"/>
                <a:ea typeface="Calibri"/>
                <a:cs typeface="Arial"/>
              </a:rPr>
              <a:t> and external issues</a:t>
            </a:r>
            <a:endParaRPr lang="en-GB" sz="1600" dirty="0">
              <a:latin typeface="Calibri"/>
              <a:ea typeface="Calibri"/>
              <a:cs typeface="Calibri"/>
            </a:endParaRPr>
          </a:p>
          <a:p>
            <a:pPr>
              <a:lnSpc>
                <a:spcPct val="120000"/>
              </a:lnSpc>
            </a:pPr>
            <a:endParaRPr lang="en-GB" sz="1600" dirty="0">
              <a:latin typeface="Arial"/>
              <a:ea typeface="Calibri"/>
              <a:cs typeface="Arial"/>
            </a:endParaRPr>
          </a:p>
          <a:p>
            <a:pPr marL="914400" lvl="2" indent="0">
              <a:lnSpc>
                <a:spcPct val="120000"/>
              </a:lnSpc>
              <a:buNone/>
            </a:pPr>
            <a:r>
              <a:rPr lang="en-GB" sz="1600">
                <a:latin typeface="Calibri"/>
                <a:ea typeface="Calibri"/>
                <a:cs typeface="Calibri"/>
              </a:rPr>
              <a:t>INTERNAL ISSUES</a:t>
            </a:r>
            <a:endParaRPr lang="en-GB" sz="1600" dirty="0">
              <a:latin typeface="Calibri"/>
              <a:ea typeface="Calibri"/>
              <a:cs typeface="Calibri"/>
            </a:endParaRPr>
          </a:p>
          <a:p>
            <a:pPr lvl="2">
              <a:lnSpc>
                <a:spcPct val="120000"/>
              </a:lnSpc>
            </a:pPr>
            <a:r>
              <a:rPr lang="en-GB" sz="1600">
                <a:latin typeface="Calibri"/>
                <a:ea typeface="Calibri"/>
                <a:cs typeface="Calibri"/>
              </a:rPr>
              <a:t> Organic</a:t>
            </a:r>
            <a:r>
              <a:rPr lang="en-GB" sz="1600" dirty="0">
                <a:latin typeface="Calibri"/>
                <a:ea typeface="Calibri"/>
                <a:cs typeface="Calibri"/>
              </a:rPr>
              <a:t> products only.</a:t>
            </a:r>
            <a:endParaRPr lang="en-GB" sz="1600">
              <a:ea typeface="Calibri" panose="020F0502020204030204"/>
              <a:cs typeface="Calibri" panose="020F0502020204030204"/>
            </a:endParaRPr>
          </a:p>
          <a:p>
            <a:pPr lvl="2">
              <a:lnSpc>
                <a:spcPct val="120000"/>
              </a:lnSpc>
            </a:pPr>
            <a:r>
              <a:rPr lang="en-GB" sz="1600">
                <a:latin typeface="Calibri"/>
                <a:ea typeface="Calibri"/>
                <a:cs typeface="Calibri"/>
              </a:rPr>
              <a:t>One-man</a:t>
            </a:r>
            <a:r>
              <a:rPr lang="en-GB" sz="1600" dirty="0">
                <a:latin typeface="Calibri"/>
                <a:ea typeface="Calibri"/>
                <a:cs typeface="Calibri"/>
              </a:rPr>
              <a:t> </a:t>
            </a:r>
            <a:r>
              <a:rPr lang="en-GB" sz="1600">
                <a:latin typeface="Calibri"/>
                <a:ea typeface="Calibri"/>
                <a:cs typeface="Calibri"/>
              </a:rPr>
              <a:t>show no staff.</a:t>
            </a:r>
            <a:endParaRPr lang="en-GB" sz="1600" dirty="0">
              <a:latin typeface="Calibri"/>
              <a:ea typeface="Calibri"/>
              <a:cs typeface="Calibri"/>
            </a:endParaRPr>
          </a:p>
          <a:p>
            <a:pPr lvl="2">
              <a:lnSpc>
                <a:spcPct val="120000"/>
              </a:lnSpc>
            </a:pPr>
            <a:r>
              <a:rPr lang="en-GB" sz="1600" dirty="0">
                <a:latin typeface="Calibri"/>
                <a:ea typeface="Calibri"/>
                <a:cs typeface="Calibri"/>
              </a:rPr>
              <a:t>No use of internet for </a:t>
            </a:r>
            <a:r>
              <a:rPr lang="en-GB" sz="1600">
                <a:latin typeface="Calibri"/>
                <a:ea typeface="Calibri"/>
                <a:cs typeface="Calibri"/>
              </a:rPr>
              <a:t>advertising.</a:t>
            </a:r>
            <a:endParaRPr lang="en-GB" sz="1600" dirty="0">
              <a:latin typeface="Calibri"/>
              <a:ea typeface="Calibri"/>
              <a:cs typeface="Calibri"/>
            </a:endParaRPr>
          </a:p>
          <a:p>
            <a:pPr lvl="2">
              <a:lnSpc>
                <a:spcPct val="120000"/>
              </a:lnSpc>
            </a:pPr>
            <a:r>
              <a:rPr lang="en-GB" sz="1600" dirty="0">
                <a:latin typeface="Calibri"/>
                <a:ea typeface="Calibri"/>
                <a:cs typeface="Calibri"/>
              </a:rPr>
              <a:t>NO apps or onli</a:t>
            </a:r>
            <a:r>
              <a:rPr lang="en-GB" sz="1600">
                <a:latin typeface="Calibri"/>
                <a:ea typeface="Calibri"/>
                <a:cs typeface="Calibri"/>
              </a:rPr>
              <a:t>ne booking.</a:t>
            </a:r>
            <a:endParaRPr lang="en-GB" sz="1600" dirty="0">
              <a:latin typeface="Calibri"/>
              <a:ea typeface="Calibri"/>
              <a:cs typeface="Calibri"/>
            </a:endParaRPr>
          </a:p>
          <a:p>
            <a:pPr lvl="2">
              <a:lnSpc>
                <a:spcPct val="120000"/>
              </a:lnSpc>
            </a:pPr>
            <a:r>
              <a:rPr lang="en-GB" sz="1600" dirty="0">
                <a:latin typeface="Calibri"/>
                <a:ea typeface="Calibri"/>
                <a:cs typeface="Calibri"/>
              </a:rPr>
              <a:t>No preb</a:t>
            </a:r>
            <a:r>
              <a:rPr lang="en-GB" sz="1600">
                <a:latin typeface="Calibri"/>
                <a:ea typeface="Calibri"/>
                <a:cs typeface="Calibri"/>
              </a:rPr>
              <a:t>ooked or delivery system.</a:t>
            </a:r>
            <a:endParaRPr lang="en-GB" sz="1600" dirty="0">
              <a:latin typeface="Calibri"/>
              <a:ea typeface="Calibri"/>
              <a:cs typeface="Calibri"/>
            </a:endParaRPr>
          </a:p>
          <a:p>
            <a:pPr marL="914400" lvl="2" indent="0">
              <a:lnSpc>
                <a:spcPct val="120000"/>
              </a:lnSpc>
              <a:buNone/>
            </a:pPr>
            <a:r>
              <a:rPr lang="en-GB" sz="1600">
                <a:latin typeface="Calibri"/>
                <a:ea typeface="Calibri"/>
                <a:cs typeface="Calibri"/>
              </a:rPr>
              <a:t>EXTERNAL ISSUES</a:t>
            </a:r>
            <a:endParaRPr lang="en-GB" sz="1600" dirty="0">
              <a:latin typeface="Calibri"/>
              <a:ea typeface="Calibri"/>
              <a:cs typeface="Calibri"/>
            </a:endParaRPr>
          </a:p>
          <a:p>
            <a:pPr lvl="2">
              <a:lnSpc>
                <a:spcPct val="120000"/>
              </a:lnSpc>
            </a:pPr>
            <a:r>
              <a:rPr lang="en-GB" sz="1600">
                <a:latin typeface="Calibri"/>
                <a:ea typeface="Calibri"/>
                <a:cs typeface="Calibri"/>
              </a:rPr>
              <a:t>Covid lock down.</a:t>
            </a:r>
            <a:endParaRPr lang="en-GB" sz="1600" dirty="0">
              <a:latin typeface="Calibri"/>
              <a:ea typeface="Calibri"/>
              <a:cs typeface="Calibri"/>
            </a:endParaRPr>
          </a:p>
          <a:p>
            <a:pPr lvl="2">
              <a:lnSpc>
                <a:spcPct val="120000"/>
              </a:lnSpc>
            </a:pPr>
            <a:r>
              <a:rPr lang="en-GB" sz="1600" dirty="0">
                <a:latin typeface="Calibri"/>
                <a:ea typeface="Calibri"/>
                <a:cs typeface="Calibri"/>
              </a:rPr>
              <a:t>Few people in the </a:t>
            </a:r>
            <a:r>
              <a:rPr lang="en-GB" sz="1600">
                <a:latin typeface="Calibri"/>
                <a:ea typeface="Calibri"/>
                <a:cs typeface="Calibri"/>
              </a:rPr>
              <a:t>retail park.</a:t>
            </a:r>
            <a:endParaRPr lang="en-GB" sz="1600" dirty="0">
              <a:latin typeface="Calibri"/>
              <a:ea typeface="Calibri"/>
              <a:cs typeface="Calibri"/>
            </a:endParaRPr>
          </a:p>
          <a:p>
            <a:pPr lvl="2">
              <a:lnSpc>
                <a:spcPct val="120000"/>
              </a:lnSpc>
            </a:pPr>
            <a:r>
              <a:rPr lang="en-GB" sz="1600" dirty="0">
                <a:latin typeface="Calibri"/>
                <a:ea typeface="Calibri"/>
                <a:cs typeface="Calibri"/>
              </a:rPr>
              <a:t>Retail park units shu</a:t>
            </a:r>
            <a:r>
              <a:rPr lang="en-GB" sz="1600">
                <a:latin typeface="Calibri"/>
                <a:ea typeface="Calibri"/>
                <a:cs typeface="Calibri"/>
              </a:rPr>
              <a:t>t down.</a:t>
            </a:r>
            <a:endParaRPr lang="en-GB" sz="1600" dirty="0">
              <a:latin typeface="Calibri"/>
              <a:ea typeface="Calibri"/>
              <a:cs typeface="Calibri"/>
            </a:endParaRPr>
          </a:p>
          <a:p>
            <a:pPr lvl="2">
              <a:lnSpc>
                <a:spcPct val="120000"/>
              </a:lnSpc>
            </a:pPr>
            <a:r>
              <a:rPr lang="en-GB" sz="1600" dirty="0">
                <a:latin typeface="Calibri"/>
                <a:ea typeface="Calibri"/>
                <a:cs typeface="Calibri"/>
              </a:rPr>
              <a:t>Overhead costs.         </a:t>
            </a:r>
            <a:endParaRPr lang="en-GB" sz="160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914400" lvl="2" indent="0">
              <a:lnSpc>
                <a:spcPct val="120000"/>
              </a:lnSpc>
              <a:buNone/>
            </a:pPr>
            <a:r>
              <a:rPr lang="en-GB" sz="1600" dirty="0">
                <a:latin typeface="Calibri"/>
                <a:ea typeface="Calibri"/>
                <a:cs typeface="Calibri"/>
              </a:rPr>
              <a:t>  </a:t>
            </a:r>
            <a:r>
              <a:rPr lang="en-GB" sz="1600" dirty="0">
                <a:latin typeface="Arial"/>
                <a:cs typeface="Arial"/>
              </a:rPr>
              <a:t>Basil’s Bakery has control over the internal </a:t>
            </a:r>
            <a:r>
              <a:rPr lang="en-GB" sz="1600" dirty="0" err="1">
                <a:latin typeface="Arial"/>
                <a:cs typeface="Arial"/>
              </a:rPr>
              <a:t>problems.and</a:t>
            </a:r>
            <a:r>
              <a:rPr lang="en-GB" sz="1600" dirty="0">
                <a:latin typeface="Arial"/>
                <a:cs typeface="Arial"/>
              </a:rPr>
              <a:t> don't have control over external problems.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371600" lvl="3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371600" lvl="3" indent="0">
              <a:buNone/>
            </a:pPr>
            <a:r>
              <a:rPr lang="en-GB" sz="1600">
                <a:solidFill>
                  <a:srgbClr val="FF0000"/>
                </a:solidFill>
                <a:latin typeface="Arial"/>
                <a:cs typeface="Arial"/>
              </a:rPr>
              <a:t>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critique of the PESTEL Framework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(approx. 1 minute).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55000" lnSpcReduction="20000"/>
          </a:bodyPr>
          <a:lstStyle/>
          <a:p>
            <a:pPr>
              <a:lnSpc>
                <a:spcPct val="100000"/>
              </a:lnSpc>
            </a:pPr>
            <a:endParaRPr lang="en-GB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/>
                <a:cs typeface="Arial"/>
              </a:rPr>
              <a:t> PESTEL Framework is a model that helps us understand actual or potential </a:t>
            </a:r>
            <a:r>
              <a:rPr lang="en-GB" sz="2800" dirty="0" err="1">
                <a:latin typeface="Arial"/>
                <a:cs typeface="Arial"/>
              </a:rPr>
              <a:t>issues,also</a:t>
            </a:r>
            <a:r>
              <a:rPr lang="en-GB" sz="2800" dirty="0">
                <a:latin typeface="Arial"/>
                <a:cs typeface="Arial"/>
              </a:rPr>
              <a:t> understand the purpose of the law and how to compiles with. </a:t>
            </a:r>
            <a:r>
              <a:rPr lang="en-GB" sz="2700" dirty="0">
                <a:latin typeface="Arial"/>
                <a:cs typeface="Arial"/>
              </a:rPr>
              <a:t>.( Brooks,2011,p 265 )</a:t>
            </a:r>
          </a:p>
          <a:p>
            <a:pPr lvl="1">
              <a:lnSpc>
                <a:spcPct val="100000"/>
              </a:lnSpc>
            </a:pPr>
            <a:endParaRPr lang="en-GB" sz="28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</a:pPr>
            <a:r>
              <a:rPr lang="en-GB" sz="2800">
                <a:latin typeface="Arial"/>
                <a:cs typeface="Arial"/>
              </a:rPr>
              <a:t> it is used because it is a simple framework to understand.</a:t>
            </a: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sz="2800">
                <a:latin typeface="Arial"/>
                <a:cs typeface="Arial"/>
              </a:rPr>
              <a:t> it is used in an organization to identify external issues.</a:t>
            </a:r>
            <a:endParaRPr lang="en-GB" sz="28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</a:pPr>
            <a:r>
              <a:rPr lang="en-GB" sz="2800">
                <a:latin typeface="Arial"/>
                <a:cs typeface="Arial"/>
              </a:rPr>
              <a:t>the benefits of this framework is;</a:t>
            </a:r>
          </a:p>
          <a:p>
            <a:pPr marL="457200" lvl="1" indent="0">
              <a:lnSpc>
                <a:spcPct val="100000"/>
              </a:lnSpc>
              <a:buNone/>
            </a:pPr>
            <a:r>
              <a:rPr lang="en-GB" sz="2800">
                <a:latin typeface="Arial"/>
                <a:cs typeface="Arial"/>
              </a:rPr>
              <a:t>      - It enables a business to anticipate future threats and to take actions.</a:t>
            </a:r>
            <a:endParaRPr lang="en-GB" sz="2800" dirty="0">
              <a:latin typeface="Arial"/>
              <a:cs typeface="Arial"/>
            </a:endParaRPr>
          </a:p>
          <a:p>
            <a:pPr marL="457200" lvl="1" indent="0">
              <a:lnSpc>
                <a:spcPct val="100000"/>
              </a:lnSpc>
              <a:buNone/>
            </a:pPr>
            <a:r>
              <a:rPr lang="en-GB" sz="2800" dirty="0">
                <a:latin typeface="Arial"/>
                <a:cs typeface="Arial"/>
              </a:rPr>
              <a:t>      - It enables an understanding of the wider business environment, and the word environment does not refer to the natural or ecological environment </a:t>
            </a:r>
            <a:r>
              <a:rPr lang="en-GB" sz="2800">
                <a:latin typeface="Arial"/>
                <a:cs typeface="Arial"/>
              </a:rPr>
              <a:t>although</a:t>
            </a:r>
            <a:r>
              <a:rPr lang="en-GB" sz="2800" dirty="0">
                <a:latin typeface="Arial"/>
                <a:cs typeface="Arial"/>
              </a:rPr>
              <a:t> that may be an important consideration for many organizations.</a:t>
            </a:r>
          </a:p>
          <a:p>
            <a:pPr marL="457200" lvl="1" indent="0">
              <a:lnSpc>
                <a:spcPct val="100000"/>
              </a:lnSpc>
              <a:buNone/>
            </a:pPr>
            <a:r>
              <a:rPr lang="en-GB" sz="2800">
                <a:latin typeface="Arial"/>
                <a:cs typeface="Arial"/>
              </a:rPr>
              <a:t>.( Brooks,2011,p 30 )</a:t>
            </a:r>
            <a:endParaRPr lang="en-GB"/>
          </a:p>
          <a:p>
            <a:pPr marL="457200" lvl="1" indent="0">
              <a:lnSpc>
                <a:spcPct val="100000"/>
              </a:lnSpc>
              <a:buNone/>
            </a:pPr>
            <a:r>
              <a:rPr lang="en-GB" sz="2800" dirty="0">
                <a:latin typeface="Arial"/>
                <a:cs typeface="Arial"/>
              </a:rPr>
              <a:t>      - It can enable organisation to spot </a:t>
            </a:r>
            <a:r>
              <a:rPr lang="en-GB" sz="2800">
                <a:latin typeface="Arial"/>
                <a:cs typeface="Arial"/>
              </a:rPr>
              <a:t>opportunities.</a:t>
            </a:r>
            <a:endParaRPr lang="en-GB" sz="28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</a:pPr>
            <a:endParaRPr lang="en-GB" sz="28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</a:pPr>
            <a:r>
              <a:rPr lang="en-GB" sz="2800">
                <a:latin typeface="Arial"/>
                <a:cs typeface="Arial"/>
              </a:rPr>
              <a:t>What are the criticisms of this framework are;</a:t>
            </a:r>
          </a:p>
          <a:p>
            <a:pPr marL="457200" lvl="1" indent="0">
              <a:lnSpc>
                <a:spcPct val="100000"/>
              </a:lnSpc>
              <a:buNone/>
            </a:pPr>
            <a:r>
              <a:rPr lang="en-GB" sz="2800">
                <a:latin typeface="Arial"/>
                <a:cs typeface="Arial"/>
              </a:rPr>
              <a:t>        - This is to identify generic factors than impactful fac</a:t>
            </a:r>
            <a:r>
              <a:rPr lang="en-GB" sz="2800" dirty="0">
                <a:solidFill>
                  <a:srgbClr val="000000"/>
                </a:solidFill>
                <a:latin typeface="Arial"/>
                <a:cs typeface="Arial"/>
              </a:rPr>
              <a:t>tors.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00000"/>
              </a:lnSpc>
              <a:buNone/>
            </a:pPr>
            <a:r>
              <a:rPr lang="en-GB" sz="2800" dirty="0">
                <a:solidFill>
                  <a:srgbClr val="000000"/>
                </a:solidFill>
                <a:latin typeface="Arial"/>
                <a:cs typeface="Arial"/>
              </a:rPr>
              <a:t>        - difficult to draw a specific conclusion </a:t>
            </a:r>
            <a:r>
              <a:rPr lang="en-GB" sz="2800" dirty="0" err="1">
                <a:solidFill>
                  <a:srgbClr val="000000"/>
                </a:solidFill>
                <a:latin typeface="Arial"/>
                <a:cs typeface="Arial"/>
              </a:rPr>
              <a:t>fro</a:t>
            </a:r>
            <a:r>
              <a:rPr lang="en-GB" sz="2800" dirty="0">
                <a:solidFill>
                  <a:srgbClr val="000000"/>
                </a:solidFill>
                <a:latin typeface="Arial"/>
                <a:cs typeface="Arial"/>
              </a:rPr>
              <a:t> the data. </a:t>
            </a:r>
            <a:endParaRPr lang="en-GB" sz="2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00000"/>
              </a:lnSpc>
              <a:buNone/>
            </a:pPr>
            <a:r>
              <a:rPr lang="en-GB" sz="2800" dirty="0">
                <a:solidFill>
                  <a:srgbClr val="000000"/>
                </a:solidFill>
                <a:latin typeface="Arial"/>
                <a:cs typeface="Arial"/>
              </a:rPr>
              <a:t>        - No wheitings are allocated to the factors identified.</a:t>
            </a:r>
            <a:endParaRPr lang="en-GB" sz="2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00000"/>
              </a:lnSpc>
              <a:buNone/>
            </a:pPr>
            <a:endParaRPr lang="en-GB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04" y="489116"/>
            <a:ext cx="10827390" cy="1179002"/>
          </a:xfrm>
        </p:spPr>
        <p:txBody>
          <a:bodyPr>
            <a:normAutofit fontScale="90000"/>
          </a:bodyPr>
          <a:lstStyle/>
          <a:p>
            <a:pPr algn="ctr"/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</a:t>
            </a:r>
            <a:r>
              <a:rPr lang="en-GB" sz="33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provided in your PESTEL Framework </a:t>
            </a:r>
            <a:b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(approx. 1 minute 30 seconds).</a:t>
            </a: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827392" cy="4974328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this slide.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5580308"/>
              </p:ext>
            </p:extLst>
          </p:nvPr>
        </p:nvGraphicFramePr>
        <p:xfrm>
          <a:off x="682304" y="2132013"/>
          <a:ext cx="10827391" cy="36762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156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857784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751626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902017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663159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31245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6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1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Business</a:t>
                      </a:r>
                      <a:r>
                        <a:rPr lang="en-GB" sz="1400" b="1" dirty="0"/>
                        <a:t> rates increased in the UK.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EU organic ingredients increased acco</a:t>
                      </a:r>
                      <a:r>
                        <a:rPr lang="en-GB" sz="1400" b="1"/>
                        <a:t>rding to BREX</a:t>
                      </a:r>
                      <a:endParaRPr lang="en-GB" sz="1400" b="1" dirty="0"/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pPr marL="0" lvl="0" indent="0">
                        <a:buNone/>
                      </a:pPr>
                      <a:r>
                        <a:rPr lang="en-GB" sz="1400" b="1" dirty="0"/>
                        <a:t> </a:t>
                      </a:r>
                      <a:r>
                        <a:rPr lang="en-GB" sz="1400" b="1"/>
                        <a:t>.</a:t>
                      </a: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Overheads rent,insurance,energy increased.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Retail park units shut down.</a:t>
                      </a: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Workers work </a:t>
                      </a:r>
                      <a:r>
                        <a:rPr lang="en-GB" sz="1400" b="1"/>
                        <a:t>from home or part time.</a:t>
                      </a: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Customers </a:t>
                      </a:r>
                      <a:r>
                        <a:rPr lang="en-GB" sz="1400" b="1"/>
                        <a:t>changed they</a:t>
                      </a:r>
                      <a:r>
                        <a:rPr lang="en-GB" sz="1400" b="1" dirty="0"/>
                        <a:t> ask for delivery.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Online apps for preorder and delivery.</a:t>
                      </a: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Social media marketing.</a:t>
                      </a: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Food </a:t>
                      </a:r>
                      <a:r>
                        <a:rPr lang="en-GB" sz="1400" b="1" dirty="0" err="1"/>
                        <a:t>labeling</a:t>
                      </a:r>
                      <a:r>
                        <a:rPr lang="en-GB" sz="1400" b="1" dirty="0"/>
                        <a:t> law, Natasha </a:t>
                      </a:r>
                      <a:r>
                        <a:rPr lang="en-GB" sz="1400" b="1" dirty="0" err="1"/>
                        <a:t>alergens</a:t>
                      </a:r>
                      <a:r>
                        <a:rPr lang="en-GB" sz="1400" b="1" dirty="0"/>
                        <a:t> law increased cost.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INCREASE OF MINIMUM WAGE PREVENT HIRING STAFF.</a:t>
                      </a: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Organic produc</a:t>
                      </a:r>
                      <a:r>
                        <a:rPr lang="en-GB" sz="1400" b="1"/>
                        <a:t>ts easy to expire quickly.</a:t>
                      </a: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Covid lock down and the empty </a:t>
                      </a:r>
                      <a:r>
                        <a:rPr lang="en-GB" sz="1400" b="1"/>
                        <a:t>retail park.</a:t>
                      </a: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6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critique of the Cause-and-Effect model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(approx. 1 minute).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9048" y="1825625"/>
            <a:ext cx="10644752" cy="781262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endParaRPr lang="en-GB" dirty="0">
              <a:latin typeface="Arial"/>
              <a:cs typeface="Arial"/>
            </a:endParaRPr>
          </a:p>
          <a:p>
            <a:pPr marL="457200" lvl="1" indent="0">
              <a:lnSpc>
                <a:spcPct val="100000"/>
              </a:lnSpc>
              <a:buNone/>
            </a:pPr>
            <a:r>
              <a:rPr lang="en-GB" sz="1400" dirty="0">
                <a:latin typeface="Arial"/>
                <a:cs typeface="Arial"/>
              </a:rPr>
              <a:t>the Cause-and-Effect Model is a tool that helps us identify ,</a:t>
            </a:r>
            <a:r>
              <a:rPr lang="en-GB" sz="1400">
                <a:latin typeface="Arial"/>
                <a:cs typeface="Arial"/>
              </a:rPr>
              <a:t>organize ,and</a:t>
            </a:r>
            <a:r>
              <a:rPr lang="en-GB" sz="1400" dirty="0">
                <a:latin typeface="Arial"/>
                <a:cs typeface="Arial"/>
              </a:rPr>
              <a:t> display possible causes of a specific problem.</a:t>
            </a:r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00000"/>
              </a:lnSpc>
              <a:buNone/>
            </a:pPr>
            <a:endParaRPr lang="en-GB" sz="1400" dirty="0">
              <a:latin typeface="Arial"/>
              <a:cs typeface="Arial"/>
            </a:endParaRPr>
          </a:p>
          <a:p>
            <a:pPr marL="457200" lvl="1" indent="0">
              <a:lnSpc>
                <a:spcPct val="100000"/>
              </a:lnSpc>
              <a:buNone/>
            </a:pPr>
            <a:r>
              <a:rPr lang="en-GB" sz="1400" dirty="0">
                <a:latin typeface="Arial"/>
                <a:cs typeface="Arial"/>
              </a:rPr>
              <a:t>Why is it use used to </a:t>
            </a:r>
          </a:p>
          <a:p>
            <a:pPr marL="457200" lvl="1" indent="0">
              <a:lnSpc>
                <a:spcPct val="100000"/>
              </a:lnSpc>
              <a:buNone/>
            </a:pPr>
            <a:r>
              <a:rPr lang="en-GB" sz="1400" dirty="0">
                <a:latin typeface="Arial"/>
                <a:cs typeface="Arial"/>
              </a:rPr>
              <a:t> - encourages creative and </a:t>
            </a:r>
            <a:r>
              <a:rPr lang="en-GB" sz="1400" dirty="0" err="1">
                <a:latin typeface="Arial"/>
                <a:cs typeface="Arial"/>
              </a:rPr>
              <a:t>insighful</a:t>
            </a:r>
            <a:r>
              <a:rPr lang="en-GB" sz="1400" dirty="0">
                <a:latin typeface="Arial"/>
                <a:cs typeface="Arial"/>
              </a:rPr>
              <a:t> thinking during the brainstorming session.</a:t>
            </a:r>
          </a:p>
          <a:p>
            <a:pPr marL="457200" lvl="1" indent="0">
              <a:lnSpc>
                <a:spcPct val="100000"/>
              </a:lnSpc>
              <a:buNone/>
            </a:pPr>
            <a:r>
              <a:rPr lang="en-GB" sz="1400">
                <a:latin typeface="Arial"/>
                <a:cs typeface="Arial"/>
              </a:rPr>
              <a:t> - It provides a structure to understand the relation between many causes of a problem.</a:t>
            </a:r>
            <a:endParaRPr lang="en-GB" sz="1400" dirty="0">
              <a:latin typeface="Arial"/>
              <a:cs typeface="Arial"/>
            </a:endParaRPr>
          </a:p>
          <a:p>
            <a:pPr marL="457200" lvl="1" indent="0">
              <a:lnSpc>
                <a:spcPct val="100000"/>
              </a:lnSpc>
              <a:buNone/>
            </a:pPr>
            <a:r>
              <a:rPr lang="en-GB" sz="1400" dirty="0">
                <a:latin typeface="Arial"/>
                <a:cs typeface="Arial"/>
              </a:rPr>
              <a:t> - It provides a visual of the causes </a:t>
            </a:r>
            <a:r>
              <a:rPr lang="en-GB" sz="1400">
                <a:latin typeface="Arial"/>
                <a:cs typeface="Arial"/>
              </a:rPr>
              <a:t>identified by the team.( Sproull,2018,p 22 ).</a:t>
            </a:r>
            <a:endParaRPr lang="en-GB" sz="1400" dirty="0">
              <a:latin typeface="Arial"/>
              <a:cs typeface="Arial"/>
            </a:endParaRPr>
          </a:p>
          <a:p>
            <a:pPr marL="457200" lvl="1" indent="0">
              <a:lnSpc>
                <a:spcPct val="100000"/>
              </a:lnSpc>
              <a:buNone/>
            </a:pPr>
            <a:r>
              <a:rPr lang="en-GB" sz="1400">
                <a:latin typeface="Arial"/>
                <a:cs typeface="Arial"/>
              </a:rPr>
              <a:t>it is used by the team to identify the causes of the problems.</a:t>
            </a:r>
            <a:endParaRPr lang="en-GB" sz="1400" dirty="0">
              <a:latin typeface="Arial"/>
              <a:cs typeface="Arial"/>
            </a:endParaRPr>
          </a:p>
          <a:p>
            <a:pPr marL="457200" lvl="1" indent="0">
              <a:lnSpc>
                <a:spcPct val="100000"/>
              </a:lnSpc>
              <a:buNone/>
            </a:pPr>
            <a:r>
              <a:rPr lang="en-GB" sz="1400" dirty="0">
                <a:latin typeface="Arial"/>
                <a:cs typeface="Arial"/>
              </a:rPr>
              <a:t>The value of fishbone analysis that it gives you a complete picture of all possibilities.  </a:t>
            </a:r>
            <a:endParaRPr lang="en-GB" sz="1400" dirty="0">
              <a:latin typeface="Arial"/>
              <a:ea typeface="Calibri"/>
              <a:cs typeface="Arial"/>
            </a:endParaRPr>
          </a:p>
          <a:p>
            <a:pPr marL="457200" lvl="1" indent="0">
              <a:lnSpc>
                <a:spcPct val="100000"/>
              </a:lnSpc>
              <a:buNone/>
            </a:pPr>
            <a:r>
              <a:rPr lang="en-GB" sz="1400">
                <a:latin typeface="Arial"/>
                <a:cs typeface="Arial"/>
              </a:rPr>
              <a:t>( Management Institute,2013,p 33 ).</a:t>
            </a:r>
            <a:endParaRPr lang="en-GB" sz="1400" dirty="0">
              <a:latin typeface="Arial"/>
              <a:ea typeface="Calibri"/>
              <a:cs typeface="Arial"/>
            </a:endParaRPr>
          </a:p>
          <a:p>
            <a:pPr marL="457200" lvl="1" indent="0">
              <a:lnSpc>
                <a:spcPct val="100000"/>
              </a:lnSpc>
              <a:buNone/>
            </a:pPr>
            <a:endParaRPr lang="en-GB" sz="1400" dirty="0">
              <a:latin typeface="Arial"/>
              <a:cs typeface="Arial"/>
            </a:endParaRPr>
          </a:p>
          <a:p>
            <a:pPr marL="457200" lvl="1" indent="0">
              <a:lnSpc>
                <a:spcPct val="100000"/>
              </a:lnSpc>
              <a:buNone/>
            </a:pPr>
            <a:r>
              <a:rPr lang="en-GB" sz="1400" dirty="0">
                <a:latin typeface="Arial"/>
                <a:cs typeface="Arial"/>
              </a:rPr>
              <a:t> the benefits of this </a:t>
            </a:r>
            <a:r>
              <a:rPr lang="en-GB" sz="1400" dirty="0" err="1">
                <a:latin typeface="Arial"/>
                <a:cs typeface="Arial"/>
              </a:rPr>
              <a:t>modelare</a:t>
            </a:r>
            <a:r>
              <a:rPr lang="en-GB" sz="1400" dirty="0">
                <a:latin typeface="Arial"/>
                <a:cs typeface="Arial"/>
              </a:rPr>
              <a:t> are;</a:t>
            </a:r>
          </a:p>
          <a:p>
            <a:pPr lvl="1">
              <a:lnSpc>
                <a:spcPct val="100000"/>
              </a:lnSpc>
              <a:buFont typeface="Calibri" panose="020B0604020202020204" pitchFamily="34" charset="0"/>
              <a:buChar char="-"/>
            </a:pPr>
            <a:r>
              <a:rPr lang="en-GB" sz="1400">
                <a:latin typeface="Arial"/>
                <a:cs typeface="Arial"/>
              </a:rPr>
              <a:t>Encourages employee to create ideas.</a:t>
            </a:r>
            <a:endParaRPr lang="en-GB" sz="14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buFont typeface="Calibri" panose="020B0604020202020204" pitchFamily="34" charset="0"/>
              <a:buChar char="-"/>
            </a:pPr>
            <a:r>
              <a:rPr lang="en-GB" sz="1400" dirty="0">
                <a:latin typeface="Arial"/>
                <a:cs typeface="Arial"/>
              </a:rPr>
              <a:t>It categorizes </a:t>
            </a:r>
            <a:r>
              <a:rPr lang="en-GB" sz="1400" dirty="0" err="1">
                <a:latin typeface="Arial"/>
                <a:cs typeface="Arial"/>
              </a:rPr>
              <a:t>paussible</a:t>
            </a:r>
            <a:r>
              <a:rPr lang="en-GB" sz="1400" dirty="0">
                <a:latin typeface="Arial"/>
                <a:cs typeface="Arial"/>
              </a:rPr>
              <a:t> causes and provides structures.</a:t>
            </a:r>
          </a:p>
          <a:p>
            <a:pPr lvl="1">
              <a:lnSpc>
                <a:spcPct val="100000"/>
              </a:lnSpc>
              <a:buFont typeface="Calibri" panose="020B0604020202020204" pitchFamily="34" charset="0"/>
              <a:buChar char="-"/>
            </a:pPr>
            <a:r>
              <a:rPr lang="en-GB" sz="1400" dirty="0">
                <a:latin typeface="Arial"/>
                <a:cs typeface="Arial"/>
              </a:rPr>
              <a:t>It simplifies the </a:t>
            </a:r>
            <a:r>
              <a:rPr lang="en-GB" sz="1400">
                <a:latin typeface="Arial"/>
                <a:cs typeface="Arial"/>
              </a:rPr>
              <a:t>problem.</a:t>
            </a:r>
            <a:endParaRPr lang="en-GB" sz="14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buFont typeface="Calibri" panose="020B0604020202020204" pitchFamily="34" charset="0"/>
              <a:buChar char="-"/>
            </a:pPr>
            <a:r>
              <a:rPr lang="en-GB" sz="1400">
                <a:latin typeface="Arial"/>
                <a:cs typeface="Arial"/>
              </a:rPr>
              <a:t>Easy to use and understand.</a:t>
            </a:r>
            <a:endParaRPr lang="en-GB" sz="14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buFont typeface="Calibri" panose="020B0604020202020204" pitchFamily="34" charset="0"/>
              <a:buChar char="-"/>
            </a:pPr>
            <a:endParaRPr lang="en-GB" sz="1400" dirty="0">
              <a:latin typeface="Arial"/>
              <a:cs typeface="Arial"/>
            </a:endParaRPr>
          </a:p>
          <a:p>
            <a:pPr marL="457200" lvl="1" indent="0">
              <a:lnSpc>
                <a:spcPct val="100000"/>
              </a:lnSpc>
              <a:buNone/>
            </a:pPr>
            <a:r>
              <a:rPr lang="en-GB" sz="1400">
                <a:latin typeface="Arial"/>
                <a:cs typeface="Arial"/>
              </a:rPr>
              <a:t> the criticisms of this model are;</a:t>
            </a:r>
            <a:endParaRPr lang="en-GB" sz="14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buFont typeface="Calibri" panose="020B0604020202020204" pitchFamily="34" charset="0"/>
              <a:buChar char="-"/>
            </a:pPr>
            <a:r>
              <a:rPr lang="en-GB" sz="1400" dirty="0">
                <a:latin typeface="Arial"/>
                <a:cs typeface="Arial"/>
              </a:rPr>
              <a:t>It can result in a loss of focus if it is not well manag</a:t>
            </a:r>
            <a:r>
              <a:rPr lang="en-GB" sz="1400">
                <a:latin typeface="Arial"/>
                <a:cs typeface="Arial"/>
              </a:rPr>
              <a:t>ed.</a:t>
            </a:r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  <a:buFont typeface="Calibri" panose="020B0604020202020204" pitchFamily="34" charset="0"/>
              <a:buChar char="-"/>
            </a:pPr>
            <a:r>
              <a:rPr lang="en-GB" sz="1400" dirty="0">
                <a:solidFill>
                  <a:srgbClr val="000000"/>
                </a:solidFill>
                <a:latin typeface="Arial"/>
                <a:cs typeface="Arial"/>
              </a:rPr>
              <a:t>It requires discipline and </a:t>
            </a:r>
            <a:r>
              <a:rPr lang="en-GB" sz="1400" dirty="0" err="1">
                <a:solidFill>
                  <a:srgbClr val="000000"/>
                </a:solidFill>
                <a:latin typeface="Arial"/>
                <a:cs typeface="Arial"/>
              </a:rPr>
              <a:t>skils</a:t>
            </a:r>
            <a:r>
              <a:rPr lang="en-GB" sz="1400" dirty="0">
                <a:solidFill>
                  <a:srgbClr val="000000"/>
                </a:solidFill>
                <a:latin typeface="Arial"/>
                <a:cs typeface="Arial"/>
              </a:rPr>
              <a:t> to use.</a:t>
            </a:r>
            <a:endParaRPr lang="en-GB" sz="140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  <a:buFont typeface="Calibri" panose="020B0604020202020204" pitchFamily="34" charset="0"/>
              <a:buChar char="-"/>
            </a:pPr>
            <a:r>
              <a:rPr lang="en-GB" sz="1400" dirty="0">
                <a:solidFill>
                  <a:srgbClr val="000000"/>
                </a:solidFill>
                <a:latin typeface="Arial"/>
                <a:cs typeface="Arial"/>
              </a:rPr>
              <a:t>It does not provide measurable </a:t>
            </a:r>
            <a:r>
              <a:rPr lang="en-GB" sz="1400">
                <a:solidFill>
                  <a:srgbClr val="000000"/>
                </a:solidFill>
                <a:latin typeface="Arial"/>
                <a:cs typeface="Arial"/>
              </a:rPr>
              <a:t>impacts of the causes.</a:t>
            </a:r>
            <a:endParaRPr lang="en-GB" sz="140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  <a:buFont typeface="Calibri" panose="020B0604020202020204" pitchFamily="34" charset="0"/>
              <a:buChar char="-"/>
            </a:pPr>
            <a:r>
              <a:rPr lang="en-GB" sz="1400" dirty="0">
                <a:solidFill>
                  <a:srgbClr val="000000"/>
                </a:solidFill>
                <a:latin typeface="Arial"/>
                <a:cs typeface="Arial"/>
              </a:rPr>
              <a:t>It is too </a:t>
            </a:r>
            <a:r>
              <a:rPr lang="en-GB" sz="1400">
                <a:solidFill>
                  <a:srgbClr val="000000"/>
                </a:solidFill>
                <a:latin typeface="Arial"/>
                <a:cs typeface="Arial"/>
              </a:rPr>
              <a:t>simple.</a:t>
            </a:r>
            <a:endParaRPr lang="en-GB" sz="140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00000"/>
              </a:lnSpc>
              <a:buNone/>
            </a:pPr>
            <a:endParaRPr lang="en-GB" sz="14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b="1">
                <a:latin typeface="Arial"/>
                <a:cs typeface="Arial"/>
              </a:rPr>
              <a:t>Reduce of Sales.</a:t>
            </a: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dirty="0">
                <a:latin typeface="Arial"/>
                <a:cs typeface="Arial"/>
              </a:rPr>
              <a:t>Effect </a:t>
            </a:r>
            <a:r>
              <a:rPr lang="en-GB" sz="1200">
                <a:latin typeface="Arial"/>
                <a:cs typeface="Arial"/>
              </a:rPr>
              <a:t>of Covid</a:t>
            </a:r>
            <a:r>
              <a:rPr lang="en-GB" sz="1200" dirty="0">
                <a:latin typeface="Arial"/>
                <a:cs typeface="Arial"/>
              </a:rPr>
              <a:t> and Lock </a:t>
            </a:r>
            <a:r>
              <a:rPr lang="en-GB" sz="1200">
                <a:latin typeface="Arial"/>
                <a:cs typeface="Arial"/>
              </a:rPr>
              <a:t>down.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dirty="0">
                <a:latin typeface="Arial"/>
                <a:cs typeface="Arial"/>
              </a:rPr>
              <a:t>Most of The retail park units </a:t>
            </a:r>
            <a:r>
              <a:rPr lang="en-GB" sz="1200">
                <a:latin typeface="Arial"/>
                <a:cs typeface="Arial"/>
              </a:rPr>
              <a:t>became empty.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dirty="0" err="1">
                <a:latin typeface="Arial"/>
                <a:cs typeface="Arial"/>
              </a:rPr>
              <a:t>Fewe</a:t>
            </a:r>
            <a:r>
              <a:rPr lang="en-GB" sz="1200" dirty="0">
                <a:latin typeface="Arial"/>
                <a:cs typeface="Arial"/>
              </a:rPr>
              <a:t>r workers in the </a:t>
            </a:r>
            <a:r>
              <a:rPr lang="en-GB" sz="1200" dirty="0" err="1">
                <a:latin typeface="Arial"/>
                <a:cs typeface="Arial"/>
              </a:rPr>
              <a:t>retai</a:t>
            </a:r>
            <a:r>
              <a:rPr lang="en-GB" sz="1200" dirty="0">
                <a:latin typeface="Arial"/>
                <a:cs typeface="Arial"/>
              </a:rPr>
              <a:t>l </a:t>
            </a:r>
            <a:r>
              <a:rPr lang="en-GB" sz="1200">
                <a:latin typeface="Arial"/>
                <a:cs typeface="Arial"/>
              </a:rPr>
              <a:t>park.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64633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dirty="0">
                <a:latin typeface="Arial"/>
                <a:cs typeface="Arial"/>
              </a:rPr>
              <a:t>Most of loyal customer gone because of the shut down of many units.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dirty="0" err="1">
                <a:latin typeface="Arial"/>
                <a:cs typeface="Arial"/>
              </a:rPr>
              <a:t>Impredectable</a:t>
            </a:r>
            <a:r>
              <a:rPr lang="en-GB" sz="1200" dirty="0">
                <a:latin typeface="Arial"/>
                <a:cs typeface="Arial"/>
              </a:rPr>
              <a:t> </a:t>
            </a:r>
            <a:r>
              <a:rPr lang="en-GB" sz="1200" dirty="0" err="1">
                <a:latin typeface="Arial"/>
                <a:cs typeface="Arial"/>
              </a:rPr>
              <a:t>organi</a:t>
            </a:r>
            <a:r>
              <a:rPr lang="en-GB" sz="1200" dirty="0">
                <a:latin typeface="Arial"/>
                <a:cs typeface="Arial"/>
              </a:rPr>
              <a:t>c stock costs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dirty="0">
                <a:latin typeface="Arial"/>
                <a:cs typeface="Arial"/>
              </a:rPr>
              <a:t>Business Rates ,Rent and overhead costs increas</a:t>
            </a:r>
            <a:r>
              <a:rPr lang="en-GB" sz="1200">
                <a:latin typeface="Arial"/>
                <a:cs typeface="Arial"/>
              </a:rPr>
              <a:t>ed.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dirty="0">
                <a:latin typeface="Arial"/>
                <a:cs typeface="Arial"/>
              </a:rPr>
              <a:t>No Delivery syst</a:t>
            </a:r>
            <a:r>
              <a:rPr lang="en-GB" sz="1200">
                <a:latin typeface="Arial"/>
                <a:cs typeface="Arial"/>
              </a:rPr>
              <a:t>em.</a:t>
            </a:r>
            <a:endParaRPr lang="en-GB" sz="1200" dirty="0">
              <a:latin typeface="Arial"/>
              <a:cs typeface="Arial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dirty="0">
                <a:latin typeface="Arial"/>
                <a:cs typeface="Arial"/>
              </a:rPr>
              <a:t>Organic </a:t>
            </a:r>
            <a:r>
              <a:rPr lang="en-GB" sz="1200">
                <a:latin typeface="Arial"/>
                <a:cs typeface="Arial"/>
              </a:rPr>
              <a:t>ingredients.</a:t>
            </a:r>
            <a:endParaRPr lang="en-GB" sz="1200" dirty="0">
              <a:latin typeface="Arial"/>
              <a:cs typeface="Arial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dirty="0">
                <a:latin typeface="Arial"/>
                <a:cs typeface="Arial"/>
              </a:rPr>
              <a:t>No use of technology in promotions like </a:t>
            </a:r>
            <a:r>
              <a:rPr lang="en-GB" sz="1200">
                <a:latin typeface="Arial"/>
                <a:cs typeface="Arial"/>
              </a:rPr>
              <a:t>social media.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dirty="0">
                <a:latin typeface="Arial"/>
                <a:cs typeface="Arial"/>
              </a:rPr>
              <a:t>No apps or use of internet for online serv</a:t>
            </a:r>
            <a:r>
              <a:rPr lang="en-GB" sz="1200">
                <a:latin typeface="Arial"/>
                <a:cs typeface="Arial"/>
              </a:rPr>
              <a:t>ices.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dirty="0">
                <a:latin typeface="Arial"/>
                <a:cs typeface="Arial"/>
              </a:rPr>
              <a:t>The owner must stay to bake </a:t>
            </a:r>
            <a:r>
              <a:rPr lang="en-GB" sz="1200">
                <a:latin typeface="Arial"/>
                <a:cs typeface="Arial"/>
              </a:rPr>
              <a:t>by himself.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64633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dirty="0">
                <a:latin typeface="Arial"/>
                <a:cs typeface="Arial"/>
              </a:rPr>
              <a:t>The owner can't always answe</a:t>
            </a:r>
            <a:r>
              <a:rPr lang="en-GB" sz="1200">
                <a:latin typeface="Arial"/>
                <a:cs typeface="Arial"/>
              </a:rPr>
              <a:t>r the phone for pre orders.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388465" y="94505"/>
            <a:ext cx="1158544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provided in your Cause-and-Effect diagram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(approx. 1 minute 30 seconds).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E62149-100D-392D-3127-3D301273C6F0}"/>
              </a:ext>
            </a:extLst>
          </p:cNvPr>
          <p:cNvSpPr txBox="1"/>
          <p:nvPr/>
        </p:nvSpPr>
        <p:spPr>
          <a:xfrm>
            <a:off x="1932318" y="5874927"/>
            <a:ext cx="10041596" cy="92333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  <a:latin typeface="Arial"/>
                <a:cs typeface="Arial"/>
              </a:rPr>
              <a:t>By defining the problems that affect the sales we will find many factors affecting the sales as mentioned above, that is why The construction of a cause and effect diagram starts by identifying and defining the outcome.( sproul,2018,p , 23 ).</a:t>
            </a:r>
            <a:endParaRPr lang="en-GB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summary of your Key Findings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(approx. 30 seconds)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Detail and discuss the key findings from your presentation: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/>
                <a:cs typeface="Arial"/>
              </a:rPr>
              <a:t>Key Finding 1</a:t>
            </a:r>
            <a:r>
              <a:rPr lang="en-GB" sz="2400">
                <a:latin typeface="Arial"/>
                <a:cs typeface="Arial"/>
              </a:rPr>
              <a:t>: Regarding Internal issues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buNone/>
            </a:pPr>
            <a:r>
              <a:rPr lang="en-GB" sz="2400">
                <a:latin typeface="Arial"/>
                <a:cs typeface="Arial"/>
              </a:rPr>
              <a:t>     NO STAFF ONLY THE OWNER.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buNone/>
            </a:pPr>
            <a:r>
              <a:rPr lang="en-GB" sz="2400">
                <a:latin typeface="Arial"/>
                <a:cs typeface="Arial"/>
              </a:rPr>
              <a:t>     ORGANIC PRODUCTS ONLY.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/>
                <a:cs typeface="Arial"/>
              </a:rPr>
              <a:t>Key Finding 2</a:t>
            </a:r>
            <a:r>
              <a:rPr lang="en-GB" sz="2400" dirty="0">
                <a:latin typeface="Arial"/>
                <a:cs typeface="Arial"/>
              </a:rPr>
              <a:t>: Regarding external </a:t>
            </a:r>
            <a:r>
              <a:rPr lang="en-GB" sz="2400">
                <a:latin typeface="Arial"/>
                <a:cs typeface="Arial"/>
              </a:rPr>
              <a:t>issues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buNone/>
            </a:pPr>
            <a:r>
              <a:rPr lang="en-GB" sz="2400">
                <a:latin typeface="Arial"/>
                <a:cs typeface="Arial"/>
              </a:rPr>
              <a:t>    COVID LOCKDOWN.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buNone/>
            </a:pPr>
            <a:r>
              <a:rPr lang="en-GB" sz="2400">
                <a:latin typeface="Arial"/>
                <a:cs typeface="Arial"/>
              </a:rPr>
              <a:t>    FEW UNITS ARE OPEN.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/>
                <a:cs typeface="Arial"/>
              </a:rPr>
              <a:t>Key Finding 3</a:t>
            </a:r>
            <a:r>
              <a:rPr lang="en-GB" sz="2400" dirty="0">
                <a:latin typeface="Arial"/>
                <a:cs typeface="Arial"/>
              </a:rPr>
              <a:t>: Regarding PESTEL </a:t>
            </a:r>
            <a:r>
              <a:rPr lang="en-GB" sz="2400">
                <a:latin typeface="Arial"/>
                <a:cs typeface="Arial"/>
              </a:rPr>
              <a:t>analysis</a:t>
            </a:r>
            <a:r>
              <a:rPr lang="en-GB" sz="2400" dirty="0">
                <a:latin typeface="Arial"/>
                <a:cs typeface="Arial"/>
              </a:rPr>
              <a:t> 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buNone/>
            </a:pPr>
            <a:r>
              <a:rPr lang="en-GB" sz="2400">
                <a:latin typeface="Arial"/>
                <a:cs typeface="Arial"/>
              </a:rPr>
              <a:t>   POLITICAL ; HIGH BUSINESS RATES IN THE UK.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buNone/>
            </a:pPr>
            <a:r>
              <a:rPr lang="en-GB" sz="2400">
                <a:latin typeface="Arial"/>
                <a:cs typeface="Arial"/>
              </a:rPr>
              <a:t>   ECONOMIC; OVERHEADS INCREASED.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/>
                <a:cs typeface="Arial"/>
              </a:rPr>
              <a:t>Key Finding 4</a:t>
            </a:r>
            <a:r>
              <a:rPr lang="en-GB" sz="2400">
                <a:latin typeface="Arial"/>
                <a:cs typeface="Arial"/>
              </a:rPr>
              <a:t>: Regarding Fishbone Diagram</a:t>
            </a:r>
          </a:p>
          <a:p>
            <a:pPr marL="914400" lvl="2" indent="0">
              <a:buNone/>
            </a:pPr>
            <a:r>
              <a:rPr lang="en-GB" sz="2400">
                <a:latin typeface="Arial"/>
                <a:cs typeface="Arial"/>
              </a:rPr>
              <a:t>   METHODS ; ONE WORKER IN THE SHOP.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buNone/>
            </a:pPr>
            <a:r>
              <a:rPr lang="en-GB" sz="2400">
                <a:latin typeface="Arial"/>
                <a:cs typeface="Arial"/>
              </a:rPr>
              <a:t>   MATERIALS; ORGANIC PRODUCTS ONLY.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83" y="146036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just">
              <a:buNone/>
            </a:pPr>
            <a:endParaRPr lang="en-GB" sz="2000" i="1" dirty="0">
              <a:latin typeface="Arial"/>
              <a:ea typeface="DengXian"/>
              <a:cs typeface="Arial"/>
            </a:endParaRPr>
          </a:p>
          <a:p>
            <a:pPr marL="457200" indent="-457200" algn="just">
              <a:buAutoNum type="arabicPeriod"/>
            </a:pPr>
            <a:r>
              <a:rPr lang="en-GB" sz="2000" dirty="0">
                <a:latin typeface="Arial"/>
                <a:ea typeface="DengXian"/>
                <a:cs typeface="Arial"/>
              </a:rPr>
              <a:t>Sproul, B, (2018), </a:t>
            </a:r>
            <a:r>
              <a:rPr lang="en-GB" sz="2000" i="1">
                <a:latin typeface="Arial"/>
                <a:ea typeface="DengXian"/>
                <a:cs typeface="Arial"/>
              </a:rPr>
              <a:t>the problem solving, problem-prevention, and decision-making guide, productivity press.</a:t>
            </a:r>
            <a:endParaRPr lang="en-GB" sz="2000" dirty="0">
              <a:latin typeface="Arial"/>
              <a:ea typeface="DengXian"/>
              <a:cs typeface="Arial"/>
            </a:endParaRPr>
          </a:p>
          <a:p>
            <a:pPr marL="457200" indent="-457200" algn="just">
              <a:buAutoNum type="arabicPeriod"/>
            </a:pPr>
            <a:r>
              <a:rPr lang="en-GB" sz="2000">
                <a:latin typeface="Arial"/>
                <a:ea typeface="DengXian"/>
                <a:cs typeface="Arial"/>
              </a:rPr>
              <a:t>Sproul, B, (2018), </a:t>
            </a:r>
            <a:r>
              <a:rPr lang="en-GB" sz="2000" i="1">
                <a:latin typeface="Arial"/>
                <a:ea typeface="DengXian"/>
                <a:cs typeface="Arial"/>
              </a:rPr>
              <a:t>the problem solving, problem-prevention, and decision-making guide, productivity press.</a:t>
            </a:r>
            <a:endParaRPr lang="en-GB" sz="200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457200" indent="-457200" algn="just">
              <a:buAutoNum type="arabicPeriod"/>
            </a:pPr>
            <a:r>
              <a:rPr lang="en-GB" sz="2000" dirty="0">
                <a:latin typeface="Arial"/>
                <a:ea typeface="DengXian"/>
                <a:cs typeface="Arial"/>
              </a:rPr>
              <a:t>Brooks, I, Weatherston, J, and Wilkinson, G, (2011). </a:t>
            </a:r>
            <a:r>
              <a:rPr lang="en-GB" sz="2000" i="1" dirty="0">
                <a:latin typeface="Arial"/>
                <a:ea typeface="DengXian"/>
                <a:cs typeface="Arial"/>
              </a:rPr>
              <a:t>The international business environment</a:t>
            </a:r>
            <a:r>
              <a:rPr lang="en-GB" sz="2000" dirty="0">
                <a:latin typeface="Arial"/>
                <a:ea typeface="DengXian"/>
                <a:cs typeface="Arial"/>
              </a:rPr>
              <a:t>, 2nd </a:t>
            </a:r>
            <a:r>
              <a:rPr lang="en-GB" sz="2000" dirty="0" err="1">
                <a:latin typeface="Arial"/>
                <a:ea typeface="DengXian"/>
                <a:cs typeface="Arial"/>
              </a:rPr>
              <a:t>edn</a:t>
            </a:r>
            <a:r>
              <a:rPr lang="en-GB" sz="2000" dirty="0">
                <a:latin typeface="Arial"/>
                <a:ea typeface="DengXian"/>
                <a:cs typeface="Arial"/>
              </a:rPr>
              <a:t>, </a:t>
            </a:r>
            <a:r>
              <a:rPr lang="en-GB" sz="2000" dirty="0" err="1">
                <a:latin typeface="Arial"/>
                <a:ea typeface="DengXian"/>
                <a:cs typeface="Arial"/>
              </a:rPr>
              <a:t>pearson</a:t>
            </a:r>
            <a:r>
              <a:rPr lang="en-GB" sz="2000" dirty="0">
                <a:latin typeface="Arial"/>
                <a:ea typeface="DengXian"/>
                <a:cs typeface="Arial"/>
              </a:rPr>
              <a:t> prentice Hall.</a:t>
            </a:r>
            <a:endParaRPr lang="en-GB" sz="20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457200" indent="-457200" algn="just">
              <a:buAutoNum type="arabicPeriod"/>
            </a:pPr>
            <a:r>
              <a:rPr lang="en-GB" sz="2000" dirty="0">
                <a:latin typeface="Arial"/>
                <a:ea typeface="DengXian"/>
                <a:cs typeface="Arial"/>
              </a:rPr>
              <a:t>Management Institute, (2013), </a:t>
            </a:r>
            <a:r>
              <a:rPr lang="en-GB" sz="2000" i="1" dirty="0">
                <a:latin typeface="Arial"/>
                <a:ea typeface="DengXian"/>
                <a:cs typeface="Arial"/>
              </a:rPr>
              <a:t>solving problems and making decisions</a:t>
            </a:r>
            <a:r>
              <a:rPr lang="en-GB" sz="2000" dirty="0">
                <a:latin typeface="Arial"/>
                <a:ea typeface="DengXian"/>
                <a:cs typeface="Arial"/>
              </a:rPr>
              <a:t>, 5th </a:t>
            </a:r>
            <a:r>
              <a:rPr lang="en-GB" sz="2000" dirty="0" err="1">
                <a:latin typeface="Arial"/>
                <a:ea typeface="DengXian"/>
                <a:cs typeface="Arial"/>
              </a:rPr>
              <a:t>edn</a:t>
            </a:r>
            <a:r>
              <a:rPr lang="en-GB" sz="2000" dirty="0">
                <a:latin typeface="Arial"/>
                <a:ea typeface="DengXian"/>
                <a:cs typeface="Arial"/>
              </a:rPr>
              <a:t>, Routledge.</a:t>
            </a:r>
            <a:endParaRPr lang="en-GB" sz="2000" dirty="0">
              <a:effectLst/>
              <a:latin typeface="Arial"/>
              <a:ea typeface="DengXian"/>
              <a:cs typeface="Arial"/>
            </a:endParaRPr>
          </a:p>
          <a:p>
            <a:pPr marL="457200" indent="-457200" algn="just">
              <a:buAutoNum type="arabicPeriod"/>
            </a:pPr>
            <a:r>
              <a:rPr lang="en-GB" sz="2000" dirty="0">
                <a:latin typeface="Arial"/>
                <a:ea typeface="DengXian"/>
                <a:cs typeface="Arial"/>
              </a:rPr>
              <a:t>Brooks, I, Weatherston, J, and Wilkinson, G, (2011). </a:t>
            </a:r>
            <a:r>
              <a:rPr lang="en-GB" sz="2000" i="1" dirty="0">
                <a:latin typeface="Arial"/>
                <a:ea typeface="DengXian"/>
                <a:cs typeface="Arial"/>
              </a:rPr>
              <a:t>The international business environment</a:t>
            </a:r>
            <a:r>
              <a:rPr lang="en-GB" sz="2000" dirty="0">
                <a:latin typeface="Arial"/>
                <a:ea typeface="DengXian"/>
                <a:cs typeface="Arial"/>
              </a:rPr>
              <a:t>, 2nd </a:t>
            </a:r>
            <a:r>
              <a:rPr lang="en-GB" sz="2000" dirty="0" err="1">
                <a:latin typeface="Arial"/>
                <a:ea typeface="DengXian"/>
                <a:cs typeface="Arial"/>
              </a:rPr>
              <a:t>edn</a:t>
            </a:r>
            <a:r>
              <a:rPr lang="en-GB" sz="2000" dirty="0">
                <a:latin typeface="Arial"/>
                <a:ea typeface="DengXian"/>
                <a:cs typeface="Arial"/>
              </a:rPr>
              <a:t>, </a:t>
            </a:r>
            <a:r>
              <a:rPr lang="en-GB" sz="2000" dirty="0" err="1">
                <a:latin typeface="Arial"/>
                <a:ea typeface="DengXian"/>
                <a:cs typeface="Arial"/>
              </a:rPr>
              <a:t>pearson</a:t>
            </a:r>
            <a:r>
              <a:rPr lang="en-GB" sz="2000" dirty="0">
                <a:latin typeface="Arial"/>
                <a:ea typeface="DengXian"/>
                <a:cs typeface="Arial"/>
              </a:rPr>
              <a:t> prentice Hall.</a:t>
            </a:r>
          </a:p>
          <a:p>
            <a:pPr algn="just">
              <a:buAutoNum type="arabicPeriod"/>
            </a:pPr>
            <a:endParaRPr lang="en-GB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>
              <a:buAutoNum type="arabicPeriod"/>
            </a:pPr>
            <a:endParaRPr lang="en-GB" dirty="0">
              <a:effectLst/>
              <a:latin typeface="Arial"/>
              <a:ea typeface="DengXian"/>
              <a:cs typeface="Arial"/>
            </a:endParaRPr>
          </a:p>
          <a:p>
            <a:pPr marL="0" indent="0" algn="just">
              <a:buNone/>
            </a:pPr>
            <a:endParaRPr 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A3F46C0B2A77F4AAB923CA00B36000F" ma:contentTypeVersion="8" ma:contentTypeDescription="Create a new document." ma:contentTypeScope="" ma:versionID="260c66d4461ae7a0511f27a0a641fdb6">
  <xsd:schema xmlns:xsd="http://www.w3.org/2001/XMLSchema" xmlns:xs="http://www.w3.org/2001/XMLSchema" xmlns:p="http://schemas.microsoft.com/office/2006/metadata/properties" xmlns:ns3="936e02c4-a484-4998-a51a-c24e6dc61f3e" targetNamespace="http://schemas.microsoft.com/office/2006/metadata/properties" ma:root="true" ma:fieldsID="610a8446d37711386466d7c0af4ffa56" ns3:_="">
    <xsd:import namespace="936e02c4-a484-4998-a51a-c24e6dc61f3e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36e02c4-a484-4998-a51a-c24e6dc61f3e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5CCAF22-9EA3-4C2F-9092-C861B73393C1}">
  <ds:schemaRefs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http://www.w3.org/XML/1998/namespace"/>
    <ds:schemaRef ds:uri="http://purl.org/dc/elements/1.1/"/>
    <ds:schemaRef ds:uri="http://schemas.microsoft.com/office/2006/metadata/properties"/>
    <ds:schemaRef ds:uri="936e02c4-a484-4998-a51a-c24e6dc61f3e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7374704-B7D6-4A6A-A136-81EF96D36DC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36e02c4-a484-4998-a51a-c24e6dc61f3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1952</TotalTime>
  <Words>705</Words>
  <Application>Microsoft Office PowerPoint</Application>
  <PresentationFormat>Widescreen</PresentationFormat>
  <Paragraphs>140</Paragraphs>
  <Slides>12</Slides>
  <Notes>0</Notes>
  <HiddenSlides>1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PowerPoint Presentation</vt:lpstr>
      <vt:lpstr>Provide an Overview of your presentation.  (approx. 30 seconds)</vt:lpstr>
      <vt:lpstr>Provide an overview of Basil’s Bakery.  (approx. 30 seconds)</vt:lpstr>
      <vt:lpstr>Provide an insight into the problems Basil’s Bakery are facing. (approx. 1 minute)</vt:lpstr>
      <vt:lpstr>Provide a critique of the PESTEL Framework  (approx. 1 minute).</vt:lpstr>
      <vt:lpstr>  Provide an application and discuss the information provided in your PESTEL Framework  (approx. 1 minute 30 seconds).  </vt:lpstr>
      <vt:lpstr>Provide a critique of the Cause-and-Effect model (approx. 1 minute).</vt:lpstr>
      <vt:lpstr>PowerPoint Presentation</vt:lpstr>
      <vt:lpstr>Provide a summary of your Key Findings  (approx. 30 seconds)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Tarek Abdel Aziz (2542771)</cp:lastModifiedBy>
  <cp:revision>1572</cp:revision>
  <dcterms:created xsi:type="dcterms:W3CDTF">2024-01-29T11:42:05Z</dcterms:created>
  <dcterms:modified xsi:type="dcterms:W3CDTF">2026-10-12T03:13:18Z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0x010100DA3F46C0B2A77F4AAB923CA00B36000F</vt:lpwstr>
  </property>
</Properties>
</file>