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84" r:id="rId3"/>
    <p:sldId id="283" r:id="rId4"/>
    <p:sldId id="280" r:id="rId5"/>
    <p:sldId id="286" r:id="rId6"/>
    <p:sldId id="316" r:id="rId7"/>
    <p:sldId id="317" r:id="rId8"/>
    <p:sldId id="318" r:id="rId9"/>
    <p:sldId id="319" r:id="rId10"/>
    <p:sldId id="320" r:id="rId11"/>
    <p:sldId id="321" r:id="rId12"/>
    <p:sldId id="322" r:id="rId13"/>
    <p:sldId id="323" r:id="rId14"/>
    <p:sldId id="324" r:id="rId15"/>
    <p:sldId id="325" r:id="rId16"/>
    <p:sldId id="326" r:id="rId17"/>
    <p:sldId id="327" r:id="rId18"/>
    <p:sldId id="332" r:id="rId19"/>
    <p:sldId id="333" r:id="rId20"/>
    <p:sldId id="334" r:id="rId2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20"/>
    <p:restoredTop sz="93254"/>
  </p:normalViewPr>
  <p:slideViewPr>
    <p:cSldViewPr>
      <p:cViewPr varScale="1">
        <p:scale>
          <a:sx n="98" d="100"/>
          <a:sy n="98" d="100"/>
        </p:scale>
        <p:origin x="64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772ED743-4F1E-4702-AC11-8AC2A6FE5620}"/>
    <pc:docChg chg="modSld">
      <pc:chgData name="Daniel Martin" userId="bc0b2b10-d91a-4eec-87fa-aaa1a3af584d" providerId="ADAL" clId="{772ED743-4F1E-4702-AC11-8AC2A6FE5620}" dt="2021-09-28T09:47:52.299" v="13" actId="20577"/>
      <pc:docMkLst>
        <pc:docMk/>
      </pc:docMkLst>
      <pc:sldChg chg="modSp mod">
        <pc:chgData name="Daniel Martin" userId="bc0b2b10-d91a-4eec-87fa-aaa1a3af584d" providerId="ADAL" clId="{772ED743-4F1E-4702-AC11-8AC2A6FE5620}" dt="2021-09-28T09:47:52.299" v="13" actId="20577"/>
        <pc:sldMkLst>
          <pc:docMk/>
          <pc:sldMk cId="1945671117" sldId="334"/>
        </pc:sldMkLst>
        <pc:spChg chg="mod">
          <ac:chgData name="Daniel Martin" userId="bc0b2b10-d91a-4eec-87fa-aaa1a3af584d" providerId="ADAL" clId="{772ED743-4F1E-4702-AC11-8AC2A6FE5620}" dt="2021-09-28T09:47:52.299" v="13" actId="20577"/>
          <ac:spMkLst>
            <pc:docMk/>
            <pc:sldMk cId="1945671117" sldId="334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A6F86FF-510D-425C-A1EB-7C68AE5ABF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630803-741D-4393-9B70-DE08894393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C827FDE0-E2A1-478A-BC04-F4EF73A18445}" type="datetimeFigureOut">
              <a:rPr lang="en-US"/>
              <a:pPr>
                <a:defRPr/>
              </a:pPr>
              <a:t>9/28/2021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D99479-B3B3-432F-9F28-DEA1B13AF8D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40CA6E-BCCB-4B1B-AA7E-B159615F407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95E265-64D8-493C-AF23-9BC78E12820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8C73446-9218-41F2-8CB9-3F6FAD42A60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466BA4-C426-44F3-A832-90F92AF2B28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CDF65ADD-DAFF-4370-A319-DD3482309CFA}" type="datetimeFigureOut">
              <a:rPr lang="en-US"/>
              <a:pPr>
                <a:defRPr/>
              </a:pPr>
              <a:t>9/28/2021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4E75537-239E-4F68-9D8D-1A38EB64E4B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DAE7A1C-7D93-466B-A525-BD240B63A2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3463C0-9DA3-4C86-95C9-22373652600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41A506-53E4-4D3B-9B41-A8B3EFFE7E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641FD5B-48CA-4EBE-88F7-7C415C202B11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1A96F9-E63A-4483-863C-9E48AF16C8AB}"/>
              </a:ext>
            </a:extLst>
          </p:cNvPr>
          <p:cNvSpPr/>
          <p:nvPr/>
        </p:nvSpPr>
        <p:spPr>
          <a:xfrm>
            <a:off x="8418513" y="0"/>
            <a:ext cx="731837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A2C1BA-DCAC-4BE9-B94F-5B9E679AF1B3}"/>
              </a:ext>
            </a:extLst>
          </p:cNvPr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/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/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F6574583-1D98-434B-9523-E2B1458C0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D4C5ABD3-7583-4FCA-8832-016F2F144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363F5EB-C10B-4F39-A37C-CAAF7B5E4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D68D5-C07F-4A21-BB60-25FBD3933D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4547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473BB-C07D-4493-A80A-BB5E94C6C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D26988-7914-49B2-86B0-3EC43F616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178D59-DDF0-4844-AA2B-EF7829DFC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CF294C-E29B-4C16-B461-100D7F037DA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713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0BBCF4D-CAEF-42A6-B5A6-8BC3EB1965A3}"/>
              </a:ext>
            </a:extLst>
          </p:cNvPr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/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4324AB1-7C66-4417-8112-930DC463A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B2132E8-B965-4E01-B611-848111C07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678B08D-49F3-493C-868A-D2CE4C53E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A17BF5-1516-4FBF-BDF9-FA3D6CCEE84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7553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3046083-87BB-407C-AD99-04AA24343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0EEB1A8-FABC-4780-B81A-0F7C405A9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B94A96D-CEAD-408B-A45D-6982D4E74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6FE559-0CDF-4AB4-A668-3600D1F0B6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7724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E0789F7-3843-4A9E-97CB-85451E6EC2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A53CE87-C18D-4B54-8F95-D6940D2752F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5F80960-CFA9-4179-8852-17969E2D680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EE2846AF-E29D-49B8-B36A-0E58F50335F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6845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9BE74AD-2C7B-4F87-8A96-7BB2D48AB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8092C4F-110C-4880-8E09-ABF5D4701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6D106FC-7EB4-45A6-BAAD-F6A488A0B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518F18-7CD7-4E16-B21D-DD82A75796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6500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412D336-33C2-490A-9CD4-F9931295C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DDC0C83-075D-45DF-87EF-DFAF24CFA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826F935-48E3-43FA-85C8-03F8BA3CE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60A887-6492-4C7F-B471-6EBEF276441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8954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/>
          <a:lstStyle>
            <a:lvl1pPr>
              <a:defRPr sz="2800" b="1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/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90F4B21-8375-4F84-8000-0ED7B176D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E799937-A28D-4060-9A8D-BE1D1DFAC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2F3038C-04F3-439C-BB23-B27F53E74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9E29BF-D63B-4178-BFF7-3E6F53967B1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328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AB5938E-9FBA-4674-9B05-2B45EBA97071}"/>
              </a:ext>
            </a:extLst>
          </p:cNvPr>
          <p:cNvSpPr/>
          <p:nvPr/>
        </p:nvSpPr>
        <p:spPr>
          <a:xfrm>
            <a:off x="0" y="5105400"/>
            <a:ext cx="8418513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/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Drag picture to placeholder or click icon to add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5E59B5EF-AD0F-4294-A4A4-4F7ADDEDB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FDBEC407-C118-4C57-9750-230A26538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A9D34CCF-9676-497B-9F6D-C3E63935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17AAB6-A777-45F0-849C-0A2EF52FE33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3266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3D4CBA-E5B4-498D-BE12-C94FF1D16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E8C2F-F714-49C4-A717-CA74153EA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4E53EF-61CF-4099-8076-3C444F6BD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9108FF-0970-4100-AAFA-50B9ACFB54D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6321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00A7-7566-4B8A-AE97-45977C40C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78A20-84D5-46BC-84DE-F572075A2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1C9C6-F28F-4BE4-BC4B-303C1F020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9FADC-4245-4E14-A89C-322EAC96E4F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1700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621239E-62E6-450A-B3AB-1F607EF0C9C7}"/>
              </a:ext>
            </a:extLst>
          </p:cNvPr>
          <p:cNvSpPr/>
          <p:nvPr/>
        </p:nvSpPr>
        <p:spPr>
          <a:xfrm>
            <a:off x="8418513" y="0"/>
            <a:ext cx="731837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3F3CA0-C7CF-46A9-85EF-8B7CC232D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150" y="365125"/>
            <a:ext cx="7269163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E5EE51-5FE8-42EC-8FA3-C4D8FEFF3F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46150" y="1828800"/>
            <a:ext cx="64468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56152-03D4-40E5-B27B-BC4B7B12F6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7831138" y="1044575"/>
            <a:ext cx="1905000" cy="2730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7ECA1-2840-46A0-9ED2-C962002A29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6992938" y="4092575"/>
            <a:ext cx="3581400" cy="2730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D0595-331E-4A61-B5DF-B5610944BA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440738" y="6172200"/>
            <a:ext cx="685800" cy="593725"/>
          </a:xfrm>
          <a:prstGeom prst="rect">
            <a:avLst/>
          </a:prstGeom>
        </p:spPr>
        <p:txBody>
          <a:bodyPr vert="horz" wrap="square" lIns="27432" tIns="45720" rIns="27432" bIns="45720" numCol="1" anchor="ctr" anchorCtr="0" compatLnSpc="1">
            <a:prstTxWarp prst="textNoShape">
              <a:avLst/>
            </a:prstTxWarp>
            <a:normAutofit/>
          </a:bodyPr>
          <a:lstStyle>
            <a:lvl1pPr algn="ctr">
              <a:defRPr sz="3200">
                <a:solidFill>
                  <a:srgbClr val="8497B0"/>
                </a:solidFill>
                <a:latin typeface="Century Schoolbook" panose="02040604050505020304" pitchFamily="18" charset="0"/>
              </a:defRPr>
            </a:lvl1pPr>
          </a:lstStyle>
          <a:p>
            <a:fld id="{55EDF35A-B710-4789-9E7B-8DE2A3CE1971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3" r:id="rId1"/>
    <p:sldLayoutId id="2147483914" r:id="rId2"/>
    <p:sldLayoutId id="214748392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5" r:id="rId9"/>
    <p:sldLayoutId id="2147483920" r:id="rId10"/>
    <p:sldLayoutId id="214748392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 kern="1200" spc="-7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Century Schoolbook" panose="02040604050505020304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Century Schoolbook" panose="02040604050505020304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Century Schoolbook" panose="02040604050505020304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Century Schoolbook" panose="02040604050505020304" pitchFamily="18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Century Schoolbook" panose="02040604050505020304" pitchFamily="18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Century Schoolbook" panose="02040604050505020304" pitchFamily="18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Century Schoolbook" panose="02040604050505020304" pitchFamily="18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chemeClr val="accent1"/>
          </a:solidFill>
          <a:latin typeface="Century Schoolbook" panose="02040604050505020304" pitchFamily="18" charset="0"/>
        </a:defRPr>
      </a:lvl9pPr>
    </p:titleStyle>
    <p:bodyStyle>
      <a:lvl1pPr marL="182563" indent="-182563" algn="l" rtl="0" eaLnBrk="0" fontAlgn="base" hangingPunct="0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anose="020B0604020202020204" pitchFamily="34" charset="0"/>
        <a:buChar char="•"/>
        <a:defRPr sz="2000" kern="1200" spc="10">
          <a:solidFill>
            <a:srgbClr val="595959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kern="1200">
          <a:solidFill>
            <a:srgbClr val="595959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600" kern="1200">
          <a:solidFill>
            <a:srgbClr val="595959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rgbClr val="595959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rgbClr val="595959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1B08282C-787A-455F-87AC-21AE81D4B74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4213" y="692150"/>
            <a:ext cx="5615979" cy="9366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200" dirty="0">
                <a:ea typeface="ＭＳ Ｐゴシック" charset="-128"/>
              </a:rPr>
              <a:t>Introduction to Clinical Assessment – Overview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C8F48E-1A82-4110-BB8B-F6D4D6D1E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4963" y="222250"/>
            <a:ext cx="2273300" cy="7493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 descr="A picture containing person&#10;&#10;Description automatically generated">
            <a:extLst>
              <a:ext uri="{FF2B5EF4-FFF2-40B4-BE49-F238E27FC236}">
                <a16:creationId xmlns:a16="http://schemas.microsoft.com/office/drawing/2014/main" id="{863FF536-4BC9-4E3F-B323-D1948BDA01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1725" y="2564904"/>
            <a:ext cx="4158664" cy="2880320"/>
          </a:xfrm>
          <a:prstGeom prst="rect">
            <a:avLst/>
          </a:prstGeom>
        </p:spPr>
      </p:pic>
      <p:pic>
        <p:nvPicPr>
          <p:cNvPr id="6" name="Picture 5" descr="A football player diving for a ball&#10;&#10;Description automatically generated with medium confidence">
            <a:extLst>
              <a:ext uri="{FF2B5EF4-FFF2-40B4-BE49-F238E27FC236}">
                <a16:creationId xmlns:a16="http://schemas.microsoft.com/office/drawing/2014/main" id="{9F56AA2A-EF32-43EF-83C4-45240EE4DC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244" y="2564904"/>
            <a:ext cx="4320481" cy="28803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B1E5-C6FB-46B3-8E1B-E2B6D3A79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825" y="404813"/>
            <a:ext cx="7269163" cy="13255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What is the module about?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D619D1-A545-4082-B064-BE356A7828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3613" y="5805488"/>
            <a:ext cx="2273300" cy="7493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D4A4B9B-2156-4DD6-B77D-029D7EA84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825" y="1557338"/>
            <a:ext cx="6446838" cy="3743325"/>
          </a:xfrm>
        </p:spPr>
        <p:txBody>
          <a:bodyPr/>
          <a:lstStyle/>
          <a:p>
            <a:pPr marL="0" indent="0" eaLnBrk="1" fontAlgn="auto" hangingPunct="1">
              <a:buFont typeface="Wingdings" charset="2"/>
              <a:buNone/>
              <a:defRPr/>
            </a:pPr>
            <a:r>
              <a:rPr lang="en-US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ea typeface="ＭＳ Ｐゴシック" charset="-128"/>
              </a:rPr>
              <a:t>Giving you a sound understanding of the core anatomical and kinesiological characteristics you will require as a Graduate Sports Therapist</a:t>
            </a:r>
          </a:p>
          <a:p>
            <a:pPr marL="0" indent="0" eaLnBrk="1" fontAlgn="auto" hangingPunct="1">
              <a:buFont typeface="Wingdings" charset="2"/>
              <a:buNone/>
              <a:defRPr/>
            </a:pPr>
            <a:r>
              <a:rPr lang="en-US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ea typeface="ＭＳ Ｐゴシック" charset="-128"/>
              </a:rPr>
              <a:t>Gain knowledge of how clinical assessment testing can be used to form part of a holistic management plan</a:t>
            </a:r>
          </a:p>
          <a:p>
            <a:pPr marL="0" indent="0" eaLnBrk="1" fontAlgn="auto" hangingPunct="1">
              <a:buFont typeface="Wingdings" charset="2"/>
              <a:buNone/>
              <a:defRPr/>
            </a:pPr>
            <a:endParaRPr lang="en-US" altLang="en-US" sz="2400" dirty="0">
              <a:solidFill>
                <a:schemeClr val="tx1">
                  <a:lumMod val="65000"/>
                  <a:lumOff val="35000"/>
                </a:schemeClr>
              </a:solidFill>
              <a:ea typeface="ＭＳ Ｐゴシック" charset="-128"/>
            </a:endParaRPr>
          </a:p>
          <a:p>
            <a:pPr marL="0" indent="0" eaLnBrk="1" fontAlgn="auto" hangingPunct="1">
              <a:buFont typeface="Wingdings" charset="2"/>
              <a:buNone/>
              <a:defRPr/>
            </a:pPr>
            <a:endParaRPr lang="en-US" altLang="en-US" sz="2400" dirty="0">
              <a:solidFill>
                <a:schemeClr val="tx1">
                  <a:lumMod val="65000"/>
                  <a:lumOff val="35000"/>
                </a:schemeClr>
              </a:solidFill>
              <a:ea typeface="ＭＳ Ｐゴシック" charset="-128"/>
            </a:endParaRPr>
          </a:p>
          <a:p>
            <a:pPr marL="0" indent="0" eaLnBrk="1" fontAlgn="auto" hangingPunct="1">
              <a:buFont typeface="Wingdings" charset="2"/>
              <a:buNone/>
              <a:defRPr/>
            </a:pPr>
            <a:endParaRPr lang="en-US" altLang="en-US" sz="2400" dirty="0">
              <a:solidFill>
                <a:schemeClr val="tx1">
                  <a:lumMod val="65000"/>
                  <a:lumOff val="35000"/>
                </a:schemeClr>
              </a:solidFill>
              <a:ea typeface="ＭＳ Ｐゴシック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81099-52B2-440C-A15D-86D327ABC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625" y="22225"/>
            <a:ext cx="7269163" cy="132556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charset="-128"/>
              </a:rPr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B1298-D279-4829-8E41-4376A93746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150" y="2205038"/>
            <a:ext cx="6446838" cy="4351337"/>
          </a:xfrm>
        </p:spPr>
        <p:txBody>
          <a:bodyPr/>
          <a:lstStyle/>
          <a:p>
            <a:pPr marL="0" indent="0" eaLnBrk="1" fontAlgn="auto" hangingPunct="1">
              <a:buFont typeface="Wingdings" charset="2"/>
              <a:buNone/>
              <a:defRPr/>
            </a:pPr>
            <a:r>
              <a:rPr lang="en-US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ea typeface="ＭＳ Ｐゴシック" charset="-128"/>
              </a:rPr>
              <a:t>2 hour practical/ lecture</a:t>
            </a:r>
          </a:p>
          <a:p>
            <a:pPr marL="0" indent="0" eaLnBrk="1" fontAlgn="auto" hangingPunct="1">
              <a:buFont typeface="Wingdings" charset="2"/>
              <a:buNone/>
              <a:defRPr/>
            </a:pPr>
            <a:endParaRPr lang="en-US" altLang="en-US" sz="2400" dirty="0">
              <a:solidFill>
                <a:schemeClr val="tx1">
                  <a:lumMod val="65000"/>
                  <a:lumOff val="35000"/>
                </a:schemeClr>
              </a:solidFill>
              <a:ea typeface="ＭＳ Ｐゴシック" charset="-128"/>
            </a:endParaRPr>
          </a:p>
          <a:p>
            <a:pPr marL="0" indent="0" eaLnBrk="1" fontAlgn="auto" hangingPunct="1">
              <a:buFont typeface="Wingdings" charset="2"/>
              <a:buNone/>
              <a:defRPr/>
            </a:pPr>
            <a:r>
              <a:rPr lang="en-US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ea typeface="ＭＳ Ｐゴシック" charset="-128"/>
              </a:rPr>
              <a:t>Readings - Moodle</a:t>
            </a:r>
          </a:p>
          <a:p>
            <a:pPr marL="0" indent="0" eaLnBrk="1" fontAlgn="auto" hangingPunct="1">
              <a:buFont typeface="Wingdings" charset="2"/>
              <a:buNone/>
              <a:defRPr/>
            </a:pPr>
            <a:endParaRPr lang="en-US" altLang="en-US" sz="2400" dirty="0">
              <a:solidFill>
                <a:schemeClr val="tx1">
                  <a:lumMod val="65000"/>
                  <a:lumOff val="35000"/>
                </a:schemeClr>
              </a:solidFill>
              <a:ea typeface="ＭＳ Ｐゴシック" charset="-128"/>
            </a:endParaRPr>
          </a:p>
          <a:p>
            <a:pPr marL="0" indent="0" eaLnBrk="1" fontAlgn="auto" hangingPunct="1">
              <a:buFont typeface="Wingdings" charset="2"/>
              <a:buNone/>
              <a:defRPr/>
            </a:pPr>
            <a:r>
              <a:rPr lang="en-US" altLang="en-US" sz="2400" dirty="0">
                <a:solidFill>
                  <a:schemeClr val="tx1">
                    <a:lumMod val="65000"/>
                    <a:lumOff val="35000"/>
                  </a:schemeClr>
                </a:solidFill>
                <a:ea typeface="ＭＳ Ｐゴシック" charset="-128"/>
              </a:rPr>
              <a:t>Worksheet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1EAADF-5D56-408E-A0B2-9B682E794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3613" y="5805488"/>
            <a:ext cx="2273300" cy="7493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:a16="http://schemas.microsoft.com/office/drawing/2014/main" id="{82D4B6CE-13D2-4AA3-8DD6-8BE81BE952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6088" y="188913"/>
            <a:ext cx="8229600" cy="8509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ea typeface="ＭＳ Ｐゴシック" charset="-128"/>
              </a:rPr>
              <a:t>Why is this Important?</a:t>
            </a:r>
          </a:p>
        </p:txBody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CEF257C0-FE58-4339-B61C-F958A72B57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18488" cy="5183187"/>
          </a:xfrm>
        </p:spPr>
        <p:txBody>
          <a:bodyPr>
            <a:normAutofit/>
          </a:bodyPr>
          <a:lstStyle/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Blip>
                <a:blip r:embed="rId2"/>
              </a:buBlip>
              <a:defRPr/>
            </a:pPr>
            <a:r>
              <a:rPr lang="en-GB" alt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Accurate diagnosis and treatment</a:t>
            </a:r>
          </a:p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Blip>
                <a:blip r:embed="rId2"/>
              </a:buBlip>
              <a:defRPr/>
            </a:pPr>
            <a:endParaRPr lang="en-GB" alt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Blip>
                <a:blip r:embed="rId2"/>
              </a:buBlip>
              <a:defRPr/>
            </a:pPr>
            <a:r>
              <a:rPr lang="en-GB" alt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Prescribing exercise</a:t>
            </a:r>
          </a:p>
          <a:p>
            <a:pPr marL="0" indent="0" eaLnBrk="1" fontAlgn="auto" hangingPunct="1">
              <a:lnSpc>
                <a:spcPct val="80000"/>
              </a:lnSpc>
              <a:buNone/>
              <a:defRPr/>
            </a:pPr>
            <a:endParaRPr lang="en-GB" alt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Blip>
                <a:blip r:embed="rId2"/>
              </a:buBlip>
              <a:defRPr/>
            </a:pPr>
            <a:r>
              <a:rPr lang="en-GB" alt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Rehabilitation</a:t>
            </a:r>
          </a:p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Blip>
                <a:blip r:embed="rId2"/>
              </a:buBlip>
              <a:defRPr/>
            </a:pPr>
            <a:endParaRPr lang="en-GB" alt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Blip>
                <a:blip r:embed="rId2"/>
              </a:buBlip>
              <a:defRPr/>
            </a:pPr>
            <a:r>
              <a:rPr lang="en-GB" alt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Health, exercise, lifestyle promotion</a:t>
            </a:r>
          </a:p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alt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Blip>
                <a:blip r:embed="rId2"/>
              </a:buBlip>
              <a:defRPr/>
            </a:pPr>
            <a:r>
              <a:rPr lang="en-GB" alt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Understand the nature of health and illness / disease</a:t>
            </a:r>
          </a:p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Blip>
                <a:blip r:embed="rId2"/>
              </a:buBlip>
              <a:defRPr/>
            </a:pPr>
            <a:endParaRPr lang="en-GB" alt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182880" indent="-182880" eaLnBrk="1" fontAlgn="auto" hangingPunct="1">
              <a:lnSpc>
                <a:spcPct val="80000"/>
              </a:lnSpc>
              <a:buFont typeface="Wingdings" pitchFamily="2" charset="2"/>
              <a:buBlip>
                <a:blip r:embed="rId2"/>
              </a:buBlip>
              <a:defRPr/>
            </a:pPr>
            <a:endParaRPr lang="en-GB" alt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495567-2CB2-4833-B356-F24284AAF6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9563" y="290513"/>
            <a:ext cx="2274887" cy="7493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70B6AF9E-90BD-4440-B0DF-0B444F9A7E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>
                <a:ea typeface="ＭＳ Ｐゴシック" charset="-128"/>
              </a:rPr>
              <a:t>Assessment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FB11AC2-2BA0-4441-B2B8-80BE17168F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-182880" eaLnBrk="1" fontAlgn="auto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182880" indent="-182880" eaLnBrk="1" fontAlgn="auto" hangingPunct="1">
              <a:lnSpc>
                <a:spcPct val="90000"/>
              </a:lnSpc>
              <a:defRPr/>
            </a:pPr>
            <a:r>
              <a:rPr lang="en-GB" alt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Multiple Choice Exam (50 Questions)</a:t>
            </a:r>
          </a:p>
          <a:p>
            <a:pPr lvl="1" indent="-182880" eaLnBrk="1" fontAlgn="auto" hangingPunct="1">
              <a:defRPr/>
            </a:pPr>
            <a:r>
              <a:rPr lang="en-GB" altLang="en-US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50% Final Mark (Exam Period May 2022)</a:t>
            </a:r>
          </a:p>
          <a:p>
            <a:pPr marL="0" indent="0" eaLnBrk="1" fontAlgn="auto" hangingPunct="1">
              <a:lnSpc>
                <a:spcPct val="90000"/>
              </a:lnSpc>
              <a:buNone/>
              <a:defRPr/>
            </a:pPr>
            <a:endParaRPr lang="en-GB" altLang="en-US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182880" indent="-182880" eaLnBrk="1" fontAlgn="auto" hangingPunct="1">
              <a:lnSpc>
                <a:spcPct val="90000"/>
              </a:lnSpc>
              <a:defRPr/>
            </a:pPr>
            <a:r>
              <a:rPr lang="en-GB" altLang="en-US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Practical Assessment (30 minutes)</a:t>
            </a:r>
          </a:p>
          <a:p>
            <a:pPr lvl="1" indent="-182880" eaLnBrk="1" fontAlgn="auto" hangingPunct="1">
              <a:defRPr/>
            </a:pPr>
            <a:r>
              <a:rPr lang="en-GB" altLang="en-US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50% Final Mark (Exam Period May 2022)</a:t>
            </a:r>
          </a:p>
          <a:p>
            <a:pPr marL="182880" indent="-182880" eaLnBrk="1" fontAlgn="auto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03439C-DA9E-4808-973C-8C3478640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688" y="5805488"/>
            <a:ext cx="2273300" cy="7493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</a:rPr>
              <a:t>Aims of the session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946404" y="1528347"/>
            <a:ext cx="552203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400" dirty="0">
                <a:latin typeface="+mj-lt"/>
              </a:rPr>
              <a:t>Introduction to practical sessions</a:t>
            </a:r>
          </a:p>
          <a:p>
            <a:pPr marL="742950" lvl="1" indent="-285750">
              <a:buFont typeface="Arial" charset="0"/>
              <a:buChar char="•"/>
            </a:pPr>
            <a:r>
              <a:rPr lang="en-GB" sz="2400" dirty="0">
                <a:latin typeface="+mj-lt"/>
              </a:rPr>
              <a:t>Structure</a:t>
            </a:r>
          </a:p>
          <a:p>
            <a:pPr marL="742950" lvl="1" indent="-285750">
              <a:buFont typeface="Arial" charset="0"/>
              <a:buChar char="•"/>
            </a:pPr>
            <a:r>
              <a:rPr lang="en-GB" sz="2400" dirty="0">
                <a:latin typeface="+mj-lt"/>
              </a:rPr>
              <a:t>Content</a:t>
            </a:r>
          </a:p>
          <a:p>
            <a:pPr marL="285750" indent="-28575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2400" dirty="0">
                <a:latin typeface="+mj-lt"/>
              </a:rPr>
              <a:t>Anatomical terminology</a:t>
            </a:r>
          </a:p>
          <a:p>
            <a:pPr marL="285750" indent="-28575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2400" dirty="0">
                <a:latin typeface="+mj-lt"/>
              </a:rPr>
              <a:t>Principles of assessment</a:t>
            </a:r>
          </a:p>
        </p:txBody>
      </p:sp>
    </p:spTree>
    <p:extLst>
      <p:ext uri="{BB962C8B-B14F-4D97-AF65-F5344CB8AC3E}">
        <p14:creationId xmlns:p14="http://schemas.microsoft.com/office/powerpoint/2010/main" val="383120038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</a:rPr>
              <a:t>Terminology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946404" y="1798373"/>
            <a:ext cx="62898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Very important for Sports Therapists</a:t>
            </a:r>
          </a:p>
          <a:p>
            <a:pPr marL="342900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And health professionals</a:t>
            </a:r>
          </a:p>
          <a:p>
            <a:pPr marL="342900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Aids communication</a:t>
            </a:r>
          </a:p>
          <a:p>
            <a:pPr marL="342900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Pinpoints diagnosis</a:t>
            </a:r>
          </a:p>
        </p:txBody>
      </p:sp>
    </p:spTree>
    <p:extLst>
      <p:ext uri="{BB962C8B-B14F-4D97-AF65-F5344CB8AC3E}">
        <p14:creationId xmlns:p14="http://schemas.microsoft.com/office/powerpoint/2010/main" val="1791428753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Terminology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946404" y="1192931"/>
            <a:ext cx="552203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He has decreased flexion of the </a:t>
            </a:r>
            <a:r>
              <a:rPr lang="en-GB" sz="2400" dirty="0" err="1">
                <a:latin typeface="+mj-lt"/>
              </a:rPr>
              <a:t>tibiofemoral</a:t>
            </a:r>
            <a:r>
              <a:rPr lang="en-GB" sz="2400" dirty="0">
                <a:latin typeface="+mj-lt"/>
              </a:rPr>
              <a:t> joint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He can’t bend his knee</a:t>
            </a:r>
          </a:p>
          <a:p>
            <a:pPr marL="800100" lvl="1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She has a superficial contusion inferior to the right side sacroiliac joint	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She has bruised her bum</a:t>
            </a:r>
          </a:p>
          <a:p>
            <a:pPr marL="800100" lvl="1" indent="-342900">
              <a:buFont typeface="Arial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He has severe pain during both abduction and flexion of the </a:t>
            </a:r>
            <a:r>
              <a:rPr lang="en-GB" sz="2400" dirty="0" err="1">
                <a:latin typeface="+mj-lt"/>
              </a:rPr>
              <a:t>glenohumeral</a:t>
            </a:r>
            <a:r>
              <a:rPr lang="en-GB" sz="2400" dirty="0">
                <a:latin typeface="+mj-lt"/>
              </a:rPr>
              <a:t> joint</a:t>
            </a:r>
          </a:p>
          <a:p>
            <a:pPr marL="800100" lvl="1" indent="-342900">
              <a:buFont typeface="Arial" charset="0"/>
              <a:buChar char="•"/>
            </a:pPr>
            <a:r>
              <a:rPr lang="en-US" sz="2400" dirty="0">
                <a:latin typeface="+mj-lt"/>
              </a:rPr>
              <a:t>It hurts when he lies on his arm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0728507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Terminology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6052662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946404" y="1700808"/>
            <a:ext cx="47057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Position has to be considered in relation to the </a:t>
            </a:r>
            <a:r>
              <a:rPr lang="en-GB" sz="2400">
                <a:latin typeface="+mj-lt"/>
              </a:rPr>
              <a:t>anatomical position</a:t>
            </a:r>
            <a:endParaRPr lang="en-GB" sz="2400" dirty="0"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2782627"/>
            <a:ext cx="3384376" cy="3526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505830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Terminology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040" y="16313"/>
            <a:ext cx="3456384" cy="5715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72007" y="1106462"/>
            <a:ext cx="46337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Sagittal (Blue)</a:t>
            </a:r>
          </a:p>
          <a:p>
            <a:r>
              <a:rPr lang="en-GB" sz="2400" dirty="0">
                <a:latin typeface="+mj-lt"/>
              </a:rPr>
              <a:t>– Splits body in to left and right</a:t>
            </a:r>
          </a:p>
          <a:p>
            <a:r>
              <a:rPr lang="en-GB" sz="2400" dirty="0">
                <a:latin typeface="+mj-lt"/>
              </a:rPr>
              <a:t>– Movement is front to back</a:t>
            </a:r>
          </a:p>
          <a:p>
            <a:r>
              <a:rPr lang="en-GB" sz="2400" dirty="0">
                <a:latin typeface="+mj-lt"/>
              </a:rPr>
              <a:t>– Flexion and extension</a:t>
            </a:r>
          </a:p>
          <a:p>
            <a:r>
              <a:rPr lang="en-GB" sz="2400" dirty="0">
                <a:latin typeface="+mj-lt"/>
              </a:rPr>
              <a:t>• Transverse (Yellow)</a:t>
            </a:r>
          </a:p>
          <a:p>
            <a:r>
              <a:rPr lang="en-GB" sz="2400" dirty="0">
                <a:latin typeface="+mj-lt"/>
              </a:rPr>
              <a:t>– Splits body in to top and bottom</a:t>
            </a:r>
          </a:p>
          <a:p>
            <a:r>
              <a:rPr lang="en-GB" sz="2400" dirty="0">
                <a:latin typeface="+mj-lt"/>
              </a:rPr>
              <a:t>– Rotational movement</a:t>
            </a:r>
          </a:p>
          <a:p>
            <a:r>
              <a:rPr lang="en-GB" sz="2400" dirty="0">
                <a:latin typeface="+mj-lt"/>
              </a:rPr>
              <a:t>• Coronal/Frontal (Green)</a:t>
            </a:r>
          </a:p>
          <a:p>
            <a:r>
              <a:rPr lang="en-GB" sz="2400" dirty="0">
                <a:latin typeface="+mj-lt"/>
              </a:rPr>
              <a:t>– Splits body in to front and back</a:t>
            </a:r>
          </a:p>
          <a:p>
            <a:r>
              <a:rPr lang="en-GB" sz="2400" dirty="0">
                <a:latin typeface="+mj-lt"/>
              </a:rPr>
              <a:t>– Movement is abduction and</a:t>
            </a:r>
          </a:p>
          <a:p>
            <a:r>
              <a:rPr lang="en-GB" sz="2400" dirty="0">
                <a:latin typeface="+mj-lt"/>
              </a:rPr>
              <a:t>adduction</a:t>
            </a:r>
          </a:p>
        </p:txBody>
      </p:sp>
    </p:spTree>
    <p:extLst>
      <p:ext uri="{BB962C8B-B14F-4D97-AF65-F5344CB8AC3E}">
        <p14:creationId xmlns:p14="http://schemas.microsoft.com/office/powerpoint/2010/main" val="1151918506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Terminology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672007" y="1106462"/>
            <a:ext cx="463370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Anterior (ventral) 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To the front or in front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Posterior (dorsal)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To the rear or behind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Superior (cephalic)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Above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Inferior (caudal)	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Below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Cephalic and caudal are normally used in relation to the trunk</a:t>
            </a:r>
          </a:p>
        </p:txBody>
      </p:sp>
    </p:spTree>
    <p:extLst>
      <p:ext uri="{BB962C8B-B14F-4D97-AF65-F5344CB8AC3E}">
        <p14:creationId xmlns:p14="http://schemas.microsoft.com/office/powerpoint/2010/main" val="1683348702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Terminology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672006" y="1106462"/>
            <a:ext cx="699633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Lateral 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Away from the sagittal plane or midline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Medial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Towards the sagittal plane or midline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Distal 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Further away from the trunk or root of the limb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Proximal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Closer to the trunk or root of the limb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Superficial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Closer to the surface of the body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Deep</a:t>
            </a:r>
          </a:p>
          <a:p>
            <a:pPr marL="800100" lvl="1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Further away from the body surface</a:t>
            </a:r>
          </a:p>
        </p:txBody>
      </p:sp>
    </p:spTree>
    <p:extLst>
      <p:ext uri="{BB962C8B-B14F-4D97-AF65-F5344CB8AC3E}">
        <p14:creationId xmlns:p14="http://schemas.microsoft.com/office/powerpoint/2010/main" val="946221297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Terminology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9049" y="1052736"/>
            <a:ext cx="4164070" cy="5805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167620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Terminology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946404" y="1484784"/>
            <a:ext cx="59298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>
                <a:solidFill>
                  <a:srgbClr val="595959"/>
                </a:solidFill>
                <a:latin typeface="+mj-lt"/>
              </a:rPr>
              <a:t>What is more proximal to the </a:t>
            </a:r>
            <a:r>
              <a:rPr lang="en-GB" sz="2400">
                <a:solidFill>
                  <a:srgbClr val="595959"/>
                </a:solidFill>
                <a:latin typeface="+mj-lt"/>
              </a:rPr>
              <a:t>hip, the Ankle </a:t>
            </a:r>
            <a:r>
              <a:rPr lang="en-GB" sz="2400" dirty="0">
                <a:solidFill>
                  <a:srgbClr val="595959"/>
                </a:solidFill>
                <a:latin typeface="+mj-lt"/>
              </a:rPr>
              <a:t>or knee?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solidFill>
                  <a:srgbClr val="595959"/>
                </a:solidFill>
                <a:latin typeface="+mj-lt"/>
              </a:rPr>
              <a:t>Which finger and which toe are on the medial side of each extremity?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46751744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Terminology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946404" y="1484784"/>
            <a:ext cx="592985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When walking like Charlie Chaplin, have the feet been laterally or medially rotated?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How </a:t>
            </a:r>
            <a:r>
              <a:rPr lang="en-GB" sz="2400">
                <a:latin typeface="+mj-lt"/>
              </a:rPr>
              <a:t>are rotations </a:t>
            </a:r>
            <a:r>
              <a:rPr lang="en-GB" sz="2400" dirty="0">
                <a:latin typeface="+mj-lt"/>
              </a:rPr>
              <a:t>of the head and trunk referred </a:t>
            </a:r>
            <a:r>
              <a:rPr lang="it-IT" sz="2400" dirty="0">
                <a:latin typeface="+mj-lt"/>
              </a:rPr>
              <a:t>to?</a:t>
            </a:r>
          </a:p>
          <a:p>
            <a:pPr marL="342900" indent="-342900">
              <a:buFont typeface="Arial" charset="0"/>
              <a:buChar char="•"/>
            </a:pPr>
            <a:r>
              <a:rPr lang="it-IT" sz="2400" dirty="0">
                <a:latin typeface="+mj-lt"/>
              </a:rPr>
              <a:t>Your </a:t>
            </a:r>
            <a:r>
              <a:rPr lang="it-IT" sz="2400" dirty="0" err="1">
                <a:latin typeface="+mj-lt"/>
              </a:rPr>
              <a:t>quadriceps</a:t>
            </a:r>
            <a:r>
              <a:rPr lang="it-IT" sz="2400" dirty="0">
                <a:latin typeface="+mj-lt"/>
              </a:rPr>
              <a:t> are </a:t>
            </a:r>
            <a:r>
              <a:rPr lang="it-IT" sz="2400" dirty="0" err="1">
                <a:latin typeface="+mj-lt"/>
              </a:rPr>
              <a:t>where</a:t>
            </a:r>
            <a:r>
              <a:rPr lang="it-IT" sz="2400" dirty="0">
                <a:latin typeface="+mj-lt"/>
              </a:rPr>
              <a:t> in relation to the </a:t>
            </a:r>
            <a:r>
              <a:rPr lang="it-IT" sz="2400" dirty="0" err="1">
                <a:latin typeface="+mj-lt"/>
              </a:rPr>
              <a:t>thigh</a:t>
            </a:r>
            <a:r>
              <a:rPr lang="it-IT" sz="2400" dirty="0">
                <a:latin typeface="+mj-lt"/>
              </a:rPr>
              <a:t>?</a:t>
            </a:r>
          </a:p>
          <a:p>
            <a:pPr marL="342900" indent="-342900">
              <a:buFont typeface="Arial" charset="0"/>
              <a:buChar char="•"/>
            </a:pPr>
            <a:r>
              <a:rPr lang="it-IT" sz="2400" dirty="0">
                <a:latin typeface="+mj-lt"/>
              </a:rPr>
              <a:t>Your </a:t>
            </a:r>
            <a:r>
              <a:rPr lang="it-IT" sz="2400" dirty="0" err="1">
                <a:latin typeface="+mj-lt"/>
              </a:rPr>
              <a:t>Achilles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>
                <a:latin typeface="+mj-lt"/>
              </a:rPr>
              <a:t>tendon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>
                <a:latin typeface="+mj-lt"/>
              </a:rPr>
              <a:t>is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>
                <a:latin typeface="+mj-lt"/>
              </a:rPr>
              <a:t>where</a:t>
            </a:r>
            <a:r>
              <a:rPr lang="it-IT" sz="2400" dirty="0">
                <a:latin typeface="+mj-lt"/>
              </a:rPr>
              <a:t> in relation to the </a:t>
            </a:r>
            <a:r>
              <a:rPr lang="it-IT" sz="2400" dirty="0" err="1">
                <a:latin typeface="+mj-lt"/>
              </a:rPr>
              <a:t>lower</a:t>
            </a:r>
            <a:r>
              <a:rPr lang="it-IT" sz="2400" dirty="0">
                <a:latin typeface="+mj-lt"/>
              </a:rPr>
              <a:t> </a:t>
            </a:r>
            <a:r>
              <a:rPr lang="it-IT" sz="2400" dirty="0" err="1">
                <a:latin typeface="+mj-lt"/>
              </a:rPr>
              <a:t>leg</a:t>
            </a:r>
            <a:r>
              <a:rPr lang="it-IT" sz="2400" dirty="0">
                <a:latin typeface="+mj-lt"/>
              </a:rPr>
              <a:t>?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85638878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How to assess?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946404" y="1484784"/>
            <a:ext cx="592985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de-DE" sz="2400" dirty="0" err="1">
                <a:latin typeface="+mj-lt"/>
              </a:rPr>
              <a:t>We</a:t>
            </a:r>
            <a:r>
              <a:rPr lang="de-DE" sz="2400" dirty="0">
                <a:latin typeface="+mj-lt"/>
              </a:rPr>
              <a:t> </a:t>
            </a:r>
            <a:r>
              <a:rPr lang="de-DE" sz="2400" dirty="0" err="1">
                <a:latin typeface="+mj-lt"/>
              </a:rPr>
              <a:t>ask</a:t>
            </a:r>
            <a:endParaRPr lang="de-DE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endParaRPr lang="de-DE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de-DE" sz="2400" dirty="0" err="1">
                <a:latin typeface="+mj-lt"/>
              </a:rPr>
              <a:t>We</a:t>
            </a:r>
            <a:r>
              <a:rPr lang="de-DE" sz="2400" dirty="0">
                <a:latin typeface="+mj-lt"/>
              </a:rPr>
              <a:t> </a:t>
            </a:r>
            <a:r>
              <a:rPr lang="de-DE" sz="2400" dirty="0" err="1">
                <a:latin typeface="+mj-lt"/>
              </a:rPr>
              <a:t>look</a:t>
            </a:r>
            <a:endParaRPr lang="de-DE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endParaRPr lang="de-DE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de-DE" sz="2400" dirty="0" err="1">
                <a:latin typeface="+mj-lt"/>
              </a:rPr>
              <a:t>We</a:t>
            </a:r>
            <a:r>
              <a:rPr lang="de-DE" sz="2400" dirty="0">
                <a:latin typeface="+mj-lt"/>
              </a:rPr>
              <a:t> </a:t>
            </a:r>
            <a:r>
              <a:rPr lang="de-DE" sz="2400" dirty="0" err="1">
                <a:latin typeface="+mj-lt"/>
              </a:rPr>
              <a:t>move</a:t>
            </a:r>
            <a:endParaRPr lang="de-DE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endParaRPr lang="de-DE" sz="2400" dirty="0">
              <a:latin typeface="+mj-lt"/>
            </a:endParaRPr>
          </a:p>
          <a:p>
            <a:pPr marL="342900" indent="-342900">
              <a:buFont typeface="Arial" charset="0"/>
              <a:buChar char="•"/>
            </a:pPr>
            <a:r>
              <a:rPr lang="de-DE" sz="2400" dirty="0">
                <a:latin typeface="+mj-lt"/>
              </a:rPr>
              <a:t>Sports </a:t>
            </a:r>
            <a:r>
              <a:rPr lang="de-DE" sz="2400" dirty="0" err="1">
                <a:latin typeface="+mj-lt"/>
              </a:rPr>
              <a:t>Therapist</a:t>
            </a:r>
            <a:r>
              <a:rPr lang="de-DE" sz="2400" dirty="0">
                <a:latin typeface="+mj-lt"/>
              </a:rPr>
              <a:t> </a:t>
            </a:r>
            <a:r>
              <a:rPr lang="uk-UA" sz="2400" dirty="0">
                <a:latin typeface="+mj-lt"/>
              </a:rPr>
              <a:t>E&amp;A</a:t>
            </a:r>
            <a:r>
              <a:rPr lang="en-GB" sz="2400" dirty="0">
                <a:latin typeface="+mj-lt"/>
              </a:rPr>
              <a:t> </a:t>
            </a:r>
            <a:r>
              <a:rPr lang="en-US" sz="2400" dirty="0">
                <a:latin typeface="+mj-lt"/>
              </a:rPr>
              <a:t>protocol:</a:t>
            </a:r>
          </a:p>
          <a:p>
            <a:pPr marL="342900" indent="-342900">
              <a:buFont typeface="Arial" charset="0"/>
              <a:buChar char="•"/>
            </a:pPr>
            <a:endParaRPr lang="en-US" sz="2400" dirty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US" sz="2400" dirty="0">
                <a:latin typeface="+mj-lt"/>
              </a:rPr>
              <a:t>Subjective</a:t>
            </a:r>
          </a:p>
          <a:p>
            <a:pPr marL="800100" lvl="1" indent="-342900">
              <a:buFont typeface="Arial" charset="0"/>
              <a:buChar char="•"/>
            </a:pPr>
            <a:endParaRPr lang="en-US" sz="2400" dirty="0">
              <a:latin typeface="+mj-lt"/>
            </a:endParaRPr>
          </a:p>
          <a:p>
            <a:pPr marL="800100" lvl="1" indent="-342900">
              <a:buFont typeface="Arial" charset="0"/>
              <a:buChar char="•"/>
            </a:pPr>
            <a:r>
              <a:rPr lang="en-US" sz="2400" dirty="0">
                <a:latin typeface="+mj-lt"/>
              </a:rPr>
              <a:t>Objective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00282035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pPr eaLnBrk="1" hangingPunct="1">
              <a:defRPr/>
            </a:pPr>
            <a:r>
              <a:rPr lang="en-US"/>
              <a:t>How to assess?</a:t>
            </a:r>
            <a:endParaRPr lang="en-US" dirty="0">
              <a:ea typeface="+mj-e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946404" y="1484784"/>
            <a:ext cx="592985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Palpate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Active ROM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Passive ROM (Passive Overpressure)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Resisted ROM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latin typeface="+mj-lt"/>
              </a:rPr>
              <a:t>Muscle Tests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+mj-lt"/>
              </a:rPr>
              <a:t>Ligament Tests</a:t>
            </a:r>
          </a:p>
          <a:p>
            <a:pPr marL="342900" indent="-342900">
              <a:buFont typeface="Arial" charset="0"/>
              <a:buChar char="•"/>
            </a:pPr>
            <a:r>
              <a:rPr lang="en-GB" sz="2400" dirty="0">
                <a:solidFill>
                  <a:srgbClr val="FF0000"/>
                </a:solidFill>
                <a:latin typeface="+mj-lt"/>
              </a:rPr>
              <a:t>Special Tests</a:t>
            </a:r>
          </a:p>
        </p:txBody>
      </p:sp>
    </p:spTree>
    <p:extLst>
      <p:ext uri="{BB962C8B-B14F-4D97-AF65-F5344CB8AC3E}">
        <p14:creationId xmlns:p14="http://schemas.microsoft.com/office/powerpoint/2010/main" val="1423185129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 txBox="1">
            <a:spLocks/>
          </p:cNvSpPr>
          <p:nvPr/>
        </p:nvSpPr>
        <p:spPr>
          <a:xfrm>
            <a:off x="946150" y="188640"/>
            <a:ext cx="7759149" cy="6408711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Flexion</a:t>
            </a:r>
          </a:p>
          <a:p>
            <a:r>
              <a:rPr lang="en-GB" sz="1800" dirty="0"/>
              <a:t>Extension</a:t>
            </a:r>
          </a:p>
          <a:p>
            <a:r>
              <a:rPr lang="en-GB" sz="1800" dirty="0"/>
              <a:t>Hyperextension</a:t>
            </a:r>
          </a:p>
          <a:p>
            <a:r>
              <a:rPr lang="en-GB" sz="1800" dirty="0"/>
              <a:t>Circumduction</a:t>
            </a:r>
          </a:p>
          <a:p>
            <a:r>
              <a:rPr lang="en-GB" sz="1800" dirty="0"/>
              <a:t>Adduction</a:t>
            </a:r>
          </a:p>
          <a:p>
            <a:r>
              <a:rPr lang="en-GB" sz="1800" dirty="0"/>
              <a:t>Abduction</a:t>
            </a:r>
          </a:p>
          <a:p>
            <a:r>
              <a:rPr lang="en-GB" sz="1800" dirty="0"/>
              <a:t>External rotation</a:t>
            </a:r>
          </a:p>
          <a:p>
            <a:r>
              <a:rPr lang="en-GB" sz="1800" dirty="0"/>
              <a:t>Internal rotation</a:t>
            </a:r>
          </a:p>
          <a:p>
            <a:r>
              <a:rPr lang="en-GB" sz="1800" dirty="0"/>
              <a:t>Inversion</a:t>
            </a:r>
          </a:p>
          <a:p>
            <a:r>
              <a:rPr lang="en-GB" sz="1800" dirty="0"/>
              <a:t>Eversion</a:t>
            </a:r>
          </a:p>
          <a:p>
            <a:r>
              <a:rPr lang="en-GB" sz="1800" dirty="0"/>
              <a:t>Dorsiflexion</a:t>
            </a:r>
          </a:p>
          <a:p>
            <a:r>
              <a:rPr lang="en-GB" sz="1800" dirty="0" err="1"/>
              <a:t>Plantarflexion</a:t>
            </a:r>
            <a:endParaRPr lang="en-GB" sz="1800" dirty="0"/>
          </a:p>
          <a:p>
            <a:r>
              <a:rPr lang="en-GB" sz="1800" dirty="0"/>
              <a:t>Radial deviation</a:t>
            </a:r>
          </a:p>
          <a:p>
            <a:r>
              <a:rPr lang="en-GB" sz="1800" dirty="0"/>
              <a:t>Ulnar deviation</a:t>
            </a:r>
          </a:p>
          <a:p>
            <a:r>
              <a:rPr lang="en-GB" sz="1800" dirty="0"/>
              <a:t>Supination</a:t>
            </a:r>
          </a:p>
          <a:p>
            <a:r>
              <a:rPr lang="en-GB" sz="1800" dirty="0"/>
              <a:t>Pronation</a:t>
            </a:r>
          </a:p>
          <a:p>
            <a:r>
              <a:rPr lang="en-GB" sz="1800" dirty="0"/>
              <a:t>Elevation</a:t>
            </a:r>
          </a:p>
          <a:p>
            <a:r>
              <a:rPr lang="en-GB" sz="1800" dirty="0"/>
              <a:t>Depression</a:t>
            </a:r>
          </a:p>
          <a:p>
            <a:r>
              <a:rPr lang="en-GB" sz="1800" dirty="0"/>
              <a:t>Frontal Plane</a:t>
            </a:r>
          </a:p>
          <a:p>
            <a:r>
              <a:rPr lang="en-GB" sz="1800" dirty="0"/>
              <a:t>Sagittal Plane</a:t>
            </a:r>
          </a:p>
          <a:p>
            <a:r>
              <a:rPr lang="en-GB" sz="1800" dirty="0"/>
              <a:t>Transverse Plane</a:t>
            </a:r>
          </a:p>
          <a:p>
            <a:r>
              <a:rPr lang="en-GB" sz="1800" dirty="0"/>
              <a:t>Frontal Axis</a:t>
            </a:r>
          </a:p>
          <a:p>
            <a:r>
              <a:rPr lang="en-GB" sz="1800" dirty="0"/>
              <a:t>Sagittal Axis</a:t>
            </a:r>
          </a:p>
          <a:p>
            <a:r>
              <a:rPr lang="en-GB" sz="1800" dirty="0"/>
              <a:t>Transverse Axis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5848175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57686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 txBox="1">
            <a:spLocks/>
          </p:cNvSpPr>
          <p:nvPr/>
        </p:nvSpPr>
        <p:spPr>
          <a:xfrm>
            <a:off x="946150" y="188640"/>
            <a:ext cx="7759149" cy="6408711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Agonist</a:t>
            </a:r>
          </a:p>
          <a:p>
            <a:r>
              <a:rPr lang="en-GB" sz="1800" dirty="0"/>
              <a:t>Antagonist</a:t>
            </a:r>
          </a:p>
          <a:p>
            <a:r>
              <a:rPr lang="en-GB" sz="1800" dirty="0" err="1"/>
              <a:t>Syngerist</a:t>
            </a:r>
            <a:endParaRPr lang="en-GB" sz="1800" dirty="0"/>
          </a:p>
          <a:p>
            <a:r>
              <a:rPr lang="en-GB" sz="1800" dirty="0"/>
              <a:t>Fixator</a:t>
            </a:r>
          </a:p>
          <a:p>
            <a:r>
              <a:rPr lang="en-GB" sz="1800" dirty="0"/>
              <a:t>Isotonic Contraction</a:t>
            </a:r>
          </a:p>
          <a:p>
            <a:pPr lvl="1"/>
            <a:r>
              <a:rPr lang="en-GB" sz="1600" dirty="0"/>
              <a:t>Concentric</a:t>
            </a:r>
          </a:p>
          <a:p>
            <a:pPr lvl="1"/>
            <a:r>
              <a:rPr lang="en-GB" sz="1600" dirty="0"/>
              <a:t>Eccentric	</a:t>
            </a:r>
          </a:p>
          <a:p>
            <a:r>
              <a:rPr lang="en-GB" sz="1800" dirty="0"/>
              <a:t>Isokinetic Contraction</a:t>
            </a:r>
          </a:p>
          <a:p>
            <a:r>
              <a:rPr lang="en-GB" sz="1800" dirty="0"/>
              <a:t>Isometric Contraction</a:t>
            </a:r>
          </a:p>
          <a:p>
            <a:r>
              <a:rPr lang="en-GB" sz="1800" dirty="0"/>
              <a:t>Origin	</a:t>
            </a:r>
          </a:p>
          <a:p>
            <a:r>
              <a:rPr lang="en-GB" sz="1800" dirty="0"/>
              <a:t>Insertion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517028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 </a:t>
            </a:r>
            <a:r>
              <a:rPr lang="en-US" dirty="0" err="1"/>
              <a:t>moodle</a:t>
            </a:r>
            <a:r>
              <a:rPr lang="en-US" dirty="0"/>
              <a:t> create a wiki around these terms.</a:t>
            </a:r>
          </a:p>
          <a:p>
            <a:r>
              <a:rPr lang="en-US" dirty="0"/>
              <a:t>Define each one in turn </a:t>
            </a:r>
            <a:r>
              <a:rPr lang="en-US"/>
              <a:t>with examples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8676" y="5994853"/>
            <a:ext cx="2273448" cy="74917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45671117"/>
      </p:ext>
    </p:extLst>
  </p:cSld>
  <p:clrMapOvr>
    <a:masterClrMapping/>
  </p:clrMapOvr>
</p:sld>
</file>

<file path=ppt/theme/theme1.xml><?xml version="1.0" encoding="utf-8"?>
<a:theme xmlns:a="http://schemas.openxmlformats.org/drawingml/2006/main" name="Anatomy and Phys Sport Therap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atomy and Phys Sport Therapy" id="{AED42193-CB4E-C445-B786-CE28E2804A0B}" vid="{F378C1D1-3577-8B4D-BA27-FFCFB33DC3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Anatomy and Phys Sport Therapy</Template>
  <TotalTime>0</TotalTime>
  <Words>555</Words>
  <Application>Microsoft Office PowerPoint</Application>
  <PresentationFormat>On-screen Show (4:3)</PresentationFormat>
  <Paragraphs>157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Century Schoolbook</vt:lpstr>
      <vt:lpstr>Wingdings</vt:lpstr>
      <vt:lpstr>Wingdings 2</vt:lpstr>
      <vt:lpstr>Anatomy and Phys Sport Therapy</vt:lpstr>
      <vt:lpstr>Introduction to Clinical Assessment – Overview</vt:lpstr>
      <vt:lpstr>What is the module about? </vt:lpstr>
      <vt:lpstr>Format</vt:lpstr>
      <vt:lpstr>Why is this Important?</vt:lpstr>
      <vt:lpstr>Assessment</vt:lpstr>
      <vt:lpstr>Aims of the session </vt:lpstr>
      <vt:lpstr>Terminology</vt:lpstr>
      <vt:lpstr>Terminology</vt:lpstr>
      <vt:lpstr>Terminology</vt:lpstr>
      <vt:lpstr>Terminology</vt:lpstr>
      <vt:lpstr>Terminology</vt:lpstr>
      <vt:lpstr>Terminology</vt:lpstr>
      <vt:lpstr>Terminology</vt:lpstr>
      <vt:lpstr>Terminology</vt:lpstr>
      <vt:lpstr>Terminology</vt:lpstr>
      <vt:lpstr>How to assess?</vt:lpstr>
      <vt:lpstr>How to assess?</vt:lpstr>
      <vt:lpstr>PowerPoint Presentation</vt:lpstr>
      <vt:lpstr>PowerPoint Presentation</vt:lpstr>
      <vt:lpstr>Task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16</cp:revision>
  <cp:lastPrinted>2016-10-04T10:20:29Z</cp:lastPrinted>
  <dcterms:created xsi:type="dcterms:W3CDTF">2016-10-04T07:42:57Z</dcterms:created>
  <dcterms:modified xsi:type="dcterms:W3CDTF">2021-09-28T09:48:00Z</dcterms:modified>
</cp:coreProperties>
</file>