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87" r:id="rId6"/>
    <p:sldId id="262" r:id="rId7"/>
    <p:sldId id="261" r:id="rId8"/>
    <p:sldId id="288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>
        <p:scale>
          <a:sx n="147" d="100"/>
          <a:sy n="147" d="100"/>
        </p:scale>
        <p:origin x="-1712" y="-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printerSettings" Target="printerSettings/printerSettings1.bin"/><Relationship Id="rId12" Type="http://schemas.openxmlformats.org/officeDocument/2006/relationships/presProps" Target="presProps.xml"/><Relationship Id="rId13" Type="http://schemas.openxmlformats.org/officeDocument/2006/relationships/viewProps" Target="viewProps.xml"/><Relationship Id="rId14" Type="http://schemas.openxmlformats.org/officeDocument/2006/relationships/theme" Target="theme/theme1.xml"/><Relationship Id="rId15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Georgia" pitchFamily="18" charset="0"/>
              </a:defRPr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Georgia" pitchFamily="18" charset="0"/>
              </a:defRPr>
            </a:lvl1pPr>
          </a:lstStyle>
          <a:p>
            <a:fld id="{4D179E09-E032-4534-B906-737FEDD4DDF3}" type="datetimeFigureOut">
              <a:rPr lang="en-GB" smtClean="0"/>
              <a:pPr/>
              <a:t>09/12/14</a:t>
            </a:fld>
            <a:endParaRPr lang="en-GB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Georgia" pitchFamily="18" charset="0"/>
              </a:defRPr>
            </a:lvl1pPr>
          </a:lstStyle>
          <a:p>
            <a:endParaRPr lang="en-GB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Georgia" pitchFamily="18" charset="0"/>
              </a:defRPr>
            </a:lvl1pPr>
          </a:lstStyle>
          <a:p>
            <a:fld id="{8402E07B-21AE-4C7C-BDB2-C082EC552071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4334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Georgia" pitchFamily="18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Georgia" pitchFamily="18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Georgia" pitchFamily="18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Georgia" pitchFamily="18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Georgia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C88C60-BD6E-480B-A5FA-E73880EA1C9E}" type="datetimeFigureOut">
              <a:rPr lang="en-GB" smtClean="0"/>
              <a:pPr/>
              <a:t>09/12/14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1A87D6-B764-479B-A741-60F1806A0AE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 smtClean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  <a:latin typeface="Georgia" pitchFamily="18" charset="0"/>
              </a:defRPr>
            </a:lvl1pPr>
          </a:lstStyle>
          <a:p>
            <a:fld id="{D0C88C60-BD6E-480B-A5FA-E73880EA1C9E}" type="datetimeFigureOut">
              <a:rPr lang="en-GB" smtClean="0"/>
              <a:pPr/>
              <a:t>09/12/14</a:t>
            </a:fld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  <a:latin typeface="Georgia" pitchFamily="18" charset="0"/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latin typeface="Georgia" pitchFamily="18" charset="0"/>
              </a:defRPr>
            </a:lvl1pPr>
          </a:lstStyle>
          <a:p>
            <a:fld id="{ED1A87D6-B764-479B-A741-60F1806A0AE5}" type="slidenum">
              <a:rPr lang="en-GB" smtClean="0"/>
              <a:pPr/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Georgia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Georgia" pitchFamily="18" charset="0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Georgia" pitchFamily="18" charset="0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Georgia" pitchFamily="18" charset="0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Georgia" pitchFamily="18" charset="0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Georgia" pitchFamily="18" charset="0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://www.oxfordislamicstudies.com/article/opr/t125/e356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Medical Ethics and Islam: UK Perspectives and Issues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Islam in the West</a:t>
            </a:r>
          </a:p>
          <a:p>
            <a:r>
              <a:rPr lang="en-GB" dirty="0" smtClean="0"/>
              <a:t>Gary R. </a:t>
            </a:r>
            <a:r>
              <a:rPr lang="en-GB" dirty="0" smtClean="0"/>
              <a:t>Bunt</a:t>
            </a:r>
          </a:p>
          <a:p>
            <a:r>
              <a:rPr lang="en-GB" sz="1900" dirty="0" smtClean="0">
                <a:solidFill>
                  <a:srgbClr val="FF0000"/>
                </a:solidFill>
              </a:rPr>
              <a:t>Moodle version – not for distribution</a:t>
            </a:r>
            <a:endParaRPr lang="en-GB" sz="19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85000" lnSpcReduction="10000"/>
          </a:bodyPr>
          <a:lstStyle/>
          <a:p>
            <a:r>
              <a:rPr lang="en-GB" i="1" dirty="0" smtClean="0"/>
              <a:t>A field of inquiry dealing with the moral obligations of health professionals and society in meeting the needs of the sick and injured, providing a framework for moral judgment and ethical decision making in the wake of phenomenal advancements in medicine. </a:t>
            </a:r>
          </a:p>
          <a:p>
            <a:endParaRPr lang="en-GB" i="1" dirty="0" smtClean="0"/>
          </a:p>
          <a:p>
            <a:r>
              <a:rPr lang="en-GB" i="1" dirty="0" smtClean="0"/>
              <a:t>Muslim jurists employ the principles of public interest (</a:t>
            </a:r>
            <a:r>
              <a:rPr lang="en-GB" i="1" dirty="0" err="1" smtClean="0">
                <a:solidFill>
                  <a:srgbClr val="FF0000"/>
                </a:solidFill>
              </a:rPr>
              <a:t>maslahah</a:t>
            </a:r>
            <a:r>
              <a:rPr lang="en-GB" i="1" dirty="0" smtClean="0"/>
              <a:t>) and equity (</a:t>
            </a:r>
            <a:r>
              <a:rPr lang="en-GB" i="1" dirty="0" err="1" smtClean="0">
                <a:solidFill>
                  <a:srgbClr val="FF0000"/>
                </a:solidFill>
              </a:rPr>
              <a:t>istihsan</a:t>
            </a:r>
            <a:r>
              <a:rPr lang="en-GB" i="1" dirty="0" smtClean="0"/>
              <a:t>) in making the majority of decisions dealing with health care policies in general.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Bioethics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i="1" dirty="0" smtClean="0"/>
          </a:p>
          <a:p>
            <a:r>
              <a:rPr lang="en-GB" i="1" dirty="0" smtClean="0"/>
              <a:t> In dealing with patient rights and the obligations of medical professionals, the two principles of protection against distress and constriction (</a:t>
            </a:r>
            <a:r>
              <a:rPr lang="en-GB" i="1" dirty="0" err="1" smtClean="0">
                <a:solidFill>
                  <a:srgbClr val="FF0000"/>
                </a:solidFill>
              </a:rPr>
              <a:t>usr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wa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haraj</a:t>
            </a:r>
            <a:r>
              <a:rPr lang="en-GB" i="1" dirty="0" smtClean="0"/>
              <a:t>) and refraining from causing loss or harm to oneself or to others (</a:t>
            </a:r>
            <a:r>
              <a:rPr lang="en-GB" i="1" dirty="0" smtClean="0">
                <a:solidFill>
                  <a:srgbClr val="FF0000"/>
                </a:solidFill>
              </a:rPr>
              <a:t>la </a:t>
            </a:r>
            <a:r>
              <a:rPr lang="en-GB" i="1" dirty="0" err="1" smtClean="0">
                <a:solidFill>
                  <a:srgbClr val="FF0000"/>
                </a:solidFill>
              </a:rPr>
              <a:t>darar</a:t>
            </a:r>
            <a:r>
              <a:rPr lang="en-GB" i="1" dirty="0" smtClean="0">
                <a:solidFill>
                  <a:srgbClr val="FF0000"/>
                </a:solidFill>
              </a:rPr>
              <a:t> </a:t>
            </a:r>
            <a:r>
              <a:rPr lang="en-GB" i="1" dirty="0" err="1" smtClean="0">
                <a:solidFill>
                  <a:srgbClr val="FF0000"/>
                </a:solidFill>
              </a:rPr>
              <a:t>wa</a:t>
            </a:r>
            <a:r>
              <a:rPr lang="en-GB" i="1" dirty="0" smtClean="0">
                <a:solidFill>
                  <a:srgbClr val="FF0000"/>
                </a:solidFill>
              </a:rPr>
              <a:t> la </a:t>
            </a:r>
            <a:r>
              <a:rPr lang="en-GB" i="1" dirty="0" err="1" smtClean="0">
                <a:solidFill>
                  <a:srgbClr val="FF0000"/>
                </a:solidFill>
              </a:rPr>
              <a:t>dirar</a:t>
            </a:r>
            <a:r>
              <a:rPr lang="en-GB" i="1" dirty="0" smtClean="0"/>
              <a:t>) predominate. Issues such as genetic engineering and human cloning are debated, but no consensus of religious authorities has been reached. </a:t>
            </a:r>
          </a:p>
          <a:p>
            <a:endParaRPr lang="en-GB" dirty="0" smtClean="0"/>
          </a:p>
          <a:p>
            <a:pPr>
              <a:buNone/>
            </a:pPr>
            <a:r>
              <a:rPr lang="en-GB" b="1" dirty="0" smtClean="0"/>
              <a:t>Source</a:t>
            </a:r>
            <a:r>
              <a:rPr lang="en-GB" dirty="0" smtClean="0"/>
              <a:t>: "Bioethics." In </a:t>
            </a:r>
            <a:r>
              <a:rPr lang="en-GB" i="1" dirty="0" smtClean="0"/>
              <a:t>The Oxford Dictionary of Islam</a:t>
            </a:r>
            <a:r>
              <a:rPr lang="en-GB" dirty="0" smtClean="0"/>
              <a:t>. , edited by John L. Esposito. </a:t>
            </a:r>
            <a:r>
              <a:rPr lang="en-GB" i="1" dirty="0" smtClean="0"/>
              <a:t>Oxford Islamic Studies Online</a:t>
            </a:r>
            <a:r>
              <a:rPr lang="en-GB" dirty="0" smtClean="0"/>
              <a:t>, </a:t>
            </a:r>
            <a:r>
              <a:rPr lang="en-GB" dirty="0" smtClean="0">
                <a:hlinkClick r:id="rId2"/>
              </a:rPr>
              <a:t>http://www.oxfordislamicstudies.com/article/opr/t125/e356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issues and Islam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Population planning; contraception</a:t>
            </a:r>
          </a:p>
          <a:p>
            <a:r>
              <a:rPr lang="en-GB" dirty="0" smtClean="0"/>
              <a:t>Gender selection</a:t>
            </a:r>
          </a:p>
          <a:p>
            <a:r>
              <a:rPr lang="en-GB" dirty="0" smtClean="0"/>
              <a:t>Medically assisted conception/IVF </a:t>
            </a:r>
          </a:p>
          <a:p>
            <a:r>
              <a:rPr lang="en-GB" dirty="0" smtClean="0"/>
              <a:t>Embryology </a:t>
            </a:r>
          </a:p>
          <a:p>
            <a:r>
              <a:rPr lang="en-GB" dirty="0" smtClean="0"/>
              <a:t>Reproductive health/rights</a:t>
            </a:r>
          </a:p>
          <a:p>
            <a:r>
              <a:rPr lang="en-GB" dirty="0" smtClean="0"/>
              <a:t>Organ donation, transplantation, blood transfusion</a:t>
            </a:r>
          </a:p>
          <a:p>
            <a:r>
              <a:rPr lang="en-GB" dirty="0" smtClean="0"/>
              <a:t>HIV/AIDS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Transgender surgery</a:t>
            </a:r>
          </a:p>
          <a:p>
            <a:r>
              <a:rPr lang="en-GB" dirty="0" smtClean="0"/>
              <a:t>Female Genital Mutilation/’female circumcision’</a:t>
            </a:r>
          </a:p>
          <a:p>
            <a:r>
              <a:rPr lang="en-GB" dirty="0" smtClean="0"/>
              <a:t>Cosmetic surgery</a:t>
            </a:r>
          </a:p>
          <a:p>
            <a:r>
              <a:rPr lang="en-GB" dirty="0" smtClean="0"/>
              <a:t>Impact of medical treatment on religious practice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issues and Islam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Mental health</a:t>
            </a:r>
          </a:p>
          <a:p>
            <a:r>
              <a:rPr lang="en-GB" dirty="0" smtClean="0"/>
              <a:t>Euthanasia/Do Not Resuscitate Orders</a:t>
            </a:r>
          </a:p>
          <a:p>
            <a:r>
              <a:rPr lang="en-GB" dirty="0" smtClean="0"/>
              <a:t>Post-mortems</a:t>
            </a:r>
          </a:p>
          <a:p>
            <a:r>
              <a:rPr lang="en-GB" dirty="0" smtClean="0"/>
              <a:t>Approaches to disabilities</a:t>
            </a:r>
          </a:p>
          <a:p>
            <a:r>
              <a:rPr lang="en-GB" dirty="0" smtClean="0"/>
              <a:t>Spiritual support/chaplaincy</a:t>
            </a:r>
          </a:p>
          <a:p>
            <a:r>
              <a:rPr lang="en-GB" dirty="0" smtClean="0"/>
              <a:t>Poverty (in some sectors)</a:t>
            </a:r>
          </a:p>
          <a:p>
            <a:r>
              <a:rPr lang="en-GB" dirty="0" smtClean="0"/>
              <a:t>Diet</a:t>
            </a:r>
          </a:p>
          <a:p>
            <a:r>
              <a:rPr lang="en-GB" dirty="0" smtClean="0"/>
              <a:t>Specific issues associated with consanguineous marriages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Medical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 smtClean="0"/>
              <a:t>Institutional and staff approaches to Muslim patients</a:t>
            </a:r>
          </a:p>
          <a:p>
            <a:r>
              <a:rPr lang="en-GB" dirty="0" smtClean="0"/>
              <a:t>Cultural barriers can impede treatment</a:t>
            </a:r>
          </a:p>
          <a:p>
            <a:r>
              <a:rPr lang="en-GB" dirty="0" smtClean="0"/>
              <a:t>Muslim medical staff</a:t>
            </a:r>
          </a:p>
          <a:p>
            <a:r>
              <a:rPr lang="en-GB" dirty="0" smtClean="0"/>
              <a:t>Interfaith approaches</a:t>
            </a:r>
          </a:p>
          <a:p>
            <a:r>
              <a:rPr lang="en-GB" dirty="0" smtClean="0"/>
              <a:t>Hospital space/privacy</a:t>
            </a:r>
          </a:p>
          <a:p>
            <a:r>
              <a:rPr lang="en-GB" dirty="0" smtClean="0"/>
              <a:t>Dress code</a:t>
            </a:r>
          </a:p>
          <a:p>
            <a:r>
              <a:rPr lang="en-GB" dirty="0" smtClean="0"/>
              <a:t>Male and female separation</a:t>
            </a:r>
          </a:p>
          <a:p>
            <a:r>
              <a:rPr lang="en-GB" dirty="0" smtClean="0"/>
              <a:t>Hospital food/</a:t>
            </a:r>
            <a:r>
              <a:rPr lang="en-GB" dirty="0" err="1" smtClean="0"/>
              <a:t>halal</a:t>
            </a:r>
            <a:r>
              <a:rPr lang="en-GB" dirty="0" smtClean="0"/>
              <a:t> requirements</a:t>
            </a:r>
          </a:p>
          <a:p>
            <a:r>
              <a:rPr lang="en-GB" dirty="0" smtClean="0"/>
              <a:t>Standards of care and follow-up</a:t>
            </a:r>
          </a:p>
          <a:p>
            <a:r>
              <a:rPr lang="en-GB" dirty="0" smtClean="0"/>
              <a:t>Education on health issues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General Issues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217</TotalTime>
  <Words>337</Words>
  <Application>Microsoft Macintosh PowerPoint</Application>
  <PresentationFormat>On-screen Show (4:3)</PresentationFormat>
  <Paragraphs>46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Medical Ethics and Islam: UK Perspectives and Issues</vt:lpstr>
      <vt:lpstr>Bioethics</vt:lpstr>
      <vt:lpstr>Bioethics</vt:lpstr>
      <vt:lpstr>Medical issues and Islam</vt:lpstr>
      <vt:lpstr>PowerPoint Presentation</vt:lpstr>
      <vt:lpstr>Medical issues and Islam</vt:lpstr>
      <vt:lpstr>Medical issues</vt:lpstr>
      <vt:lpstr>General Issues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Medical Ethics and Islam: UK Perspectives and Issues</dc:title>
  <dc:creator>sp019</dc:creator>
  <cp:lastModifiedBy>Gary Bunt</cp:lastModifiedBy>
  <cp:revision>18</cp:revision>
  <dcterms:created xsi:type="dcterms:W3CDTF">2014-11-27T13:55:09Z</dcterms:created>
  <dcterms:modified xsi:type="dcterms:W3CDTF">2014-12-09T16:11:06Z</dcterms:modified>
</cp:coreProperties>
</file>