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840" autoAdjust="0"/>
    <p:restoredTop sz="94660"/>
  </p:normalViewPr>
  <p:slideViewPr>
    <p:cSldViewPr snapToGrid="0">
      <p:cViewPr varScale="1">
        <p:scale>
          <a:sx n="67" d="100"/>
          <a:sy n="67" d="100"/>
        </p:scale>
        <p:origin x="653" y="4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CF78B-1B4D-4F58-BEEC-2DAD0BA786F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8C117A0-C218-4DE4-AC32-7843F47278B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7202A6A-CA33-45B9-BDAA-28A68984C2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48D23-7C83-4315-99F4-B67CD6F1A9D8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AC8B6E7-176F-4BDB-9B06-BF520D8F53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49BA283-BF02-4722-972D-4ED80B7F8C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22550-1E79-4D01-9C19-6D8927949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54185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B10E72-E313-44B0-BD09-7AADAE1CF53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56BD892-5FCD-425E-BD66-2388DFE9C31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AF9590-229F-4F80-8A03-208A1B4E028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48D23-7C83-4315-99F4-B67CD6F1A9D8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2960C70-12A3-4EBF-A099-6F5A25ED69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AD5BA7E-76CD-4C46-B1B9-3BDD520875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22550-1E79-4D01-9C19-6D8927949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89823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AF0111-D115-461A-AEDA-28B96713BC4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F182659-C843-4DA6-8A68-6374D9828EB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F87A909-3F76-4D3A-844B-BECF2D4E82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48D23-7C83-4315-99F4-B67CD6F1A9D8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1077A8-90CE-4567-90AC-4D489F23F7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7CB7C50-4B81-4335-A91C-402C09CB085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22550-1E79-4D01-9C19-6D8927949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180420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3F2679-6582-411A-AA82-46C126BA571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EE893B9-5E7C-48B3-ACDA-2826449AC8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C29A983D-E108-40A2-9770-D9671761B8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7F7173D-3AFF-41FF-90EE-9751A43C7A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48D23-7C83-4315-99F4-B67CD6F1A9D8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07C6B6F-7C6A-4736-BB50-5D67702860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BF6DE9-188D-4094-BD95-1C8E9601F6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22550-1E79-4D01-9C19-6D8927949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01113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BE0032-1274-4056-A257-B400885E757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D909EC6-4308-4E1F-81CF-E9413C30C63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E36B756-52E9-49C1-A9B9-99F96A49973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85868E7-33A1-4BC4-A9AD-1D49369AF0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C48B879F-9FCC-40D5-92D4-EF84F9DE741B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9D47F3D-BC1B-4D86-8509-73A0679A050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48D23-7C83-4315-99F4-B67CD6F1A9D8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EFA0F45-7B23-47FF-8668-D01B7B7554A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EE9C267-6B28-4F2C-9B83-27E6B01D5C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22550-1E79-4D01-9C19-6D8927949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7946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AAEA13-2B96-4583-BDA8-47B68B6CCD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6A5F9B-5A72-46B9-B71A-6474AAF6668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48D23-7C83-4315-99F4-B67CD6F1A9D8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7BCFF54-9400-4BF9-8BD1-62736963AA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8BF31A7-9374-4E37-B299-1BC522773A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22550-1E79-4D01-9C19-6D8927949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382546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8A61B6A-9227-4DAF-B83F-66FC16DA2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48D23-7C83-4315-99F4-B67CD6F1A9D8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C35BD93-0660-4375-8741-A5591C7093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156EC7F-12C4-44F8-9A79-F8FA4792E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22550-1E79-4D01-9C19-6D8927949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316588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9FE100-2099-4EBF-A09E-100C97F3BE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BBF6F5-654D-4F5B-A659-1D13879CAA8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2A8391F-7470-488C-8D87-439113EB051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AC28E9-E534-47C2-AE72-CA72F563144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48D23-7C83-4315-99F4-B67CD6F1A9D8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A0C6A3A-D724-4F8C-8A05-207FFE3E8B8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EF8C49-DE6C-49F6-9233-674F5D40B8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22550-1E79-4D01-9C19-6D8927949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31045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7EA17B-E7F4-4B89-92F8-3A1F655E1F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6F45D19-729B-434A-8850-DC4D981E7E46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45CEB05-9CD2-480D-943D-F350799733C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61D46C8-7FD2-4517-914A-E797FEFEF3A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48D23-7C83-4315-99F4-B67CD6F1A9D8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9DBB8AC-8DEC-44D7-B6EE-7D2EF1E55B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E7DCFA-E096-49C9-AB9F-3EE8A704243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22550-1E79-4D01-9C19-6D8927949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753250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2EA454B-1815-4183-8A8F-FE7EAE7A374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17316B3-D378-4467-90A9-6585113882B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EB31C4B-786E-4D45-B943-5E297BF45BF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48D23-7C83-4315-99F4-B67CD6F1A9D8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6F25139-4833-4C7C-A249-76230BD936E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60FFCC9-AFDE-44CC-97A1-CECD588918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22550-1E79-4D01-9C19-6D8927949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892404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FDB4DDA-F1DB-4E55-A2E2-A602BC51C69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198985-FE90-42F2-9E0E-AAEE4B664F32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6489F4E-83DC-4A5C-BCD0-A99EECA4398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A48D23-7C83-4315-99F4-B67CD6F1A9D8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A9DD182-EF87-44DF-90DC-4D85E63ACA4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EF54718-F3DA-4828-A623-A58CE6CB1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822550-1E79-4D01-9C19-6D8927949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45367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F46E5BD-5CAD-48D5-B604-6A71A48B84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FE6E00-221F-48F2-9C39-6FD00CC8955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1FC818-6921-4E0E-B63D-17697A6DFD3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1A48D23-7C83-4315-99F4-B67CD6F1A9D8}" type="datetimeFigureOut">
              <a:rPr lang="en-GB" smtClean="0"/>
              <a:t>15/09/2020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E93F8E-D318-4C7B-A032-432BC624BD3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C8347E4-C8CB-4FA4-B75B-666670E9262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822550-1E79-4D01-9C19-6D892794963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857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1CC1F9-9447-4844-B3B9-9B795C8A801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753111"/>
            <a:ext cx="9144000" cy="2133599"/>
          </a:xfrm>
        </p:spPr>
        <p:txBody>
          <a:bodyPr/>
          <a:lstStyle/>
          <a:p>
            <a:r>
              <a:rPr lang="en-GB" i="1" dirty="0"/>
              <a:t>Mechanical Oscillations</a:t>
            </a:r>
            <a:r>
              <a:rPr lang="en-GB" dirty="0"/>
              <a:t>:</a:t>
            </a:r>
            <a:br>
              <a:rPr lang="en-GB" dirty="0"/>
            </a:br>
            <a:r>
              <a:rPr lang="en-GB" dirty="0"/>
              <a:t>Simple Harmonic Motion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1A07AFA-304C-4AD8-82C7-9E5E936D21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4282123"/>
            <a:ext cx="9144000" cy="1655762"/>
          </a:xfrm>
        </p:spPr>
        <p:txBody>
          <a:bodyPr>
            <a:normAutofit/>
          </a:bodyPr>
          <a:lstStyle/>
          <a:p>
            <a:r>
              <a:rPr lang="en-GB" sz="4800" i="1" dirty="0"/>
              <a:t>Rob Goodson</a:t>
            </a:r>
          </a:p>
        </p:txBody>
      </p:sp>
    </p:spTree>
    <p:extLst>
      <p:ext uri="{BB962C8B-B14F-4D97-AF65-F5344CB8AC3E}">
        <p14:creationId xmlns:p14="http://schemas.microsoft.com/office/powerpoint/2010/main" val="35936111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234E99-563A-4B63-8BD2-065F67D4D4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0820"/>
            <a:ext cx="10515600" cy="846455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SHM -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93C7A9-015C-4B76-B160-C6445D46DE1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988694"/>
            <a:ext cx="10515600" cy="5658485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sz="3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</a:t>
            </a:r>
            <a:r>
              <a:rPr lang="en-GB" sz="3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 body oscillating backwards and forwards in a reciprocating manner, so that every aspect of its motion recurs on a regular basis, it exhibits </a:t>
            </a:r>
            <a:r>
              <a:rPr lang="en-GB" sz="31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periodic motion</a:t>
            </a:r>
            <a:r>
              <a:rPr lang="en-GB" sz="3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endParaRPr lang="en-GB" sz="3100" dirty="0">
              <a:latin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31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31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piston attached to a connecting rod and crankshaft, reciprocating up and down inside a cylinder, has periodic motion.</a:t>
            </a:r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buNone/>
            </a:pPr>
            <a:endParaRPr lang="en-GB" sz="2400" dirty="0"/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Note:	Acceleration opposes motion as the piston decelerates close to ends A &amp; B, 	but is in the same direction as velocity during mid-stroke.</a:t>
            </a:r>
          </a:p>
          <a:p>
            <a:pPr marL="0" indent="0">
              <a:buNone/>
            </a:pPr>
            <a:endParaRPr lang="en-GB" sz="2400" dirty="0"/>
          </a:p>
        </p:txBody>
      </p:sp>
      <p:grpSp>
        <p:nvGrpSpPr>
          <p:cNvPr id="39" name="Group 38">
            <a:extLst>
              <a:ext uri="{FF2B5EF4-FFF2-40B4-BE49-F238E27FC236}">
                <a16:creationId xmlns:a16="http://schemas.microsoft.com/office/drawing/2014/main" id="{2F56AFD0-45D0-4AB1-9E67-DB220CAFC415}"/>
              </a:ext>
            </a:extLst>
          </p:cNvPr>
          <p:cNvGrpSpPr/>
          <p:nvPr/>
        </p:nvGrpSpPr>
        <p:grpSpPr>
          <a:xfrm>
            <a:off x="2366402" y="2315010"/>
            <a:ext cx="7172325" cy="1218931"/>
            <a:chOff x="1645920" y="2703841"/>
            <a:chExt cx="7172325" cy="1218931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D658F0F2-EDC1-4D8B-B014-8FA3E67552DE}"/>
                </a:ext>
              </a:extLst>
            </p:cNvPr>
            <p:cNvCxnSpPr/>
            <p:nvPr/>
          </p:nvCxnSpPr>
          <p:spPr>
            <a:xfrm>
              <a:off x="2737485" y="3263265"/>
              <a:ext cx="362331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B350D291-7256-4628-A82E-C821E5091E2C}"/>
                </a:ext>
              </a:extLst>
            </p:cNvPr>
            <p:cNvCxnSpPr>
              <a:cxnSpLocks/>
            </p:cNvCxnSpPr>
            <p:nvPr/>
          </p:nvCxnSpPr>
          <p:spPr>
            <a:xfrm>
              <a:off x="2737485" y="3893633"/>
              <a:ext cx="362331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1C244588-085A-40D9-AD1C-AEB7E6D25765}"/>
                </a:ext>
              </a:extLst>
            </p:cNvPr>
            <p:cNvCxnSpPr/>
            <p:nvPr/>
          </p:nvCxnSpPr>
          <p:spPr>
            <a:xfrm>
              <a:off x="1645920" y="3600450"/>
              <a:ext cx="7172325" cy="0"/>
            </a:xfrm>
            <a:prstGeom prst="line">
              <a:avLst/>
            </a:prstGeom>
            <a:ln w="22225">
              <a:prstDash val="lg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85882AA7-76A7-401D-A7D4-1F84A7E2E571}"/>
                </a:ext>
              </a:extLst>
            </p:cNvPr>
            <p:cNvCxnSpPr/>
            <p:nvPr/>
          </p:nvCxnSpPr>
          <p:spPr>
            <a:xfrm>
              <a:off x="5438588" y="3263265"/>
              <a:ext cx="0" cy="627417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54F9FA81-4C70-4D31-A267-AB9B2F7D24C8}"/>
                </a:ext>
              </a:extLst>
            </p:cNvPr>
            <p:cNvCxnSpPr>
              <a:cxnSpLocks/>
            </p:cNvCxnSpPr>
            <p:nvPr/>
          </p:nvCxnSpPr>
          <p:spPr>
            <a:xfrm>
              <a:off x="5650753" y="3263265"/>
              <a:ext cx="0" cy="627417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14" name="Flowchart: Connector 13">
              <a:extLst>
                <a:ext uri="{FF2B5EF4-FFF2-40B4-BE49-F238E27FC236}">
                  <a16:creationId xmlns:a16="http://schemas.microsoft.com/office/drawing/2014/main" id="{B8050657-9389-4248-9B18-6062F5E5A1B2}"/>
                </a:ext>
              </a:extLst>
            </p:cNvPr>
            <p:cNvSpPr/>
            <p:nvPr/>
          </p:nvSpPr>
          <p:spPr>
            <a:xfrm>
              <a:off x="5561108" y="3526941"/>
              <a:ext cx="179290" cy="149401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6" name="Straight Connector 15">
              <a:extLst>
                <a:ext uri="{FF2B5EF4-FFF2-40B4-BE49-F238E27FC236}">
                  <a16:creationId xmlns:a16="http://schemas.microsoft.com/office/drawing/2014/main" id="{3E8E7C11-4059-4B07-9D47-B1E68E38F42F}"/>
                </a:ext>
              </a:extLst>
            </p:cNvPr>
            <p:cNvCxnSpPr/>
            <p:nvPr/>
          </p:nvCxnSpPr>
          <p:spPr>
            <a:xfrm>
              <a:off x="2737485" y="3486897"/>
              <a:ext cx="0" cy="22113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B5D9E3A-4E45-4B2E-BF27-CFD744B6DEF8}"/>
                </a:ext>
              </a:extLst>
            </p:cNvPr>
            <p:cNvCxnSpPr>
              <a:cxnSpLocks/>
            </p:cNvCxnSpPr>
            <p:nvPr/>
          </p:nvCxnSpPr>
          <p:spPr>
            <a:xfrm>
              <a:off x="6374578" y="3489885"/>
              <a:ext cx="0" cy="22113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20" name="Straight Connector 19">
              <a:extLst>
                <a:ext uri="{FF2B5EF4-FFF2-40B4-BE49-F238E27FC236}">
                  <a16:creationId xmlns:a16="http://schemas.microsoft.com/office/drawing/2014/main" id="{01A0EB9D-18F7-4F61-8282-61F3DD11DB8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689170" y="2940596"/>
              <a:ext cx="1849028" cy="636672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>
              <a:extLst>
                <a:ext uri="{FF2B5EF4-FFF2-40B4-BE49-F238E27FC236}">
                  <a16:creationId xmlns:a16="http://schemas.microsoft.com/office/drawing/2014/main" id="{9C90056F-7AAB-43F4-94F5-BC695D3A8F5C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7600539" y="2952376"/>
              <a:ext cx="797299" cy="656914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Flowchart: Connector 26">
              <a:extLst>
                <a:ext uri="{FF2B5EF4-FFF2-40B4-BE49-F238E27FC236}">
                  <a16:creationId xmlns:a16="http://schemas.microsoft.com/office/drawing/2014/main" id="{D1D103F3-7EB6-44EA-81CC-38189FCB85DA}"/>
                </a:ext>
              </a:extLst>
            </p:cNvPr>
            <p:cNvSpPr/>
            <p:nvPr/>
          </p:nvSpPr>
          <p:spPr>
            <a:xfrm>
              <a:off x="8238795" y="3518114"/>
              <a:ext cx="179290" cy="149401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9" name="Flowchart: Connector 28">
              <a:extLst>
                <a:ext uri="{FF2B5EF4-FFF2-40B4-BE49-F238E27FC236}">
                  <a16:creationId xmlns:a16="http://schemas.microsoft.com/office/drawing/2014/main" id="{007A002E-5485-410D-94C7-996F2F02FD70}"/>
                </a:ext>
              </a:extLst>
            </p:cNvPr>
            <p:cNvSpPr/>
            <p:nvPr/>
          </p:nvSpPr>
          <p:spPr>
            <a:xfrm>
              <a:off x="7538198" y="2886635"/>
              <a:ext cx="117661" cy="113549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DEB22DF6-0920-4E50-B5C4-70BFA2AB20A3}"/>
                </a:ext>
              </a:extLst>
            </p:cNvPr>
            <p:cNvSpPr txBox="1"/>
            <p:nvPr/>
          </p:nvSpPr>
          <p:spPr>
            <a:xfrm>
              <a:off x="2402879" y="3244334"/>
              <a:ext cx="35260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B</a:t>
              </a:r>
            </a:p>
          </p:txBody>
        </p:sp>
        <p:sp>
          <p:nvSpPr>
            <p:cNvPr id="32" name="TextBox 31">
              <a:extLst>
                <a:ext uri="{FF2B5EF4-FFF2-40B4-BE49-F238E27FC236}">
                  <a16:creationId xmlns:a16="http://schemas.microsoft.com/office/drawing/2014/main" id="{B17F738B-8531-4956-87C9-D8309583233D}"/>
                </a:ext>
              </a:extLst>
            </p:cNvPr>
            <p:cNvSpPr txBox="1"/>
            <p:nvPr/>
          </p:nvSpPr>
          <p:spPr>
            <a:xfrm>
              <a:off x="6382283" y="3261897"/>
              <a:ext cx="35260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A</a:t>
              </a:r>
            </a:p>
          </p:txBody>
        </p:sp>
        <p:sp>
          <p:nvSpPr>
            <p:cNvPr id="34" name="TextBox 33">
              <a:extLst>
                <a:ext uri="{FF2B5EF4-FFF2-40B4-BE49-F238E27FC236}">
                  <a16:creationId xmlns:a16="http://schemas.microsoft.com/office/drawing/2014/main" id="{B50A9163-17DD-422E-888D-14423DF125ED}"/>
                </a:ext>
              </a:extLst>
            </p:cNvPr>
            <p:cNvSpPr txBox="1"/>
            <p:nvPr/>
          </p:nvSpPr>
          <p:spPr>
            <a:xfrm>
              <a:off x="5641622" y="3553440"/>
              <a:ext cx="35260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P</a:t>
              </a:r>
            </a:p>
          </p:txBody>
        </p:sp>
        <p:sp>
          <p:nvSpPr>
            <p:cNvPr id="36" name="Arrow: Curved Right 35">
              <a:extLst>
                <a:ext uri="{FF2B5EF4-FFF2-40B4-BE49-F238E27FC236}">
                  <a16:creationId xmlns:a16="http://schemas.microsoft.com/office/drawing/2014/main" id="{1CCF545F-C740-47A9-8E79-6E3C3EDE5430}"/>
                </a:ext>
              </a:extLst>
            </p:cNvPr>
            <p:cNvSpPr/>
            <p:nvPr/>
          </p:nvSpPr>
          <p:spPr>
            <a:xfrm rot="4198178">
              <a:off x="7840598" y="2834968"/>
              <a:ext cx="323098" cy="724542"/>
            </a:xfrm>
            <a:prstGeom prst="curved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38" name="TextBox 37">
              <a:extLst>
                <a:ext uri="{FF2B5EF4-FFF2-40B4-BE49-F238E27FC236}">
                  <a16:creationId xmlns:a16="http://schemas.microsoft.com/office/drawing/2014/main" id="{EE3E2624-37DB-482E-9BAC-86E34CF3BF57}"/>
                </a:ext>
              </a:extLst>
            </p:cNvPr>
            <p:cNvSpPr txBox="1"/>
            <p:nvPr/>
          </p:nvSpPr>
          <p:spPr>
            <a:xfrm>
              <a:off x="8283875" y="2703841"/>
              <a:ext cx="35260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ω</a:t>
              </a:r>
            </a:p>
          </p:txBody>
        </p:sp>
      </p:grpSp>
      <p:cxnSp>
        <p:nvCxnSpPr>
          <p:cNvPr id="41" name="Straight Arrow Connector 40">
            <a:extLst>
              <a:ext uri="{FF2B5EF4-FFF2-40B4-BE49-F238E27FC236}">
                <a16:creationId xmlns:a16="http://schemas.microsoft.com/office/drawing/2014/main" id="{E1704BE5-791F-4F05-8BAA-450218F06CF1}"/>
              </a:ext>
            </a:extLst>
          </p:cNvPr>
          <p:cNvCxnSpPr/>
          <p:nvPr/>
        </p:nvCxnSpPr>
        <p:spPr>
          <a:xfrm flipH="1">
            <a:off x="4123765" y="4195482"/>
            <a:ext cx="2734381" cy="0"/>
          </a:xfrm>
          <a:prstGeom prst="straightConnector1">
            <a:avLst/>
          </a:prstGeom>
          <a:ln>
            <a:tailEnd type="triangle" w="lg" len="lg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3" name="Straight Arrow Connector 42">
            <a:extLst>
              <a:ext uri="{FF2B5EF4-FFF2-40B4-BE49-F238E27FC236}">
                <a16:creationId xmlns:a16="http://schemas.microsoft.com/office/drawing/2014/main" id="{1ACB5335-B585-4545-99A4-AE664345886D}"/>
              </a:ext>
            </a:extLst>
          </p:cNvPr>
          <p:cNvCxnSpPr/>
          <p:nvPr/>
        </p:nvCxnSpPr>
        <p:spPr>
          <a:xfrm>
            <a:off x="3520141" y="4589929"/>
            <a:ext cx="1416424" cy="0"/>
          </a:xfrm>
          <a:prstGeom prst="straightConnector1">
            <a:avLst/>
          </a:prstGeom>
          <a:ln>
            <a:tailEnd type="triangle" w="lg" len="lg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5" name="Straight Arrow Connector 44">
            <a:extLst>
              <a:ext uri="{FF2B5EF4-FFF2-40B4-BE49-F238E27FC236}">
                <a16:creationId xmlns:a16="http://schemas.microsoft.com/office/drawing/2014/main" id="{6B66E24E-CC0D-4141-8D21-B14D6C48A8A9}"/>
              </a:ext>
            </a:extLst>
          </p:cNvPr>
          <p:cNvCxnSpPr>
            <a:cxnSpLocks/>
          </p:cNvCxnSpPr>
          <p:nvPr/>
        </p:nvCxnSpPr>
        <p:spPr>
          <a:xfrm>
            <a:off x="4123765" y="5041153"/>
            <a:ext cx="2642252" cy="0"/>
          </a:xfrm>
          <a:prstGeom prst="straightConnector1">
            <a:avLst/>
          </a:prstGeom>
          <a:ln>
            <a:tailEnd type="triangle" w="lg" len="lg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cxnSp>
        <p:nvCxnSpPr>
          <p:cNvPr id="48" name="Straight Arrow Connector 47">
            <a:extLst>
              <a:ext uri="{FF2B5EF4-FFF2-40B4-BE49-F238E27FC236}">
                <a16:creationId xmlns:a16="http://schemas.microsoft.com/office/drawing/2014/main" id="{1C1552C7-29EC-4DE8-A39A-7A6AE5E14F29}"/>
              </a:ext>
            </a:extLst>
          </p:cNvPr>
          <p:cNvCxnSpPr>
            <a:cxnSpLocks/>
          </p:cNvCxnSpPr>
          <p:nvPr/>
        </p:nvCxnSpPr>
        <p:spPr>
          <a:xfrm flipH="1">
            <a:off x="5860244" y="5432347"/>
            <a:ext cx="1488142" cy="0"/>
          </a:xfrm>
          <a:prstGeom prst="straightConnector1">
            <a:avLst/>
          </a:prstGeom>
          <a:ln>
            <a:tailEnd type="triangle" w="lg" len="lg"/>
          </a:ln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sp>
        <p:nvSpPr>
          <p:cNvPr id="51" name="TextBox 50">
            <a:extLst>
              <a:ext uri="{FF2B5EF4-FFF2-40B4-BE49-F238E27FC236}">
                <a16:creationId xmlns:a16="http://schemas.microsoft.com/office/drawing/2014/main" id="{6F6FAC6C-D82A-412A-8529-13A93F4FA760}"/>
              </a:ext>
            </a:extLst>
          </p:cNvPr>
          <p:cNvSpPr txBox="1"/>
          <p:nvPr/>
        </p:nvSpPr>
        <p:spPr>
          <a:xfrm>
            <a:off x="7058212" y="3945517"/>
            <a:ext cx="27343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Velocity approaching </a:t>
            </a:r>
            <a:r>
              <a:rPr lang="en-GB" sz="2000" b="1" dirty="0"/>
              <a:t>B</a:t>
            </a:r>
          </a:p>
        </p:txBody>
      </p:sp>
      <p:sp>
        <p:nvSpPr>
          <p:cNvPr id="53" name="TextBox 52">
            <a:extLst>
              <a:ext uri="{FF2B5EF4-FFF2-40B4-BE49-F238E27FC236}">
                <a16:creationId xmlns:a16="http://schemas.microsoft.com/office/drawing/2014/main" id="{80099EDF-509E-4190-8DB8-D186729CA888}"/>
              </a:ext>
            </a:extLst>
          </p:cNvPr>
          <p:cNvSpPr txBox="1"/>
          <p:nvPr/>
        </p:nvSpPr>
        <p:spPr>
          <a:xfrm>
            <a:off x="5119717" y="4372878"/>
            <a:ext cx="31636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Acceleration very close to </a:t>
            </a:r>
            <a:r>
              <a:rPr lang="en-GB" sz="2000" b="1" dirty="0"/>
              <a:t>B</a:t>
            </a:r>
          </a:p>
        </p:txBody>
      </p:sp>
      <p:sp>
        <p:nvSpPr>
          <p:cNvPr id="55" name="TextBox 54">
            <a:extLst>
              <a:ext uri="{FF2B5EF4-FFF2-40B4-BE49-F238E27FC236}">
                <a16:creationId xmlns:a16="http://schemas.microsoft.com/office/drawing/2014/main" id="{0809A5B2-AAD9-442B-8CBA-9C3B94D64AF3}"/>
              </a:ext>
            </a:extLst>
          </p:cNvPr>
          <p:cNvSpPr txBox="1"/>
          <p:nvPr/>
        </p:nvSpPr>
        <p:spPr>
          <a:xfrm>
            <a:off x="6858146" y="4798667"/>
            <a:ext cx="273438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Velocity approaching </a:t>
            </a:r>
            <a:r>
              <a:rPr lang="en-GB" sz="2000" b="1" dirty="0"/>
              <a:t>A</a:t>
            </a:r>
          </a:p>
        </p:txBody>
      </p:sp>
      <p:sp>
        <p:nvSpPr>
          <p:cNvPr id="57" name="TextBox 56">
            <a:extLst>
              <a:ext uri="{FF2B5EF4-FFF2-40B4-BE49-F238E27FC236}">
                <a16:creationId xmlns:a16="http://schemas.microsoft.com/office/drawing/2014/main" id="{C3FCF330-96A5-4B44-B7F5-938EE97E205D}"/>
              </a:ext>
            </a:extLst>
          </p:cNvPr>
          <p:cNvSpPr txBox="1"/>
          <p:nvPr/>
        </p:nvSpPr>
        <p:spPr>
          <a:xfrm>
            <a:off x="7477601" y="5232292"/>
            <a:ext cx="3163671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Acceleration very close to </a:t>
            </a:r>
            <a:r>
              <a:rPr lang="en-GB" sz="2000" b="1" dirty="0"/>
              <a:t>A</a:t>
            </a:r>
          </a:p>
        </p:txBody>
      </p:sp>
    </p:spTree>
    <p:extLst>
      <p:ext uri="{BB962C8B-B14F-4D97-AF65-F5344CB8AC3E}">
        <p14:creationId xmlns:p14="http://schemas.microsoft.com/office/powerpoint/2010/main" val="388684006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8F447D-46AE-4736-B333-31206EC5F5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07129"/>
            <a:ext cx="10515600" cy="729130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SHM of a reciprocating body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02D768A-908C-494B-9325-F5D87BCB65D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779108"/>
            <a:ext cx="10515600" cy="5838862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2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hen the piston </a:t>
            </a:r>
            <a:r>
              <a:rPr lang="en-GB" sz="2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moves towards point </a:t>
            </a:r>
            <a:r>
              <a:rPr lang="en-GB" sz="2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its velocity </a:t>
            </a:r>
            <a:r>
              <a:rPr lang="en-GB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is from right to left.  At </a:t>
            </a:r>
            <a:r>
              <a:rPr lang="en-GB" sz="2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it instantaneously comes to rest (</a:t>
            </a:r>
            <a:r>
              <a:rPr lang="en-GB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= 0) and reverses direction. </a:t>
            </a:r>
          </a:p>
          <a:p>
            <a:pPr marL="0" indent="0">
              <a:buNone/>
            </a:pPr>
            <a:endParaRPr lang="en-GB" sz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So, before reaching point </a:t>
            </a:r>
            <a:r>
              <a:rPr lang="en-GB" sz="2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the piston must slow down, i.e. the acceleration </a:t>
            </a:r>
            <a:r>
              <a:rPr lang="en-GB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must act in opposite direction to the velocity (piston is in fact decelerating).  </a:t>
            </a:r>
          </a:p>
          <a:p>
            <a:pPr marL="0" indent="0">
              <a:buNone/>
            </a:pPr>
            <a:endParaRPr lang="en-GB" sz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same is true when the piston reverses its direction and reaches point </a:t>
            </a:r>
            <a:r>
              <a:rPr lang="en-GB" sz="2200" b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at the other extreme end of the stroke.  At times in between these two extremities (i.e. </a:t>
            </a:r>
            <a:r>
              <a:rPr lang="en-GB" sz="2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&amp; </a:t>
            </a:r>
            <a:r>
              <a:rPr lang="en-GB" sz="22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the piston is accelerated in the same direction as its velocity.</a:t>
            </a:r>
          </a:p>
          <a:p>
            <a:pPr marL="0" indent="0">
              <a:buNone/>
            </a:pPr>
            <a:endParaRPr lang="en-GB" sz="1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Neither velocity nor acceleration acting on the piston is uniform (i.e. constant) and so they cannot be analysed using the equations for uniform linear acceleration. </a:t>
            </a:r>
          </a:p>
          <a:p>
            <a:pPr marL="0" indent="0">
              <a:buNone/>
            </a:pPr>
            <a:endParaRPr lang="en-GB" sz="1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However, even though the movement of the piston is complicated, its motion may be modelled using </a:t>
            </a:r>
            <a:r>
              <a:rPr lang="en-GB" sz="2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</a:t>
            </a:r>
            <a:r>
              <a:rPr lang="en-GB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imple </a:t>
            </a:r>
            <a:r>
              <a:rPr lang="en-GB" sz="2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</a:t>
            </a:r>
            <a:r>
              <a:rPr lang="en-GB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armonic </a:t>
            </a:r>
            <a:r>
              <a:rPr lang="en-GB" sz="22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</a:t>
            </a:r>
            <a:r>
              <a:rPr lang="en-GB" sz="22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otion</a:t>
            </a:r>
            <a:r>
              <a:rPr lang="en-GB" sz="2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(SHM). </a:t>
            </a:r>
            <a:endParaRPr lang="en-GB" sz="2200" dirty="0"/>
          </a:p>
        </p:txBody>
      </p:sp>
      <p:grpSp>
        <p:nvGrpSpPr>
          <p:cNvPr id="4" name="Group 3">
            <a:extLst>
              <a:ext uri="{FF2B5EF4-FFF2-40B4-BE49-F238E27FC236}">
                <a16:creationId xmlns:a16="http://schemas.microsoft.com/office/drawing/2014/main" id="{2F111347-2193-4237-9BC2-81F048E515EC}"/>
              </a:ext>
            </a:extLst>
          </p:cNvPr>
          <p:cNvGrpSpPr/>
          <p:nvPr/>
        </p:nvGrpSpPr>
        <p:grpSpPr>
          <a:xfrm>
            <a:off x="3617987" y="4989630"/>
            <a:ext cx="7172325" cy="1218931"/>
            <a:chOff x="1645920" y="2703841"/>
            <a:chExt cx="7172325" cy="1218931"/>
          </a:xfrm>
        </p:grpSpPr>
        <p:cxnSp>
          <p:nvCxnSpPr>
            <p:cNvPr id="5" name="Straight Connector 4">
              <a:extLst>
                <a:ext uri="{FF2B5EF4-FFF2-40B4-BE49-F238E27FC236}">
                  <a16:creationId xmlns:a16="http://schemas.microsoft.com/office/drawing/2014/main" id="{904FB05E-914E-4962-B9BA-B918347B37C6}"/>
                </a:ext>
              </a:extLst>
            </p:cNvPr>
            <p:cNvCxnSpPr/>
            <p:nvPr/>
          </p:nvCxnSpPr>
          <p:spPr>
            <a:xfrm>
              <a:off x="2737485" y="3263265"/>
              <a:ext cx="362331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59255FDC-D3BD-45F4-93A8-7231C58FE4DC}"/>
                </a:ext>
              </a:extLst>
            </p:cNvPr>
            <p:cNvCxnSpPr>
              <a:cxnSpLocks/>
            </p:cNvCxnSpPr>
            <p:nvPr/>
          </p:nvCxnSpPr>
          <p:spPr>
            <a:xfrm>
              <a:off x="2737485" y="3893633"/>
              <a:ext cx="3623310" cy="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7" name="Straight Connector 6">
              <a:extLst>
                <a:ext uri="{FF2B5EF4-FFF2-40B4-BE49-F238E27FC236}">
                  <a16:creationId xmlns:a16="http://schemas.microsoft.com/office/drawing/2014/main" id="{74C06D88-77F6-4B0F-825D-9630EF82B966}"/>
                </a:ext>
              </a:extLst>
            </p:cNvPr>
            <p:cNvCxnSpPr/>
            <p:nvPr/>
          </p:nvCxnSpPr>
          <p:spPr>
            <a:xfrm>
              <a:off x="1645920" y="3600450"/>
              <a:ext cx="7172325" cy="0"/>
            </a:xfrm>
            <a:prstGeom prst="line">
              <a:avLst/>
            </a:prstGeom>
            <a:ln w="22225">
              <a:prstDash val="lgDashDot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Connector 7">
              <a:extLst>
                <a:ext uri="{FF2B5EF4-FFF2-40B4-BE49-F238E27FC236}">
                  <a16:creationId xmlns:a16="http://schemas.microsoft.com/office/drawing/2014/main" id="{218416A3-1A77-4327-9B8A-A036F2F193E6}"/>
                </a:ext>
              </a:extLst>
            </p:cNvPr>
            <p:cNvCxnSpPr/>
            <p:nvPr/>
          </p:nvCxnSpPr>
          <p:spPr>
            <a:xfrm>
              <a:off x="5438588" y="3263265"/>
              <a:ext cx="0" cy="627417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cxnSp>
          <p:nvCxnSpPr>
            <p:cNvPr id="9" name="Straight Connector 8">
              <a:extLst>
                <a:ext uri="{FF2B5EF4-FFF2-40B4-BE49-F238E27FC236}">
                  <a16:creationId xmlns:a16="http://schemas.microsoft.com/office/drawing/2014/main" id="{D62A2045-13A5-4900-8AEC-DA19314A48CD}"/>
                </a:ext>
              </a:extLst>
            </p:cNvPr>
            <p:cNvCxnSpPr>
              <a:cxnSpLocks/>
            </p:cNvCxnSpPr>
            <p:nvPr/>
          </p:nvCxnSpPr>
          <p:spPr>
            <a:xfrm>
              <a:off x="5650753" y="3263265"/>
              <a:ext cx="0" cy="627417"/>
            </a:xfrm>
            <a:prstGeom prst="line">
              <a:avLst/>
            </a:prstGeom>
          </p:spPr>
          <p:style>
            <a:lnRef idx="2">
              <a:schemeClr val="dk1"/>
            </a:lnRef>
            <a:fillRef idx="0">
              <a:schemeClr val="dk1"/>
            </a:fillRef>
            <a:effectRef idx="1">
              <a:schemeClr val="dk1"/>
            </a:effectRef>
            <a:fontRef idx="minor">
              <a:schemeClr val="tx1"/>
            </a:fontRef>
          </p:style>
        </p:cxnSp>
        <p:sp>
          <p:nvSpPr>
            <p:cNvPr id="10" name="Flowchart: Connector 9">
              <a:extLst>
                <a:ext uri="{FF2B5EF4-FFF2-40B4-BE49-F238E27FC236}">
                  <a16:creationId xmlns:a16="http://schemas.microsoft.com/office/drawing/2014/main" id="{E26231E7-894F-4AB3-A961-C15183D17FA7}"/>
                </a:ext>
              </a:extLst>
            </p:cNvPr>
            <p:cNvSpPr/>
            <p:nvPr/>
          </p:nvSpPr>
          <p:spPr>
            <a:xfrm>
              <a:off x="5561108" y="3526941"/>
              <a:ext cx="179290" cy="149401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cxnSp>
          <p:nvCxnSpPr>
            <p:cNvPr id="11" name="Straight Connector 10">
              <a:extLst>
                <a:ext uri="{FF2B5EF4-FFF2-40B4-BE49-F238E27FC236}">
                  <a16:creationId xmlns:a16="http://schemas.microsoft.com/office/drawing/2014/main" id="{FC24A80F-7F11-4F70-8706-D8BF8A5DFB7F}"/>
                </a:ext>
              </a:extLst>
            </p:cNvPr>
            <p:cNvCxnSpPr/>
            <p:nvPr/>
          </p:nvCxnSpPr>
          <p:spPr>
            <a:xfrm>
              <a:off x="2737485" y="3486897"/>
              <a:ext cx="0" cy="22113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2" name="Straight Connector 11">
              <a:extLst>
                <a:ext uri="{FF2B5EF4-FFF2-40B4-BE49-F238E27FC236}">
                  <a16:creationId xmlns:a16="http://schemas.microsoft.com/office/drawing/2014/main" id="{814F3064-30D4-4B33-A434-4C6E82E51EC5}"/>
                </a:ext>
              </a:extLst>
            </p:cNvPr>
            <p:cNvCxnSpPr>
              <a:cxnSpLocks/>
            </p:cNvCxnSpPr>
            <p:nvPr/>
          </p:nvCxnSpPr>
          <p:spPr>
            <a:xfrm>
              <a:off x="6374578" y="3489885"/>
              <a:ext cx="0" cy="221130"/>
            </a:xfrm>
            <a:prstGeom prst="line">
              <a:avLst/>
            </a:prstGeom>
          </p:spPr>
          <p:style>
            <a:lnRef idx="3">
              <a:schemeClr val="dk1"/>
            </a:lnRef>
            <a:fillRef idx="0">
              <a:schemeClr val="dk1"/>
            </a:fillRef>
            <a:effectRef idx="2">
              <a:schemeClr val="dk1"/>
            </a:effectRef>
            <a:fontRef idx="minor">
              <a:schemeClr val="tx1"/>
            </a:fontRef>
          </p:style>
        </p:cxnSp>
        <p:cxnSp>
          <p:nvCxnSpPr>
            <p:cNvPr id="13" name="Straight Connector 12">
              <a:extLst>
                <a:ext uri="{FF2B5EF4-FFF2-40B4-BE49-F238E27FC236}">
                  <a16:creationId xmlns:a16="http://schemas.microsoft.com/office/drawing/2014/main" id="{E79ABC0D-352D-4A83-95EA-8D5FC23517F1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5689170" y="2940596"/>
              <a:ext cx="1849028" cy="636672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>
              <a:extLst>
                <a:ext uri="{FF2B5EF4-FFF2-40B4-BE49-F238E27FC236}">
                  <a16:creationId xmlns:a16="http://schemas.microsoft.com/office/drawing/2014/main" id="{077D2222-134D-417E-8ADD-F0B79A83C849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7600539" y="2952376"/>
              <a:ext cx="797299" cy="656914"/>
            </a:xfrm>
            <a:prstGeom prst="line">
              <a:avLst/>
            </a:prstGeom>
            <a:ln w="2222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5" name="Flowchart: Connector 14">
              <a:extLst>
                <a:ext uri="{FF2B5EF4-FFF2-40B4-BE49-F238E27FC236}">
                  <a16:creationId xmlns:a16="http://schemas.microsoft.com/office/drawing/2014/main" id="{6D4890F7-9856-4BB3-8B41-8892DE1E8248}"/>
                </a:ext>
              </a:extLst>
            </p:cNvPr>
            <p:cNvSpPr/>
            <p:nvPr/>
          </p:nvSpPr>
          <p:spPr>
            <a:xfrm>
              <a:off x="8238795" y="3518114"/>
              <a:ext cx="179290" cy="149401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Flowchart: Connector 15">
              <a:extLst>
                <a:ext uri="{FF2B5EF4-FFF2-40B4-BE49-F238E27FC236}">
                  <a16:creationId xmlns:a16="http://schemas.microsoft.com/office/drawing/2014/main" id="{2ED8AC49-1A8D-41D8-9B1C-82AC76CA2F8E}"/>
                </a:ext>
              </a:extLst>
            </p:cNvPr>
            <p:cNvSpPr/>
            <p:nvPr/>
          </p:nvSpPr>
          <p:spPr>
            <a:xfrm>
              <a:off x="7538198" y="2886635"/>
              <a:ext cx="117661" cy="113549"/>
            </a:xfrm>
            <a:prstGeom prst="flowChartConnector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TextBox 16">
              <a:extLst>
                <a:ext uri="{FF2B5EF4-FFF2-40B4-BE49-F238E27FC236}">
                  <a16:creationId xmlns:a16="http://schemas.microsoft.com/office/drawing/2014/main" id="{A4C5985B-14B3-4FDF-9EFF-B2C4E527B3C4}"/>
                </a:ext>
              </a:extLst>
            </p:cNvPr>
            <p:cNvSpPr txBox="1"/>
            <p:nvPr/>
          </p:nvSpPr>
          <p:spPr>
            <a:xfrm>
              <a:off x="2402879" y="3244334"/>
              <a:ext cx="35260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B</a:t>
              </a:r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F6FAD2D2-A9EE-4B75-860F-B150E999D043}"/>
                </a:ext>
              </a:extLst>
            </p:cNvPr>
            <p:cNvSpPr txBox="1"/>
            <p:nvPr/>
          </p:nvSpPr>
          <p:spPr>
            <a:xfrm>
              <a:off x="6382283" y="3261897"/>
              <a:ext cx="35260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A</a:t>
              </a:r>
            </a:p>
          </p:txBody>
        </p:sp>
        <p:sp>
          <p:nvSpPr>
            <p:cNvPr id="19" name="TextBox 18">
              <a:extLst>
                <a:ext uri="{FF2B5EF4-FFF2-40B4-BE49-F238E27FC236}">
                  <a16:creationId xmlns:a16="http://schemas.microsoft.com/office/drawing/2014/main" id="{635386E3-37D0-422B-B93D-0044EBAAA466}"/>
                </a:ext>
              </a:extLst>
            </p:cNvPr>
            <p:cNvSpPr txBox="1"/>
            <p:nvPr/>
          </p:nvSpPr>
          <p:spPr>
            <a:xfrm>
              <a:off x="5641622" y="3553440"/>
              <a:ext cx="35260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P</a:t>
              </a:r>
            </a:p>
          </p:txBody>
        </p:sp>
        <p:sp>
          <p:nvSpPr>
            <p:cNvPr id="20" name="Arrow: Curved Right 19">
              <a:extLst>
                <a:ext uri="{FF2B5EF4-FFF2-40B4-BE49-F238E27FC236}">
                  <a16:creationId xmlns:a16="http://schemas.microsoft.com/office/drawing/2014/main" id="{6E1C59C3-D27C-468A-9F12-D78364671AF1}"/>
                </a:ext>
              </a:extLst>
            </p:cNvPr>
            <p:cNvSpPr/>
            <p:nvPr/>
          </p:nvSpPr>
          <p:spPr>
            <a:xfrm rot="4198178">
              <a:off x="7840598" y="2834968"/>
              <a:ext cx="323098" cy="724542"/>
            </a:xfrm>
            <a:prstGeom prst="curved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>
                <a:solidFill>
                  <a:schemeClr val="tx1"/>
                </a:solidFill>
              </a:endParaRPr>
            </a:p>
          </p:txBody>
        </p:sp>
        <p:sp>
          <p:nvSpPr>
            <p:cNvPr id="21" name="TextBox 20">
              <a:extLst>
                <a:ext uri="{FF2B5EF4-FFF2-40B4-BE49-F238E27FC236}">
                  <a16:creationId xmlns:a16="http://schemas.microsoft.com/office/drawing/2014/main" id="{4194636D-F0FF-4875-B57E-62BE169FD35D}"/>
                </a:ext>
              </a:extLst>
            </p:cNvPr>
            <p:cNvSpPr txBox="1"/>
            <p:nvPr/>
          </p:nvSpPr>
          <p:spPr>
            <a:xfrm>
              <a:off x="8283875" y="2703841"/>
              <a:ext cx="352607" cy="369332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r>
                <a:rPr lang="en-GB" b="1" dirty="0"/>
                <a:t>ω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123843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ACF8126-8A30-47BE-A485-F252B93206D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76698"/>
            <a:ext cx="10515600" cy="4104603"/>
          </a:xfrm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We can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define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SHM as a special periodic motion in which: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buFont typeface="+mj-lt"/>
              <a:buAutoNum type="romanLcParenBoth"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acceleration of the body is always directed towards a fixed point in its path;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342900" lvl="0" indent="-342900">
              <a:lnSpc>
                <a:spcPct val="115000"/>
              </a:lnSpc>
              <a:spcAft>
                <a:spcPts val="1000"/>
              </a:spcAft>
              <a:buFont typeface="+mj-lt"/>
              <a:buAutoNum type="romanLcParenBoth"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magnitude of the acceleration of the body is proportional to its distance from the fixed point.</a:t>
            </a:r>
          </a:p>
          <a:p>
            <a:pPr marL="0" lvl="0" indent="0">
              <a:lnSpc>
                <a:spcPct val="115000"/>
              </a:lnSpc>
              <a:spcAft>
                <a:spcPts val="1000"/>
              </a:spcAft>
              <a:buNone/>
            </a:pP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Hence, the motion is similar to the described motion of the piston, except that the motion has been defined in a particular way.</a:t>
            </a: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27B3AB03-93C2-4B9F-A5FB-51668008321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62966"/>
            <a:ext cx="10515600" cy="687293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SHM of a reciprocating body</a:t>
            </a:r>
          </a:p>
        </p:txBody>
      </p:sp>
    </p:spTree>
    <p:extLst>
      <p:ext uri="{BB962C8B-B14F-4D97-AF65-F5344CB8AC3E}">
        <p14:creationId xmlns:p14="http://schemas.microsoft.com/office/powerpoint/2010/main" val="11469441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428E9-9805-4E8D-93A0-AA6F8B51027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6165" y="3775815"/>
            <a:ext cx="11498729" cy="2854220"/>
          </a:xfrm>
        </p:spPr>
        <p:txBody>
          <a:bodyPr>
            <a:normAutofit fontScale="77500" lnSpcReduction="20000"/>
          </a:bodyPr>
          <a:lstStyle/>
          <a:p>
            <a:pPr marL="0" indent="0">
              <a:buNone/>
            </a:pP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is moving circular (radius 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 with angular velocity 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ω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so will have a tangential velocity of,  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= 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l-GR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ω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on leaving 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motion is momentarily frozen in time 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it is at the position 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</a:p>
          <a:p>
            <a:pPr marL="0" indent="0"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Also, point 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moves as point 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moves, therefore acceleration of 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is the component of acceleration of 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parallel to </a:t>
            </a:r>
            <a:r>
              <a:rPr lang="en-GB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 It can be shown that acceleration 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of 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is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= - ω</a:t>
            </a:r>
            <a:r>
              <a:rPr lang="en-GB" i="1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 </a:t>
            </a:r>
            <a:r>
              <a:rPr lang="en-GB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cos</a:t>
            </a:r>
            <a:r>
              <a:rPr lang="en-GB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θ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</a:t>
            </a:r>
            <a:r>
              <a:rPr lang="en-GB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egative sign indicates that the acceleration is always directed towards a fixed point, point O, and acceleration can be rewritten as;	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= - ω</a:t>
            </a:r>
            <a:r>
              <a:rPr lang="en-GB" i="1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</a:t>
            </a: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FDA077FD-4825-42BA-AB2D-47186EA201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27965"/>
            <a:ext cx="10515600" cy="743585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SHM of a reciprocating body</a:t>
            </a:r>
          </a:p>
        </p:txBody>
      </p:sp>
      <p:grpSp>
        <p:nvGrpSpPr>
          <p:cNvPr id="40" name="Group 39">
            <a:extLst>
              <a:ext uri="{FF2B5EF4-FFF2-40B4-BE49-F238E27FC236}">
                <a16:creationId xmlns:a16="http://schemas.microsoft.com/office/drawing/2014/main" id="{0776A2F6-D31A-4318-9C7C-291E990774B2}"/>
              </a:ext>
            </a:extLst>
          </p:cNvPr>
          <p:cNvGrpSpPr/>
          <p:nvPr/>
        </p:nvGrpSpPr>
        <p:grpSpPr>
          <a:xfrm>
            <a:off x="3630535" y="920378"/>
            <a:ext cx="4491488" cy="2664809"/>
            <a:chOff x="3505030" y="836707"/>
            <a:chExt cx="4491488" cy="2664809"/>
          </a:xfrm>
        </p:grpSpPr>
        <p:sp>
          <p:nvSpPr>
            <p:cNvPr id="26" name="TextBox 25">
              <a:extLst>
                <a:ext uri="{FF2B5EF4-FFF2-40B4-BE49-F238E27FC236}">
                  <a16:creationId xmlns:a16="http://schemas.microsoft.com/office/drawing/2014/main" id="{273F1D21-2121-4086-B42C-4BBB736C118E}"/>
                </a:ext>
              </a:extLst>
            </p:cNvPr>
            <p:cNvSpPr txBox="1"/>
            <p:nvPr/>
          </p:nvSpPr>
          <p:spPr>
            <a:xfrm>
              <a:off x="5690333" y="3132184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</a:t>
              </a:r>
            </a:p>
          </p:txBody>
        </p:sp>
        <p:grpSp>
          <p:nvGrpSpPr>
            <p:cNvPr id="39" name="Group 38">
              <a:extLst>
                <a:ext uri="{FF2B5EF4-FFF2-40B4-BE49-F238E27FC236}">
                  <a16:creationId xmlns:a16="http://schemas.microsoft.com/office/drawing/2014/main" id="{8E4247D5-4ED2-4302-880F-207BCA6FEB23}"/>
                </a:ext>
              </a:extLst>
            </p:cNvPr>
            <p:cNvGrpSpPr/>
            <p:nvPr/>
          </p:nvGrpSpPr>
          <p:grpSpPr>
            <a:xfrm>
              <a:off x="3505030" y="836707"/>
              <a:ext cx="4491488" cy="2300828"/>
              <a:chOff x="3505030" y="836707"/>
              <a:chExt cx="4509396" cy="2300828"/>
            </a:xfrm>
          </p:grpSpPr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84071724-EF8D-4523-9695-8E7F8A603924}"/>
                  </a:ext>
                </a:extLst>
              </p:cNvPr>
              <p:cNvSpPr/>
              <p:nvPr/>
            </p:nvSpPr>
            <p:spPr>
              <a:xfrm>
                <a:off x="4857750" y="1188720"/>
                <a:ext cx="1971675" cy="1948815"/>
              </a:xfrm>
              <a:prstGeom prst="flowChartConnector">
                <a:avLst/>
              </a:prstGeom>
              <a:noFill/>
              <a:ln w="317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8" name="Straight Connector 7">
                <a:extLst>
                  <a:ext uri="{FF2B5EF4-FFF2-40B4-BE49-F238E27FC236}">
                    <a16:creationId xmlns:a16="http://schemas.microsoft.com/office/drawing/2014/main" id="{3B05D34E-049E-4D81-872A-71D4BEEC0382}"/>
                  </a:ext>
                </a:extLst>
              </p:cNvPr>
              <p:cNvCxnSpPr>
                <a:stCxn id="6" idx="0"/>
                <a:endCxn id="6" idx="4"/>
              </p:cNvCxnSpPr>
              <p:nvPr/>
            </p:nvCxnSpPr>
            <p:spPr>
              <a:xfrm>
                <a:off x="5843588" y="1188720"/>
                <a:ext cx="0" cy="1948815"/>
              </a:xfrm>
              <a:prstGeom prst="line">
                <a:avLst/>
              </a:prstGeom>
              <a:ln w="15875">
                <a:headEnd type="stealth"/>
                <a:tailEnd w="lg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Straight Connector 9">
                <a:extLst>
                  <a:ext uri="{FF2B5EF4-FFF2-40B4-BE49-F238E27FC236}">
                    <a16:creationId xmlns:a16="http://schemas.microsoft.com/office/drawing/2014/main" id="{B09D98C6-40CD-4ABA-B209-BD71FE73DAF0}"/>
                  </a:ext>
                </a:extLst>
              </p:cNvPr>
              <p:cNvCxnSpPr>
                <a:endCxn id="6" idx="5"/>
              </p:cNvCxnSpPr>
              <p:nvPr/>
            </p:nvCxnSpPr>
            <p:spPr>
              <a:xfrm>
                <a:off x="5843587" y="2163127"/>
                <a:ext cx="697093" cy="689011"/>
              </a:xfrm>
              <a:prstGeom prst="line">
                <a:avLst/>
              </a:prstGeom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>
                <a:extLst>
                  <a:ext uri="{FF2B5EF4-FFF2-40B4-BE49-F238E27FC236}">
                    <a16:creationId xmlns:a16="http://schemas.microsoft.com/office/drawing/2014/main" id="{4E092AD1-61FD-489D-9B60-C57395E827E0}"/>
                  </a:ext>
                </a:extLst>
              </p:cNvPr>
              <p:cNvCxnSpPr>
                <a:stCxn id="6" idx="5"/>
              </p:cNvCxnSpPr>
              <p:nvPr/>
            </p:nvCxnSpPr>
            <p:spPr>
              <a:xfrm flipH="1">
                <a:off x="3597835" y="2852138"/>
                <a:ext cx="2942845" cy="0"/>
              </a:xfrm>
              <a:prstGeom prst="line">
                <a:avLst/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4D3E48BC-01B2-4213-A85E-E65DEB53F950}"/>
                  </a:ext>
                </a:extLst>
              </p:cNvPr>
              <p:cNvCxnSpPr>
                <a:stCxn id="6" idx="5"/>
              </p:cNvCxnSpPr>
              <p:nvPr/>
            </p:nvCxnSpPr>
            <p:spPr>
              <a:xfrm flipV="1">
                <a:off x="6540680" y="1834776"/>
                <a:ext cx="959791" cy="1017362"/>
              </a:xfrm>
              <a:prstGeom prst="straightConnector1">
                <a:avLst/>
              </a:prstGeom>
              <a:ln w="12700"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6" name="Straight Connector 15">
                <a:extLst>
                  <a:ext uri="{FF2B5EF4-FFF2-40B4-BE49-F238E27FC236}">
                    <a16:creationId xmlns:a16="http://schemas.microsoft.com/office/drawing/2014/main" id="{E1918A80-5C17-4108-B459-51E81CA81CD1}"/>
                  </a:ext>
                </a:extLst>
              </p:cNvPr>
              <p:cNvCxnSpPr>
                <a:stCxn id="6" idx="6"/>
              </p:cNvCxnSpPr>
              <p:nvPr/>
            </p:nvCxnSpPr>
            <p:spPr>
              <a:xfrm flipH="1" flipV="1">
                <a:off x="3597835" y="2163127"/>
                <a:ext cx="3231590" cy="1"/>
              </a:xfrm>
              <a:prstGeom prst="line">
                <a:avLst/>
              </a:prstGeom>
              <a:ln w="12700"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Arrow Connector 17">
                <a:extLst>
                  <a:ext uri="{FF2B5EF4-FFF2-40B4-BE49-F238E27FC236}">
                    <a16:creationId xmlns:a16="http://schemas.microsoft.com/office/drawing/2014/main" id="{97A8F364-7A76-4F4E-A9BA-9C82BBB47209}"/>
                  </a:ext>
                </a:extLst>
              </p:cNvPr>
              <p:cNvCxnSpPr/>
              <p:nvPr/>
            </p:nvCxnSpPr>
            <p:spPr>
              <a:xfrm>
                <a:off x="3789082" y="2153779"/>
                <a:ext cx="0" cy="698359"/>
              </a:xfrm>
              <a:prstGeom prst="straightConnector1">
                <a:avLst/>
              </a:prstGeom>
              <a:ln w="12700"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9" name="Arrow: Curved Up 18">
                <a:extLst>
                  <a:ext uri="{FF2B5EF4-FFF2-40B4-BE49-F238E27FC236}">
                    <a16:creationId xmlns:a16="http://schemas.microsoft.com/office/drawing/2014/main" id="{DD701AA5-DB1D-45A4-BF2B-7D28F8CBD716}"/>
                  </a:ext>
                </a:extLst>
              </p:cNvPr>
              <p:cNvSpPr/>
              <p:nvPr/>
            </p:nvSpPr>
            <p:spPr>
              <a:xfrm rot="15123887">
                <a:off x="5915345" y="1635868"/>
                <a:ext cx="969562" cy="490069"/>
              </a:xfrm>
              <a:prstGeom prst="curvedUp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A1061805-D954-476A-B890-290FE351CC0A}"/>
                  </a:ext>
                </a:extLst>
              </p:cNvPr>
              <p:cNvSpPr txBox="1"/>
              <p:nvPr/>
            </p:nvSpPr>
            <p:spPr>
              <a:xfrm>
                <a:off x="3505030" y="2265528"/>
                <a:ext cx="2840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x</a:t>
                </a:r>
              </a:p>
            </p:txBody>
          </p:sp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A9ECBE05-9D1A-455B-B9DC-7743B9E8D77D}"/>
                  </a:ext>
                </a:extLst>
              </p:cNvPr>
              <p:cNvSpPr txBox="1"/>
              <p:nvPr/>
            </p:nvSpPr>
            <p:spPr>
              <a:xfrm>
                <a:off x="5560341" y="1799146"/>
                <a:ext cx="3369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O</a:t>
                </a:r>
              </a:p>
            </p:txBody>
          </p:sp>
          <p:sp>
            <p:nvSpPr>
              <p:cNvPr id="24" name="TextBox 23">
                <a:extLst>
                  <a:ext uri="{FF2B5EF4-FFF2-40B4-BE49-F238E27FC236}">
                    <a16:creationId xmlns:a16="http://schemas.microsoft.com/office/drawing/2014/main" id="{3C0432A2-2BD7-4A4E-B8A2-AC9C335BCAC2}"/>
                  </a:ext>
                </a:extLst>
              </p:cNvPr>
              <p:cNvSpPr txBox="1"/>
              <p:nvPr/>
            </p:nvSpPr>
            <p:spPr>
              <a:xfrm flipH="1">
                <a:off x="5667021" y="836707"/>
                <a:ext cx="3369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B</a:t>
                </a:r>
              </a:p>
            </p:txBody>
          </p:sp>
          <p:sp>
            <p:nvSpPr>
              <p:cNvPr id="28" name="TextBox 27">
                <a:extLst>
                  <a:ext uri="{FF2B5EF4-FFF2-40B4-BE49-F238E27FC236}">
                    <a16:creationId xmlns:a16="http://schemas.microsoft.com/office/drawing/2014/main" id="{8D5D30B6-FC1C-489D-B720-F1390DDEFF04}"/>
                  </a:ext>
                </a:extLst>
              </p:cNvPr>
              <p:cNvSpPr txBox="1"/>
              <p:nvPr/>
            </p:nvSpPr>
            <p:spPr>
              <a:xfrm>
                <a:off x="6514195" y="2751391"/>
                <a:ext cx="3032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P</a:t>
                </a:r>
              </a:p>
            </p:txBody>
          </p:sp>
          <p:sp>
            <p:nvSpPr>
              <p:cNvPr id="32" name="TextBox 31">
                <a:extLst>
                  <a:ext uri="{FF2B5EF4-FFF2-40B4-BE49-F238E27FC236}">
                    <a16:creationId xmlns:a16="http://schemas.microsoft.com/office/drawing/2014/main" id="{064589B3-7148-4C07-8BE7-1DD2211AD9E2}"/>
                  </a:ext>
                </a:extLst>
              </p:cNvPr>
              <p:cNvSpPr txBox="1"/>
              <p:nvPr/>
            </p:nvSpPr>
            <p:spPr>
              <a:xfrm>
                <a:off x="5521744" y="2527109"/>
                <a:ext cx="3401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Q</a:t>
                </a:r>
              </a:p>
            </p:txBody>
          </p:sp>
          <p:sp>
            <p:nvSpPr>
              <p:cNvPr id="34" name="TextBox 33">
                <a:extLst>
                  <a:ext uri="{FF2B5EF4-FFF2-40B4-BE49-F238E27FC236}">
                    <a16:creationId xmlns:a16="http://schemas.microsoft.com/office/drawing/2014/main" id="{9E670450-DCFC-42D5-B57C-19EA2573A770}"/>
                  </a:ext>
                </a:extLst>
              </p:cNvPr>
              <p:cNvSpPr txBox="1"/>
              <p:nvPr/>
            </p:nvSpPr>
            <p:spPr>
              <a:xfrm>
                <a:off x="5816778" y="2254992"/>
                <a:ext cx="3080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θ</a:t>
                </a:r>
              </a:p>
            </p:txBody>
          </p:sp>
          <p:sp>
            <p:nvSpPr>
              <p:cNvPr id="36" name="TextBox 35">
                <a:extLst>
                  <a:ext uri="{FF2B5EF4-FFF2-40B4-BE49-F238E27FC236}">
                    <a16:creationId xmlns:a16="http://schemas.microsoft.com/office/drawing/2014/main" id="{F67174DF-10EC-4C23-8855-D65DA47C3C09}"/>
                  </a:ext>
                </a:extLst>
              </p:cNvPr>
              <p:cNvSpPr txBox="1"/>
              <p:nvPr/>
            </p:nvSpPr>
            <p:spPr>
              <a:xfrm>
                <a:off x="7236649" y="1500666"/>
                <a:ext cx="7777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V = </a:t>
                </a:r>
                <a:r>
                  <a:rPr lang="en-GB" dirty="0" err="1"/>
                  <a:t>rω</a:t>
                </a:r>
                <a:endParaRPr lang="en-GB" dirty="0"/>
              </a:p>
            </p:txBody>
          </p:sp>
          <p:sp>
            <p:nvSpPr>
              <p:cNvPr id="38" name="TextBox 37">
                <a:extLst>
                  <a:ext uri="{FF2B5EF4-FFF2-40B4-BE49-F238E27FC236}">
                    <a16:creationId xmlns:a16="http://schemas.microsoft.com/office/drawing/2014/main" id="{E40BA963-2F5C-484D-9892-36C3C64308DD}"/>
                  </a:ext>
                </a:extLst>
              </p:cNvPr>
              <p:cNvSpPr txBox="1"/>
              <p:nvPr/>
            </p:nvSpPr>
            <p:spPr>
              <a:xfrm>
                <a:off x="6231650" y="1712501"/>
                <a:ext cx="34496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ω</a:t>
                </a:r>
              </a:p>
            </p:txBody>
          </p:sp>
        </p:grp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0625F2AB-1395-45C9-9E05-A53238AA6FAF}"/>
              </a:ext>
            </a:extLst>
          </p:cNvPr>
          <p:cNvGrpSpPr/>
          <p:nvPr/>
        </p:nvGrpSpPr>
        <p:grpSpPr>
          <a:xfrm>
            <a:off x="1147512" y="1983780"/>
            <a:ext cx="2477076" cy="1696566"/>
            <a:chOff x="1153459" y="1919493"/>
            <a:chExt cx="2477076" cy="1696566"/>
          </a:xfrm>
        </p:grpSpPr>
        <p:cxnSp>
          <p:nvCxnSpPr>
            <p:cNvPr id="42" name="Straight Connector 41">
              <a:extLst>
                <a:ext uri="{FF2B5EF4-FFF2-40B4-BE49-F238E27FC236}">
                  <a16:creationId xmlns:a16="http://schemas.microsoft.com/office/drawing/2014/main" id="{D8732B34-FF19-41DC-B3FB-926D9B8F6491}"/>
                </a:ext>
              </a:extLst>
            </p:cNvPr>
            <p:cNvCxnSpPr/>
            <p:nvPr/>
          </p:nvCxnSpPr>
          <p:spPr>
            <a:xfrm>
              <a:off x="1153459" y="3189964"/>
              <a:ext cx="2477076" cy="7426"/>
            </a:xfrm>
            <a:prstGeom prst="line">
              <a:avLst/>
            </a:prstGeom>
            <a:ln w="12700"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Arrow Connector 45">
              <a:extLst>
                <a:ext uri="{FF2B5EF4-FFF2-40B4-BE49-F238E27FC236}">
                  <a16:creationId xmlns:a16="http://schemas.microsoft.com/office/drawing/2014/main" id="{D65D7871-09B4-47FD-91AE-C5C77C3722DE}"/>
                </a:ext>
              </a:extLst>
            </p:cNvPr>
            <p:cNvCxnSpPr/>
            <p:nvPr/>
          </p:nvCxnSpPr>
          <p:spPr>
            <a:xfrm flipV="1">
              <a:off x="2324847" y="2077044"/>
              <a:ext cx="0" cy="1112920"/>
            </a:xfrm>
            <a:prstGeom prst="straightConnector1">
              <a:avLst/>
            </a:prstGeom>
            <a:ln w="127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Arrow Connector 49">
              <a:extLst>
                <a:ext uri="{FF2B5EF4-FFF2-40B4-BE49-F238E27FC236}">
                  <a16:creationId xmlns:a16="http://schemas.microsoft.com/office/drawing/2014/main" id="{DA3BF9FC-DB7B-4CF1-BC48-B691B5A0A2C8}"/>
                </a:ext>
              </a:extLst>
            </p:cNvPr>
            <p:cNvCxnSpPr>
              <a:cxnSpLocks/>
            </p:cNvCxnSpPr>
            <p:nvPr/>
          </p:nvCxnSpPr>
          <p:spPr>
            <a:xfrm flipH="1" flipV="1">
              <a:off x="1506071" y="2237450"/>
              <a:ext cx="818776" cy="938358"/>
            </a:xfrm>
            <a:prstGeom prst="straightConnector1">
              <a:avLst/>
            </a:prstGeom>
            <a:ln w="127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7" name="TextBox 56">
              <a:extLst>
                <a:ext uri="{FF2B5EF4-FFF2-40B4-BE49-F238E27FC236}">
                  <a16:creationId xmlns:a16="http://schemas.microsoft.com/office/drawing/2014/main" id="{609F6B60-DAEA-487E-A18F-A1BD740B41A9}"/>
                </a:ext>
              </a:extLst>
            </p:cNvPr>
            <p:cNvSpPr txBox="1"/>
            <p:nvPr/>
          </p:nvSpPr>
          <p:spPr>
            <a:xfrm>
              <a:off x="2067856" y="2646609"/>
              <a:ext cx="3068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θ</a:t>
              </a:r>
            </a:p>
          </p:txBody>
        </p:sp>
        <p:sp>
          <p:nvSpPr>
            <p:cNvPr id="63" name="TextBox 62">
              <a:extLst>
                <a:ext uri="{FF2B5EF4-FFF2-40B4-BE49-F238E27FC236}">
                  <a16:creationId xmlns:a16="http://schemas.microsoft.com/office/drawing/2014/main" id="{A3AF62B5-AA67-41C1-AD5A-967AFDBC7321}"/>
                </a:ext>
              </a:extLst>
            </p:cNvPr>
            <p:cNvSpPr txBox="1"/>
            <p:nvPr/>
          </p:nvSpPr>
          <p:spPr>
            <a:xfrm>
              <a:off x="1250331" y="1919493"/>
              <a:ext cx="33561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O</a:t>
              </a:r>
            </a:p>
          </p:txBody>
        </p:sp>
        <p:sp>
          <p:nvSpPr>
            <p:cNvPr id="65" name="TextBox 64">
              <a:extLst>
                <a:ext uri="{FF2B5EF4-FFF2-40B4-BE49-F238E27FC236}">
                  <a16:creationId xmlns:a16="http://schemas.microsoft.com/office/drawing/2014/main" id="{051A3A2A-4EC5-4264-9113-57E016864ED2}"/>
                </a:ext>
              </a:extLst>
            </p:cNvPr>
            <p:cNvSpPr txBox="1"/>
            <p:nvPr/>
          </p:nvSpPr>
          <p:spPr>
            <a:xfrm>
              <a:off x="2173805" y="3246727"/>
              <a:ext cx="30208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P</a:t>
              </a:r>
            </a:p>
          </p:txBody>
        </p:sp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302DCD8A-97AD-4348-88EC-F739F3889C3F}"/>
                </a:ext>
              </a:extLst>
            </p:cNvPr>
            <p:cNvSpPr txBox="1"/>
            <p:nvPr/>
          </p:nvSpPr>
          <p:spPr>
            <a:xfrm>
              <a:off x="1497137" y="2586629"/>
              <a:ext cx="50366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ω</a:t>
              </a:r>
              <a:r>
                <a:rPr lang="en-GB" baseline="30000" dirty="0"/>
                <a:t>2</a:t>
              </a:r>
              <a:r>
                <a:rPr lang="en-GB" dirty="0"/>
                <a:t>r</a:t>
              </a:r>
            </a:p>
          </p:txBody>
        </p:sp>
        <p:sp>
          <p:nvSpPr>
            <p:cNvPr id="73" name="TextBox 72">
              <a:extLst>
                <a:ext uri="{FF2B5EF4-FFF2-40B4-BE49-F238E27FC236}">
                  <a16:creationId xmlns:a16="http://schemas.microsoft.com/office/drawing/2014/main" id="{38F7EBB5-063F-4BF8-B9B8-D7170373AA76}"/>
                </a:ext>
              </a:extLst>
            </p:cNvPr>
            <p:cNvSpPr txBox="1"/>
            <p:nvPr/>
          </p:nvSpPr>
          <p:spPr>
            <a:xfrm>
              <a:off x="2351227" y="1947957"/>
              <a:ext cx="93115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ω</a:t>
              </a:r>
              <a:r>
                <a:rPr lang="en-GB" baseline="30000" dirty="0"/>
                <a:t>2</a:t>
              </a:r>
              <a:r>
                <a:rPr lang="en-GB" dirty="0"/>
                <a:t>rcos</a:t>
              </a:r>
              <a:r>
                <a:rPr lang="el-GR" dirty="0"/>
                <a:t>θ</a:t>
              </a:r>
              <a:endParaRPr lang="en-GB" dirty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EC403A2D-7C0F-4F45-82CE-2D2260EF8D33}"/>
              </a:ext>
            </a:extLst>
          </p:cNvPr>
          <p:cNvGrpSpPr/>
          <p:nvPr/>
        </p:nvGrpSpPr>
        <p:grpSpPr>
          <a:xfrm>
            <a:off x="8312551" y="1803041"/>
            <a:ext cx="2595187" cy="1830979"/>
            <a:chOff x="8196640" y="1703731"/>
            <a:chExt cx="2595187" cy="1830979"/>
          </a:xfrm>
        </p:grpSpPr>
        <p:cxnSp>
          <p:nvCxnSpPr>
            <p:cNvPr id="44" name="Straight Connector 43">
              <a:extLst>
                <a:ext uri="{FF2B5EF4-FFF2-40B4-BE49-F238E27FC236}">
                  <a16:creationId xmlns:a16="http://schemas.microsoft.com/office/drawing/2014/main" id="{ABC04A65-4C11-44E4-A32C-E34C626814E2}"/>
                </a:ext>
              </a:extLst>
            </p:cNvPr>
            <p:cNvCxnSpPr>
              <a:cxnSpLocks/>
            </p:cNvCxnSpPr>
            <p:nvPr/>
          </p:nvCxnSpPr>
          <p:spPr>
            <a:xfrm>
              <a:off x="8196640" y="3175808"/>
              <a:ext cx="2477076" cy="7426"/>
            </a:xfrm>
            <a:prstGeom prst="line">
              <a:avLst/>
            </a:prstGeom>
            <a:ln w="12700"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Arrow Connector 47">
              <a:extLst>
                <a:ext uri="{FF2B5EF4-FFF2-40B4-BE49-F238E27FC236}">
                  <a16:creationId xmlns:a16="http://schemas.microsoft.com/office/drawing/2014/main" id="{6182DDA8-9DFF-4160-BFF0-85ADAFC626BA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529483" y="2062888"/>
              <a:ext cx="0" cy="1112920"/>
            </a:xfrm>
            <a:prstGeom prst="straightConnector1">
              <a:avLst/>
            </a:prstGeom>
            <a:ln w="127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Arrow Connector 53">
              <a:extLst>
                <a:ext uri="{FF2B5EF4-FFF2-40B4-BE49-F238E27FC236}">
                  <a16:creationId xmlns:a16="http://schemas.microsoft.com/office/drawing/2014/main" id="{2BBC4EA4-373C-44AE-A790-EE2D5D5B5D75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529483" y="2213340"/>
              <a:ext cx="973482" cy="955042"/>
            </a:xfrm>
            <a:prstGeom prst="straightConnector1">
              <a:avLst/>
            </a:prstGeom>
            <a:ln w="127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1" name="TextBox 60">
              <a:extLst>
                <a:ext uri="{FF2B5EF4-FFF2-40B4-BE49-F238E27FC236}">
                  <a16:creationId xmlns:a16="http://schemas.microsoft.com/office/drawing/2014/main" id="{52BF2DFC-AB71-401B-B0EE-E8DE04F77B63}"/>
                </a:ext>
              </a:extLst>
            </p:cNvPr>
            <p:cNvSpPr txBox="1"/>
            <p:nvPr/>
          </p:nvSpPr>
          <p:spPr>
            <a:xfrm>
              <a:off x="9709350" y="2850166"/>
              <a:ext cx="3068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θ</a:t>
              </a:r>
            </a:p>
          </p:txBody>
        </p:sp>
        <p:sp>
          <p:nvSpPr>
            <p:cNvPr id="67" name="TextBox 66">
              <a:extLst>
                <a:ext uri="{FF2B5EF4-FFF2-40B4-BE49-F238E27FC236}">
                  <a16:creationId xmlns:a16="http://schemas.microsoft.com/office/drawing/2014/main" id="{CA30DC90-F5E1-41A1-8E94-C162063CDF3B}"/>
                </a:ext>
              </a:extLst>
            </p:cNvPr>
            <p:cNvSpPr txBox="1"/>
            <p:nvPr/>
          </p:nvSpPr>
          <p:spPr>
            <a:xfrm>
              <a:off x="9395372" y="3165378"/>
              <a:ext cx="30208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P</a:t>
              </a:r>
            </a:p>
          </p:txBody>
        </p:sp>
        <p:sp>
          <p:nvSpPr>
            <p:cNvPr id="69" name="TextBox 68">
              <a:extLst>
                <a:ext uri="{FF2B5EF4-FFF2-40B4-BE49-F238E27FC236}">
                  <a16:creationId xmlns:a16="http://schemas.microsoft.com/office/drawing/2014/main" id="{9FE23167-82B2-4759-827E-148ABDAB3FA2}"/>
                </a:ext>
              </a:extLst>
            </p:cNvPr>
            <p:cNvSpPr txBox="1"/>
            <p:nvPr/>
          </p:nvSpPr>
          <p:spPr>
            <a:xfrm>
              <a:off x="10502965" y="1954697"/>
              <a:ext cx="28886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v</a:t>
              </a:r>
            </a:p>
          </p:txBody>
        </p:sp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045BE458-1852-4498-9F56-DE784B62AE1B}"/>
                </a:ext>
              </a:extLst>
            </p:cNvPr>
            <p:cNvSpPr txBox="1"/>
            <p:nvPr/>
          </p:nvSpPr>
          <p:spPr>
            <a:xfrm>
              <a:off x="9226989" y="1703731"/>
              <a:ext cx="67576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err="1"/>
                <a:t>vsin</a:t>
              </a:r>
              <a:r>
                <a:rPr lang="el-GR" dirty="0"/>
                <a:t>θ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22332523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49DC5C-930D-47EE-A4AF-6F635B4983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54355" y="1000125"/>
            <a:ext cx="11269980" cy="5594985"/>
          </a:xfrm>
        </p:spPr>
        <p:txBody>
          <a:bodyPr>
            <a:normAutofit/>
          </a:bodyPr>
          <a:lstStyle/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acceleration of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Q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will be zero, when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is at O, and maximum when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is at the limits of the oscillation, i.e.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&amp;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en-GB" sz="2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;  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because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= - ω</a:t>
            </a:r>
            <a:r>
              <a:rPr lang="en-GB" sz="2400" i="1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 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(where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=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).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Time required for Q to make one complete oscillation from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to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and back, is known as the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period T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and is given as;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i="1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	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 = 2</a:t>
            </a:r>
            <a:r>
              <a:rPr lang="el-GR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π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 / v	= 2</a:t>
            </a:r>
            <a:r>
              <a:rPr lang="el-GR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π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/ ω	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(s)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Where, frequency (number of complete oscillations in unit time) is the reciprocal of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measured in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Hertz (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Hz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; 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	</a:t>
            </a:r>
            <a:r>
              <a:rPr lang="en-GB" sz="2400" i="1" dirty="0">
                <a:effectLst/>
                <a:latin typeface="Bookman Old Style" panose="0205060405050502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f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= ω / 2</a:t>
            </a:r>
            <a:r>
              <a:rPr lang="el-GR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π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Hz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5C7E5306-0919-4242-9C3B-9D23DF796A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246"/>
            <a:ext cx="10515600" cy="669290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SHM of a reciprocating body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C55734F2-60C4-475A-8A8C-5B3A931FBA59}"/>
              </a:ext>
            </a:extLst>
          </p:cNvPr>
          <p:cNvGrpSpPr/>
          <p:nvPr/>
        </p:nvGrpSpPr>
        <p:grpSpPr>
          <a:xfrm>
            <a:off x="6189345" y="4216053"/>
            <a:ext cx="4291965" cy="2573368"/>
            <a:chOff x="3505030" y="836707"/>
            <a:chExt cx="4491488" cy="2664809"/>
          </a:xfrm>
        </p:grpSpPr>
        <p:sp>
          <p:nvSpPr>
            <p:cNvPr id="6" name="TextBox 5">
              <a:extLst>
                <a:ext uri="{FF2B5EF4-FFF2-40B4-BE49-F238E27FC236}">
                  <a16:creationId xmlns:a16="http://schemas.microsoft.com/office/drawing/2014/main" id="{64F14901-EAD7-4014-AD39-F4245BFDE786}"/>
                </a:ext>
              </a:extLst>
            </p:cNvPr>
            <p:cNvSpPr txBox="1"/>
            <p:nvPr/>
          </p:nvSpPr>
          <p:spPr>
            <a:xfrm>
              <a:off x="5690333" y="3132184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</a:t>
              </a:r>
            </a:p>
          </p:txBody>
        </p:sp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CA58C68E-9E1A-4C0D-A595-B7A36E97ADA1}"/>
                </a:ext>
              </a:extLst>
            </p:cNvPr>
            <p:cNvGrpSpPr/>
            <p:nvPr/>
          </p:nvGrpSpPr>
          <p:grpSpPr>
            <a:xfrm>
              <a:off x="3505030" y="836707"/>
              <a:ext cx="4491488" cy="2300828"/>
              <a:chOff x="3505030" y="836707"/>
              <a:chExt cx="4509396" cy="2300828"/>
            </a:xfrm>
          </p:grpSpPr>
          <p:sp>
            <p:nvSpPr>
              <p:cNvPr id="8" name="Flowchart: Connector 7">
                <a:extLst>
                  <a:ext uri="{FF2B5EF4-FFF2-40B4-BE49-F238E27FC236}">
                    <a16:creationId xmlns:a16="http://schemas.microsoft.com/office/drawing/2014/main" id="{BFE6DCAF-5522-4C11-A9BF-B11353EB261A}"/>
                  </a:ext>
                </a:extLst>
              </p:cNvPr>
              <p:cNvSpPr/>
              <p:nvPr/>
            </p:nvSpPr>
            <p:spPr>
              <a:xfrm>
                <a:off x="4857750" y="1188720"/>
                <a:ext cx="1971675" cy="1948815"/>
              </a:xfrm>
              <a:prstGeom prst="flowChartConnector">
                <a:avLst/>
              </a:prstGeom>
              <a:noFill/>
              <a:ln w="317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9" name="Straight Connector 8">
                <a:extLst>
                  <a:ext uri="{FF2B5EF4-FFF2-40B4-BE49-F238E27FC236}">
                    <a16:creationId xmlns:a16="http://schemas.microsoft.com/office/drawing/2014/main" id="{662F4EF5-F308-4A43-AB15-40CBB6A7A2C4}"/>
                  </a:ext>
                </a:extLst>
              </p:cNvPr>
              <p:cNvCxnSpPr>
                <a:stCxn id="8" idx="0"/>
                <a:endCxn id="8" idx="4"/>
              </p:cNvCxnSpPr>
              <p:nvPr/>
            </p:nvCxnSpPr>
            <p:spPr>
              <a:xfrm>
                <a:off x="5843588" y="1188720"/>
                <a:ext cx="0" cy="1948815"/>
              </a:xfrm>
              <a:prstGeom prst="line">
                <a:avLst/>
              </a:prstGeom>
              <a:ln w="15875">
                <a:headEnd type="stealth"/>
                <a:tailEnd w="lg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10" name="Straight Connector 9">
                <a:extLst>
                  <a:ext uri="{FF2B5EF4-FFF2-40B4-BE49-F238E27FC236}">
                    <a16:creationId xmlns:a16="http://schemas.microsoft.com/office/drawing/2014/main" id="{DEE7DE12-0CE8-4113-ADDE-0147EC327476}"/>
                  </a:ext>
                </a:extLst>
              </p:cNvPr>
              <p:cNvCxnSpPr>
                <a:endCxn id="8" idx="5"/>
              </p:cNvCxnSpPr>
              <p:nvPr/>
            </p:nvCxnSpPr>
            <p:spPr>
              <a:xfrm>
                <a:off x="5843587" y="2163127"/>
                <a:ext cx="697093" cy="689011"/>
              </a:xfrm>
              <a:prstGeom prst="line">
                <a:avLst/>
              </a:prstGeom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1" name="Straight Connector 10">
                <a:extLst>
                  <a:ext uri="{FF2B5EF4-FFF2-40B4-BE49-F238E27FC236}">
                    <a16:creationId xmlns:a16="http://schemas.microsoft.com/office/drawing/2014/main" id="{75432B32-1BFE-4AAA-BE6A-17B171088C46}"/>
                  </a:ext>
                </a:extLst>
              </p:cNvPr>
              <p:cNvCxnSpPr>
                <a:stCxn id="8" idx="5"/>
              </p:cNvCxnSpPr>
              <p:nvPr/>
            </p:nvCxnSpPr>
            <p:spPr>
              <a:xfrm flipH="1">
                <a:off x="3597835" y="2852138"/>
                <a:ext cx="2942845" cy="0"/>
              </a:xfrm>
              <a:prstGeom prst="line">
                <a:avLst/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Arrow Connector 11">
                <a:extLst>
                  <a:ext uri="{FF2B5EF4-FFF2-40B4-BE49-F238E27FC236}">
                    <a16:creationId xmlns:a16="http://schemas.microsoft.com/office/drawing/2014/main" id="{2A317E57-DD3B-4156-AA0F-449BF2938BC3}"/>
                  </a:ext>
                </a:extLst>
              </p:cNvPr>
              <p:cNvCxnSpPr>
                <a:stCxn id="8" idx="5"/>
              </p:cNvCxnSpPr>
              <p:nvPr/>
            </p:nvCxnSpPr>
            <p:spPr>
              <a:xfrm flipV="1">
                <a:off x="6540680" y="1834776"/>
                <a:ext cx="959791" cy="1017362"/>
              </a:xfrm>
              <a:prstGeom prst="straightConnector1">
                <a:avLst/>
              </a:prstGeom>
              <a:ln w="12700"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3" name="Straight Connector 12">
                <a:extLst>
                  <a:ext uri="{FF2B5EF4-FFF2-40B4-BE49-F238E27FC236}">
                    <a16:creationId xmlns:a16="http://schemas.microsoft.com/office/drawing/2014/main" id="{1EBFAB85-6A65-4E5C-93D3-C666EC46FF0A}"/>
                  </a:ext>
                </a:extLst>
              </p:cNvPr>
              <p:cNvCxnSpPr>
                <a:stCxn id="8" idx="6"/>
              </p:cNvCxnSpPr>
              <p:nvPr/>
            </p:nvCxnSpPr>
            <p:spPr>
              <a:xfrm flipH="1" flipV="1">
                <a:off x="3597835" y="2163127"/>
                <a:ext cx="3231590" cy="1"/>
              </a:xfrm>
              <a:prstGeom prst="line">
                <a:avLst/>
              </a:prstGeom>
              <a:ln w="12700"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Straight Arrow Connector 13">
                <a:extLst>
                  <a:ext uri="{FF2B5EF4-FFF2-40B4-BE49-F238E27FC236}">
                    <a16:creationId xmlns:a16="http://schemas.microsoft.com/office/drawing/2014/main" id="{369EAFFE-C714-41E5-A654-D5B59538DC2F}"/>
                  </a:ext>
                </a:extLst>
              </p:cNvPr>
              <p:cNvCxnSpPr/>
              <p:nvPr/>
            </p:nvCxnSpPr>
            <p:spPr>
              <a:xfrm>
                <a:off x="3789082" y="2153779"/>
                <a:ext cx="0" cy="698359"/>
              </a:xfrm>
              <a:prstGeom prst="straightConnector1">
                <a:avLst/>
              </a:prstGeom>
              <a:ln w="12700"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15" name="Arrow: Curved Up 14">
                <a:extLst>
                  <a:ext uri="{FF2B5EF4-FFF2-40B4-BE49-F238E27FC236}">
                    <a16:creationId xmlns:a16="http://schemas.microsoft.com/office/drawing/2014/main" id="{ACAFE0D3-AE34-49BE-939C-AC21AC671E99}"/>
                  </a:ext>
                </a:extLst>
              </p:cNvPr>
              <p:cNvSpPr/>
              <p:nvPr/>
            </p:nvSpPr>
            <p:spPr>
              <a:xfrm rot="15123887">
                <a:off x="5915345" y="1635868"/>
                <a:ext cx="969562" cy="490069"/>
              </a:xfrm>
              <a:prstGeom prst="curvedUp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16" name="TextBox 15">
                <a:extLst>
                  <a:ext uri="{FF2B5EF4-FFF2-40B4-BE49-F238E27FC236}">
                    <a16:creationId xmlns:a16="http://schemas.microsoft.com/office/drawing/2014/main" id="{05C1D10A-DDC6-41B6-96D7-8F844C286FBF}"/>
                  </a:ext>
                </a:extLst>
              </p:cNvPr>
              <p:cNvSpPr txBox="1"/>
              <p:nvPr/>
            </p:nvSpPr>
            <p:spPr>
              <a:xfrm>
                <a:off x="3505030" y="2265528"/>
                <a:ext cx="2840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x</a:t>
                </a:r>
              </a:p>
            </p:txBody>
          </p:sp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CEF64547-48F7-4812-9DA7-611B5F35E5E0}"/>
                  </a:ext>
                </a:extLst>
              </p:cNvPr>
              <p:cNvSpPr txBox="1"/>
              <p:nvPr/>
            </p:nvSpPr>
            <p:spPr>
              <a:xfrm>
                <a:off x="5560341" y="1799146"/>
                <a:ext cx="3369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O</a:t>
                </a:r>
              </a:p>
            </p:txBody>
          </p:sp>
          <p:sp>
            <p:nvSpPr>
              <p:cNvPr id="18" name="TextBox 17">
                <a:extLst>
                  <a:ext uri="{FF2B5EF4-FFF2-40B4-BE49-F238E27FC236}">
                    <a16:creationId xmlns:a16="http://schemas.microsoft.com/office/drawing/2014/main" id="{E1A462F3-4247-4D8F-8F27-4CCD491307E1}"/>
                  </a:ext>
                </a:extLst>
              </p:cNvPr>
              <p:cNvSpPr txBox="1"/>
              <p:nvPr/>
            </p:nvSpPr>
            <p:spPr>
              <a:xfrm flipH="1">
                <a:off x="5667021" y="836707"/>
                <a:ext cx="3369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B</a:t>
                </a:r>
              </a:p>
            </p:txBody>
          </p:sp>
          <p:sp>
            <p:nvSpPr>
              <p:cNvPr id="19" name="TextBox 18">
                <a:extLst>
                  <a:ext uri="{FF2B5EF4-FFF2-40B4-BE49-F238E27FC236}">
                    <a16:creationId xmlns:a16="http://schemas.microsoft.com/office/drawing/2014/main" id="{6E2A207D-86D1-48CF-A7E8-9F28D16E98B0}"/>
                  </a:ext>
                </a:extLst>
              </p:cNvPr>
              <p:cNvSpPr txBox="1"/>
              <p:nvPr/>
            </p:nvSpPr>
            <p:spPr>
              <a:xfrm>
                <a:off x="6514195" y="2751391"/>
                <a:ext cx="3032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P</a:t>
                </a:r>
              </a:p>
            </p:txBody>
          </p:sp>
          <p:sp>
            <p:nvSpPr>
              <p:cNvPr id="20" name="TextBox 19">
                <a:extLst>
                  <a:ext uri="{FF2B5EF4-FFF2-40B4-BE49-F238E27FC236}">
                    <a16:creationId xmlns:a16="http://schemas.microsoft.com/office/drawing/2014/main" id="{A3E978A1-CE22-4CF5-9FD6-7FB476371FA0}"/>
                  </a:ext>
                </a:extLst>
              </p:cNvPr>
              <p:cNvSpPr txBox="1"/>
              <p:nvPr/>
            </p:nvSpPr>
            <p:spPr>
              <a:xfrm>
                <a:off x="5521744" y="2527109"/>
                <a:ext cx="3401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Q</a:t>
                </a:r>
              </a:p>
            </p:txBody>
          </p:sp>
          <p:sp>
            <p:nvSpPr>
              <p:cNvPr id="21" name="TextBox 20">
                <a:extLst>
                  <a:ext uri="{FF2B5EF4-FFF2-40B4-BE49-F238E27FC236}">
                    <a16:creationId xmlns:a16="http://schemas.microsoft.com/office/drawing/2014/main" id="{7CAFED9B-7A48-4540-AD30-A4E773E26B5E}"/>
                  </a:ext>
                </a:extLst>
              </p:cNvPr>
              <p:cNvSpPr txBox="1"/>
              <p:nvPr/>
            </p:nvSpPr>
            <p:spPr>
              <a:xfrm>
                <a:off x="5816778" y="2254992"/>
                <a:ext cx="3080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θ</a:t>
                </a:r>
              </a:p>
            </p:txBody>
          </p:sp>
          <p:sp>
            <p:nvSpPr>
              <p:cNvPr id="22" name="TextBox 21">
                <a:extLst>
                  <a:ext uri="{FF2B5EF4-FFF2-40B4-BE49-F238E27FC236}">
                    <a16:creationId xmlns:a16="http://schemas.microsoft.com/office/drawing/2014/main" id="{D5FDF69E-EA18-4009-831F-D0EC03EB537C}"/>
                  </a:ext>
                </a:extLst>
              </p:cNvPr>
              <p:cNvSpPr txBox="1"/>
              <p:nvPr/>
            </p:nvSpPr>
            <p:spPr>
              <a:xfrm>
                <a:off x="7236649" y="1500666"/>
                <a:ext cx="7777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V = </a:t>
                </a:r>
                <a:r>
                  <a:rPr lang="en-GB" dirty="0" err="1"/>
                  <a:t>rω</a:t>
                </a:r>
                <a:endParaRPr lang="en-GB" dirty="0"/>
              </a:p>
            </p:txBody>
          </p:sp>
          <p:sp>
            <p:nvSpPr>
              <p:cNvPr id="23" name="TextBox 22">
                <a:extLst>
                  <a:ext uri="{FF2B5EF4-FFF2-40B4-BE49-F238E27FC236}">
                    <a16:creationId xmlns:a16="http://schemas.microsoft.com/office/drawing/2014/main" id="{1A9AE586-6E01-4C2A-8BB8-0747F163B2AF}"/>
                  </a:ext>
                </a:extLst>
              </p:cNvPr>
              <p:cNvSpPr txBox="1"/>
              <p:nvPr/>
            </p:nvSpPr>
            <p:spPr>
              <a:xfrm>
                <a:off x="6231650" y="1712501"/>
                <a:ext cx="34496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ω</a:t>
                </a: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86442884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1A588B-F9E3-4CC3-9E40-EA07D221833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4350" y="960120"/>
            <a:ext cx="11349990" cy="5612130"/>
          </a:xfrm>
        </p:spPr>
        <p:txBody>
          <a:bodyPr>
            <a:noAutofit/>
          </a:bodyPr>
          <a:lstStyle/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Now, velocity of Q is the component of P’s velocity parallel to AB, which is;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velocity of Q = -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 </a:t>
            </a:r>
            <a:r>
              <a:rPr lang="en-GB" sz="24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sin</a:t>
            </a:r>
            <a:r>
              <a:rPr lang="en-GB" sz="2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θ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= - </a:t>
            </a:r>
            <a:r>
              <a:rPr lang="en-GB" sz="24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ωr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24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sin</a:t>
            </a:r>
            <a:r>
              <a:rPr lang="en-GB" sz="2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θ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Note: value of </a:t>
            </a:r>
            <a:r>
              <a:rPr lang="en-GB" sz="24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sin</a:t>
            </a:r>
            <a:r>
              <a:rPr lang="en-GB" sz="2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θ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may be positive or negative dependent on the value of θ.  The variation of the velocity of Q with time, assuming we start at time zero, is given by;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velocity of Q = - </a:t>
            </a:r>
            <a:r>
              <a:rPr lang="en-GB" sz="2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ωr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sin </a:t>
            </a:r>
            <a:r>
              <a:rPr lang="en-GB" sz="2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ωt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(because </a:t>
            </a:r>
            <a:r>
              <a:rPr lang="el-GR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θ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= </a:t>
            </a:r>
            <a:r>
              <a:rPr lang="el-GR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ω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t)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and, the variation of the velocity of Q with displacement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		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=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± ω √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</a:t>
            </a:r>
            <a:r>
              <a:rPr lang="en-GB" sz="2400" i="1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– x</a:t>
            </a:r>
            <a:r>
              <a:rPr lang="en-GB" sz="2400" i="1" baseline="30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n-GB" sz="2400" dirty="0"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</a:t>
            </a: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Finally, consider the displacement of Q, which is given as;</a:t>
            </a: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 = r </a:t>
            </a:r>
            <a:r>
              <a:rPr lang="en-GB" sz="24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cos</a:t>
            </a:r>
            <a:r>
              <a:rPr lang="en-GB" sz="24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θ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	= r cos </a:t>
            </a:r>
            <a:r>
              <a:rPr lang="en-GB" sz="2400" i="1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ωt</a:t>
            </a:r>
            <a:endParaRPr lang="en-GB" sz="2400" i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15000"/>
              </a:lnSpc>
              <a:spcAft>
                <a:spcPts val="1000"/>
              </a:spcAft>
              <a:buNone/>
            </a:pPr>
            <a:endParaRPr lang="en-GB" sz="2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D549F41-4D69-45EB-93B0-F2E49DC439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82245"/>
            <a:ext cx="10515600" cy="686435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SHM of a reciprocating body</a:t>
            </a:r>
          </a:p>
        </p:txBody>
      </p:sp>
      <p:grpSp>
        <p:nvGrpSpPr>
          <p:cNvPr id="5" name="Group 4">
            <a:extLst>
              <a:ext uri="{FF2B5EF4-FFF2-40B4-BE49-F238E27FC236}">
                <a16:creationId xmlns:a16="http://schemas.microsoft.com/office/drawing/2014/main" id="{C538A139-26DE-4898-A41D-07A06923E72B}"/>
              </a:ext>
            </a:extLst>
          </p:cNvPr>
          <p:cNvGrpSpPr/>
          <p:nvPr/>
        </p:nvGrpSpPr>
        <p:grpSpPr>
          <a:xfrm>
            <a:off x="8952631" y="3471821"/>
            <a:ext cx="2595187" cy="1830979"/>
            <a:chOff x="8196640" y="1703731"/>
            <a:chExt cx="2595187" cy="1830979"/>
          </a:xfrm>
        </p:grpSpPr>
        <p:cxnSp>
          <p:nvCxnSpPr>
            <p:cNvPr id="6" name="Straight Connector 5">
              <a:extLst>
                <a:ext uri="{FF2B5EF4-FFF2-40B4-BE49-F238E27FC236}">
                  <a16:creationId xmlns:a16="http://schemas.microsoft.com/office/drawing/2014/main" id="{69AA282E-5519-4379-AD7E-92A76E287DBF}"/>
                </a:ext>
              </a:extLst>
            </p:cNvPr>
            <p:cNvCxnSpPr>
              <a:cxnSpLocks/>
            </p:cNvCxnSpPr>
            <p:nvPr/>
          </p:nvCxnSpPr>
          <p:spPr>
            <a:xfrm>
              <a:off x="8196640" y="3175808"/>
              <a:ext cx="2477076" cy="7426"/>
            </a:xfrm>
            <a:prstGeom prst="line">
              <a:avLst/>
            </a:prstGeom>
            <a:ln w="12700">
              <a:prstDash val="dash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" name="Straight Arrow Connector 6">
              <a:extLst>
                <a:ext uri="{FF2B5EF4-FFF2-40B4-BE49-F238E27FC236}">
                  <a16:creationId xmlns:a16="http://schemas.microsoft.com/office/drawing/2014/main" id="{2896B0E8-475C-41B6-A664-2842C4AA72FF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529483" y="2062888"/>
              <a:ext cx="0" cy="1112920"/>
            </a:xfrm>
            <a:prstGeom prst="straightConnector1">
              <a:avLst/>
            </a:prstGeom>
            <a:ln w="127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" name="Straight Arrow Connector 7">
              <a:extLst>
                <a:ext uri="{FF2B5EF4-FFF2-40B4-BE49-F238E27FC236}">
                  <a16:creationId xmlns:a16="http://schemas.microsoft.com/office/drawing/2014/main" id="{5BF54B10-9B52-4587-B2FA-24B24436AA99}"/>
                </a:ext>
              </a:extLst>
            </p:cNvPr>
            <p:cNvCxnSpPr>
              <a:cxnSpLocks/>
            </p:cNvCxnSpPr>
            <p:nvPr/>
          </p:nvCxnSpPr>
          <p:spPr>
            <a:xfrm flipV="1">
              <a:off x="9529483" y="2213340"/>
              <a:ext cx="973482" cy="955042"/>
            </a:xfrm>
            <a:prstGeom prst="straightConnector1">
              <a:avLst/>
            </a:prstGeom>
            <a:ln w="12700">
              <a:tailEnd type="triangle" w="lg" len="lg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9" name="TextBox 8">
              <a:extLst>
                <a:ext uri="{FF2B5EF4-FFF2-40B4-BE49-F238E27FC236}">
                  <a16:creationId xmlns:a16="http://schemas.microsoft.com/office/drawing/2014/main" id="{FE09AC99-718F-4CDB-BC91-A3A82BC2272C}"/>
                </a:ext>
              </a:extLst>
            </p:cNvPr>
            <p:cNvSpPr txBox="1"/>
            <p:nvPr/>
          </p:nvSpPr>
          <p:spPr>
            <a:xfrm>
              <a:off x="9709350" y="2850166"/>
              <a:ext cx="30687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θ</a:t>
              </a:r>
            </a:p>
          </p:txBody>
        </p:sp>
        <p:sp>
          <p:nvSpPr>
            <p:cNvPr id="10" name="TextBox 9">
              <a:extLst>
                <a:ext uri="{FF2B5EF4-FFF2-40B4-BE49-F238E27FC236}">
                  <a16:creationId xmlns:a16="http://schemas.microsoft.com/office/drawing/2014/main" id="{0E3762BD-16CE-4028-B31D-EDB7CA6477E2}"/>
                </a:ext>
              </a:extLst>
            </p:cNvPr>
            <p:cNvSpPr txBox="1"/>
            <p:nvPr/>
          </p:nvSpPr>
          <p:spPr>
            <a:xfrm>
              <a:off x="9395372" y="3165378"/>
              <a:ext cx="302084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P</a:t>
              </a:r>
            </a:p>
          </p:txBody>
        </p:sp>
        <p:sp>
          <p:nvSpPr>
            <p:cNvPr id="11" name="TextBox 10">
              <a:extLst>
                <a:ext uri="{FF2B5EF4-FFF2-40B4-BE49-F238E27FC236}">
                  <a16:creationId xmlns:a16="http://schemas.microsoft.com/office/drawing/2014/main" id="{1AB9ACD7-5151-4027-A96C-EBD31CE3489C}"/>
                </a:ext>
              </a:extLst>
            </p:cNvPr>
            <p:cNvSpPr txBox="1"/>
            <p:nvPr/>
          </p:nvSpPr>
          <p:spPr>
            <a:xfrm>
              <a:off x="10502965" y="1954697"/>
              <a:ext cx="28886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v</a:t>
              </a:r>
            </a:p>
          </p:txBody>
        </p:sp>
        <p:sp>
          <p:nvSpPr>
            <p:cNvPr id="12" name="TextBox 11">
              <a:extLst>
                <a:ext uri="{FF2B5EF4-FFF2-40B4-BE49-F238E27FC236}">
                  <a16:creationId xmlns:a16="http://schemas.microsoft.com/office/drawing/2014/main" id="{4E08970C-7DBA-4804-8402-774C7770F12C}"/>
                </a:ext>
              </a:extLst>
            </p:cNvPr>
            <p:cNvSpPr txBox="1"/>
            <p:nvPr/>
          </p:nvSpPr>
          <p:spPr>
            <a:xfrm>
              <a:off x="9226989" y="1703731"/>
              <a:ext cx="675762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 err="1"/>
                <a:t>vsin</a:t>
              </a:r>
              <a:r>
                <a:rPr lang="el-GR" dirty="0"/>
                <a:t>θ</a:t>
              </a:r>
              <a:endParaRPr lang="en-GB" dirty="0"/>
            </a:p>
          </p:txBody>
        </p:sp>
      </p:grpSp>
    </p:spTree>
    <p:extLst>
      <p:ext uri="{BB962C8B-B14F-4D97-AF65-F5344CB8AC3E}">
        <p14:creationId xmlns:p14="http://schemas.microsoft.com/office/powerpoint/2010/main" val="40046710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picture containing person&#10;&#10;Description automatically generated">
            <a:extLst>
              <a:ext uri="{FF2B5EF4-FFF2-40B4-BE49-F238E27FC236}">
                <a16:creationId xmlns:a16="http://schemas.microsoft.com/office/drawing/2014/main" id="{BF66FDE2-B393-418A-B49A-346465E73A7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95280" y="2170748"/>
            <a:ext cx="6454234" cy="4578667"/>
          </a:xfrm>
          <a:prstGeom prst="rect">
            <a:avLst/>
          </a:pr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82277B-10FC-4F76-B4B1-161BD91F8BF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03935" y="988695"/>
            <a:ext cx="10515600" cy="1027748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The displacement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x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similar to the velocity and acceleration of Q, is sinusoidal.  It can be seen in the following diagram that when the velocity is zero, the acceleration is a maximum.</a:t>
            </a: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6965DCC5-A334-4CB4-B8E9-AEB50F1A0CF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3675"/>
            <a:ext cx="10515600" cy="640715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SHM of a reciprocating body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415C0B19-1D73-4060-BE23-9F529CD66A12}"/>
              </a:ext>
            </a:extLst>
          </p:cNvPr>
          <p:cNvSpPr txBox="1"/>
          <p:nvPr/>
        </p:nvSpPr>
        <p:spPr>
          <a:xfrm>
            <a:off x="2074545" y="4131945"/>
            <a:ext cx="32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0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120BE1DC-5BD3-40E2-916F-6F32E6641C94}"/>
              </a:ext>
            </a:extLst>
          </p:cNvPr>
          <p:cNvSpPr txBox="1"/>
          <p:nvPr/>
        </p:nvSpPr>
        <p:spPr>
          <a:xfrm>
            <a:off x="7108506" y="2380387"/>
            <a:ext cx="32004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r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BACDC2C-78BB-4240-8729-CB76FDCDDB36}"/>
              </a:ext>
            </a:extLst>
          </p:cNvPr>
          <p:cNvSpPr txBox="1"/>
          <p:nvPr/>
        </p:nvSpPr>
        <p:spPr>
          <a:xfrm>
            <a:off x="6987539" y="2674858"/>
            <a:ext cx="5619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err="1"/>
              <a:t>ωr</a:t>
            </a:r>
            <a:endParaRPr lang="en-GB" sz="20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61362ED5-CE9C-4693-A806-33FE9499881F}"/>
              </a:ext>
            </a:extLst>
          </p:cNvPr>
          <p:cNvSpPr txBox="1"/>
          <p:nvPr/>
        </p:nvSpPr>
        <p:spPr>
          <a:xfrm>
            <a:off x="6866571" y="3160693"/>
            <a:ext cx="561975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/>
              <a:t>ω</a:t>
            </a:r>
            <a:r>
              <a:rPr lang="en-GB" sz="2000" baseline="30000" dirty="0"/>
              <a:t>2</a:t>
            </a:r>
            <a:r>
              <a:rPr lang="en-GB" sz="2000" dirty="0"/>
              <a:t>r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BBEFB64E-ACBE-4AED-9FCA-52FF25CB6871}"/>
              </a:ext>
            </a:extLst>
          </p:cNvPr>
          <p:cNvSpPr txBox="1"/>
          <p:nvPr/>
        </p:nvSpPr>
        <p:spPr>
          <a:xfrm>
            <a:off x="2205928" y="2423808"/>
            <a:ext cx="360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0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48A7B9CD-34D3-4C2E-88C6-A3645F550036}"/>
              </a:ext>
            </a:extLst>
          </p:cNvPr>
          <p:cNvSpPr txBox="1"/>
          <p:nvPr/>
        </p:nvSpPr>
        <p:spPr>
          <a:xfrm>
            <a:off x="2839400" y="2459414"/>
            <a:ext cx="6248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T/4</a:t>
            </a: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61709C95-85AE-418E-8CD1-5C2BF0BE56A7}"/>
              </a:ext>
            </a:extLst>
          </p:cNvPr>
          <p:cNvSpPr txBox="1"/>
          <p:nvPr/>
        </p:nvSpPr>
        <p:spPr>
          <a:xfrm>
            <a:off x="3549011" y="2455663"/>
            <a:ext cx="6248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T/2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F68F1736-3AB3-4F20-B3DE-283DC1777529}"/>
              </a:ext>
            </a:extLst>
          </p:cNvPr>
          <p:cNvSpPr txBox="1"/>
          <p:nvPr/>
        </p:nvSpPr>
        <p:spPr>
          <a:xfrm>
            <a:off x="4190042" y="2444025"/>
            <a:ext cx="8058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3T/4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FFA4218D-AC27-4F46-8E0C-21AE838B2CFD}"/>
              </a:ext>
            </a:extLst>
          </p:cNvPr>
          <p:cNvSpPr txBox="1"/>
          <p:nvPr/>
        </p:nvSpPr>
        <p:spPr>
          <a:xfrm>
            <a:off x="5094401" y="2444025"/>
            <a:ext cx="360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T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0A8F87B3-15CA-410B-9153-AD9BFAB76B1C}"/>
              </a:ext>
            </a:extLst>
          </p:cNvPr>
          <p:cNvSpPr txBox="1"/>
          <p:nvPr/>
        </p:nvSpPr>
        <p:spPr>
          <a:xfrm>
            <a:off x="2034540" y="5638472"/>
            <a:ext cx="360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A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D5C55368-B0F9-4AB8-8FA0-C2B1EB2083F9}"/>
              </a:ext>
            </a:extLst>
          </p:cNvPr>
          <p:cNvSpPr txBox="1"/>
          <p:nvPr/>
        </p:nvSpPr>
        <p:spPr>
          <a:xfrm>
            <a:off x="2009716" y="2827956"/>
            <a:ext cx="360045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/>
              <a:t>B</a:t>
            </a:r>
          </a:p>
        </p:txBody>
      </p:sp>
      <p:grpSp>
        <p:nvGrpSpPr>
          <p:cNvPr id="29" name="Group 28">
            <a:extLst>
              <a:ext uri="{FF2B5EF4-FFF2-40B4-BE49-F238E27FC236}">
                <a16:creationId xmlns:a16="http://schemas.microsoft.com/office/drawing/2014/main" id="{BE5711B9-2DFF-45BE-93A8-2F78E3ADF6B2}"/>
              </a:ext>
            </a:extLst>
          </p:cNvPr>
          <p:cNvGrpSpPr/>
          <p:nvPr/>
        </p:nvGrpSpPr>
        <p:grpSpPr>
          <a:xfrm>
            <a:off x="7860551" y="3204689"/>
            <a:ext cx="4291965" cy="2573368"/>
            <a:chOff x="3505030" y="836707"/>
            <a:chExt cx="4491488" cy="2664809"/>
          </a:xfrm>
        </p:grpSpPr>
        <p:sp>
          <p:nvSpPr>
            <p:cNvPr id="30" name="TextBox 29">
              <a:extLst>
                <a:ext uri="{FF2B5EF4-FFF2-40B4-BE49-F238E27FC236}">
                  <a16:creationId xmlns:a16="http://schemas.microsoft.com/office/drawing/2014/main" id="{3471D722-641E-4D83-A629-307E82221999}"/>
                </a:ext>
              </a:extLst>
            </p:cNvPr>
            <p:cNvSpPr txBox="1"/>
            <p:nvPr/>
          </p:nvSpPr>
          <p:spPr>
            <a:xfrm>
              <a:off x="5690333" y="3132184"/>
              <a:ext cx="317716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en-GB" dirty="0"/>
                <a:t>A</a:t>
              </a:r>
            </a:p>
          </p:txBody>
        </p:sp>
        <p:grpSp>
          <p:nvGrpSpPr>
            <p:cNvPr id="31" name="Group 30">
              <a:extLst>
                <a:ext uri="{FF2B5EF4-FFF2-40B4-BE49-F238E27FC236}">
                  <a16:creationId xmlns:a16="http://schemas.microsoft.com/office/drawing/2014/main" id="{2604BBE9-C64E-48BC-95DB-2F8F79A888B9}"/>
                </a:ext>
              </a:extLst>
            </p:cNvPr>
            <p:cNvGrpSpPr/>
            <p:nvPr/>
          </p:nvGrpSpPr>
          <p:grpSpPr>
            <a:xfrm>
              <a:off x="3505030" y="836707"/>
              <a:ext cx="4491488" cy="2300828"/>
              <a:chOff x="3505030" y="836707"/>
              <a:chExt cx="4509396" cy="2300828"/>
            </a:xfrm>
          </p:grpSpPr>
          <p:sp>
            <p:nvSpPr>
              <p:cNvPr id="32" name="Flowchart: Connector 31">
                <a:extLst>
                  <a:ext uri="{FF2B5EF4-FFF2-40B4-BE49-F238E27FC236}">
                    <a16:creationId xmlns:a16="http://schemas.microsoft.com/office/drawing/2014/main" id="{01048B88-B88E-429A-B92B-DF4AEEE9FB9F}"/>
                  </a:ext>
                </a:extLst>
              </p:cNvPr>
              <p:cNvSpPr/>
              <p:nvPr/>
            </p:nvSpPr>
            <p:spPr>
              <a:xfrm>
                <a:off x="4857750" y="1188720"/>
                <a:ext cx="1971675" cy="1948815"/>
              </a:xfrm>
              <a:prstGeom prst="flowChartConnector">
                <a:avLst/>
              </a:prstGeom>
              <a:noFill/>
              <a:ln w="31750"/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cxnSp>
            <p:nvCxnSpPr>
              <p:cNvPr id="33" name="Straight Connector 32">
                <a:extLst>
                  <a:ext uri="{FF2B5EF4-FFF2-40B4-BE49-F238E27FC236}">
                    <a16:creationId xmlns:a16="http://schemas.microsoft.com/office/drawing/2014/main" id="{5D0B71FE-8320-4233-9AC1-9F40E2E845E0}"/>
                  </a:ext>
                </a:extLst>
              </p:cNvPr>
              <p:cNvCxnSpPr>
                <a:stCxn id="32" idx="0"/>
                <a:endCxn id="32" idx="4"/>
              </p:cNvCxnSpPr>
              <p:nvPr/>
            </p:nvCxnSpPr>
            <p:spPr>
              <a:xfrm>
                <a:off x="5843588" y="1188720"/>
                <a:ext cx="0" cy="1948815"/>
              </a:xfrm>
              <a:prstGeom prst="line">
                <a:avLst/>
              </a:prstGeom>
              <a:ln w="15875">
                <a:headEnd type="stealth"/>
                <a:tailEnd w="lg" len="med"/>
              </a:ln>
            </p:spPr>
            <p:style>
              <a:lnRef idx="1">
                <a:schemeClr val="dk1"/>
              </a:lnRef>
              <a:fillRef idx="0">
                <a:schemeClr val="dk1"/>
              </a:fillRef>
              <a:effectRef idx="0">
                <a:schemeClr val="dk1"/>
              </a:effectRef>
              <a:fontRef idx="minor">
                <a:schemeClr val="tx1"/>
              </a:fontRef>
            </p:style>
          </p:cxnSp>
          <p:cxnSp>
            <p:nvCxnSpPr>
              <p:cNvPr id="34" name="Straight Connector 33">
                <a:extLst>
                  <a:ext uri="{FF2B5EF4-FFF2-40B4-BE49-F238E27FC236}">
                    <a16:creationId xmlns:a16="http://schemas.microsoft.com/office/drawing/2014/main" id="{66ACEFDF-E446-47CA-B2F0-74A8D203EBD0}"/>
                  </a:ext>
                </a:extLst>
              </p:cNvPr>
              <p:cNvCxnSpPr>
                <a:endCxn id="32" idx="5"/>
              </p:cNvCxnSpPr>
              <p:nvPr/>
            </p:nvCxnSpPr>
            <p:spPr>
              <a:xfrm>
                <a:off x="5843587" y="2163127"/>
                <a:ext cx="697093" cy="689011"/>
              </a:xfrm>
              <a:prstGeom prst="line">
                <a:avLst/>
              </a:prstGeom>
              <a:ln w="22225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5" name="Straight Connector 34">
                <a:extLst>
                  <a:ext uri="{FF2B5EF4-FFF2-40B4-BE49-F238E27FC236}">
                    <a16:creationId xmlns:a16="http://schemas.microsoft.com/office/drawing/2014/main" id="{693465A8-6F18-4FCB-B142-88EEB3779828}"/>
                  </a:ext>
                </a:extLst>
              </p:cNvPr>
              <p:cNvCxnSpPr>
                <a:stCxn id="32" idx="5"/>
              </p:cNvCxnSpPr>
              <p:nvPr/>
            </p:nvCxnSpPr>
            <p:spPr>
              <a:xfrm flipH="1">
                <a:off x="3597835" y="2852138"/>
                <a:ext cx="2942845" cy="0"/>
              </a:xfrm>
              <a:prstGeom prst="line">
                <a:avLst/>
              </a:prstGeom>
              <a:ln w="12700"/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6" name="Straight Arrow Connector 35">
                <a:extLst>
                  <a:ext uri="{FF2B5EF4-FFF2-40B4-BE49-F238E27FC236}">
                    <a16:creationId xmlns:a16="http://schemas.microsoft.com/office/drawing/2014/main" id="{46E25C2D-B6A5-49BA-BEB3-81186E04AF61}"/>
                  </a:ext>
                </a:extLst>
              </p:cNvPr>
              <p:cNvCxnSpPr>
                <a:stCxn id="32" idx="5"/>
              </p:cNvCxnSpPr>
              <p:nvPr/>
            </p:nvCxnSpPr>
            <p:spPr>
              <a:xfrm flipV="1">
                <a:off x="6540680" y="1834776"/>
                <a:ext cx="959791" cy="1017362"/>
              </a:xfrm>
              <a:prstGeom prst="straightConnector1">
                <a:avLst/>
              </a:prstGeom>
              <a:ln w="12700">
                <a:tailEnd type="triangle" w="lg" len="lg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7" name="Straight Connector 36">
                <a:extLst>
                  <a:ext uri="{FF2B5EF4-FFF2-40B4-BE49-F238E27FC236}">
                    <a16:creationId xmlns:a16="http://schemas.microsoft.com/office/drawing/2014/main" id="{FA8EB045-3876-46FF-83CB-07F9042AD4B2}"/>
                  </a:ext>
                </a:extLst>
              </p:cNvPr>
              <p:cNvCxnSpPr>
                <a:stCxn id="32" idx="6"/>
              </p:cNvCxnSpPr>
              <p:nvPr/>
            </p:nvCxnSpPr>
            <p:spPr>
              <a:xfrm flipH="1" flipV="1">
                <a:off x="3597835" y="2163127"/>
                <a:ext cx="3231590" cy="1"/>
              </a:xfrm>
              <a:prstGeom prst="line">
                <a:avLst/>
              </a:prstGeom>
              <a:ln w="12700">
                <a:prstDash val="dash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38" name="Straight Arrow Connector 37">
                <a:extLst>
                  <a:ext uri="{FF2B5EF4-FFF2-40B4-BE49-F238E27FC236}">
                    <a16:creationId xmlns:a16="http://schemas.microsoft.com/office/drawing/2014/main" id="{C316694F-597E-400F-AA39-60819542619D}"/>
                  </a:ext>
                </a:extLst>
              </p:cNvPr>
              <p:cNvCxnSpPr/>
              <p:nvPr/>
            </p:nvCxnSpPr>
            <p:spPr>
              <a:xfrm>
                <a:off x="3789082" y="2153779"/>
                <a:ext cx="0" cy="698359"/>
              </a:xfrm>
              <a:prstGeom prst="straightConnector1">
                <a:avLst/>
              </a:prstGeom>
              <a:ln w="12700">
                <a:headEnd type="triangle"/>
                <a:tailEnd type="triangle"/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39" name="Arrow: Curved Up 38">
                <a:extLst>
                  <a:ext uri="{FF2B5EF4-FFF2-40B4-BE49-F238E27FC236}">
                    <a16:creationId xmlns:a16="http://schemas.microsoft.com/office/drawing/2014/main" id="{F6B1B2C1-E517-4C59-B3D6-287542374FFD}"/>
                  </a:ext>
                </a:extLst>
              </p:cNvPr>
              <p:cNvSpPr/>
              <p:nvPr/>
            </p:nvSpPr>
            <p:spPr>
              <a:xfrm rot="15123887">
                <a:off x="5915345" y="1635868"/>
                <a:ext cx="969562" cy="490069"/>
              </a:xfrm>
              <a:prstGeom prst="curvedUpArrow">
                <a:avLst/>
              </a:prstGeom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/>
                  </a:solidFill>
                </a:endParaRPr>
              </a:p>
            </p:txBody>
          </p:sp>
          <p:sp>
            <p:nvSpPr>
              <p:cNvPr id="40" name="TextBox 39">
                <a:extLst>
                  <a:ext uri="{FF2B5EF4-FFF2-40B4-BE49-F238E27FC236}">
                    <a16:creationId xmlns:a16="http://schemas.microsoft.com/office/drawing/2014/main" id="{88BBC564-E65A-4608-8595-C666BF78D857}"/>
                  </a:ext>
                </a:extLst>
              </p:cNvPr>
              <p:cNvSpPr txBox="1"/>
              <p:nvPr/>
            </p:nvSpPr>
            <p:spPr>
              <a:xfrm>
                <a:off x="3505030" y="2265528"/>
                <a:ext cx="2840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x</a:t>
                </a:r>
              </a:p>
            </p:txBody>
          </p:sp>
          <p:sp>
            <p:nvSpPr>
              <p:cNvPr id="41" name="TextBox 40">
                <a:extLst>
                  <a:ext uri="{FF2B5EF4-FFF2-40B4-BE49-F238E27FC236}">
                    <a16:creationId xmlns:a16="http://schemas.microsoft.com/office/drawing/2014/main" id="{B0BD3162-BBBC-4C7A-8B45-0A773AAD3816}"/>
                  </a:ext>
                </a:extLst>
              </p:cNvPr>
              <p:cNvSpPr txBox="1"/>
              <p:nvPr/>
            </p:nvSpPr>
            <p:spPr>
              <a:xfrm>
                <a:off x="5560341" y="1799146"/>
                <a:ext cx="336952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O</a:t>
                </a:r>
              </a:p>
            </p:txBody>
          </p:sp>
          <p:sp>
            <p:nvSpPr>
              <p:cNvPr id="42" name="TextBox 41">
                <a:extLst>
                  <a:ext uri="{FF2B5EF4-FFF2-40B4-BE49-F238E27FC236}">
                    <a16:creationId xmlns:a16="http://schemas.microsoft.com/office/drawing/2014/main" id="{6E2AA7F8-C13E-4BD9-A8A3-7B7DB8A2D786}"/>
                  </a:ext>
                </a:extLst>
              </p:cNvPr>
              <p:cNvSpPr txBox="1"/>
              <p:nvPr/>
            </p:nvSpPr>
            <p:spPr>
              <a:xfrm flipH="1">
                <a:off x="5667021" y="836707"/>
                <a:ext cx="336950" cy="369332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dirty="0"/>
                  <a:t>B</a:t>
                </a:r>
              </a:p>
            </p:txBody>
          </p:sp>
          <p:sp>
            <p:nvSpPr>
              <p:cNvPr id="43" name="TextBox 42">
                <a:extLst>
                  <a:ext uri="{FF2B5EF4-FFF2-40B4-BE49-F238E27FC236}">
                    <a16:creationId xmlns:a16="http://schemas.microsoft.com/office/drawing/2014/main" id="{2CAB5F85-B05A-44CB-8368-50E5BF7086BD}"/>
                  </a:ext>
                </a:extLst>
              </p:cNvPr>
              <p:cNvSpPr txBox="1"/>
              <p:nvPr/>
            </p:nvSpPr>
            <p:spPr>
              <a:xfrm>
                <a:off x="6514195" y="2751391"/>
                <a:ext cx="30328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P</a:t>
                </a:r>
              </a:p>
            </p:txBody>
          </p:sp>
          <p:sp>
            <p:nvSpPr>
              <p:cNvPr id="44" name="TextBox 43">
                <a:extLst>
                  <a:ext uri="{FF2B5EF4-FFF2-40B4-BE49-F238E27FC236}">
                    <a16:creationId xmlns:a16="http://schemas.microsoft.com/office/drawing/2014/main" id="{98393785-E4F3-463B-975A-73158D710CD0}"/>
                  </a:ext>
                </a:extLst>
              </p:cNvPr>
              <p:cNvSpPr txBox="1"/>
              <p:nvPr/>
            </p:nvSpPr>
            <p:spPr>
              <a:xfrm>
                <a:off x="5521744" y="2527109"/>
                <a:ext cx="34015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Q</a:t>
                </a:r>
              </a:p>
            </p:txBody>
          </p:sp>
          <p:sp>
            <p:nvSpPr>
              <p:cNvPr id="45" name="TextBox 44">
                <a:extLst>
                  <a:ext uri="{FF2B5EF4-FFF2-40B4-BE49-F238E27FC236}">
                    <a16:creationId xmlns:a16="http://schemas.microsoft.com/office/drawing/2014/main" id="{7448B4C2-052E-4A06-B041-4345568B415E}"/>
                  </a:ext>
                </a:extLst>
              </p:cNvPr>
              <p:cNvSpPr txBox="1"/>
              <p:nvPr/>
            </p:nvSpPr>
            <p:spPr>
              <a:xfrm>
                <a:off x="5816778" y="2254992"/>
                <a:ext cx="308098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θ</a:t>
                </a:r>
              </a:p>
            </p:txBody>
          </p:sp>
          <p:sp>
            <p:nvSpPr>
              <p:cNvPr id="46" name="TextBox 45">
                <a:extLst>
                  <a:ext uri="{FF2B5EF4-FFF2-40B4-BE49-F238E27FC236}">
                    <a16:creationId xmlns:a16="http://schemas.microsoft.com/office/drawing/2014/main" id="{1FE845CE-1459-4A70-A0C0-3CF94B3029BD}"/>
                  </a:ext>
                </a:extLst>
              </p:cNvPr>
              <p:cNvSpPr txBox="1"/>
              <p:nvPr/>
            </p:nvSpPr>
            <p:spPr>
              <a:xfrm>
                <a:off x="7236649" y="1500666"/>
                <a:ext cx="777777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V = </a:t>
                </a:r>
                <a:r>
                  <a:rPr lang="en-GB" dirty="0" err="1"/>
                  <a:t>rω</a:t>
                </a:r>
                <a:endParaRPr lang="en-GB" dirty="0"/>
              </a:p>
            </p:txBody>
          </p:sp>
          <p:sp>
            <p:nvSpPr>
              <p:cNvPr id="47" name="TextBox 46">
                <a:extLst>
                  <a:ext uri="{FF2B5EF4-FFF2-40B4-BE49-F238E27FC236}">
                    <a16:creationId xmlns:a16="http://schemas.microsoft.com/office/drawing/2014/main" id="{6DDD0CBE-85C4-4AA0-9C1C-2D2BB5E9449F}"/>
                  </a:ext>
                </a:extLst>
              </p:cNvPr>
              <p:cNvSpPr txBox="1"/>
              <p:nvPr/>
            </p:nvSpPr>
            <p:spPr>
              <a:xfrm>
                <a:off x="6231650" y="1712501"/>
                <a:ext cx="344966" cy="36933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r>
                  <a:rPr lang="en-GB" dirty="0"/>
                  <a:t>ω</a:t>
                </a:r>
              </a:p>
            </p:txBody>
          </p:sp>
        </p:grpSp>
      </p:grpSp>
      <p:sp>
        <p:nvSpPr>
          <p:cNvPr id="48" name="TextBox 47">
            <a:extLst>
              <a:ext uri="{FF2B5EF4-FFF2-40B4-BE49-F238E27FC236}">
                <a16:creationId xmlns:a16="http://schemas.microsoft.com/office/drawing/2014/main" id="{807550CF-75A8-4968-8D4F-A749C98C3288}"/>
              </a:ext>
            </a:extLst>
          </p:cNvPr>
          <p:cNvSpPr txBox="1"/>
          <p:nvPr/>
        </p:nvSpPr>
        <p:spPr>
          <a:xfrm>
            <a:off x="9780733" y="5614438"/>
            <a:ext cx="6286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x = r</a:t>
            </a:r>
          </a:p>
        </p:txBody>
      </p:sp>
      <p:sp>
        <p:nvSpPr>
          <p:cNvPr id="50" name="TextBox 49">
            <a:extLst>
              <a:ext uri="{FF2B5EF4-FFF2-40B4-BE49-F238E27FC236}">
                <a16:creationId xmlns:a16="http://schemas.microsoft.com/office/drawing/2014/main" id="{045106B7-27E7-472C-B911-EDBA6C7DF58C}"/>
              </a:ext>
            </a:extLst>
          </p:cNvPr>
          <p:cNvSpPr txBox="1"/>
          <p:nvPr/>
        </p:nvSpPr>
        <p:spPr>
          <a:xfrm>
            <a:off x="9764299" y="2957414"/>
            <a:ext cx="62869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x = r</a:t>
            </a:r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5D89D5B6-8169-4A75-9769-9C96F4A1757A}"/>
              </a:ext>
            </a:extLst>
          </p:cNvPr>
          <p:cNvSpPr txBox="1"/>
          <p:nvPr/>
        </p:nvSpPr>
        <p:spPr>
          <a:xfrm>
            <a:off x="8385490" y="4161903"/>
            <a:ext cx="66877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x = 0</a:t>
            </a:r>
          </a:p>
        </p:txBody>
      </p:sp>
      <p:cxnSp>
        <p:nvCxnSpPr>
          <p:cNvPr id="54" name="Straight Arrow Connector 53">
            <a:extLst>
              <a:ext uri="{FF2B5EF4-FFF2-40B4-BE49-F238E27FC236}">
                <a16:creationId xmlns:a16="http://schemas.microsoft.com/office/drawing/2014/main" id="{CF902DED-16B1-47A3-8F75-2EA85F8BCA13}"/>
              </a:ext>
            </a:extLst>
          </p:cNvPr>
          <p:cNvCxnSpPr/>
          <p:nvPr/>
        </p:nvCxnSpPr>
        <p:spPr>
          <a:xfrm flipV="1">
            <a:off x="2009716" y="4460081"/>
            <a:ext cx="0" cy="1409223"/>
          </a:xfrm>
          <a:prstGeom prst="straightConnector1">
            <a:avLst/>
          </a:prstGeom>
          <a:ln>
            <a:headEnd type="triangle"/>
            <a:tailEnd type="triangle" w="lg" len="med"/>
          </a:ln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sp>
        <p:nvSpPr>
          <p:cNvPr id="56" name="TextBox 55">
            <a:extLst>
              <a:ext uri="{FF2B5EF4-FFF2-40B4-BE49-F238E27FC236}">
                <a16:creationId xmlns:a16="http://schemas.microsoft.com/office/drawing/2014/main" id="{BE80C1E0-1786-47D9-A859-FAEC84C9C127}"/>
              </a:ext>
            </a:extLst>
          </p:cNvPr>
          <p:cNvSpPr txBox="1"/>
          <p:nvPr/>
        </p:nvSpPr>
        <p:spPr>
          <a:xfrm>
            <a:off x="1702398" y="4941140"/>
            <a:ext cx="332142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000" dirty="0"/>
              <a:t> r</a:t>
            </a:r>
          </a:p>
        </p:txBody>
      </p:sp>
    </p:spTree>
    <p:extLst>
      <p:ext uri="{BB962C8B-B14F-4D97-AF65-F5344CB8AC3E}">
        <p14:creationId xmlns:p14="http://schemas.microsoft.com/office/powerpoint/2010/main" val="34047190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EC93EF-4D70-4487-8AB5-40C563E4519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320166"/>
            <a:ext cx="10515600" cy="435483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Two examples are the motion of a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spring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and the motion of a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simple pendulum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</a:t>
            </a:r>
          </a:p>
          <a:p>
            <a:pPr marL="0" indent="0">
              <a:buNone/>
            </a:pP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If a linear spring obeys Hooke’s law, then when it is caused to oscillate about its equilibrium position as the result of an applied force, the time period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is given by;</a:t>
            </a:r>
          </a:p>
          <a:p>
            <a:pPr marL="0" indent="0">
              <a:buNone/>
            </a:pPr>
            <a:endParaRPr lang="en-GB" sz="2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 =2</a:t>
            </a:r>
            <a:r>
              <a:rPr lang="el-GR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π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√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m/k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		where,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k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=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F/x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  (force/unit displacement; N/m)</a:t>
            </a:r>
          </a:p>
          <a:p>
            <a:pPr marL="0" indent="0">
              <a:buNone/>
            </a:pPr>
            <a:endParaRPr lang="en-GB" sz="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 a simple pendulum consisting of a small ‘bob’, attached to a light inextensible cord of length </a:t>
            </a:r>
            <a:r>
              <a:rPr lang="en-GB" sz="2400" i="1" dirty="0">
                <a:effectLst/>
                <a:latin typeface="Bookman Old Style" panose="0205060405050502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at a fixed point, it will exhibit SHM for small angles (rads) when allowed to oscillate freely in a vertical plane along an arc of a circle.  The time period for the motion is given as;</a:t>
            </a:r>
          </a:p>
          <a:p>
            <a:pPr marL="0" indent="0">
              <a:buNone/>
            </a:pPr>
            <a:endParaRPr lang="en-GB" sz="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			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= 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</a:t>
            </a:r>
            <a:r>
              <a:rPr lang="el-GR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π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√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2400" i="1" dirty="0">
                <a:effectLst/>
                <a:latin typeface="Bookman Old Style" panose="020506040505050202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l</a:t>
            </a:r>
            <a:r>
              <a:rPr lang="en-GB" sz="24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/g</a:t>
            </a:r>
            <a:r>
              <a:rPr lang="en-GB" sz="24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)	(s)</a:t>
            </a:r>
          </a:p>
          <a:p>
            <a:pPr marL="0" indent="0">
              <a:buNone/>
            </a:pPr>
            <a:endParaRPr lang="en-GB" sz="2400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DA82D2A8-6D54-4A1D-9B80-7E84524885C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43585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SHM – other mechanical oscillations</a:t>
            </a:r>
          </a:p>
        </p:txBody>
      </p:sp>
    </p:spTree>
    <p:extLst>
      <p:ext uri="{BB962C8B-B14F-4D97-AF65-F5344CB8AC3E}">
        <p14:creationId xmlns:p14="http://schemas.microsoft.com/office/powerpoint/2010/main" val="23086801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3C5A5A8-DF6C-419E-8578-DA697E08ACD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99390"/>
            <a:ext cx="10515600" cy="675005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SHM – reciprocating piston example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946A736-8F35-422B-9C80-F553C3BAF65F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502919" y="874394"/>
                <a:ext cx="11241405" cy="5652135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2400" dirty="0"/>
                  <a:t>A piston reciprocates in a straight line which is modelled as SHM.  Its velocity is 15 m/s when displacement is 80 mm from mid-position, and 3 m/s when displacement is 160 mm from mid-position.</a:t>
                </a:r>
              </a:p>
              <a:p>
                <a:pPr marL="514350" indent="-514350">
                  <a:buAutoNum type="romanLcParenR"/>
                </a:pPr>
                <a:r>
                  <a:rPr lang="en-GB" sz="2400" dirty="0"/>
                  <a:t>What is the frequency and amplitude of the motion?</a:t>
                </a:r>
              </a:p>
              <a:p>
                <a:pPr marL="0" indent="0">
                  <a:buNone/>
                </a:pPr>
                <a:r>
                  <a:rPr lang="en-GB" sz="2400" dirty="0"/>
                  <a:t>First determine amplitude (r) using SHM equation for velocity by simultaneous means;</a:t>
                </a:r>
              </a:p>
              <a:p>
                <a:pPr marL="0" indent="0">
                  <a:buNone/>
                </a:pPr>
                <a:r>
                  <a:rPr lang="en-GB" sz="2400" dirty="0"/>
                  <a:t>Use:	</a:t>
                </a:r>
                <a:r>
                  <a:rPr lang="en-GB" sz="2400" i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v</a:t>
                </a: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=</a:t>
                </a:r>
                <a:r>
                  <a:rPr lang="en-GB" sz="2400" i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ω √</a:t>
                </a: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(</a:t>
                </a:r>
                <a:r>
                  <a:rPr lang="en-GB" sz="2400" i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r</a:t>
                </a:r>
                <a:r>
                  <a:rPr lang="en-GB" sz="2400" i="1" baseline="300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2</a:t>
                </a:r>
                <a:r>
                  <a:rPr lang="en-GB" sz="2400" i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– x</a:t>
                </a:r>
                <a:r>
                  <a:rPr lang="en-GB" sz="2400" i="1" baseline="300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2</a:t>
                </a:r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)		where, </a:t>
                </a:r>
                <a:r>
                  <a:rPr lang="en-GB" sz="2400" i="1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v</a:t>
                </a:r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= 15 m/s &amp; </a:t>
                </a:r>
                <a:r>
                  <a:rPr lang="en-GB" sz="2400" i="1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x</a:t>
                </a:r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= 0.08 m ; </a:t>
                </a:r>
                <a:r>
                  <a:rPr lang="en-GB" sz="2400" i="1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v</a:t>
                </a:r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= 3 m/s &amp; </a:t>
                </a:r>
                <a:r>
                  <a:rPr lang="en-GB" sz="2400" i="1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x</a:t>
                </a:r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= 0.16 m</a:t>
                </a:r>
              </a:p>
              <a:p>
                <a:pPr marL="0" indent="0">
                  <a:buNone/>
                </a:pP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Hence, we have;	</a:t>
                </a:r>
                <a:r>
                  <a:rPr lang="en-GB" sz="2400" i="1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15</a:t>
                </a: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= </a:t>
                </a:r>
                <a:r>
                  <a:rPr lang="en-GB" sz="2400" i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ω √</a:t>
                </a: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(</a:t>
                </a:r>
                <a:r>
                  <a:rPr lang="en-GB" sz="2400" i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r</a:t>
                </a:r>
                <a:r>
                  <a:rPr lang="en-GB" sz="2400" i="1" baseline="300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2</a:t>
                </a:r>
                <a:r>
                  <a:rPr lang="en-GB" sz="2400" i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– 0.0064</a:t>
                </a:r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)		Eqn. 1</a:t>
                </a:r>
              </a:p>
              <a:p>
                <a:pPr marL="0" indent="0">
                  <a:buNone/>
                </a:pP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			</a:t>
                </a:r>
                <a:r>
                  <a:rPr lang="en-GB" sz="2400" i="1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3</a:t>
                </a: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= </a:t>
                </a:r>
                <a:r>
                  <a:rPr lang="en-GB" sz="2400" i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ω √</a:t>
                </a: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(</a:t>
                </a:r>
                <a:r>
                  <a:rPr lang="en-GB" sz="2400" i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r</a:t>
                </a:r>
                <a:r>
                  <a:rPr lang="en-GB" sz="2400" i="1" baseline="300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2</a:t>
                </a:r>
                <a:r>
                  <a:rPr lang="en-GB" sz="2400" i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– 0.0256</a:t>
                </a:r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)		Eqn. 2</a:t>
                </a:r>
              </a:p>
              <a:p>
                <a:pPr marL="0" indent="0">
                  <a:buNone/>
                </a:pP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Divide Eqn. 1 by 2 to eliminate </a:t>
                </a:r>
                <a:r>
                  <a:rPr lang="el-GR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ω</a:t>
                </a: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, and square both sides in order to ‘remove’ square root;</a:t>
                </a:r>
              </a:p>
              <a:p>
                <a:pPr marL="0" indent="0">
                  <a:buNone/>
                </a:pPr>
                <a:r>
                  <a:rPr lang="en-GB" sz="2400" dirty="0"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25= </m:t>
                    </m:r>
                    <m:f>
                      <m:fPr>
                        <m:ctrlPr>
                          <a:rPr lang="en-GB" sz="2400" b="0" i="1" smtClean="0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fPr>
                      <m:num>
                        <m:sSup>
                          <m:sSup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p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𝑟</m:t>
                            </m:r>
                          </m:e>
                          <m:sup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2400" b="0" i="1" smtClean="0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 −0.0064</m:t>
                        </m:r>
                      </m:num>
                      <m:den>
                        <m:sSup>
                          <m:sSup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sSup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𝑟</m:t>
                            </m:r>
                          </m:e>
                          <m:sup>
                            <m:r>
                              <a:rPr lang="en-GB" sz="2400" b="0" i="1" smtClean="0"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2</m:t>
                            </m:r>
                          </m:sup>
                        </m:sSup>
                        <m:r>
                          <a:rPr lang="en-GB" sz="2400" b="0" i="1" smtClean="0"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 −0.0256</m:t>
                        </m:r>
                      </m:den>
                    </m:f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	so,  </a:t>
                </a:r>
                <a14:m>
                  <m:oMath xmlns:m="http://schemas.openxmlformats.org/officeDocument/2006/math"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25</m:t>
                    </m:r>
                    <m:sSup>
                      <m:sSup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𝑟</m:t>
                        </m:r>
                      </m:e>
                      <m:sup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2</m:t>
                        </m:r>
                      </m:sup>
                    </m:sSup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−0.64= </m:t>
                    </m:r>
                    <m:sSup>
                      <m:sSupPr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𝑟</m:t>
                        </m:r>
                      </m:e>
                      <m:sup>
                        <m: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  <m:t>2</m:t>
                        </m:r>
                      </m:sup>
                    </m:sSup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  <a:cs typeface="Times New Roman" panose="02020603050405020304" pitchFamily="18" charset="0"/>
                      </a:rPr>
                      <m:t> −0.0064</m:t>
                    </m:r>
                  </m:oMath>
                </a14:m>
                <a:endParaRPr lang="en-GB" sz="2400" b="0" dirty="0">
                  <a:effectLst/>
                  <a:latin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Therefore,	</a:t>
                </a:r>
                <a14:m>
                  <m:oMath xmlns:m="http://schemas.openxmlformats.org/officeDocument/2006/math"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𝑟</m:t>
                    </m:r>
                    <m:r>
                      <a:rPr lang="en-GB" sz="2400" b="0" i="1" smtClean="0">
                        <a:effectLst/>
                        <a:latin typeface="Cambria Math" panose="02040503050406030204" pitchFamily="18" charset="0"/>
                        <a:ea typeface="Calibri" panose="020F0502020204030204" pitchFamily="34" charset="0"/>
                        <a:cs typeface="Times New Roman" panose="02020603050405020304" pitchFamily="18" charset="0"/>
                      </a:rPr>
                      <m:t>= </m:t>
                    </m:r>
                    <m:rad>
                      <m:radPr>
                        <m:degHide m:val="on"/>
                        <m:ctrlPr>
                          <a:rPr lang="en-GB" sz="2400" b="0" i="1" smtClean="0">
                            <a:effectLst/>
                            <a:latin typeface="Cambria Math" panose="02040503050406030204" pitchFamily="18" charset="0"/>
                            <a:cs typeface="Times New Roman" panose="02020603050405020304" pitchFamily="18" charset="0"/>
                          </a:rPr>
                        </m:ctrlPr>
                      </m:radPr>
                      <m:deg/>
                      <m:e>
                        <m:f>
                          <m:fPr>
                            <m:ctrlPr>
                              <a:rPr lang="en-GB" sz="2400" b="0" i="1" smtClean="0">
                                <a:effectLst/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</m:ctrlPr>
                          </m:fPr>
                          <m:num>
                            <m:r>
                              <a:rPr lang="en-GB" sz="2400" b="0" i="1" smtClean="0">
                                <a:effectLst/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0.6336</m:t>
                            </m:r>
                          </m:num>
                          <m:den>
                            <m:r>
                              <a:rPr lang="en-GB" sz="2400" b="0" i="1" smtClean="0">
                                <a:effectLst/>
                                <a:latin typeface="Cambria Math" panose="02040503050406030204" pitchFamily="18" charset="0"/>
                                <a:cs typeface="Times New Roman" panose="02020603050405020304" pitchFamily="18" charset="0"/>
                              </a:rPr>
                              <m:t>24</m:t>
                            </m:r>
                          </m:den>
                        </m:f>
                      </m:e>
                    </m:rad>
                  </m:oMath>
                </a14:m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	giving amplitude of oscillation, </a:t>
                </a:r>
                <a:r>
                  <a:rPr lang="en-GB" sz="2400" i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r</a:t>
                </a: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= 162.5 mm</a:t>
                </a:r>
              </a:p>
              <a:p>
                <a:pPr marL="0" indent="0">
                  <a:buNone/>
                </a:pPr>
                <a:endParaRPr lang="en-GB" sz="2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GB" sz="24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endParaRPr lang="en-GB" sz="2400" dirty="0"/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1946A736-8F35-422B-9C80-F553C3BAF65F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502919" y="874394"/>
                <a:ext cx="11241405" cy="5652135"/>
              </a:xfrm>
              <a:blipFill>
                <a:blip r:embed="rId2"/>
                <a:stretch>
                  <a:fillRect l="-813" t="-1509" r="-379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80016022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mc:AlternateContent xmlns:mc="http://schemas.openxmlformats.org/markup-compatibility/2006">
        <mc:Choice xmlns:a14="http://schemas.microsoft.com/office/drawing/2010/main" Requires="a14"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9CCB02B-C879-4E7B-A531-D15EA9685157}"/>
                  </a:ext>
                </a:extLst>
              </p:cNvPr>
              <p:cNvSpPr>
                <a:spLocks noGrp="1"/>
              </p:cNvSpPr>
              <p:nvPr>
                <p:ph idx="1"/>
              </p:nvPr>
            </p:nvSpPr>
            <p:spPr>
              <a:xfrm>
                <a:off x="360996" y="1137285"/>
                <a:ext cx="11470005" cy="5376863"/>
              </a:xfrm>
            </p:spPr>
            <p:txBody>
              <a:bodyPr>
                <a:normAutofit/>
              </a:bodyPr>
              <a:lstStyle/>
              <a:p>
                <a:pPr marL="0" indent="0">
                  <a:buNone/>
                </a:pPr>
                <a:r>
                  <a:rPr lang="en-GB" sz="2400" dirty="0"/>
                  <a:t>Now to find the frequency we first need to find angular velocity </a:t>
                </a:r>
                <a:r>
                  <a:rPr lang="el-GR" sz="2400" dirty="0"/>
                  <a:t>ω</a:t>
                </a:r>
                <a:r>
                  <a:rPr lang="en-GB" sz="2400" dirty="0"/>
                  <a:t>, from either Eqn. 1 or 2;</a:t>
                </a:r>
              </a:p>
              <a:p>
                <a:pPr marL="0" indent="0">
                  <a:buNone/>
                </a:pPr>
                <a:r>
                  <a:rPr lang="en-GB" sz="2400" dirty="0"/>
                  <a:t>If we use Eqn. 1 then;		</a:t>
                </a: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15= 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 </m:t>
                    </m:r>
                    <m:rad>
                      <m:radPr>
                        <m:degHide m:val="on"/>
                        <m:ctrlP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</m:ctrlPr>
                      </m:radPr>
                      <m:deg/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0.0264 −0.0064</m:t>
                        </m:r>
                      </m:e>
                    </m:rad>
                  </m:oMath>
                </a14:m>
                <a:r>
                  <a:rPr lang="en-GB" sz="2400" dirty="0"/>
                  <a:t>		so,  </a:t>
                </a:r>
                <a:r>
                  <a:rPr lang="el-GR" sz="2400" i="1" dirty="0"/>
                  <a:t>ω</a:t>
                </a:r>
                <a:r>
                  <a:rPr lang="en-GB" sz="2400" dirty="0"/>
                  <a:t> = 106 rad/s</a:t>
                </a:r>
              </a:p>
              <a:p>
                <a:pPr marL="0" indent="0">
                  <a:buNone/>
                </a:pPr>
                <a:r>
                  <a:rPr lang="en-GB" sz="2400" dirty="0"/>
                  <a:t>Now to find frequency,	</a:t>
                </a:r>
                <a:r>
                  <a:rPr lang="en-GB" sz="2400" i="1" dirty="0">
                    <a:effectLst/>
                    <a:latin typeface="Bookman Old Style" panose="0205060405050502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f</a:t>
                </a:r>
                <a:r>
                  <a:rPr lang="en-GB" sz="2400" i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= ω / 2</a:t>
                </a:r>
                <a:r>
                  <a:rPr lang="el-GR" sz="2400" i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π</a:t>
                </a:r>
                <a:r>
                  <a:rPr lang="en-GB" sz="2400" i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,	</a:t>
                </a: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therefore,</a:t>
                </a:r>
                <a:r>
                  <a:rPr lang="en-GB" sz="2400" i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</a:t>
                </a:r>
                <a:r>
                  <a:rPr lang="en-GB" sz="2400" i="1" dirty="0">
                    <a:effectLst/>
                    <a:latin typeface="Bookman Old Style" panose="02050604050505020204" pitchFamily="18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f</a:t>
                </a:r>
                <a:r>
                  <a:rPr lang="en-GB" sz="2400" i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 = 16.9 </a:t>
                </a:r>
                <a:r>
                  <a:rPr lang="en-GB" sz="24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Hz</a:t>
                </a:r>
              </a:p>
              <a:p>
                <a:pPr marL="0" indent="0">
                  <a:buNone/>
                </a:pPr>
                <a:endParaRPr lang="en-GB" sz="100" dirty="0">
                  <a:latin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 marL="0" indent="0">
                  <a:buNone/>
                </a:pPr>
                <a:r>
                  <a:rPr lang="en-GB" sz="2400" dirty="0"/>
                  <a:t>ii) Determine the acceleration when the displacement is 120 mm from the mid-position;</a:t>
                </a:r>
              </a:p>
              <a:p>
                <a:pPr marL="0" indent="0">
                  <a:buNone/>
                </a:pPr>
                <a:r>
                  <a:rPr lang="en-GB" sz="2400" dirty="0"/>
                  <a:t>To find acceleration when </a:t>
                </a:r>
                <a:r>
                  <a:rPr lang="en-GB" sz="2400" i="1" dirty="0"/>
                  <a:t>x</a:t>
                </a:r>
                <a:r>
                  <a:rPr lang="en-GB" sz="2400" dirty="0"/>
                  <a:t> = 0.12 m we use the equation   </a:t>
                </a:r>
                <a:r>
                  <a:rPr lang="en-GB" sz="2400" i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a = ω</a:t>
                </a:r>
                <a:r>
                  <a:rPr lang="en-GB" sz="2400" i="1" baseline="300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2</a:t>
                </a:r>
                <a:r>
                  <a:rPr lang="en-GB" sz="2400" i="1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x.</a:t>
                </a:r>
              </a:p>
              <a:p>
                <a:pPr marL="0" indent="0">
                  <a:buNone/>
                </a:pPr>
                <a:r>
                  <a:rPr lang="en-GB" sz="2400" dirty="0"/>
                  <a:t>So,				</a:t>
                </a: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𝑎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 </m:t>
                    </m:r>
                    <m:sSup>
                      <m:sSup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d>
                          <m:dPr>
                            <m:ctrlP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b="0" i="1" smtClean="0">
                                <a:latin typeface="Cambria Math" panose="02040503050406030204" pitchFamily="18" charset="0"/>
                              </a:rPr>
                              <m:t>106</m:t>
                            </m:r>
                          </m:e>
                        </m:d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  <m:d>
                      <m:d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0.12</m:t>
                        </m:r>
                      </m:e>
                    </m:d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=1348.3 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𝑚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/</m:t>
                    </m:r>
                    <m:sSup>
                      <m:sSupPr>
                        <m:ctrlPr>
                          <a:rPr lang="en-GB" sz="2400" b="0" i="1" smtClean="0">
                            <a:latin typeface="Cambria Math" panose="02040503050406030204" pitchFamily="18" charset="0"/>
                          </a:rPr>
                        </m:ctrlPr>
                      </m:sSupPr>
                      <m:e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𝑠</m:t>
                        </m:r>
                      </m:e>
                      <m:sup>
                        <m:r>
                          <a:rPr lang="en-GB" sz="2400" b="0" i="1" smtClean="0">
                            <a:latin typeface="Cambria Math" panose="02040503050406030204" pitchFamily="18" charset="0"/>
                          </a:rPr>
                          <m:t>2</m:t>
                        </m:r>
                      </m:sup>
                    </m:sSup>
                  </m:oMath>
                </a14:m>
                <a:endParaRPr lang="en-GB" sz="2400" dirty="0"/>
              </a:p>
              <a:p>
                <a:pPr marL="0" indent="0">
                  <a:buNone/>
                </a:pPr>
                <a:endParaRPr lang="en-GB" sz="2400" dirty="0"/>
              </a:p>
              <a:p>
                <a:pPr marL="0" indent="0">
                  <a:buNone/>
                </a:pPr>
                <a:r>
                  <a:rPr lang="en-GB" sz="2400" u="sng" dirty="0"/>
                  <a:t>Note:</a:t>
                </a:r>
                <a:r>
                  <a:rPr lang="en-GB" sz="2400" dirty="0"/>
                  <a:t>	As mentioned previously, the maximum acceleration will occur when  </a:t>
                </a:r>
                <a:r>
                  <a:rPr lang="en-GB" sz="2400" i="1" dirty="0"/>
                  <a:t>x</a:t>
                </a:r>
                <a:r>
                  <a:rPr lang="en-GB" sz="2400" dirty="0"/>
                  <a:t> = </a:t>
                </a:r>
                <a:r>
                  <a:rPr lang="en-GB" sz="2400" i="1" dirty="0"/>
                  <a:t>r</a:t>
                </a:r>
                <a:r>
                  <a:rPr lang="en-GB" sz="2400" dirty="0"/>
                  <a:t>, and it 	can be shown that maximum velocity experienced will be  </a:t>
                </a:r>
                <a14:m>
                  <m:oMath xmlns:m="http://schemas.openxmlformats.org/officeDocument/2006/math"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𝑣</m:t>
                    </m:r>
                    <m:r>
                      <a:rPr lang="en-GB" sz="2400" b="0" i="1" smtClean="0">
                        <a:latin typeface="Cambria Math" panose="02040503050406030204" pitchFamily="18" charset="0"/>
                      </a:rPr>
                      <m:t>= 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𝜔</m:t>
                    </m:r>
                    <m:r>
                      <a:rPr lang="en-GB" sz="2400" b="0" i="1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𝑟</m:t>
                    </m:r>
                    <m:r>
                      <a:rPr lang="en-GB" sz="2400" b="0" i="0" smtClean="0">
                        <a:latin typeface="Cambria Math" panose="02040503050406030204" pitchFamily="18" charset="0"/>
                        <a:ea typeface="Cambria Math" panose="02040503050406030204" pitchFamily="18" charset="0"/>
                      </a:rPr>
                      <m:t>.</m:t>
                    </m:r>
                  </m:oMath>
                </a14:m>
                <a:endParaRPr lang="en-GB" sz="2400" dirty="0"/>
              </a:p>
              <a:p>
                <a:pPr marL="0" indent="0">
                  <a:buNone/>
                </a:pPr>
                <a:r>
                  <a:rPr lang="en-GB" sz="2400" dirty="0"/>
                  <a:t>	Given the extreme values of acceleration experienced, it will be highly significant 	that the mass of the piston is as low as possible so that stresses in the </a:t>
                </a:r>
                <a:r>
                  <a:rPr lang="en-GB" sz="2400" dirty="0" err="1"/>
                  <a:t>gudgeon</a:t>
                </a:r>
                <a:r>
                  <a:rPr lang="en-GB" sz="2400" dirty="0"/>
                  <a:t> 	(wrist) pin and connecting rod are minimised.</a:t>
                </a:r>
              </a:p>
            </p:txBody>
          </p:sp>
        </mc:Choice>
        <mc:Fallback>
          <p:sp>
            <p:nvSpPr>
              <p:cNvPr id="3" name="Content Placeholder 2">
                <a:extLst>
                  <a:ext uri="{FF2B5EF4-FFF2-40B4-BE49-F238E27FC236}">
                    <a16:creationId xmlns:a16="http://schemas.microsoft.com/office/drawing/2014/main" id="{E9CCB02B-C879-4E7B-A531-D15EA9685157}"/>
                  </a:ext>
                </a:extLst>
              </p:cNvPr>
              <p:cNvSpPr>
                <a:spLocks noGrp="1" noRot="1" noChangeAspect="1" noMove="1" noResize="1" noEditPoints="1" noAdjustHandles="1" noChangeArrowheads="1" noChangeShapeType="1" noTextEdit="1"/>
              </p:cNvSpPr>
              <p:nvPr>
                <p:ph idx="1"/>
              </p:nvPr>
            </p:nvSpPr>
            <p:spPr>
              <a:xfrm>
                <a:off x="360996" y="1137285"/>
                <a:ext cx="11470005" cy="5376863"/>
              </a:xfrm>
              <a:blipFill>
                <a:blip r:embed="rId2"/>
                <a:stretch>
                  <a:fillRect l="-797" t="-158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" name="Title 1">
            <a:extLst>
              <a:ext uri="{FF2B5EF4-FFF2-40B4-BE49-F238E27FC236}">
                <a16:creationId xmlns:a16="http://schemas.microsoft.com/office/drawing/2014/main" id="{47DD81CF-A95E-4DE9-B74F-2C9B42B29C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199" y="239395"/>
            <a:ext cx="10515600" cy="686435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SHM – reciprocating piston example</a:t>
            </a:r>
          </a:p>
        </p:txBody>
      </p:sp>
    </p:spTree>
    <p:extLst>
      <p:ext uri="{BB962C8B-B14F-4D97-AF65-F5344CB8AC3E}">
        <p14:creationId xmlns:p14="http://schemas.microsoft.com/office/powerpoint/2010/main" val="314118568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5D9821-DFD0-44FE-BD77-6A3A982FFB0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51611"/>
            <a:ext cx="10515600" cy="4149090"/>
          </a:xfrm>
        </p:spPr>
        <p:txBody>
          <a:bodyPr/>
          <a:lstStyle/>
          <a:p>
            <a:pPr marL="0" indent="0">
              <a:buNone/>
            </a:pPr>
            <a:r>
              <a:rPr lang="en-GB" sz="2800" dirty="0"/>
              <a:t>A piston reciprocates in a straight line which is modelled as SHM.  Its velocity is 12 m/s when displacement is 60 mm from mid-position, and 2 m/s when displacement is 125 mm from mid-position.  Determine;</a:t>
            </a:r>
          </a:p>
          <a:p>
            <a:pPr marL="0" indent="0">
              <a:buNone/>
            </a:pPr>
            <a:endParaRPr lang="en-GB" sz="200" dirty="0"/>
          </a:p>
          <a:p>
            <a:pPr marL="0" indent="0">
              <a:buNone/>
            </a:pPr>
            <a:r>
              <a:rPr lang="en-GB" sz="2800" dirty="0" err="1"/>
              <a:t>i</a:t>
            </a:r>
            <a:r>
              <a:rPr lang="en-GB" sz="2800" dirty="0"/>
              <a:t>)    the distance covered by the piston in one complete oscillation,</a:t>
            </a:r>
          </a:p>
          <a:p>
            <a:pPr marL="571500" indent="-571500">
              <a:buAutoNum type="romanLcParenR" startAt="2"/>
            </a:pPr>
            <a:r>
              <a:rPr lang="en-GB" dirty="0"/>
              <a:t>the periodic time of oscillation, and</a:t>
            </a:r>
          </a:p>
          <a:p>
            <a:pPr marL="571500" indent="-571500">
              <a:buAutoNum type="romanLcParenR" startAt="2"/>
            </a:pPr>
            <a:r>
              <a:rPr lang="en-GB" dirty="0"/>
              <a:t>the maximum acceleration of </a:t>
            </a:r>
            <a:r>
              <a:rPr lang="en-GB"/>
              <a:t>the piston.</a:t>
            </a:r>
            <a:endParaRPr lang="en-GB" dirty="0"/>
          </a:p>
          <a:p>
            <a:pPr marL="571500" indent="-571500">
              <a:buAutoNum type="romanLcParenR" startAt="2"/>
            </a:pPr>
            <a:endParaRPr lang="en-GB" dirty="0"/>
          </a:p>
          <a:p>
            <a:pPr marL="571500" indent="-571500">
              <a:buAutoNum type="romanLcParenR" startAt="2"/>
            </a:pPr>
            <a:endParaRPr lang="en-GB" sz="2800" dirty="0"/>
          </a:p>
          <a:p>
            <a:pPr marL="0" indent="0">
              <a:buNone/>
            </a:pPr>
            <a:endParaRPr lang="en-GB" dirty="0"/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1B50114-723B-4027-8E04-EA550BA81D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427991"/>
            <a:ext cx="10515600" cy="646430"/>
          </a:xfrm>
        </p:spPr>
        <p:txBody>
          <a:bodyPr>
            <a:normAutofit/>
          </a:bodyPr>
          <a:lstStyle/>
          <a:p>
            <a:pPr algn="ctr"/>
            <a:r>
              <a:rPr lang="en-GB" sz="4000" dirty="0"/>
              <a:t>SHM – reciprocating piston Problem</a:t>
            </a:r>
          </a:p>
        </p:txBody>
      </p:sp>
    </p:spTree>
    <p:extLst>
      <p:ext uri="{BB962C8B-B14F-4D97-AF65-F5344CB8AC3E}">
        <p14:creationId xmlns:p14="http://schemas.microsoft.com/office/powerpoint/2010/main" val="392067589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11669</TotalTime>
  <Words>1527</Words>
  <Application>Microsoft Office PowerPoint</Application>
  <PresentationFormat>Widescreen</PresentationFormat>
  <Paragraphs>160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8" baseType="lpstr">
      <vt:lpstr>Arial</vt:lpstr>
      <vt:lpstr>Bookman Old Style</vt:lpstr>
      <vt:lpstr>Calibri</vt:lpstr>
      <vt:lpstr>Calibri Light</vt:lpstr>
      <vt:lpstr>Cambria Math</vt:lpstr>
      <vt:lpstr>Office Theme</vt:lpstr>
      <vt:lpstr>Mechanical Oscillations: Simple Harmonic Motion</vt:lpstr>
      <vt:lpstr>SHM - Introduction</vt:lpstr>
      <vt:lpstr>SHM of a reciprocating body</vt:lpstr>
      <vt:lpstr>SHM of a reciprocating body</vt:lpstr>
      <vt:lpstr>SHM of a reciprocating body</vt:lpstr>
      <vt:lpstr>SHM of a reciprocating body</vt:lpstr>
      <vt:lpstr>SHM of a reciprocating body</vt:lpstr>
      <vt:lpstr>SHM of a reciprocating body</vt:lpstr>
      <vt:lpstr>SHM – other mechanical oscillations</vt:lpstr>
      <vt:lpstr>SHM – reciprocating piston example</vt:lpstr>
      <vt:lpstr>SHM – reciprocating piston example</vt:lpstr>
      <vt:lpstr>SHM – reciprocating piston Problem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Mechanical Oscillations: Simple Harmonic Motion</dc:title>
  <dc:creator>Robert Goodson</dc:creator>
  <cp:lastModifiedBy>Robert Goodson</cp:lastModifiedBy>
  <cp:revision>49</cp:revision>
  <dcterms:created xsi:type="dcterms:W3CDTF">2020-09-08T12:50:55Z</dcterms:created>
  <dcterms:modified xsi:type="dcterms:W3CDTF">2020-09-23T13:27:30Z</dcterms:modified>
</cp:coreProperties>
</file>