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7" r:id="rId1"/>
  </p:sldMasterIdLst>
  <p:notesMasterIdLst>
    <p:notesMasterId r:id="rId15"/>
  </p:notesMasterIdLst>
  <p:sldIdLst>
    <p:sldId id="256" r:id="rId2"/>
    <p:sldId id="258" r:id="rId3"/>
    <p:sldId id="270" r:id="rId4"/>
    <p:sldId id="271" r:id="rId5"/>
    <p:sldId id="280" r:id="rId6"/>
    <p:sldId id="279" r:id="rId7"/>
    <p:sldId id="278" r:id="rId8"/>
    <p:sldId id="277" r:id="rId9"/>
    <p:sldId id="276" r:id="rId10"/>
    <p:sldId id="275" r:id="rId11"/>
    <p:sldId id="274" r:id="rId12"/>
    <p:sldId id="273"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FACF6-58D8-4556-A445-214D0FD0DCF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C4ABE46-F304-4D90-BBCA-0C94883FB344}">
      <dgm:prSet/>
      <dgm:spPr/>
      <dgm:t>
        <a:bodyPr/>
        <a:lstStyle/>
        <a:p>
          <a:r>
            <a:rPr lang="en-GB"/>
            <a:t>Artificial intelligence  (AI) has emerged as a major innovator, and digital transformation has become a fundamental component of contemporary health and social</a:t>
          </a:r>
          <a:br>
            <a:rPr lang="en-GB"/>
          </a:br>
          <a:r>
            <a:rPr lang="en-GB"/>
            <a:t>care.</a:t>
          </a:r>
          <a:endParaRPr lang="en-US"/>
        </a:p>
      </dgm:t>
    </dgm:pt>
    <dgm:pt modelId="{AEA09342-325A-4F16-BED5-0197C6134F31}" type="parTrans" cxnId="{D4927000-2426-47CB-8063-89784A2998DF}">
      <dgm:prSet/>
      <dgm:spPr/>
      <dgm:t>
        <a:bodyPr/>
        <a:lstStyle/>
        <a:p>
          <a:endParaRPr lang="en-US"/>
        </a:p>
      </dgm:t>
    </dgm:pt>
    <dgm:pt modelId="{439B7EEF-4385-49AF-8485-FBCBB2984A82}" type="sibTrans" cxnId="{D4927000-2426-47CB-8063-89784A2998DF}">
      <dgm:prSet/>
      <dgm:spPr/>
      <dgm:t>
        <a:bodyPr/>
        <a:lstStyle/>
        <a:p>
          <a:endParaRPr lang="en-US"/>
        </a:p>
      </dgm:t>
    </dgm:pt>
    <dgm:pt modelId="{4CDAC39D-7AC1-4A37-B225-BB39495768A5}">
      <dgm:prSet/>
      <dgm:spPr/>
      <dgm:t>
        <a:bodyPr/>
        <a:lstStyle/>
        <a:p>
          <a:r>
            <a:rPr lang="en-GB"/>
            <a:t>AI-powered lung cancer detection, which uses machine learning algorithms to evaluate medical imaging and assist in clinical decision-making, is one of the most significant applications the UK has been using innovative lung cancer detection technologies since 2019.</a:t>
          </a:r>
          <a:endParaRPr lang="en-US"/>
        </a:p>
      </dgm:t>
    </dgm:pt>
    <dgm:pt modelId="{46E3442F-C33E-4732-BAE6-6C27F7A2C5DD}" type="parTrans" cxnId="{E96412CE-8A1F-4DA9-868C-D7AA61FB6CB8}">
      <dgm:prSet/>
      <dgm:spPr/>
      <dgm:t>
        <a:bodyPr/>
        <a:lstStyle/>
        <a:p>
          <a:endParaRPr lang="en-US"/>
        </a:p>
      </dgm:t>
    </dgm:pt>
    <dgm:pt modelId="{BBAF0CFC-CADE-4939-BA8C-8B8C15545B69}" type="sibTrans" cxnId="{E96412CE-8A1F-4DA9-868C-D7AA61FB6CB8}">
      <dgm:prSet/>
      <dgm:spPr/>
      <dgm:t>
        <a:bodyPr/>
        <a:lstStyle/>
        <a:p>
          <a:endParaRPr lang="en-US"/>
        </a:p>
      </dgm:t>
    </dgm:pt>
    <dgm:pt modelId="{A33D1D47-6B2F-4765-A8EC-4D2C8C525EC3}">
      <dgm:prSet/>
      <dgm:spPr/>
      <dgm:t>
        <a:bodyPr/>
        <a:lstStyle/>
        <a:p>
          <a:r>
            <a:rPr lang="en-GB"/>
            <a:t>In the UK, beginning with the NHS-targeted lung health check programme, the deployment of mobile CT scanning units in communities. more advanced tools, such as robotic bronchoscopy systems and breath‑analysis devices, are now being trialled and introduced.  (www.stsft.nhs.uk, n.d.)</a:t>
          </a:r>
          <a:endParaRPr lang="en-US"/>
        </a:p>
      </dgm:t>
    </dgm:pt>
    <dgm:pt modelId="{84A33685-4559-4F0C-A1B2-01D4B295FFF8}" type="parTrans" cxnId="{1D93EFDE-FEE2-475A-A727-FBC479C81609}">
      <dgm:prSet/>
      <dgm:spPr/>
      <dgm:t>
        <a:bodyPr/>
        <a:lstStyle/>
        <a:p>
          <a:endParaRPr lang="en-US"/>
        </a:p>
      </dgm:t>
    </dgm:pt>
    <dgm:pt modelId="{4EF4DBD6-0B0D-483D-A2E3-0176A8AAEDCA}" type="sibTrans" cxnId="{1D93EFDE-FEE2-475A-A727-FBC479C81609}">
      <dgm:prSet/>
      <dgm:spPr/>
      <dgm:t>
        <a:bodyPr/>
        <a:lstStyle/>
        <a:p>
          <a:endParaRPr lang="en-US"/>
        </a:p>
      </dgm:t>
    </dgm:pt>
    <dgm:pt modelId="{916516D3-A0D4-46AF-BAAC-F37DB16CBDAE}" type="pres">
      <dgm:prSet presAssocID="{DC3FACF6-58D8-4556-A445-214D0FD0DCFA}" presName="linear" presStyleCnt="0">
        <dgm:presLayoutVars>
          <dgm:animLvl val="lvl"/>
          <dgm:resizeHandles val="exact"/>
        </dgm:presLayoutVars>
      </dgm:prSet>
      <dgm:spPr/>
    </dgm:pt>
    <dgm:pt modelId="{D7AA65B6-5BA7-478C-A266-B2D5F2EED927}" type="pres">
      <dgm:prSet presAssocID="{AC4ABE46-F304-4D90-BBCA-0C94883FB344}" presName="parentText" presStyleLbl="node1" presStyleIdx="0" presStyleCnt="3">
        <dgm:presLayoutVars>
          <dgm:chMax val="0"/>
          <dgm:bulletEnabled val="1"/>
        </dgm:presLayoutVars>
      </dgm:prSet>
      <dgm:spPr/>
    </dgm:pt>
    <dgm:pt modelId="{C0D5AA99-3240-4D04-8DB3-5F57098420C1}" type="pres">
      <dgm:prSet presAssocID="{439B7EEF-4385-49AF-8485-FBCBB2984A82}" presName="spacer" presStyleCnt="0"/>
      <dgm:spPr/>
    </dgm:pt>
    <dgm:pt modelId="{509FDB10-832C-4680-ADBC-CFF93424DB43}" type="pres">
      <dgm:prSet presAssocID="{4CDAC39D-7AC1-4A37-B225-BB39495768A5}" presName="parentText" presStyleLbl="node1" presStyleIdx="1" presStyleCnt="3">
        <dgm:presLayoutVars>
          <dgm:chMax val="0"/>
          <dgm:bulletEnabled val="1"/>
        </dgm:presLayoutVars>
      </dgm:prSet>
      <dgm:spPr/>
    </dgm:pt>
    <dgm:pt modelId="{B9EB7890-37E3-47F2-871C-356CBB6E53F0}" type="pres">
      <dgm:prSet presAssocID="{BBAF0CFC-CADE-4939-BA8C-8B8C15545B69}" presName="spacer" presStyleCnt="0"/>
      <dgm:spPr/>
    </dgm:pt>
    <dgm:pt modelId="{DA3EFC43-10D5-4724-805C-43FC698F3734}" type="pres">
      <dgm:prSet presAssocID="{A33D1D47-6B2F-4765-A8EC-4D2C8C525EC3}" presName="parentText" presStyleLbl="node1" presStyleIdx="2" presStyleCnt="3">
        <dgm:presLayoutVars>
          <dgm:chMax val="0"/>
          <dgm:bulletEnabled val="1"/>
        </dgm:presLayoutVars>
      </dgm:prSet>
      <dgm:spPr/>
    </dgm:pt>
  </dgm:ptLst>
  <dgm:cxnLst>
    <dgm:cxn modelId="{D4927000-2426-47CB-8063-89784A2998DF}" srcId="{DC3FACF6-58D8-4556-A445-214D0FD0DCFA}" destId="{AC4ABE46-F304-4D90-BBCA-0C94883FB344}" srcOrd="0" destOrd="0" parTransId="{AEA09342-325A-4F16-BED5-0197C6134F31}" sibTransId="{439B7EEF-4385-49AF-8485-FBCBB2984A82}"/>
    <dgm:cxn modelId="{7132E0A0-4F89-49EE-8AB1-F4C2F0CCAA20}" type="presOf" srcId="{4CDAC39D-7AC1-4A37-B225-BB39495768A5}" destId="{509FDB10-832C-4680-ADBC-CFF93424DB43}" srcOrd="0" destOrd="0" presId="urn:microsoft.com/office/officeart/2005/8/layout/vList2"/>
    <dgm:cxn modelId="{60EED0B5-9827-4BEC-943C-13A0CE4CEA5D}" type="presOf" srcId="{AC4ABE46-F304-4D90-BBCA-0C94883FB344}" destId="{D7AA65B6-5BA7-478C-A266-B2D5F2EED927}" srcOrd="0" destOrd="0" presId="urn:microsoft.com/office/officeart/2005/8/layout/vList2"/>
    <dgm:cxn modelId="{E96412CE-8A1F-4DA9-868C-D7AA61FB6CB8}" srcId="{DC3FACF6-58D8-4556-A445-214D0FD0DCFA}" destId="{4CDAC39D-7AC1-4A37-B225-BB39495768A5}" srcOrd="1" destOrd="0" parTransId="{46E3442F-C33E-4732-BAE6-6C27F7A2C5DD}" sibTransId="{BBAF0CFC-CADE-4939-BA8C-8B8C15545B69}"/>
    <dgm:cxn modelId="{1D93EFDE-FEE2-475A-A727-FBC479C81609}" srcId="{DC3FACF6-58D8-4556-A445-214D0FD0DCFA}" destId="{A33D1D47-6B2F-4765-A8EC-4D2C8C525EC3}" srcOrd="2" destOrd="0" parTransId="{84A33685-4559-4F0C-A1B2-01D4B295FFF8}" sibTransId="{4EF4DBD6-0B0D-483D-A2E3-0176A8AAEDCA}"/>
    <dgm:cxn modelId="{0F44E2E4-0A99-4074-9CE4-7BC0E23303C8}" type="presOf" srcId="{A33D1D47-6B2F-4765-A8EC-4D2C8C525EC3}" destId="{DA3EFC43-10D5-4724-805C-43FC698F3734}" srcOrd="0" destOrd="0" presId="urn:microsoft.com/office/officeart/2005/8/layout/vList2"/>
    <dgm:cxn modelId="{5CC1CCE5-5435-4404-BD29-9045E9188D47}" type="presOf" srcId="{DC3FACF6-58D8-4556-A445-214D0FD0DCFA}" destId="{916516D3-A0D4-46AF-BAAC-F37DB16CBDAE}" srcOrd="0" destOrd="0" presId="urn:microsoft.com/office/officeart/2005/8/layout/vList2"/>
    <dgm:cxn modelId="{E0740208-7984-4D72-8526-D1A515D35828}" type="presParOf" srcId="{916516D3-A0D4-46AF-BAAC-F37DB16CBDAE}" destId="{D7AA65B6-5BA7-478C-A266-B2D5F2EED927}" srcOrd="0" destOrd="0" presId="urn:microsoft.com/office/officeart/2005/8/layout/vList2"/>
    <dgm:cxn modelId="{2B285B84-225C-4420-A2B2-7A288F663B80}" type="presParOf" srcId="{916516D3-A0D4-46AF-BAAC-F37DB16CBDAE}" destId="{C0D5AA99-3240-4D04-8DB3-5F57098420C1}" srcOrd="1" destOrd="0" presId="urn:microsoft.com/office/officeart/2005/8/layout/vList2"/>
    <dgm:cxn modelId="{A23A5ED0-D124-4992-8ED6-2CAA136F6329}" type="presParOf" srcId="{916516D3-A0D4-46AF-BAAC-F37DB16CBDAE}" destId="{509FDB10-832C-4680-ADBC-CFF93424DB43}" srcOrd="2" destOrd="0" presId="urn:microsoft.com/office/officeart/2005/8/layout/vList2"/>
    <dgm:cxn modelId="{5C18530A-D1D8-45A2-AD9E-A0241A8373DB}" type="presParOf" srcId="{916516D3-A0D4-46AF-BAAC-F37DB16CBDAE}" destId="{B9EB7890-37E3-47F2-871C-356CBB6E53F0}" srcOrd="3" destOrd="0" presId="urn:microsoft.com/office/officeart/2005/8/layout/vList2"/>
    <dgm:cxn modelId="{55442D7A-B35E-4198-9B80-9DAA6530BE18}" type="presParOf" srcId="{916516D3-A0D4-46AF-BAAC-F37DB16CBDAE}" destId="{DA3EFC43-10D5-4724-805C-43FC698F3734}"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A65B6-5BA7-478C-A266-B2D5F2EED927}">
      <dsp:nvSpPr>
        <dsp:cNvPr id="0" name=""/>
        <dsp:cNvSpPr/>
      </dsp:nvSpPr>
      <dsp:spPr>
        <a:xfrm>
          <a:off x="0" y="465795"/>
          <a:ext cx="7496557" cy="12226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Artificial intelligence  (AI) has emerged as a major innovator, and digital transformation has become a fundamental component of contemporary health and social</a:t>
          </a:r>
          <a:br>
            <a:rPr lang="en-GB" sz="1900" kern="1200"/>
          </a:br>
          <a:r>
            <a:rPr lang="en-GB" sz="1900" kern="1200"/>
            <a:t>care.</a:t>
          </a:r>
          <a:endParaRPr lang="en-US" sz="1900" kern="1200"/>
        </a:p>
      </dsp:txBody>
      <dsp:txXfrm>
        <a:off x="59685" y="525480"/>
        <a:ext cx="7377187" cy="1103280"/>
      </dsp:txXfrm>
    </dsp:sp>
    <dsp:sp modelId="{509FDB10-832C-4680-ADBC-CFF93424DB43}">
      <dsp:nvSpPr>
        <dsp:cNvPr id="0" name=""/>
        <dsp:cNvSpPr/>
      </dsp:nvSpPr>
      <dsp:spPr>
        <a:xfrm>
          <a:off x="0" y="1743165"/>
          <a:ext cx="7496557" cy="12226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AI-powered lung cancer detection, which uses machine learning algorithms to evaluate medical imaging and assist in clinical decision-making, is one of the most significant applications the UK has been using innovative lung cancer detection technologies since 2019.</a:t>
          </a:r>
          <a:endParaRPr lang="en-US" sz="1900" kern="1200"/>
        </a:p>
      </dsp:txBody>
      <dsp:txXfrm>
        <a:off x="59685" y="1802850"/>
        <a:ext cx="7377187" cy="1103280"/>
      </dsp:txXfrm>
    </dsp:sp>
    <dsp:sp modelId="{DA3EFC43-10D5-4724-805C-43FC698F3734}">
      <dsp:nvSpPr>
        <dsp:cNvPr id="0" name=""/>
        <dsp:cNvSpPr/>
      </dsp:nvSpPr>
      <dsp:spPr>
        <a:xfrm>
          <a:off x="0" y="3020535"/>
          <a:ext cx="7496557" cy="12226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the UK, beginning with the NHS-targeted lung health check programme, the deployment of mobile CT scanning units in communities. more advanced tools, such as robotic bronchoscopy systems and breath‑analysis devices, are now being trialled and introduced.  (www.stsft.nhs.uk, n.d.)</a:t>
          </a:r>
          <a:endParaRPr lang="en-US" sz="1900" kern="1200"/>
        </a:p>
      </dsp:txBody>
      <dsp:txXfrm>
        <a:off x="59685" y="3080220"/>
        <a:ext cx="7377187" cy="11032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0DEA60-CDD3-4F3A-A603-DA5F6D694013}" type="datetimeFigureOut">
              <a:rPr lang="en-GB" smtClean="0"/>
              <a:t>07/12/2025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29DB8-9ABD-4002-8D2E-927A5FD28A61}" type="slidenum">
              <a:rPr lang="en-GB" smtClean="0"/>
              <a:t>‹#›</a:t>
            </a:fld>
            <a:endParaRPr lang="en-GB"/>
          </a:p>
        </p:txBody>
      </p:sp>
    </p:spTree>
    <p:extLst>
      <p:ext uri="{BB962C8B-B14F-4D97-AF65-F5344CB8AC3E}">
        <p14:creationId xmlns:p14="http://schemas.microsoft.com/office/powerpoint/2010/main" val="3214642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BA29DB8-9ABD-4002-8D2E-927A5FD28A61}" type="slidenum">
              <a:rPr lang="en-GB" smtClean="0"/>
              <a:t>1</a:t>
            </a:fld>
            <a:endParaRPr lang="en-GB"/>
          </a:p>
        </p:txBody>
      </p:sp>
    </p:spTree>
    <p:extLst>
      <p:ext uri="{BB962C8B-B14F-4D97-AF65-F5344CB8AC3E}">
        <p14:creationId xmlns:p14="http://schemas.microsoft.com/office/powerpoint/2010/main" val="296230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FA56C-9D58-7057-FB9D-70E0C16DE3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6F3AE3-B9C3-C7DD-DDC7-674878EF618F}"/>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BEDD251-256C-1692-0082-C4E45B77A5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AF5D0E-237F-63A3-9958-C40C20626745}"/>
              </a:ext>
            </a:extLst>
          </p:cNvPr>
          <p:cNvSpPr>
            <a:spLocks noGrp="1"/>
          </p:cNvSpPr>
          <p:nvPr>
            <p:ph type="sldNum" sz="quarter" idx="5"/>
          </p:nvPr>
        </p:nvSpPr>
        <p:spPr/>
        <p:txBody>
          <a:bodyPr/>
          <a:lstStyle/>
          <a:p>
            <a:fld id="{2BA29DB8-9ABD-4002-8D2E-927A5FD28A61}" type="slidenum">
              <a:rPr lang="en-GB" smtClean="0"/>
              <a:t>2</a:t>
            </a:fld>
            <a:endParaRPr lang="en-GB"/>
          </a:p>
        </p:txBody>
      </p:sp>
    </p:spTree>
    <p:extLst>
      <p:ext uri="{BB962C8B-B14F-4D97-AF65-F5344CB8AC3E}">
        <p14:creationId xmlns:p14="http://schemas.microsoft.com/office/powerpoint/2010/main" val="320052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0FEBF2-7266-479B-22B2-B9BA510136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120EF5-0E89-D34E-F4A3-07A28F83FCC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020EBAF-ED5D-F5A8-0A68-F92C36C30B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418FFBE-0114-7CEC-B512-65943329EEEA}"/>
              </a:ext>
            </a:extLst>
          </p:cNvPr>
          <p:cNvSpPr>
            <a:spLocks noGrp="1"/>
          </p:cNvSpPr>
          <p:nvPr>
            <p:ph type="sldNum" sz="quarter" idx="5"/>
          </p:nvPr>
        </p:nvSpPr>
        <p:spPr/>
        <p:txBody>
          <a:bodyPr/>
          <a:lstStyle/>
          <a:p>
            <a:fld id="{2BA29DB8-9ABD-4002-8D2E-927A5FD28A61}" type="slidenum">
              <a:rPr lang="en-GB" smtClean="0"/>
              <a:t>3</a:t>
            </a:fld>
            <a:endParaRPr lang="en-GB"/>
          </a:p>
        </p:txBody>
      </p:sp>
    </p:spTree>
    <p:extLst>
      <p:ext uri="{BB962C8B-B14F-4D97-AF65-F5344CB8AC3E}">
        <p14:creationId xmlns:p14="http://schemas.microsoft.com/office/powerpoint/2010/main" val="3595565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5402BD-A0DE-AAAE-B2DB-9F71FBC7D4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DD972F-643F-E09F-5665-274B0E46B5EA}"/>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1501993-8E0A-D35A-34D8-EA758D26C8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B24B1C1-C0C5-821E-CB56-773D7E7D5E6A}"/>
              </a:ext>
            </a:extLst>
          </p:cNvPr>
          <p:cNvSpPr>
            <a:spLocks noGrp="1"/>
          </p:cNvSpPr>
          <p:nvPr>
            <p:ph type="sldNum" sz="quarter" idx="5"/>
          </p:nvPr>
        </p:nvSpPr>
        <p:spPr/>
        <p:txBody>
          <a:bodyPr/>
          <a:lstStyle/>
          <a:p>
            <a:fld id="{2BA29DB8-9ABD-4002-8D2E-927A5FD28A61}" type="slidenum">
              <a:rPr lang="en-GB" smtClean="0"/>
              <a:t>4</a:t>
            </a:fld>
            <a:endParaRPr lang="en-GB"/>
          </a:p>
        </p:txBody>
      </p:sp>
    </p:spTree>
    <p:extLst>
      <p:ext uri="{BB962C8B-B14F-4D97-AF65-F5344CB8AC3E}">
        <p14:creationId xmlns:p14="http://schemas.microsoft.com/office/powerpoint/2010/main" val="1395788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BC9930-3BBA-CEE4-AB81-3837F2E5F7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81A1F4-C645-4A51-BAFA-895F69F63580}"/>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8B923E62-4CA0-B7E0-1E95-FF22C6C3CF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04D979-A2D6-C600-7FD5-5418A930D510}"/>
              </a:ext>
            </a:extLst>
          </p:cNvPr>
          <p:cNvSpPr>
            <a:spLocks noGrp="1"/>
          </p:cNvSpPr>
          <p:nvPr>
            <p:ph type="sldNum" sz="quarter" idx="5"/>
          </p:nvPr>
        </p:nvSpPr>
        <p:spPr/>
        <p:txBody>
          <a:bodyPr/>
          <a:lstStyle/>
          <a:p>
            <a:fld id="{2BA29DB8-9ABD-4002-8D2E-927A5FD28A61}" type="slidenum">
              <a:rPr lang="en-GB" smtClean="0"/>
              <a:t>5</a:t>
            </a:fld>
            <a:endParaRPr lang="en-GB"/>
          </a:p>
        </p:txBody>
      </p:sp>
    </p:spTree>
    <p:extLst>
      <p:ext uri="{BB962C8B-B14F-4D97-AF65-F5344CB8AC3E}">
        <p14:creationId xmlns:p14="http://schemas.microsoft.com/office/powerpoint/2010/main" val="3232193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B6B21-2E97-96FD-72F4-3C21C14941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95FEAA-1A38-D38C-E5F7-30E69BE79D5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2D83052-0124-6FE2-2859-6237964EFCE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21D549-348C-337A-06C4-99D6DD2CE3D7}"/>
              </a:ext>
            </a:extLst>
          </p:cNvPr>
          <p:cNvSpPr>
            <a:spLocks noGrp="1"/>
          </p:cNvSpPr>
          <p:nvPr>
            <p:ph type="sldNum" sz="quarter" idx="5"/>
          </p:nvPr>
        </p:nvSpPr>
        <p:spPr/>
        <p:txBody>
          <a:bodyPr/>
          <a:lstStyle/>
          <a:p>
            <a:fld id="{2BA29DB8-9ABD-4002-8D2E-927A5FD28A61}" type="slidenum">
              <a:rPr lang="en-GB" smtClean="0"/>
              <a:t>6</a:t>
            </a:fld>
            <a:endParaRPr lang="en-GB"/>
          </a:p>
        </p:txBody>
      </p:sp>
    </p:spTree>
    <p:extLst>
      <p:ext uri="{BB962C8B-B14F-4D97-AF65-F5344CB8AC3E}">
        <p14:creationId xmlns:p14="http://schemas.microsoft.com/office/powerpoint/2010/main" val="3498417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0FB53-48DC-0DAB-2A09-414E917432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FA68B8-4710-0347-8780-4EBC97CD069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C39BA5C-08AE-BADB-904C-56415C3201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7CA713-5EFB-7696-D1AF-632B62CE25DD}"/>
              </a:ext>
            </a:extLst>
          </p:cNvPr>
          <p:cNvSpPr>
            <a:spLocks noGrp="1"/>
          </p:cNvSpPr>
          <p:nvPr>
            <p:ph type="sldNum" sz="quarter" idx="5"/>
          </p:nvPr>
        </p:nvSpPr>
        <p:spPr/>
        <p:txBody>
          <a:bodyPr/>
          <a:lstStyle/>
          <a:p>
            <a:fld id="{2BA29DB8-9ABD-4002-8D2E-927A5FD28A61}" type="slidenum">
              <a:rPr lang="en-GB" smtClean="0"/>
              <a:t>7</a:t>
            </a:fld>
            <a:endParaRPr lang="en-GB"/>
          </a:p>
        </p:txBody>
      </p:sp>
    </p:spTree>
    <p:extLst>
      <p:ext uri="{BB962C8B-B14F-4D97-AF65-F5344CB8AC3E}">
        <p14:creationId xmlns:p14="http://schemas.microsoft.com/office/powerpoint/2010/main" val="26332320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FDC57-75B4-1C85-C8B1-C11D05FF5E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42F55C-A0D6-AF78-3B4F-7CA0B323E30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2B3DC96-2CE9-2721-CF4E-D639BC8BDF3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EA9F95-8F5C-F61B-5FE2-FFCF378453F0}"/>
              </a:ext>
            </a:extLst>
          </p:cNvPr>
          <p:cNvSpPr>
            <a:spLocks noGrp="1"/>
          </p:cNvSpPr>
          <p:nvPr>
            <p:ph type="sldNum" sz="quarter" idx="5"/>
          </p:nvPr>
        </p:nvSpPr>
        <p:spPr/>
        <p:txBody>
          <a:bodyPr/>
          <a:lstStyle/>
          <a:p>
            <a:fld id="{2BA29DB8-9ABD-4002-8D2E-927A5FD28A61}" type="slidenum">
              <a:rPr lang="en-GB" smtClean="0"/>
              <a:t>8</a:t>
            </a:fld>
            <a:endParaRPr lang="en-GB"/>
          </a:p>
        </p:txBody>
      </p:sp>
    </p:spTree>
    <p:extLst>
      <p:ext uri="{BB962C8B-B14F-4D97-AF65-F5344CB8AC3E}">
        <p14:creationId xmlns:p14="http://schemas.microsoft.com/office/powerpoint/2010/main" val="2278586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630C4-29E2-8D94-BA98-6B9F399AB4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2314A-F1E0-7152-1416-F91936A8069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86C7A0D-C57F-A377-CDD1-29D1E91160A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DAEA25-8FBC-2872-93B1-55FC10F2FA65}"/>
              </a:ext>
            </a:extLst>
          </p:cNvPr>
          <p:cNvSpPr>
            <a:spLocks noGrp="1"/>
          </p:cNvSpPr>
          <p:nvPr>
            <p:ph type="sldNum" sz="quarter" idx="5"/>
          </p:nvPr>
        </p:nvSpPr>
        <p:spPr/>
        <p:txBody>
          <a:bodyPr/>
          <a:lstStyle/>
          <a:p>
            <a:fld id="{2BA29DB8-9ABD-4002-8D2E-927A5FD28A61}" type="slidenum">
              <a:rPr lang="en-GB" smtClean="0"/>
              <a:t>9</a:t>
            </a:fld>
            <a:endParaRPr lang="en-GB"/>
          </a:p>
        </p:txBody>
      </p:sp>
    </p:spTree>
    <p:extLst>
      <p:ext uri="{BB962C8B-B14F-4D97-AF65-F5344CB8AC3E}">
        <p14:creationId xmlns:p14="http://schemas.microsoft.com/office/powerpoint/2010/main" val="2723295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AABCC-4DF2-2151-9BC3-385078BD07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26F621-86EB-D53D-9A21-B205D6A8C268}"/>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BA3BA63-C937-7149-357A-1C5C70E70E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D95C97-0C86-A65D-409B-32294807D693}"/>
              </a:ext>
            </a:extLst>
          </p:cNvPr>
          <p:cNvSpPr>
            <a:spLocks noGrp="1"/>
          </p:cNvSpPr>
          <p:nvPr>
            <p:ph type="sldNum" sz="quarter" idx="5"/>
          </p:nvPr>
        </p:nvSpPr>
        <p:spPr/>
        <p:txBody>
          <a:bodyPr/>
          <a:lstStyle/>
          <a:p>
            <a:fld id="{2BA29DB8-9ABD-4002-8D2E-927A5FD28A61}" type="slidenum">
              <a:rPr lang="en-GB" smtClean="0"/>
              <a:t>10</a:t>
            </a:fld>
            <a:endParaRPr lang="en-GB"/>
          </a:p>
        </p:txBody>
      </p:sp>
    </p:spTree>
    <p:extLst>
      <p:ext uri="{BB962C8B-B14F-4D97-AF65-F5344CB8AC3E}">
        <p14:creationId xmlns:p14="http://schemas.microsoft.com/office/powerpoint/2010/main" val="1308548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22B01-81F9-1DAC-13E8-B17C44E67E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EACCA9-E433-B619-77D6-BABFB532CFEA}"/>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8EC0D9D-DD22-5A67-804A-FD4DB3BD51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9491511-C68A-D6E7-E5A7-0A4FA20CAF46}"/>
              </a:ext>
            </a:extLst>
          </p:cNvPr>
          <p:cNvSpPr>
            <a:spLocks noGrp="1"/>
          </p:cNvSpPr>
          <p:nvPr>
            <p:ph type="sldNum" sz="quarter" idx="5"/>
          </p:nvPr>
        </p:nvSpPr>
        <p:spPr/>
        <p:txBody>
          <a:bodyPr/>
          <a:lstStyle/>
          <a:p>
            <a:fld id="{2BA29DB8-9ABD-4002-8D2E-927A5FD28A61}" type="slidenum">
              <a:rPr lang="en-GB" smtClean="0"/>
              <a:t>11</a:t>
            </a:fld>
            <a:endParaRPr lang="en-GB"/>
          </a:p>
        </p:txBody>
      </p:sp>
    </p:spTree>
    <p:extLst>
      <p:ext uri="{BB962C8B-B14F-4D97-AF65-F5344CB8AC3E}">
        <p14:creationId xmlns:p14="http://schemas.microsoft.com/office/powerpoint/2010/main" val="9097127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A79800-126A-65B7-A052-069A4D4D03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B53331-341A-86A0-8CF6-CFD7C55130C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E6A71D1E-E81A-044E-CF18-DB7BA9127DA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AF8346-D331-F0BB-106C-CA8F3E34F89E}"/>
              </a:ext>
            </a:extLst>
          </p:cNvPr>
          <p:cNvSpPr>
            <a:spLocks noGrp="1"/>
          </p:cNvSpPr>
          <p:nvPr>
            <p:ph type="sldNum" sz="quarter" idx="5"/>
          </p:nvPr>
        </p:nvSpPr>
        <p:spPr/>
        <p:txBody>
          <a:bodyPr/>
          <a:lstStyle/>
          <a:p>
            <a:fld id="{2BA29DB8-9ABD-4002-8D2E-927A5FD28A61}" type="slidenum">
              <a:rPr lang="en-GB" smtClean="0"/>
              <a:t>12</a:t>
            </a:fld>
            <a:endParaRPr lang="en-GB"/>
          </a:p>
        </p:txBody>
      </p:sp>
    </p:spTree>
    <p:extLst>
      <p:ext uri="{BB962C8B-B14F-4D97-AF65-F5344CB8AC3E}">
        <p14:creationId xmlns:p14="http://schemas.microsoft.com/office/powerpoint/2010/main" val="3586613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5BED04-8A02-DBD3-F74D-C83FBC1E58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687A25-D314-D674-F4AC-9303D7906B7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2D631D0-3C26-0CF0-5D3F-DDCB09D8A2D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44356E8-69B8-9C05-CA40-7E12C2E69678}"/>
              </a:ext>
            </a:extLst>
          </p:cNvPr>
          <p:cNvSpPr>
            <a:spLocks noGrp="1"/>
          </p:cNvSpPr>
          <p:nvPr>
            <p:ph type="sldNum" sz="quarter" idx="5"/>
          </p:nvPr>
        </p:nvSpPr>
        <p:spPr/>
        <p:txBody>
          <a:bodyPr/>
          <a:lstStyle/>
          <a:p>
            <a:fld id="{2BA29DB8-9ABD-4002-8D2E-927A5FD28A61}" type="slidenum">
              <a:rPr lang="en-GB" smtClean="0"/>
              <a:t>13</a:t>
            </a:fld>
            <a:endParaRPr lang="en-GB"/>
          </a:p>
        </p:txBody>
      </p:sp>
    </p:spTree>
    <p:extLst>
      <p:ext uri="{BB962C8B-B14F-4D97-AF65-F5344CB8AC3E}">
        <p14:creationId xmlns:p14="http://schemas.microsoft.com/office/powerpoint/2010/main" val="1174028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2"/>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2"/>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189" indent="0" algn="ctr">
              <a:buNone/>
              <a:defRPr sz="1800"/>
            </a:lvl2pPr>
            <a:lvl3pPr marL="914377" indent="0" algn="ctr">
              <a:buNone/>
              <a:defRPr sz="1800"/>
            </a:lvl3pPr>
            <a:lvl4pPr marL="1371566" indent="0" algn="ctr">
              <a:buNone/>
              <a:defRPr sz="1800"/>
            </a:lvl4pPr>
            <a:lvl5pPr marL="1828754" indent="0" algn="ctr">
              <a:buNone/>
              <a:defRPr sz="1800"/>
            </a:lvl5pPr>
            <a:lvl6pPr marL="2285943" indent="0" algn="ctr">
              <a:buNone/>
              <a:defRPr sz="1800"/>
            </a:lvl6pPr>
            <a:lvl7pPr marL="2743131" indent="0" algn="ctr">
              <a:buNone/>
              <a:defRPr sz="1800"/>
            </a:lvl7pPr>
            <a:lvl8pPr marL="3200320" indent="0" algn="ctr">
              <a:buNone/>
              <a:defRPr sz="1800"/>
            </a:lvl8pPr>
            <a:lvl9pPr marL="3657509"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444479B-705B-4489-957E-7E8A228BDFA0}" type="datetime1">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1980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4449282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2"/>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2"/>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381267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DA38F49-B3E2-4BF0-BEC7-C30D34ABBB8D}" type="datetime1">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5651740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marL="0" lvl="0" indent="0" algn="l" defTabSz="914377"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DA38F49-B3E2-4BF0-BEC7-C30D34ABBB8D}" type="datetime1">
              <a:rPr lang="en-US" smtClean="0"/>
              <a:t>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662331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DA38F49-B3E2-4BF0-BEC7-C30D34ABBB8D}" type="datetime1">
              <a:rPr lang="en-US" smtClean="0"/>
              <a:t>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6407681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A38F49-B3E2-4BF0-BEC7-C30D34ABBB8D}" type="datetime1">
              <a:rPr lang="en-US" smtClean="0"/>
              <a:t>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0193880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097170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209858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1214953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2"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750336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9"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30"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DA38F49-B3E2-4BF0-BEC7-C30D34ABBB8D}" type="datetime1">
              <a:rPr lang="en-US" smtClean="0"/>
              <a:t>12/7/2025</a:t>
            </a:fld>
            <a:endParaRPr lang="en-US"/>
          </a:p>
        </p:txBody>
      </p:sp>
      <p:sp>
        <p:nvSpPr>
          <p:cNvPr id="5" name="Footer Placeholder 4"/>
          <p:cNvSpPr>
            <a:spLocks noGrp="1"/>
          </p:cNvSpPr>
          <p:nvPr>
            <p:ph type="ftr" sz="quarter" idx="3"/>
          </p:nvPr>
        </p:nvSpPr>
        <p:spPr>
          <a:xfrm>
            <a:off x="4842933"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0C12960-6E85-460F-B6E3-5B82CB31AF3D}"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2797669"/>
      </p:ext>
    </p:extLst>
  </p:cSld>
  <p:clrMap bg1="lt1" tx1="dk1" bg2="lt2" tx2="dk2" accent1="accent1" accent2="accent2" accent3="accent3" accent4="accent4" accent5="accent5" accent6="accent6" hlink="hlink" folHlink="folHlink"/>
  <p:sldLayoutIdLst>
    <p:sldLayoutId id="2147483958" r:id="rId1"/>
    <p:sldLayoutId id="2147483959" r:id="rId2"/>
    <p:sldLayoutId id="2147483960" r:id="rId3"/>
    <p:sldLayoutId id="2147483961" r:id="rId4"/>
    <p:sldLayoutId id="2147483962" r:id="rId5"/>
    <p:sldLayoutId id="2147483963" r:id="rId6"/>
    <p:sldLayoutId id="2147483964" r:id="rId7"/>
    <p:sldLayoutId id="2147483965" r:id="rId8"/>
    <p:sldLayoutId id="2147483966" r:id="rId9"/>
    <p:sldLayoutId id="2147483967" r:id="rId10"/>
    <p:sldLayoutId id="2147483968" r:id="rId11"/>
  </p:sldLayoutIdLst>
  <p:hf sldNum="0" hdr="0" ftr="0" dt="0"/>
  <p:txStyles>
    <p:titleStyle>
      <a:lvl1pPr algn="l" defTabSz="914377"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38" indent="-91438" algn="l" defTabSz="914377"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69" indent="-137157" algn="l" defTabSz="914377"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45"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45"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21"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377"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677"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22"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22" indent="-137157" algn="l" defTabSz="914377"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hyperlink" Target="https://yesilscience/"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www.tandemhealth.ai/" TargetMode="External"/><Relationship Id="rId5" Type="http://schemas.openxmlformats.org/officeDocument/2006/relationships/hyperlink" Target="https://www.gov.uk/government/.(Accessed" TargetMode="External"/><Relationship Id="rId4" Type="http://schemas.openxmlformats.org/officeDocument/2006/relationships/hyperlink" Target="https://www.stsft.nhs.uk/.(access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www.tandemhealth.ai/.(Accessed" TargetMode="External"/><Relationship Id="rId5" Type="http://schemas.openxmlformats.org/officeDocument/2006/relationships/hyperlink" Target="https://www.gov.uk/government/.(Accessed" TargetMode="External"/><Relationship Id="rId4" Type="http://schemas.openxmlformats.org/officeDocument/2006/relationships/hyperlink" Target="https://www.stsft.nhs.uk/.(access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hyperlink" Target="https://www.healthwords.ai/.(Accessed" TargetMode="External"/><Relationship Id="rId4" Type="http://schemas.openxmlformats.org/officeDocument/2006/relationships/hyperlink" Target="https://nationalscreening.blog.gov.uk/.(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87DED590-291C-4D46-BBE6-EE5F0C44D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081EC9D6-90B6-4037-BCD1-DF32371E2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6184"/>
            <a:ext cx="3248523" cy="588563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58">
            <a:extLst>
              <a:ext uri="{FF2B5EF4-FFF2-40B4-BE49-F238E27FC236}">
                <a16:creationId xmlns:a16="http://schemas.microsoft.com/office/drawing/2014/main" id="{EDD3600C-8954-EABA-41B2-0B1168E1216C}"/>
              </a:ext>
            </a:extLst>
          </p:cNvPr>
          <p:cNvPicPr>
            <a:picLocks noChangeAspect="1"/>
          </p:cNvPicPr>
          <p:nvPr/>
        </p:nvPicPr>
        <p:blipFill>
          <a:blip r:embed="rId3">
            <a:duotone>
              <a:schemeClr val="accent1">
                <a:shade val="45000"/>
                <a:satMod val="135000"/>
              </a:schemeClr>
              <a:prstClr val="white"/>
            </a:duotone>
          </a:blip>
          <a:srcRect r="674" b="1"/>
          <a:stretch>
            <a:fillRect/>
          </a:stretch>
        </p:blipFill>
        <p:spPr>
          <a:xfrm>
            <a:off x="3897747" y="486184"/>
            <a:ext cx="7794724" cy="5885632"/>
          </a:xfrm>
          <a:prstGeom prst="rect">
            <a:avLst/>
          </a:prstGeom>
        </p:spPr>
      </p:pic>
      <p:sp>
        <p:nvSpPr>
          <p:cNvPr id="63" name="Rectangle 62">
            <a:extLst>
              <a:ext uri="{FF2B5EF4-FFF2-40B4-BE49-F238E27FC236}">
                <a16:creationId xmlns:a16="http://schemas.microsoft.com/office/drawing/2014/main" id="{09DFC1FD-759F-47F1-B791-6DD75BB7F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6186"/>
            <a:ext cx="7794723" cy="5885631"/>
          </a:xfrm>
          <a:prstGeom prst="rect">
            <a:avLst/>
          </a:prstGeom>
          <a:solidFill>
            <a:schemeClr val="accent1">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6140E3-DE29-247B-3A44-A2F231CFEAAE}"/>
              </a:ext>
            </a:extLst>
          </p:cNvPr>
          <p:cNvSpPr>
            <a:spLocks noGrp="1"/>
          </p:cNvSpPr>
          <p:nvPr>
            <p:ph type="ctrTitle"/>
          </p:nvPr>
        </p:nvSpPr>
        <p:spPr>
          <a:xfrm>
            <a:off x="4299627" y="858480"/>
            <a:ext cx="6984459" cy="5141051"/>
          </a:xfrm>
        </p:spPr>
        <p:txBody>
          <a:bodyPr>
            <a:normAutofit/>
          </a:bodyPr>
          <a:lstStyle/>
          <a:p>
            <a:pPr algn="l"/>
            <a:r>
              <a:rPr lang="en-GB" sz="4201">
                <a:solidFill>
                  <a:srgbClr val="FFFFFF"/>
                </a:solidFill>
              </a:rPr>
              <a:t>Digital Transformation in the health and care professions BMHP 6026</a:t>
            </a:r>
            <a:br>
              <a:rPr lang="en-GB" sz="4201">
                <a:solidFill>
                  <a:srgbClr val="FFFFFF"/>
                </a:solidFill>
              </a:rPr>
            </a:br>
            <a:r>
              <a:rPr lang="en-GB" sz="4201">
                <a:solidFill>
                  <a:srgbClr val="FFFFFF"/>
                </a:solidFill>
              </a:rPr>
              <a:t>Name: Valerie Bays</a:t>
            </a:r>
            <a:br>
              <a:rPr lang="en-GB" sz="4201">
                <a:solidFill>
                  <a:srgbClr val="FFFFFF"/>
                </a:solidFill>
              </a:rPr>
            </a:br>
            <a:r>
              <a:rPr lang="en-GB" sz="4201">
                <a:solidFill>
                  <a:srgbClr val="FFFFFF"/>
                </a:solidFill>
              </a:rPr>
              <a:t>Student ID: 2311095</a:t>
            </a:r>
            <a:br>
              <a:rPr lang="en-GB" sz="4201">
                <a:solidFill>
                  <a:srgbClr val="FFFFFF"/>
                </a:solidFill>
              </a:rPr>
            </a:br>
            <a:r>
              <a:rPr lang="en-GB" sz="4201">
                <a:solidFill>
                  <a:srgbClr val="FFFFFF"/>
                </a:solidFill>
              </a:rPr>
              <a:t>Lecture Name: Laila Surani</a:t>
            </a:r>
            <a:br>
              <a:rPr lang="en-GB" sz="4201">
                <a:solidFill>
                  <a:srgbClr val="FFFFFF"/>
                </a:solidFill>
              </a:rPr>
            </a:br>
            <a:r>
              <a:rPr lang="en-GB" sz="4201">
                <a:solidFill>
                  <a:srgbClr val="FFFFFF"/>
                </a:solidFill>
              </a:rPr>
              <a:t>Component 2 presentation</a:t>
            </a:r>
            <a:br>
              <a:rPr lang="en-GB" sz="4201">
                <a:solidFill>
                  <a:srgbClr val="FFFFFF"/>
                </a:solidFill>
              </a:rPr>
            </a:br>
            <a:r>
              <a:rPr lang="en-GB" sz="4201">
                <a:solidFill>
                  <a:srgbClr val="FFFFFF"/>
                </a:solidFill>
              </a:rPr>
              <a:t> </a:t>
            </a:r>
            <a:br>
              <a:rPr lang="en-GB" sz="4201">
                <a:solidFill>
                  <a:srgbClr val="FFFFFF"/>
                </a:solidFill>
              </a:rPr>
            </a:br>
            <a:endParaRPr lang="en-GB" sz="4201">
              <a:solidFill>
                <a:srgbClr val="FFFFFF"/>
              </a:solidFill>
            </a:endParaRPr>
          </a:p>
        </p:txBody>
      </p:sp>
    </p:spTree>
    <p:extLst>
      <p:ext uri="{BB962C8B-B14F-4D97-AF65-F5344CB8AC3E}">
        <p14:creationId xmlns:p14="http://schemas.microsoft.com/office/powerpoint/2010/main" val="1502658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B25D07-2929-44CD-7BDD-52434F40EB42}"/>
            </a:ext>
          </a:extLst>
        </p:cNvPr>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7DED590-291C-4D46-BBE6-EE5F0C44D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081EC9D6-90B6-4037-BCD1-DF32371E2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6184"/>
            <a:ext cx="3248523" cy="588563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41F21252-BC73-E56B-97F3-CC00CF2BE848}"/>
              </a:ext>
            </a:extLst>
          </p:cNvPr>
          <p:cNvSpPr>
            <a:spLocks noGrp="1"/>
          </p:cNvSpPr>
          <p:nvPr>
            <p:ph type="subTitle" idx="1"/>
          </p:nvPr>
        </p:nvSpPr>
        <p:spPr>
          <a:xfrm>
            <a:off x="768494" y="858480"/>
            <a:ext cx="2629727" cy="5141051"/>
          </a:xfrm>
        </p:spPr>
        <p:txBody>
          <a:bodyPr>
            <a:normAutofit/>
          </a:bodyPr>
          <a:lstStyle/>
          <a:p>
            <a:pPr algn="r"/>
            <a:r>
              <a:rPr lang="en-GB">
                <a:solidFill>
                  <a:schemeClr val="bg1"/>
                </a:solidFill>
              </a:rPr>
              <a:t>AI ACKNOWLEDGEMENT</a:t>
            </a:r>
          </a:p>
        </p:txBody>
      </p:sp>
      <p:pic>
        <p:nvPicPr>
          <p:cNvPr id="59" name="Picture 58">
            <a:extLst>
              <a:ext uri="{FF2B5EF4-FFF2-40B4-BE49-F238E27FC236}">
                <a16:creationId xmlns:a16="http://schemas.microsoft.com/office/drawing/2014/main" id="{CEE2FA37-26DA-9416-03F6-566DEE07E839}"/>
              </a:ext>
            </a:extLst>
          </p:cNvPr>
          <p:cNvPicPr>
            <a:picLocks noChangeAspect="1"/>
          </p:cNvPicPr>
          <p:nvPr/>
        </p:nvPicPr>
        <p:blipFill>
          <a:blip r:embed="rId3">
            <a:duotone>
              <a:schemeClr val="accent1">
                <a:shade val="45000"/>
                <a:satMod val="135000"/>
              </a:schemeClr>
              <a:prstClr val="white"/>
            </a:duotone>
          </a:blip>
          <a:srcRect r="674" b="1"/>
          <a:stretch>
            <a:fillRect/>
          </a:stretch>
        </p:blipFill>
        <p:spPr>
          <a:xfrm>
            <a:off x="3897747" y="486184"/>
            <a:ext cx="7794724" cy="5885632"/>
          </a:xfrm>
          <a:prstGeom prst="rect">
            <a:avLst/>
          </a:prstGeom>
        </p:spPr>
      </p:pic>
      <p:sp>
        <p:nvSpPr>
          <p:cNvPr id="77" name="Rectangle 76">
            <a:extLst>
              <a:ext uri="{FF2B5EF4-FFF2-40B4-BE49-F238E27FC236}">
                <a16:creationId xmlns:a16="http://schemas.microsoft.com/office/drawing/2014/main" id="{09DFC1FD-759F-47F1-B791-6DD75BB7F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6186"/>
            <a:ext cx="7794723" cy="5885631"/>
          </a:xfrm>
          <a:prstGeom prst="rect">
            <a:avLst/>
          </a:prstGeom>
          <a:solidFill>
            <a:schemeClr val="accent1">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6ABA1EF8-31EE-63EB-7985-EF50976C28B1}"/>
              </a:ext>
            </a:extLst>
          </p:cNvPr>
          <p:cNvSpPr>
            <a:spLocks noGrp="1"/>
          </p:cNvSpPr>
          <p:nvPr>
            <p:ph type="ctrTitle"/>
          </p:nvPr>
        </p:nvSpPr>
        <p:spPr>
          <a:xfrm>
            <a:off x="4299627" y="858480"/>
            <a:ext cx="6984459" cy="5141051"/>
          </a:xfrm>
        </p:spPr>
        <p:txBody>
          <a:bodyPr>
            <a:normAutofit/>
          </a:bodyPr>
          <a:lstStyle/>
          <a:p>
            <a:pPr algn="l"/>
            <a:br>
              <a:rPr lang="en-GB" sz="3801" dirty="0">
                <a:solidFill>
                  <a:srgbClr val="FFFFFF"/>
                </a:solidFill>
              </a:rPr>
            </a:br>
            <a:r>
              <a:rPr lang="en-GB" sz="3801" dirty="0">
                <a:solidFill>
                  <a:srgbClr val="FFFFFF"/>
                </a:solidFill>
              </a:rPr>
              <a:t>I </a:t>
            </a:r>
            <a:r>
              <a:rPr lang="en-GB" sz="2000" cap="none" dirty="0">
                <a:solidFill>
                  <a:srgbClr val="FFFFFF"/>
                </a:solidFill>
                <a:latin typeface="Arial" panose="020B0604020202020204" pitchFamily="34" charset="0"/>
                <a:cs typeface="Arial" panose="020B0604020202020204" pitchFamily="34" charset="0"/>
              </a:rPr>
              <a:t>confirm that I have not used any AI tools in the research and creation of this assignment. I confirm that I have not presented and  AI-generated materials as my own work. I confirm I have copies of my draft notes and other resources I used, which I may be asked to provide.</a:t>
            </a:r>
            <a:endParaRPr lang="en-GB" sz="22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9704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C09046-858D-77FF-7F93-83F24785ECB7}"/>
            </a:ext>
          </a:extLst>
        </p:cNvPr>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3A59773-A6AC-D168-F74A-424AAADB4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89420900-F4C7-FAAD-0D2E-89642BCA8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6184"/>
            <a:ext cx="3248523" cy="588563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0484E7E6-2ED0-B775-C9B5-2F2336F1E866}"/>
              </a:ext>
            </a:extLst>
          </p:cNvPr>
          <p:cNvSpPr>
            <a:spLocks noGrp="1"/>
          </p:cNvSpPr>
          <p:nvPr>
            <p:ph type="subTitle" idx="1"/>
          </p:nvPr>
        </p:nvSpPr>
        <p:spPr>
          <a:xfrm>
            <a:off x="768494" y="858481"/>
            <a:ext cx="2950357" cy="2189519"/>
          </a:xfrm>
        </p:spPr>
        <p:txBody>
          <a:bodyPr>
            <a:normAutofit/>
          </a:bodyPr>
          <a:lstStyle/>
          <a:p>
            <a:pPr algn="r"/>
            <a:r>
              <a:rPr lang="en-GB" sz="3600" dirty="0">
                <a:solidFill>
                  <a:schemeClr val="bg1"/>
                </a:solidFill>
              </a:rPr>
              <a:t>Introduction</a:t>
            </a:r>
          </a:p>
        </p:txBody>
      </p:sp>
      <p:sp>
        <p:nvSpPr>
          <p:cNvPr id="77" name="Rectangle 76">
            <a:extLst>
              <a:ext uri="{FF2B5EF4-FFF2-40B4-BE49-F238E27FC236}">
                <a16:creationId xmlns:a16="http://schemas.microsoft.com/office/drawing/2014/main" id="{6B720E08-64E5-4DF4-CEC0-2B38747BA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6186"/>
            <a:ext cx="7794723" cy="5885631"/>
          </a:xfrm>
          <a:prstGeom prst="rect">
            <a:avLst/>
          </a:prstGeom>
          <a:solidFill>
            <a:schemeClr val="accent1">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7689E06-AA32-D732-9817-E977544995FB}"/>
              </a:ext>
            </a:extLst>
          </p:cNvPr>
          <p:cNvPicPr>
            <a:picLocks noChangeAspect="1"/>
          </p:cNvPicPr>
          <p:nvPr/>
        </p:nvPicPr>
        <p:blipFill>
          <a:blip r:embed="rId3"/>
          <a:stretch>
            <a:fillRect/>
          </a:stretch>
        </p:blipFill>
        <p:spPr>
          <a:xfrm>
            <a:off x="768494" y="858469"/>
            <a:ext cx="2879274" cy="2189531"/>
          </a:xfrm>
          <a:prstGeom prst="rect">
            <a:avLst/>
          </a:prstGeom>
        </p:spPr>
      </p:pic>
      <p:sp>
        <p:nvSpPr>
          <p:cNvPr id="7" name="TextBox 6">
            <a:extLst>
              <a:ext uri="{FF2B5EF4-FFF2-40B4-BE49-F238E27FC236}">
                <a16:creationId xmlns:a16="http://schemas.microsoft.com/office/drawing/2014/main" id="{9561F226-58E0-DF18-06F0-93AC16443495}"/>
              </a:ext>
            </a:extLst>
          </p:cNvPr>
          <p:cNvSpPr txBox="1"/>
          <p:nvPr/>
        </p:nvSpPr>
        <p:spPr>
          <a:xfrm>
            <a:off x="678426" y="2921759"/>
            <a:ext cx="3174001" cy="861774"/>
          </a:xfrm>
          <a:prstGeom prst="rect">
            <a:avLst/>
          </a:prstGeom>
          <a:noFill/>
        </p:spPr>
        <p:txBody>
          <a:bodyPr wrap="square">
            <a:spAutoFit/>
          </a:bodyPr>
          <a:lstStyle/>
          <a:p>
            <a:r>
              <a:rPr lang="en-GB" dirty="0"/>
              <a:t>.</a:t>
            </a:r>
            <a:r>
              <a:rPr lang="en-GB" dirty="0" err="1">
                <a:solidFill>
                  <a:schemeClr val="bg1"/>
                </a:solidFill>
              </a:rPr>
              <a:t>insideprecisionmedicine</a:t>
            </a:r>
            <a:endParaRPr lang="en-GB" dirty="0">
              <a:solidFill>
                <a:schemeClr val="bg1"/>
              </a:solidFill>
            </a:endParaRPr>
          </a:p>
          <a:p>
            <a:r>
              <a:rPr lang="en-GB" sz="3200" dirty="0">
                <a:solidFill>
                  <a:schemeClr val="bg1"/>
                </a:solidFill>
              </a:rPr>
              <a:t>Introduction</a:t>
            </a:r>
          </a:p>
        </p:txBody>
      </p:sp>
      <p:graphicFrame>
        <p:nvGraphicFramePr>
          <p:cNvPr id="79" name="TextBox 2">
            <a:extLst>
              <a:ext uri="{FF2B5EF4-FFF2-40B4-BE49-F238E27FC236}">
                <a16:creationId xmlns:a16="http://schemas.microsoft.com/office/drawing/2014/main" id="{D585103C-A479-312C-6FF9-433A73619946}"/>
              </a:ext>
            </a:extLst>
          </p:cNvPr>
          <p:cNvGraphicFramePr/>
          <p:nvPr/>
        </p:nvGraphicFramePr>
        <p:xfrm>
          <a:off x="4017017" y="858480"/>
          <a:ext cx="7496557" cy="47089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7511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23F115-61DD-5DF3-618E-2AD99F062EE7}"/>
            </a:ext>
          </a:extLst>
        </p:cNvPr>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893A540-720B-D16F-DD62-D68F091C2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BFB96AF-6A34-1B76-5A67-CF7E010EF2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6184"/>
            <a:ext cx="3248523" cy="588563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58">
            <a:extLst>
              <a:ext uri="{FF2B5EF4-FFF2-40B4-BE49-F238E27FC236}">
                <a16:creationId xmlns:a16="http://schemas.microsoft.com/office/drawing/2014/main" id="{EBADB60B-4E4A-2352-5183-92B6A39B81B0}"/>
              </a:ext>
            </a:extLst>
          </p:cNvPr>
          <p:cNvPicPr>
            <a:picLocks noChangeAspect="1"/>
          </p:cNvPicPr>
          <p:nvPr/>
        </p:nvPicPr>
        <p:blipFill>
          <a:blip r:embed="rId3">
            <a:duotone>
              <a:schemeClr val="accent1">
                <a:shade val="45000"/>
                <a:satMod val="135000"/>
              </a:schemeClr>
              <a:prstClr val="white"/>
            </a:duotone>
          </a:blip>
          <a:srcRect r="674" b="1"/>
          <a:stretch>
            <a:fillRect/>
          </a:stretch>
        </p:blipFill>
        <p:spPr>
          <a:xfrm>
            <a:off x="3894494" y="594339"/>
            <a:ext cx="7794724" cy="5885632"/>
          </a:xfrm>
          <a:prstGeom prst="rect">
            <a:avLst/>
          </a:prstGeom>
        </p:spPr>
      </p:pic>
      <p:sp>
        <p:nvSpPr>
          <p:cNvPr id="77" name="Rectangle 76">
            <a:extLst>
              <a:ext uri="{FF2B5EF4-FFF2-40B4-BE49-F238E27FC236}">
                <a16:creationId xmlns:a16="http://schemas.microsoft.com/office/drawing/2014/main" id="{6CF1C802-A58A-34CA-178D-6D4A8350BE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6186"/>
            <a:ext cx="7794723" cy="5885631"/>
          </a:xfrm>
          <a:prstGeom prst="rect">
            <a:avLst/>
          </a:prstGeom>
          <a:solidFill>
            <a:schemeClr val="accent1">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FB2BE73B-7F37-78DB-B815-24BE5C356D63}"/>
              </a:ext>
            </a:extLst>
          </p:cNvPr>
          <p:cNvSpPr>
            <a:spLocks noGrp="1"/>
          </p:cNvSpPr>
          <p:nvPr>
            <p:ph type="ctrTitle"/>
          </p:nvPr>
        </p:nvSpPr>
        <p:spPr>
          <a:xfrm>
            <a:off x="4299627" y="858480"/>
            <a:ext cx="6984459" cy="5141051"/>
          </a:xfrm>
        </p:spPr>
        <p:txBody>
          <a:bodyPr>
            <a:normAutofit fontScale="90000"/>
          </a:bodyPr>
          <a:lstStyle/>
          <a:p>
            <a:pPr algn="l"/>
            <a:r>
              <a:rPr lang="en-GB" sz="2400" b="1" dirty="0">
                <a:solidFill>
                  <a:schemeClr val="bg1"/>
                </a:solidFill>
              </a:rPr>
              <a:t>Impact on the Health Workforce Team</a:t>
            </a:r>
            <a:br>
              <a:rPr lang="en-GB" sz="2400" b="1" dirty="0">
                <a:solidFill>
                  <a:schemeClr val="bg1"/>
                </a:solidFill>
              </a:rPr>
            </a:br>
            <a:br>
              <a:rPr lang="en-GB" sz="2400" dirty="0">
                <a:solidFill>
                  <a:schemeClr val="bg1"/>
                </a:solidFill>
              </a:rPr>
            </a:br>
            <a:r>
              <a:rPr lang="en-GB" sz="2400" cap="none" dirty="0">
                <a:solidFill>
                  <a:schemeClr val="bg1"/>
                </a:solidFill>
              </a:rPr>
              <a:t>improving role competency</a:t>
            </a:r>
            <a:br>
              <a:rPr lang="en-GB" sz="2400" cap="none" dirty="0">
                <a:solidFill>
                  <a:schemeClr val="bg1"/>
                </a:solidFill>
              </a:rPr>
            </a:br>
            <a:br>
              <a:rPr lang="en-GB" sz="2400" cap="none" dirty="0">
                <a:solidFill>
                  <a:schemeClr val="bg1"/>
                </a:solidFill>
              </a:rPr>
            </a:br>
            <a:r>
              <a:rPr lang="en-GB" sz="2400" cap="none" dirty="0">
                <a:solidFill>
                  <a:schemeClr val="bg1"/>
                </a:solidFill>
              </a:rPr>
              <a:t>It has assisted employees in high-demand fields like radiology </a:t>
            </a:r>
            <a:br>
              <a:rPr lang="en-GB" sz="2400" cap="none" dirty="0">
                <a:solidFill>
                  <a:schemeClr val="bg1"/>
                </a:solidFill>
              </a:rPr>
            </a:br>
            <a:r>
              <a:rPr lang="en-GB" sz="2400" cap="none" dirty="0">
                <a:solidFill>
                  <a:schemeClr val="bg1"/>
                </a:solidFill>
              </a:rPr>
              <a:t>It made it possible for physicians to operate more productively </a:t>
            </a:r>
            <a:br>
              <a:rPr lang="en-GB" sz="2400" cap="none" dirty="0">
                <a:solidFill>
                  <a:schemeClr val="bg1"/>
                </a:solidFill>
              </a:rPr>
            </a:br>
            <a:r>
              <a:rPr lang="en-GB" sz="2400" cap="none" dirty="0">
                <a:solidFill>
                  <a:schemeClr val="bg1"/>
                </a:solidFill>
              </a:rPr>
              <a:t>It also calls for new digital skills and teamwork</a:t>
            </a:r>
            <a:br>
              <a:rPr lang="en-GB" sz="2400" cap="none" dirty="0">
                <a:solidFill>
                  <a:schemeClr val="bg1"/>
                </a:solidFill>
              </a:rPr>
            </a:br>
            <a:br>
              <a:rPr lang="en-GB" sz="2400" cap="none" dirty="0">
                <a:solidFill>
                  <a:schemeClr val="bg1"/>
                </a:solidFill>
              </a:rPr>
            </a:br>
            <a:r>
              <a:rPr lang="en-GB" sz="2400" b="1" cap="none" dirty="0">
                <a:solidFill>
                  <a:schemeClr val="bg1"/>
                </a:solidFill>
              </a:rPr>
              <a:t>Workforce impact on radiologists </a:t>
            </a:r>
            <a:br>
              <a:rPr lang="en-GB" sz="2400" b="1" cap="none" dirty="0">
                <a:solidFill>
                  <a:schemeClr val="bg1"/>
                </a:solidFill>
              </a:rPr>
            </a:br>
            <a:r>
              <a:rPr lang="en-GB" sz="2200" cap="none" dirty="0">
                <a:solidFill>
                  <a:schemeClr val="bg1"/>
                </a:solidFill>
              </a:rPr>
              <a:t>routine image processing is now handled by AI technologies, freeing radiologists to concentrate on complicated situations and interdisciplinary teamwork.</a:t>
            </a:r>
            <a:br>
              <a:rPr lang="en-GB" sz="2200" cap="none" dirty="0">
                <a:solidFill>
                  <a:schemeClr val="bg1"/>
                </a:solidFill>
              </a:rPr>
            </a:br>
            <a:br>
              <a:rPr lang="en-GB" sz="2200" cap="none" dirty="0">
                <a:solidFill>
                  <a:schemeClr val="bg1"/>
                </a:solidFill>
              </a:rPr>
            </a:br>
            <a:br>
              <a:rPr lang="en-GB" sz="2200" cap="none" dirty="0">
                <a:solidFill>
                  <a:schemeClr val="bg1"/>
                </a:solidFill>
              </a:rPr>
            </a:br>
            <a:r>
              <a:rPr lang="en-GB" sz="2200" cap="none" dirty="0">
                <a:solidFill>
                  <a:schemeClr val="bg1"/>
                </a:solidFill>
              </a:rPr>
              <a:t> radiologists have become an AI-assisted clinical decision-maker instead of a lone diagnostician. (gov.UK, 2020)</a:t>
            </a:r>
            <a:br>
              <a:rPr lang="en-GB" sz="2200" cap="none" dirty="0">
                <a:solidFill>
                  <a:schemeClr val="bg1"/>
                </a:solidFill>
              </a:rPr>
            </a:br>
            <a:endParaRPr lang="en-GB" sz="2200" dirty="0">
              <a:solidFill>
                <a:schemeClr val="bg1"/>
              </a:solidFill>
            </a:endParaRPr>
          </a:p>
        </p:txBody>
      </p:sp>
      <p:sp>
        <p:nvSpPr>
          <p:cNvPr id="3" name="Subtitle 2">
            <a:extLst>
              <a:ext uri="{FF2B5EF4-FFF2-40B4-BE49-F238E27FC236}">
                <a16:creationId xmlns:a16="http://schemas.microsoft.com/office/drawing/2014/main" id="{D1DFD21F-EBAC-31EA-97B2-EF37AE2D8362}"/>
              </a:ext>
            </a:extLst>
          </p:cNvPr>
          <p:cNvSpPr>
            <a:spLocks noGrp="1"/>
          </p:cNvSpPr>
          <p:nvPr>
            <p:ph type="subTitle" idx="1"/>
          </p:nvPr>
        </p:nvSpPr>
        <p:spPr>
          <a:xfrm>
            <a:off x="750555" y="594339"/>
            <a:ext cx="2982600" cy="4167187"/>
          </a:xfrm>
        </p:spPr>
        <p:txBody>
          <a:bodyPr>
            <a:normAutofit/>
          </a:bodyPr>
          <a:lstStyle/>
          <a:p>
            <a:r>
              <a:rPr lang="en-GB" sz="2000" dirty="0">
                <a:solidFill>
                  <a:schemeClr val="bg1"/>
                </a:solidFill>
              </a:rPr>
              <a:t>Impact on the workforce </a:t>
            </a:r>
          </a:p>
        </p:txBody>
      </p:sp>
      <p:pic>
        <p:nvPicPr>
          <p:cNvPr id="2" name="Picture 1">
            <a:extLst>
              <a:ext uri="{FF2B5EF4-FFF2-40B4-BE49-F238E27FC236}">
                <a16:creationId xmlns:a16="http://schemas.microsoft.com/office/drawing/2014/main" id="{7CCB7617-0DAB-C764-1525-FAC6984C9525}"/>
              </a:ext>
            </a:extLst>
          </p:cNvPr>
          <p:cNvPicPr>
            <a:picLocks noChangeAspect="1"/>
          </p:cNvPicPr>
          <p:nvPr/>
        </p:nvPicPr>
        <p:blipFill>
          <a:blip r:embed="rId4"/>
          <a:stretch>
            <a:fillRect/>
          </a:stretch>
        </p:blipFill>
        <p:spPr>
          <a:xfrm>
            <a:off x="9605075" y="637043"/>
            <a:ext cx="1843601" cy="1493207"/>
          </a:xfrm>
          <a:prstGeom prst="rect">
            <a:avLst/>
          </a:prstGeom>
        </p:spPr>
      </p:pic>
    </p:spTree>
    <p:extLst>
      <p:ext uri="{BB962C8B-B14F-4D97-AF65-F5344CB8AC3E}">
        <p14:creationId xmlns:p14="http://schemas.microsoft.com/office/powerpoint/2010/main" val="3931062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BB1B8B-4B5E-C85C-A535-9AE237FF05E0}"/>
            </a:ext>
          </a:extLst>
        </p:cNvPr>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366AEFD-7D1C-505B-9AAC-ED7359B26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8BC7809E-7879-2906-F28B-A4D422764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6184"/>
            <a:ext cx="3248523" cy="588563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7C0DF42A-9499-367A-10F2-CDDF7C8342AF}"/>
              </a:ext>
            </a:extLst>
          </p:cNvPr>
          <p:cNvSpPr>
            <a:spLocks noGrp="1"/>
          </p:cNvSpPr>
          <p:nvPr>
            <p:ph type="subTitle" idx="1"/>
          </p:nvPr>
        </p:nvSpPr>
        <p:spPr>
          <a:xfrm>
            <a:off x="768494" y="858480"/>
            <a:ext cx="2629727" cy="5141051"/>
          </a:xfrm>
        </p:spPr>
        <p:txBody>
          <a:bodyPr>
            <a:normAutofit/>
          </a:bodyPr>
          <a:lstStyle/>
          <a:p>
            <a:pPr algn="r"/>
            <a:r>
              <a:rPr lang="en-GB" dirty="0">
                <a:solidFill>
                  <a:schemeClr val="bg1"/>
                </a:solidFill>
              </a:rPr>
              <a:t>Impact on service delivery</a:t>
            </a:r>
          </a:p>
        </p:txBody>
      </p:sp>
      <p:pic>
        <p:nvPicPr>
          <p:cNvPr id="59" name="Picture 58">
            <a:extLst>
              <a:ext uri="{FF2B5EF4-FFF2-40B4-BE49-F238E27FC236}">
                <a16:creationId xmlns:a16="http://schemas.microsoft.com/office/drawing/2014/main" id="{BF6882C8-628C-2AAF-7D46-9F92597CEB3F}"/>
              </a:ext>
            </a:extLst>
          </p:cNvPr>
          <p:cNvPicPr>
            <a:picLocks noChangeAspect="1"/>
          </p:cNvPicPr>
          <p:nvPr/>
        </p:nvPicPr>
        <p:blipFill>
          <a:blip r:embed="rId3">
            <a:duotone>
              <a:schemeClr val="accent1">
                <a:shade val="45000"/>
                <a:satMod val="135000"/>
              </a:schemeClr>
              <a:prstClr val="white"/>
            </a:duotone>
          </a:blip>
          <a:srcRect r="674" b="1"/>
          <a:stretch>
            <a:fillRect/>
          </a:stretch>
        </p:blipFill>
        <p:spPr>
          <a:xfrm>
            <a:off x="3912644" y="486182"/>
            <a:ext cx="7794724" cy="5885632"/>
          </a:xfrm>
          <a:prstGeom prst="rect">
            <a:avLst/>
          </a:prstGeom>
        </p:spPr>
      </p:pic>
      <p:sp>
        <p:nvSpPr>
          <p:cNvPr id="77" name="Rectangle 76">
            <a:extLst>
              <a:ext uri="{FF2B5EF4-FFF2-40B4-BE49-F238E27FC236}">
                <a16:creationId xmlns:a16="http://schemas.microsoft.com/office/drawing/2014/main" id="{C7F66567-13AF-41A1-8414-A1E2EC78B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6186"/>
            <a:ext cx="7794723" cy="5885631"/>
          </a:xfrm>
          <a:prstGeom prst="rect">
            <a:avLst/>
          </a:prstGeom>
          <a:solidFill>
            <a:schemeClr val="accent1">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933A797D-D1BA-64BE-A32F-343145D8AE02}"/>
              </a:ext>
            </a:extLst>
          </p:cNvPr>
          <p:cNvSpPr>
            <a:spLocks noGrp="1"/>
          </p:cNvSpPr>
          <p:nvPr>
            <p:ph type="ctrTitle"/>
          </p:nvPr>
        </p:nvSpPr>
        <p:spPr>
          <a:xfrm>
            <a:off x="4299627" y="294968"/>
            <a:ext cx="7123879" cy="5704563"/>
          </a:xfrm>
        </p:spPr>
        <p:txBody>
          <a:bodyPr>
            <a:normAutofit/>
          </a:bodyPr>
          <a:lstStyle/>
          <a:p>
            <a:pPr algn="l">
              <a:lnSpc>
                <a:spcPct val="150000"/>
              </a:lnSpc>
              <a:spcAft>
                <a:spcPts val="800"/>
              </a:spcAft>
            </a:pPr>
            <a:r>
              <a:rPr lang="en-GB" sz="1800" b="1" kern="100" cap="none" dirty="0">
                <a:solidFill>
                  <a:schemeClr val="bg1"/>
                </a:solidFill>
                <a:latin typeface="Arial" panose="020B0604020202020204" pitchFamily="34" charset="0"/>
                <a:ea typeface="Aptos" panose="020B0004020202020204" pitchFamily="34" charset="0"/>
                <a:cs typeface="Times New Roman" panose="02020603050405020304" pitchFamily="18" charset="0"/>
              </a:rPr>
              <a:t>AI</a:t>
            </a:r>
            <a:r>
              <a:rPr lang="en-GB" sz="1800" kern="100" cap="none" dirty="0">
                <a:solidFill>
                  <a:schemeClr val="bg1"/>
                </a:solidFill>
                <a:latin typeface="Aptos" panose="020B0004020202020204" pitchFamily="34" charset="0"/>
                <a:ea typeface="Aptos" panose="020B0004020202020204" pitchFamily="34" charset="0"/>
                <a:cs typeface="Times New Roman" panose="02020603050405020304" pitchFamily="18" charset="0"/>
              </a:rPr>
              <a:t>-powered lung cancer diagnosis has significantly transformed day-to-day service delivery in NHS health and social care settings</a:t>
            </a:r>
            <a:r>
              <a:rPr lang="en-GB" sz="1800" i="1" kern="100" cap="none" dirty="0">
                <a:solidFill>
                  <a:schemeClr val="bg1"/>
                </a:solidFill>
                <a:latin typeface="Arial" panose="020B0604020202020204" pitchFamily="34" charset="0"/>
                <a:ea typeface="Aptos" panose="020B0004020202020204" pitchFamily="34" charset="0"/>
                <a:cs typeface="Times New Roman" panose="02020603050405020304" pitchFamily="18" charset="0"/>
              </a:rPr>
              <a:t>.    NHS     nhs.com</a:t>
            </a:r>
            <a:br>
              <a:rPr lang="en-GB" sz="1800" kern="100" cap="none" dirty="0">
                <a:solidFill>
                  <a:schemeClr val="bg1"/>
                </a:solidFill>
                <a:latin typeface="Aptos" panose="020B0004020202020204" pitchFamily="34" charset="0"/>
                <a:ea typeface="Aptos" panose="020B0004020202020204" pitchFamily="34" charset="0"/>
                <a:cs typeface="Times New Roman" panose="02020603050405020304" pitchFamily="18" charset="0"/>
              </a:rPr>
            </a:br>
            <a:r>
              <a:rPr lang="en-GB" sz="1800" cap="none" dirty="0">
                <a:solidFill>
                  <a:schemeClr val="bg1"/>
                </a:solidFill>
                <a:latin typeface="Arial" panose="020B0604020202020204" pitchFamily="34" charset="0"/>
                <a:ea typeface="Times New Roman" panose="02020603050405020304" pitchFamily="18" charset="0"/>
              </a:rPr>
              <a:t>Daily service modifications, quicker diagnostic routes </a:t>
            </a:r>
            <a:br>
              <a:rPr lang="en-GB" sz="1800" cap="none" dirty="0">
                <a:solidFill>
                  <a:schemeClr val="bg1"/>
                </a:solidFill>
                <a:latin typeface="Arial" panose="020B0604020202020204" pitchFamily="34" charset="0"/>
                <a:ea typeface="Times New Roman" panose="02020603050405020304" pitchFamily="18" charset="0"/>
              </a:rPr>
            </a:br>
            <a:r>
              <a:rPr lang="en-GB" sz="1800" cap="none" dirty="0">
                <a:solidFill>
                  <a:schemeClr val="bg1"/>
                </a:solidFill>
                <a:latin typeface="Arial" panose="020B0604020202020204" pitchFamily="34" charset="0"/>
                <a:ea typeface="Times New Roman" panose="02020603050405020304" pitchFamily="18" charset="0"/>
              </a:rPr>
              <a:t>AI techniques shorten the time between imaging and diagnosis by analysing CT images and chest X-rays in a matter of seconds</a:t>
            </a:r>
            <a:r>
              <a:rPr lang="en-GB" sz="1800" cap="none" dirty="0">
                <a:solidFill>
                  <a:schemeClr val="bg1"/>
                </a:solidFill>
              </a:rPr>
              <a:t>(healthwords.ai, 2025)</a:t>
            </a:r>
            <a:r>
              <a:rPr lang="en-GB" sz="1800" cap="none" dirty="0">
                <a:solidFill>
                  <a:schemeClr val="bg1"/>
                </a:solidFill>
                <a:latin typeface="Arial" panose="020B0604020202020204" pitchFamily="34" charset="0"/>
                <a:ea typeface="Times New Roman" panose="02020603050405020304" pitchFamily="18" charset="0"/>
              </a:rPr>
              <a:t>. </a:t>
            </a:r>
            <a:br>
              <a:rPr lang="en-GB" sz="1800" cap="none" dirty="0">
                <a:solidFill>
                  <a:schemeClr val="bg1"/>
                </a:solidFill>
              </a:rPr>
            </a:br>
            <a:endParaRPr lang="en-GB" sz="1800" cap="none" dirty="0">
              <a:solidFill>
                <a:schemeClr val="bg1"/>
              </a:solidFill>
            </a:endParaRPr>
          </a:p>
        </p:txBody>
      </p:sp>
      <p:pic>
        <p:nvPicPr>
          <p:cNvPr id="2" name="Picture 1">
            <a:extLst>
              <a:ext uri="{FF2B5EF4-FFF2-40B4-BE49-F238E27FC236}">
                <a16:creationId xmlns:a16="http://schemas.microsoft.com/office/drawing/2014/main" id="{03B13182-47CD-FEE3-356B-470653D55FAE}"/>
              </a:ext>
            </a:extLst>
          </p:cNvPr>
          <p:cNvPicPr>
            <a:picLocks noChangeAspect="1"/>
          </p:cNvPicPr>
          <p:nvPr/>
        </p:nvPicPr>
        <p:blipFill>
          <a:blip r:embed="rId4"/>
          <a:stretch>
            <a:fillRect/>
          </a:stretch>
        </p:blipFill>
        <p:spPr>
          <a:xfrm>
            <a:off x="4491613" y="4451420"/>
            <a:ext cx="4198843" cy="1647929"/>
          </a:xfrm>
          <a:prstGeom prst="rect">
            <a:avLst/>
          </a:prstGeom>
        </p:spPr>
      </p:pic>
    </p:spTree>
    <p:extLst>
      <p:ext uri="{BB962C8B-B14F-4D97-AF65-F5344CB8AC3E}">
        <p14:creationId xmlns:p14="http://schemas.microsoft.com/office/powerpoint/2010/main" val="1487168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D57B1E-69A2-11D0-C2FF-9021C27D13B2}"/>
            </a:ext>
          </a:extLst>
        </p:cNvPr>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5B33FEE-3DB2-C0CE-8437-D1CE89CCE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0D7FA7F-0C27-E5F3-7DDD-F7E17DF1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6184"/>
            <a:ext cx="3248523" cy="588563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E2F186D8-F73E-6371-7D78-29F453B0D242}"/>
              </a:ext>
            </a:extLst>
          </p:cNvPr>
          <p:cNvSpPr>
            <a:spLocks noGrp="1"/>
          </p:cNvSpPr>
          <p:nvPr>
            <p:ph type="subTitle" idx="1"/>
          </p:nvPr>
        </p:nvSpPr>
        <p:spPr>
          <a:xfrm>
            <a:off x="768494" y="858480"/>
            <a:ext cx="2629727" cy="5293268"/>
          </a:xfrm>
        </p:spPr>
        <p:txBody>
          <a:bodyPr>
            <a:normAutofit/>
          </a:bodyPr>
          <a:lstStyle/>
          <a:p>
            <a:pPr algn="r"/>
            <a:r>
              <a:rPr lang="en-GB" sz="1100" dirty="0">
                <a:solidFill>
                  <a:schemeClr val="bg1"/>
                </a:solidFill>
                <a:hlinkClick r:id="rId3"/>
              </a:rPr>
              <a:t>https://yesilscience</a:t>
            </a:r>
            <a:endParaRPr lang="en-GB" sz="1100" dirty="0">
              <a:solidFill>
                <a:schemeClr val="bg1"/>
              </a:solidFill>
            </a:endParaRPr>
          </a:p>
          <a:p>
            <a:pPr algn="r"/>
            <a:endParaRPr lang="en-GB" sz="1100" dirty="0">
              <a:solidFill>
                <a:schemeClr val="bg1"/>
              </a:solidFill>
            </a:endParaRPr>
          </a:p>
          <a:p>
            <a:pPr algn="r"/>
            <a:endParaRPr lang="en-GB" sz="1100" dirty="0">
              <a:solidFill>
                <a:schemeClr val="bg1"/>
              </a:solidFill>
            </a:endParaRPr>
          </a:p>
          <a:p>
            <a:pPr algn="r"/>
            <a:r>
              <a:rPr lang="en-GB" sz="1100" dirty="0">
                <a:solidFill>
                  <a:schemeClr val="bg1"/>
                </a:solidFill>
              </a:rPr>
              <a:t>. </a:t>
            </a:r>
            <a:r>
              <a:rPr lang="en-GB" sz="2400" dirty="0">
                <a:solidFill>
                  <a:schemeClr val="bg1"/>
                </a:solidFill>
              </a:rPr>
              <a:t>Impact on patients</a:t>
            </a:r>
          </a:p>
        </p:txBody>
      </p:sp>
      <p:pic>
        <p:nvPicPr>
          <p:cNvPr id="59" name="Picture 58">
            <a:extLst>
              <a:ext uri="{FF2B5EF4-FFF2-40B4-BE49-F238E27FC236}">
                <a16:creationId xmlns:a16="http://schemas.microsoft.com/office/drawing/2014/main" id="{3A10084B-EA05-C5C1-AEE2-7608364C0FEA}"/>
              </a:ext>
            </a:extLst>
          </p:cNvPr>
          <p:cNvPicPr>
            <a:picLocks noChangeAspect="1"/>
          </p:cNvPicPr>
          <p:nvPr/>
        </p:nvPicPr>
        <p:blipFill>
          <a:blip r:embed="rId4">
            <a:duotone>
              <a:schemeClr val="accent1">
                <a:shade val="45000"/>
                <a:satMod val="135000"/>
              </a:schemeClr>
              <a:prstClr val="white"/>
            </a:duotone>
          </a:blip>
          <a:srcRect r="674" b="1"/>
          <a:stretch>
            <a:fillRect/>
          </a:stretch>
        </p:blipFill>
        <p:spPr>
          <a:xfrm>
            <a:off x="3897747" y="486184"/>
            <a:ext cx="7794724" cy="5885632"/>
          </a:xfrm>
          <a:prstGeom prst="rect">
            <a:avLst/>
          </a:prstGeom>
        </p:spPr>
      </p:pic>
      <p:sp>
        <p:nvSpPr>
          <p:cNvPr id="77" name="Rectangle 76">
            <a:extLst>
              <a:ext uri="{FF2B5EF4-FFF2-40B4-BE49-F238E27FC236}">
                <a16:creationId xmlns:a16="http://schemas.microsoft.com/office/drawing/2014/main" id="{E80A427D-8B51-B392-99AB-F01EAC4CD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6186"/>
            <a:ext cx="7794723" cy="5885631"/>
          </a:xfrm>
          <a:prstGeom prst="rect">
            <a:avLst/>
          </a:prstGeom>
          <a:solidFill>
            <a:schemeClr val="accent1">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C469C252-F39B-2555-7C39-BADB2D659C71}"/>
              </a:ext>
            </a:extLst>
          </p:cNvPr>
          <p:cNvSpPr>
            <a:spLocks noGrp="1"/>
          </p:cNvSpPr>
          <p:nvPr>
            <p:ph type="ctrTitle"/>
          </p:nvPr>
        </p:nvSpPr>
        <p:spPr>
          <a:xfrm>
            <a:off x="4299627" y="858480"/>
            <a:ext cx="6984459" cy="5141051"/>
          </a:xfrm>
        </p:spPr>
        <p:txBody>
          <a:bodyPr>
            <a:normAutofit/>
          </a:bodyPr>
          <a:lstStyle/>
          <a:p>
            <a:pPr algn="l"/>
            <a:r>
              <a:rPr lang="en-GB" sz="2200" b="1" dirty="0"/>
              <a:t>Impact on patients</a:t>
            </a:r>
            <a:br>
              <a:rPr lang="en-GB" sz="2200" dirty="0"/>
            </a:br>
            <a:r>
              <a:rPr lang="en-GB" sz="2200" b="1" dirty="0">
                <a:solidFill>
                  <a:schemeClr val="bg1"/>
                </a:solidFill>
              </a:rPr>
              <a:t> </a:t>
            </a:r>
            <a:r>
              <a:rPr lang="en-GB" sz="2200" cap="none" dirty="0">
                <a:solidFill>
                  <a:schemeClr val="bg1"/>
                </a:solidFill>
              </a:rPr>
              <a:t>quicker access to care: AI immediately identifies aberrant imaging, reducing the time between scan and referral and speeding up treatment pathway entrance. </a:t>
            </a:r>
            <a:br>
              <a:rPr lang="en-GB" sz="2200" cap="none" dirty="0">
                <a:solidFill>
                  <a:schemeClr val="bg1"/>
                </a:solidFill>
              </a:rPr>
            </a:br>
            <a:br>
              <a:rPr lang="en-GB" sz="2200" cap="none" dirty="0">
                <a:solidFill>
                  <a:schemeClr val="bg1"/>
                </a:solidFill>
              </a:rPr>
            </a:br>
            <a:br>
              <a:rPr lang="en-GB" sz="2200" cap="none" dirty="0">
                <a:solidFill>
                  <a:schemeClr val="bg1"/>
                </a:solidFill>
              </a:rPr>
            </a:br>
            <a:r>
              <a:rPr lang="en-GB" sz="2200" cap="none" dirty="0">
                <a:solidFill>
                  <a:schemeClr val="bg1"/>
                </a:solidFill>
              </a:rPr>
              <a:t> faster time-to-treatment for patients screened using AI-assisted systems and an increase in early, treatable cancer identification have been documented in real-world</a:t>
            </a:r>
            <a:br>
              <a:rPr lang="en-GB" sz="2200" cap="none" dirty="0">
                <a:solidFill>
                  <a:schemeClr val="bg1"/>
                </a:solidFill>
              </a:rPr>
            </a:br>
            <a:r>
              <a:rPr lang="en-GB" sz="2200" cap="none" dirty="0">
                <a:solidFill>
                  <a:schemeClr val="bg1"/>
                </a:solidFill>
              </a:rPr>
              <a:t> deployments.</a:t>
            </a:r>
            <a:br>
              <a:rPr lang="en-GB" sz="2200" cap="none" dirty="0">
                <a:solidFill>
                  <a:schemeClr val="bg1"/>
                </a:solidFill>
              </a:rPr>
            </a:br>
            <a:br>
              <a:rPr lang="en-GB" sz="2200" cap="none" dirty="0">
                <a:solidFill>
                  <a:schemeClr val="bg1"/>
                </a:solidFill>
              </a:rPr>
            </a:br>
            <a:r>
              <a:rPr lang="en-GB" sz="2200" cap="none" dirty="0">
                <a:solidFill>
                  <a:schemeClr val="bg1"/>
                </a:solidFill>
              </a:rPr>
              <a:t> Increased equity and consistency: patients in rural or smaller hospitals receive the same AI-supported screening quality as those in larger facilities, thereby lessening regional disparities in diagnostic quality. (tandemhealth.ai, 2025</a:t>
            </a:r>
            <a:r>
              <a:rPr lang="en-GB" sz="4000" cap="none" dirty="0">
                <a:solidFill>
                  <a:schemeClr val="bg1"/>
                </a:solidFill>
              </a:rPr>
              <a:t>)</a:t>
            </a:r>
            <a:br>
              <a:rPr lang="en-GB" sz="4000" cap="none" dirty="0">
                <a:solidFill>
                  <a:schemeClr val="bg1"/>
                </a:solidFill>
              </a:rPr>
            </a:br>
            <a:endParaRPr lang="en-GB" sz="3801" dirty="0">
              <a:solidFill>
                <a:schemeClr val="bg1"/>
              </a:solidFill>
            </a:endParaRPr>
          </a:p>
        </p:txBody>
      </p:sp>
      <p:pic>
        <p:nvPicPr>
          <p:cNvPr id="2" name="Picture 1">
            <a:extLst>
              <a:ext uri="{FF2B5EF4-FFF2-40B4-BE49-F238E27FC236}">
                <a16:creationId xmlns:a16="http://schemas.microsoft.com/office/drawing/2014/main" id="{5F9343A5-16BD-67A0-9FC9-9608AA82C280}"/>
              </a:ext>
            </a:extLst>
          </p:cNvPr>
          <p:cNvPicPr>
            <a:picLocks noChangeAspect="1"/>
          </p:cNvPicPr>
          <p:nvPr/>
        </p:nvPicPr>
        <p:blipFill>
          <a:blip r:embed="rId5"/>
          <a:stretch>
            <a:fillRect/>
          </a:stretch>
        </p:blipFill>
        <p:spPr>
          <a:xfrm>
            <a:off x="484632" y="706252"/>
            <a:ext cx="3248523" cy="2197721"/>
          </a:xfrm>
          <a:prstGeom prst="rect">
            <a:avLst/>
          </a:prstGeom>
        </p:spPr>
      </p:pic>
    </p:spTree>
    <p:extLst>
      <p:ext uri="{BB962C8B-B14F-4D97-AF65-F5344CB8AC3E}">
        <p14:creationId xmlns:p14="http://schemas.microsoft.com/office/powerpoint/2010/main" val="3625288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3" end="3"/>
                                            </p:txEl>
                                          </p:spTgt>
                                        </p:tgtEl>
                                        <p:attrNameLst>
                                          <p:attrName>style.visibility</p:attrName>
                                        </p:attrNameLst>
                                      </p:cBhvr>
                                      <p:to>
                                        <p:strVal val="visible"/>
                                      </p:to>
                                    </p:set>
                                    <p:animEffect transition="in" filter="fade">
                                      <p:cBhvr>
                                        <p:cTn id="10" dur="400"/>
                                        <p:tgtEl>
                                          <p:spTgt spid="5">
                                            <p:txEl>
                                              <p:pRg st="3" end="3"/>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6"/>
                                        </p:tgtEl>
                                        <p:attrNameLst>
                                          <p:attrName>style.visibility</p:attrName>
                                        </p:attrNameLst>
                                      </p:cBhvr>
                                      <p:to>
                                        <p:strVal val="visible"/>
                                      </p:to>
                                    </p:set>
                                    <p:animEffect transition="in" filter="fade">
                                      <p:cBhvr>
                                        <p:cTn id="13"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1E4A5B-BE9A-19BD-5BDE-9B19C2F50241}"/>
            </a:ext>
          </a:extLst>
        </p:cNvPr>
        <p:cNvGrpSpPr/>
        <p:nvPr/>
      </p:nvGrpSpPr>
      <p:grpSpPr>
        <a:xfrm>
          <a:off x="0" y="0"/>
          <a:ext cx="0" cy="0"/>
          <a:chOff x="0" y="0"/>
          <a:chExt cx="0" cy="0"/>
        </a:xfrm>
      </p:grpSpPr>
      <p:sp useBgFill="1">
        <p:nvSpPr>
          <p:cNvPr id="113" name="Rectangle 112">
            <a:extLst>
              <a:ext uri="{FF2B5EF4-FFF2-40B4-BE49-F238E27FC236}">
                <a16:creationId xmlns:a16="http://schemas.microsoft.com/office/drawing/2014/main" id="{286BE877-8405-42B2-A8E4-BF4224E0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a:extLst>
              <a:ext uri="{FF2B5EF4-FFF2-40B4-BE49-F238E27FC236}">
                <a16:creationId xmlns:a16="http://schemas.microsoft.com/office/drawing/2014/main" id="{4F4916F3-5270-48BF-8D54-7990F611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178"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C0749FBD-EC6F-7AAC-D2D7-656DD2CAB2F6}"/>
              </a:ext>
            </a:extLst>
          </p:cNvPr>
          <p:cNvSpPr>
            <a:spLocks noGrp="1"/>
          </p:cNvSpPr>
          <p:nvPr>
            <p:ph type="ctrTitle"/>
          </p:nvPr>
        </p:nvSpPr>
        <p:spPr>
          <a:xfrm>
            <a:off x="6720178" y="640080"/>
            <a:ext cx="5471822" cy="5489415"/>
          </a:xfrm>
        </p:spPr>
        <p:txBody>
          <a:bodyPr anchor="b">
            <a:noAutofit/>
          </a:bodyPr>
          <a:lstStyle/>
          <a:p>
            <a:pPr algn="l"/>
            <a:r>
              <a:rPr lang="en-GB" sz="1600" kern="0" cap="none"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t>AI-assisted lung cancer diagnoses have had a significant impact on community health by facilitating early identification, changing family care pathways, and encouraging co-production of services focused on public health.</a:t>
            </a:r>
            <a:br>
              <a:rPr lang="en-GB" sz="1600" kern="0" cap="none"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br>
            <a:br>
              <a:rPr lang="en-GB" sz="1600" kern="0" cap="none"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br>
            <a:br>
              <a:rPr lang="en-GB" sz="1600" kern="0" cap="none"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br>
            <a:br>
              <a:rPr lang="en-GB" sz="1600" kern="0" cap="none"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br>
            <a:r>
              <a:rPr lang="en-GB" sz="1600" kern="0" cap="none"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t> AI tools lessen geographic disparities in diagnostic capacity by enabling quick analysis of chest radiographs and CT scans in community and outreach settings.</a:t>
            </a:r>
            <a:br>
              <a:rPr lang="en-GB" sz="1600" kern="0" cap="none"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br>
            <a:br>
              <a:rPr lang="en-GB" sz="1600" kern="0" cap="none"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br>
            <a:br>
              <a:rPr lang="en-GB" sz="1600" kern="0" cap="none"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br>
            <a:r>
              <a:rPr lang="en-GB" sz="1600" kern="0" cap="none"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t> this decentralisation enables earlier referral into curative pathways and lessens the burden of travel and delayed treatment for underprivileged populations. patients living outside of tertiary centres receive more timely, standardised assessments</a:t>
            </a:r>
            <a:r>
              <a:rPr lang="en-GB" sz="1600" cap="none" dirty="0">
                <a:solidFill>
                  <a:srgbClr val="FFFFFF"/>
                </a:solidFill>
              </a:rPr>
              <a:t>. (healthwords.ai, 2025)l</a:t>
            </a:r>
          </a:p>
        </p:txBody>
      </p:sp>
      <p:sp>
        <p:nvSpPr>
          <p:cNvPr id="5" name="Subtitle 2">
            <a:extLst>
              <a:ext uri="{FF2B5EF4-FFF2-40B4-BE49-F238E27FC236}">
                <a16:creationId xmlns:a16="http://schemas.microsoft.com/office/drawing/2014/main" id="{10B1F863-14AA-0A96-6120-BFE1FDBC875C}"/>
              </a:ext>
            </a:extLst>
          </p:cNvPr>
          <p:cNvSpPr>
            <a:spLocks noGrp="1"/>
          </p:cNvSpPr>
          <p:nvPr>
            <p:ph type="subTitle" idx="1"/>
          </p:nvPr>
        </p:nvSpPr>
        <p:spPr>
          <a:xfrm>
            <a:off x="6746404" y="231113"/>
            <a:ext cx="5442322" cy="5977844"/>
          </a:xfrm>
        </p:spPr>
        <p:txBody>
          <a:bodyPr anchor="t">
            <a:normAutofit/>
          </a:bodyPr>
          <a:lstStyle/>
          <a:p>
            <a:endParaRPr lang="en-GB" sz="1600" dirty="0">
              <a:solidFill>
                <a:srgbClr val="FFFFFF"/>
              </a:solidFill>
            </a:endParaRPr>
          </a:p>
          <a:p>
            <a:r>
              <a:rPr lang="en-GB" sz="2800" dirty="0">
                <a:solidFill>
                  <a:srgbClr val="FFFFFF"/>
                </a:solidFill>
              </a:rPr>
              <a:t>Impact on the community</a:t>
            </a:r>
          </a:p>
        </p:txBody>
      </p:sp>
      <p:pic>
        <p:nvPicPr>
          <p:cNvPr id="2" name="Picture 1">
            <a:extLst>
              <a:ext uri="{FF2B5EF4-FFF2-40B4-BE49-F238E27FC236}">
                <a16:creationId xmlns:a16="http://schemas.microsoft.com/office/drawing/2014/main" id="{0E05738C-8595-D928-246F-75945DDB3D22}"/>
              </a:ext>
            </a:extLst>
          </p:cNvPr>
          <p:cNvPicPr>
            <a:picLocks noChangeAspect="1"/>
          </p:cNvPicPr>
          <p:nvPr/>
        </p:nvPicPr>
        <p:blipFill>
          <a:blip r:embed="rId3"/>
          <a:stretch>
            <a:fillRect/>
          </a:stretch>
        </p:blipFill>
        <p:spPr>
          <a:xfrm>
            <a:off x="643467" y="1197930"/>
            <a:ext cx="5459470" cy="4463116"/>
          </a:xfrm>
          <a:prstGeom prst="rect">
            <a:avLst/>
          </a:prstGeom>
        </p:spPr>
      </p:pic>
      <p:cxnSp>
        <p:nvCxnSpPr>
          <p:cNvPr id="115" name="Straight Connector 114">
            <a:extLst>
              <a:ext uri="{FF2B5EF4-FFF2-40B4-BE49-F238E27FC236}">
                <a16:creationId xmlns:a16="http://schemas.microsoft.com/office/drawing/2014/main" id="{F49244C8-BD6D-4309-8235-706CBF26EF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6857" y="3765314"/>
            <a:ext cx="3931920" cy="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49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2738CD-B8C7-5ACD-2E2C-B793753486F1}"/>
            </a:ext>
          </a:extLst>
        </p:cNvPr>
        <p:cNvGrpSpPr/>
        <p:nvPr/>
      </p:nvGrpSpPr>
      <p:grpSpPr>
        <a:xfrm>
          <a:off x="0" y="0"/>
          <a:ext cx="0" cy="0"/>
          <a:chOff x="0" y="0"/>
          <a:chExt cx="0" cy="0"/>
        </a:xfrm>
      </p:grpSpPr>
      <p:sp useBgFill="1">
        <p:nvSpPr>
          <p:cNvPr id="123" name="Rectangle 122">
            <a:extLst>
              <a:ext uri="{FF2B5EF4-FFF2-40B4-BE49-F238E27FC236}">
                <a16:creationId xmlns:a16="http://schemas.microsoft.com/office/drawing/2014/main" id="{29E9E3A5-F4E8-47A7-BB85-6CF927184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23">
            <a:extLst>
              <a:ext uri="{FF2B5EF4-FFF2-40B4-BE49-F238E27FC236}">
                <a16:creationId xmlns:a16="http://schemas.microsoft.com/office/drawing/2014/main" id="{880D974B-B1F0-4DE6-B6B2-A9E28BB37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CADEEFFC-D03D-767A-85C9-946AA5CFF766}"/>
              </a:ext>
            </a:extLst>
          </p:cNvPr>
          <p:cNvSpPr>
            <a:spLocks noGrp="1"/>
          </p:cNvSpPr>
          <p:nvPr>
            <p:ph type="ctrTitle"/>
          </p:nvPr>
        </p:nvSpPr>
        <p:spPr>
          <a:xfrm>
            <a:off x="1061912" y="640080"/>
            <a:ext cx="4208656" cy="5861204"/>
          </a:xfrm>
        </p:spPr>
        <p:txBody>
          <a:bodyPr anchor="b">
            <a:noAutofit/>
          </a:bodyPr>
          <a:lstStyle/>
          <a:p>
            <a:pPr algn="l"/>
            <a:r>
              <a:rPr lang="en-GB" sz="2000" dirty="0">
                <a:solidFill>
                  <a:srgbClr val="FFFFFF"/>
                </a:solidFill>
              </a:rPr>
              <a:t>Challenges of Lung Cancer Detection:</a:t>
            </a:r>
            <a:br>
              <a:rPr lang="en-GB" sz="2000" dirty="0">
                <a:solidFill>
                  <a:srgbClr val="FFFFFF"/>
                </a:solidFill>
              </a:rPr>
            </a:br>
            <a:br>
              <a:rPr lang="en-GB" sz="2000" dirty="0">
                <a:solidFill>
                  <a:srgbClr val="FFFFFF"/>
                </a:solidFill>
              </a:rPr>
            </a:br>
            <a:br>
              <a:rPr lang="en-GB" sz="2000" dirty="0">
                <a:solidFill>
                  <a:srgbClr val="FFFFFF"/>
                </a:solidFill>
              </a:rPr>
            </a:br>
            <a:r>
              <a:rPr lang="en-GB" sz="2000" cap="none" dirty="0">
                <a:solidFill>
                  <a:srgbClr val="FFFFFF"/>
                </a:solidFill>
              </a:rPr>
              <a:t> innovations in the </a:t>
            </a:r>
            <a:r>
              <a:rPr lang="en-GB" sz="2000" cap="none" dirty="0" err="1">
                <a:solidFill>
                  <a:srgbClr val="FFFFFF"/>
                </a:solidFill>
              </a:rPr>
              <a:t>u.s.</a:t>
            </a:r>
            <a:r>
              <a:rPr lang="en-GB" sz="2000" cap="none" dirty="0">
                <a:solidFill>
                  <a:srgbClr val="FFFFFF"/>
                </a:solidFill>
              </a:rPr>
              <a:t>: false positives &amp; overdiagnosis</a:t>
            </a:r>
            <a:br>
              <a:rPr lang="en-GB" sz="2000" cap="none" dirty="0">
                <a:solidFill>
                  <a:srgbClr val="FFFFFF"/>
                </a:solidFill>
              </a:rPr>
            </a:br>
            <a:r>
              <a:rPr lang="en-GB" sz="2000" cap="none" dirty="0">
                <a:solidFill>
                  <a:srgbClr val="FFFFFF"/>
                </a:solidFill>
              </a:rPr>
              <a:t> Low-dose CT scans often detect small nodules that are not cancerous.</a:t>
            </a:r>
            <a:br>
              <a:rPr lang="en-GB" sz="2000" cap="none" dirty="0">
                <a:solidFill>
                  <a:srgbClr val="FFFFFF"/>
                </a:solidFill>
              </a:rPr>
            </a:br>
            <a:br>
              <a:rPr lang="en-GB" sz="2000" cap="none" dirty="0">
                <a:solidFill>
                  <a:srgbClr val="FFFFFF"/>
                </a:solidFill>
              </a:rPr>
            </a:br>
            <a:r>
              <a:rPr lang="en-GB" sz="2000" cap="none" dirty="0">
                <a:solidFill>
                  <a:srgbClr val="FFFFFF"/>
                </a:solidFill>
              </a:rPr>
              <a:t>despite the transformative potential of mobile CT scanning, robotic bronchoscopy, and breath‑analysis technologies, disadvantages remain. these include false positives, psychological distress, incidental findings, resource pressures, equity gaps, and organisational uncertainty.</a:t>
            </a:r>
            <a:br>
              <a:rPr lang="en-GB" sz="2000" cap="none" dirty="0">
                <a:solidFill>
                  <a:srgbClr val="FFFFFF"/>
                </a:solidFill>
              </a:rPr>
            </a:br>
            <a:br>
              <a:rPr lang="en-GB" sz="2000" cap="none" dirty="0">
                <a:solidFill>
                  <a:srgbClr val="FFFFFF"/>
                </a:solidFill>
              </a:rPr>
            </a:br>
            <a:br>
              <a:rPr lang="en-GB" sz="2000" cap="none" dirty="0">
                <a:solidFill>
                  <a:srgbClr val="FFFFFF"/>
                </a:solidFill>
              </a:rPr>
            </a:br>
            <a:br>
              <a:rPr lang="en-GB" sz="2000" cap="none" dirty="0">
                <a:solidFill>
                  <a:srgbClr val="FFFFFF"/>
                </a:solidFill>
              </a:rPr>
            </a:br>
            <a:r>
              <a:rPr lang="en-GB" sz="2000" cap="none" dirty="0">
                <a:solidFill>
                  <a:srgbClr val="FFFFFF"/>
                </a:solidFill>
              </a:rPr>
              <a:t> Addressing these challenges is essential to ensure innovations deliver sustainable and inclusive improvements in patient outcomes.” : (nationalscreening.blog.gov.uk, n.d.)</a:t>
            </a:r>
            <a:br>
              <a:rPr lang="en-GB" sz="2000" cap="none" dirty="0">
                <a:solidFill>
                  <a:srgbClr val="FFFFFF"/>
                </a:solidFill>
              </a:rPr>
            </a:br>
            <a:br>
              <a:rPr lang="en-GB" sz="2000" cap="none" dirty="0">
                <a:solidFill>
                  <a:srgbClr val="FFFFFF"/>
                </a:solidFill>
              </a:rPr>
            </a:br>
            <a:endParaRPr lang="en-GB" sz="2000" dirty="0">
              <a:solidFill>
                <a:srgbClr val="FFFFFF"/>
              </a:solidFill>
            </a:endParaRPr>
          </a:p>
        </p:txBody>
      </p:sp>
      <p:cxnSp>
        <p:nvCxnSpPr>
          <p:cNvPr id="125" name="Straight Connector 124">
            <a:extLst>
              <a:ext uri="{FF2B5EF4-FFF2-40B4-BE49-F238E27FC236}">
                <a16:creationId xmlns:a16="http://schemas.microsoft.com/office/drawing/2014/main" id="{685A41E9-862B-4839-AD43-1EEC52D9AC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66040" y="4708047"/>
            <a:ext cx="32004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788BB930-430C-D047-E110-CF385C06F6C1}"/>
              </a:ext>
            </a:extLst>
          </p:cNvPr>
          <p:cNvPicPr>
            <a:picLocks noChangeAspect="1"/>
          </p:cNvPicPr>
          <p:nvPr/>
        </p:nvPicPr>
        <p:blipFill>
          <a:blip r:embed="rId3"/>
          <a:srcRect l="32846"/>
          <a:stretch>
            <a:fillRect/>
          </a:stretch>
        </p:blipFill>
        <p:spPr>
          <a:xfrm>
            <a:off x="6096000" y="640080"/>
            <a:ext cx="5459470" cy="5578816"/>
          </a:xfrm>
          <a:prstGeom prst="rect">
            <a:avLst/>
          </a:prstGeom>
        </p:spPr>
      </p:pic>
    </p:spTree>
    <p:extLst>
      <p:ext uri="{BB962C8B-B14F-4D97-AF65-F5344CB8AC3E}">
        <p14:creationId xmlns:p14="http://schemas.microsoft.com/office/powerpoint/2010/main" val="181025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0A62BC-081F-74AB-4008-D25931EF7778}"/>
            </a:ext>
          </a:extLst>
        </p:cNvPr>
        <p:cNvGrpSpPr/>
        <p:nvPr/>
      </p:nvGrpSpPr>
      <p:grpSpPr>
        <a:xfrm>
          <a:off x="0" y="0"/>
          <a:ext cx="0" cy="0"/>
          <a:chOff x="0" y="0"/>
          <a:chExt cx="0" cy="0"/>
        </a:xfrm>
      </p:grpSpPr>
      <p:sp>
        <p:nvSpPr>
          <p:cNvPr id="82" name="Rectangle 81">
            <a:extLst>
              <a:ext uri="{FF2B5EF4-FFF2-40B4-BE49-F238E27FC236}">
                <a16:creationId xmlns:a16="http://schemas.microsoft.com/office/drawing/2014/main" id="{D8CF7905-56DB-4950-ABDD-540F2F837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9A0E0D8E-B442-45FE-887A-5103CCD2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7B5B42D3-911C-E3DB-2E81-C63D38B67AF3}"/>
              </a:ext>
            </a:extLst>
          </p:cNvPr>
          <p:cNvSpPr>
            <a:spLocks noGrp="1"/>
          </p:cNvSpPr>
          <p:nvPr>
            <p:ph type="ctrTitle"/>
          </p:nvPr>
        </p:nvSpPr>
        <p:spPr>
          <a:xfrm>
            <a:off x="634276" y="640080"/>
            <a:ext cx="6265288" cy="5042965"/>
          </a:xfrm>
        </p:spPr>
        <p:txBody>
          <a:bodyPr anchor="b">
            <a:normAutofit/>
          </a:bodyPr>
          <a:lstStyle/>
          <a:p>
            <a:pPr algn="l"/>
            <a:r>
              <a:rPr lang="en-GB" sz="2400" dirty="0">
                <a:solidFill>
                  <a:srgbClr val="FFFFFF"/>
                </a:solidFill>
              </a:rPr>
              <a:t>Recommendations</a:t>
            </a:r>
            <a:br>
              <a:rPr lang="en-GB" sz="2400" dirty="0">
                <a:solidFill>
                  <a:srgbClr val="FFFFFF"/>
                </a:solidFill>
              </a:rPr>
            </a:br>
            <a:br>
              <a:rPr lang="en-GB" sz="2400" dirty="0">
                <a:solidFill>
                  <a:srgbClr val="FFFFFF"/>
                </a:solidFill>
              </a:rPr>
            </a:br>
            <a:br>
              <a:rPr lang="en-GB" sz="1600" dirty="0">
                <a:solidFill>
                  <a:srgbClr val="FFFFFF"/>
                </a:solidFill>
              </a:rPr>
            </a:br>
            <a:r>
              <a:rPr lang="en-GB" sz="2000" cap="none" dirty="0">
                <a:solidFill>
                  <a:srgbClr val="FFFFFF"/>
                </a:solidFill>
              </a:rPr>
              <a:t>strengthen early detection pathways, expand the NHS targeted lung health check programme nationwide by 2029/30, ensuring equitable access across rural and urban areas, and prioritise high‑risk populations to maximise survival benefits.</a:t>
            </a:r>
            <a:br>
              <a:rPr lang="en-GB" sz="2000" cap="none" dirty="0">
                <a:solidFill>
                  <a:srgbClr val="FFFFFF"/>
                </a:solidFill>
              </a:rPr>
            </a:br>
            <a:r>
              <a:rPr lang="en-GB" sz="2000" cap="none" dirty="0">
                <a:solidFill>
                  <a:srgbClr val="FFFFFF"/>
                </a:solidFill>
              </a:rPr>
              <a:t> (e.g., smokers, deprived communities)</a:t>
            </a:r>
            <a:br>
              <a:rPr lang="en-GB" sz="2000" cap="none" dirty="0">
                <a:solidFill>
                  <a:srgbClr val="FFFFFF"/>
                </a:solidFill>
              </a:rPr>
            </a:br>
            <a:br>
              <a:rPr lang="en-GB" sz="2000" cap="none" dirty="0">
                <a:solidFill>
                  <a:srgbClr val="FFFFFF"/>
                </a:solidFill>
              </a:rPr>
            </a:br>
            <a:r>
              <a:rPr lang="en-GB" sz="2000" cap="none" dirty="0">
                <a:solidFill>
                  <a:srgbClr val="FFFFFF"/>
                </a:solidFill>
              </a:rPr>
              <a:t>enhance patient support: provide psychological counselling and clear communication for patients with suspicious findings to reduce anxiety. develop patient‑friendly educational materials explaining the risks of false positives and incidental findings. </a:t>
            </a:r>
            <a:br>
              <a:rPr lang="en-GB" sz="2000" cap="none" dirty="0">
                <a:solidFill>
                  <a:srgbClr val="FFFFFF"/>
                </a:solidFill>
              </a:rPr>
            </a:br>
            <a:r>
              <a:rPr lang="en-GB" sz="2000" cap="none" dirty="0">
                <a:solidFill>
                  <a:srgbClr val="FFFFFF"/>
                </a:solidFill>
              </a:rPr>
              <a:t>(nationalscreening.blog.gov.uk)</a:t>
            </a:r>
            <a:br>
              <a:rPr lang="en-GB" sz="2000" cap="none" dirty="0">
                <a:solidFill>
                  <a:srgbClr val="FFFFFF"/>
                </a:solidFill>
              </a:rPr>
            </a:br>
            <a:r>
              <a:rPr lang="en-GB" sz="1600" cap="none" dirty="0">
                <a:solidFill>
                  <a:srgbClr val="FFFFFF"/>
                </a:solidFill>
              </a:rPr>
              <a:t>‌</a:t>
            </a:r>
            <a:br>
              <a:rPr lang="en-GB" sz="1600" cap="none" dirty="0">
                <a:solidFill>
                  <a:srgbClr val="FFFFFF"/>
                </a:solidFill>
              </a:rPr>
            </a:br>
            <a:endParaRPr lang="en-GB" sz="1600" dirty="0">
              <a:solidFill>
                <a:srgbClr val="FFFFFF"/>
              </a:solidFill>
            </a:endParaRPr>
          </a:p>
        </p:txBody>
      </p:sp>
      <p:sp>
        <p:nvSpPr>
          <p:cNvPr id="5" name="Subtitle 2">
            <a:extLst>
              <a:ext uri="{FF2B5EF4-FFF2-40B4-BE49-F238E27FC236}">
                <a16:creationId xmlns:a16="http://schemas.microsoft.com/office/drawing/2014/main" id="{372D3DF2-9776-8F95-9E94-B0FE33B99669}"/>
              </a:ext>
            </a:extLst>
          </p:cNvPr>
          <p:cNvSpPr>
            <a:spLocks noGrp="1"/>
          </p:cNvSpPr>
          <p:nvPr>
            <p:ph type="subTitle" idx="1"/>
          </p:nvPr>
        </p:nvSpPr>
        <p:spPr>
          <a:xfrm>
            <a:off x="665103" y="733269"/>
            <a:ext cx="6186752" cy="2359417"/>
          </a:xfrm>
        </p:spPr>
        <p:txBody>
          <a:bodyPr anchor="t">
            <a:normAutofit/>
          </a:bodyPr>
          <a:lstStyle/>
          <a:p>
            <a:pPr algn="r"/>
            <a:endParaRPr lang="en-GB" dirty="0">
              <a:solidFill>
                <a:srgbClr val="FFFFFF"/>
              </a:solidFill>
            </a:endParaRPr>
          </a:p>
        </p:txBody>
      </p:sp>
      <p:cxnSp>
        <p:nvCxnSpPr>
          <p:cNvPr id="86" name="Straight Connector 85">
            <a:extLst>
              <a:ext uri="{FF2B5EF4-FFF2-40B4-BE49-F238E27FC236}">
                <a16:creationId xmlns:a16="http://schemas.microsoft.com/office/drawing/2014/main" id="{2B5BB601-08A7-443A-BDC2-A0C7DA6694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765314"/>
            <a:ext cx="59436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2" name="Picture 1" descr="A diagram of a medical procedure&#10;&#10;AI-generated content may be incorrect.">
            <a:extLst>
              <a:ext uri="{FF2B5EF4-FFF2-40B4-BE49-F238E27FC236}">
                <a16:creationId xmlns:a16="http://schemas.microsoft.com/office/drawing/2014/main" id="{B067600A-171E-6BA7-0EA7-66CF3442BF3B}"/>
              </a:ext>
            </a:extLst>
          </p:cNvPr>
          <p:cNvPicPr>
            <a:picLocks noChangeAspect="1"/>
          </p:cNvPicPr>
          <p:nvPr/>
        </p:nvPicPr>
        <p:blipFill>
          <a:blip r:embed="rId3"/>
          <a:stretch>
            <a:fillRect/>
          </a:stretch>
        </p:blipFill>
        <p:spPr>
          <a:xfrm>
            <a:off x="7966697" y="353961"/>
            <a:ext cx="3737397" cy="6282813"/>
          </a:xfrm>
          <a:prstGeom prst="rect">
            <a:avLst/>
          </a:prstGeom>
        </p:spPr>
      </p:pic>
    </p:spTree>
    <p:extLst>
      <p:ext uri="{BB962C8B-B14F-4D97-AF65-F5344CB8AC3E}">
        <p14:creationId xmlns:p14="http://schemas.microsoft.com/office/powerpoint/2010/main" val="401692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EB88BC-B70D-E763-5C32-406E76F237E0}"/>
            </a:ext>
          </a:extLst>
        </p:cNvPr>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286BE877-8405-42B2-A8E4-BF4224E0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4F4916F3-5270-48BF-8D54-7990F611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0178"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D57CA533-721A-B8AB-0F5D-AAE5DFB5778C}"/>
              </a:ext>
            </a:extLst>
          </p:cNvPr>
          <p:cNvSpPr>
            <a:spLocks noGrp="1"/>
          </p:cNvSpPr>
          <p:nvPr>
            <p:ph type="ctrTitle"/>
          </p:nvPr>
        </p:nvSpPr>
        <p:spPr>
          <a:xfrm>
            <a:off x="7234813" y="110532"/>
            <a:ext cx="4328297" cy="6098424"/>
          </a:xfrm>
        </p:spPr>
        <p:txBody>
          <a:bodyPr anchor="b">
            <a:noAutofit/>
          </a:bodyPr>
          <a:lstStyle/>
          <a:p>
            <a:pPr algn="l"/>
            <a:r>
              <a:rPr lang="en-GB" sz="3600" cap="none" dirty="0">
                <a:solidFill>
                  <a:srgbClr val="FFFFFF"/>
                </a:solidFill>
              </a:rPr>
              <a:t> </a:t>
            </a:r>
            <a:br>
              <a:rPr lang="en-GB" sz="1800" cap="none" dirty="0">
                <a:solidFill>
                  <a:srgbClr val="FFFFFF"/>
                </a:solidFill>
              </a:rPr>
            </a:br>
            <a:br>
              <a:rPr lang="en-GB" sz="1800" cap="none" dirty="0">
                <a:solidFill>
                  <a:srgbClr val="FFFFFF"/>
                </a:solidFill>
              </a:rPr>
            </a:br>
            <a:br>
              <a:rPr lang="en-GB" sz="1800" cap="none" dirty="0">
                <a:solidFill>
                  <a:srgbClr val="FFFFFF"/>
                </a:solidFill>
              </a:rPr>
            </a:br>
            <a:br>
              <a:rPr lang="en-GB" sz="1800" cap="none" dirty="0">
                <a:solidFill>
                  <a:srgbClr val="FFFFFF"/>
                </a:solidFill>
              </a:rPr>
            </a:br>
            <a:br>
              <a:rPr lang="en-GB" sz="1800" cap="none" dirty="0">
                <a:solidFill>
                  <a:srgbClr val="FFFFFF"/>
                </a:solidFill>
              </a:rPr>
            </a:br>
            <a:br>
              <a:rPr lang="en-GB" sz="1800" cap="none" dirty="0">
                <a:solidFill>
                  <a:srgbClr val="FFFFFF"/>
                </a:solidFill>
              </a:rPr>
            </a:br>
            <a:r>
              <a:rPr lang="en-GB" sz="2400" cap="none" dirty="0">
                <a:solidFill>
                  <a:srgbClr val="FFFFFF"/>
                </a:solidFill>
              </a:rPr>
              <a:t>The development of digital lung cancer detector machines represents a significant advancement in early diagnosis and precision medicine. by integrating artificial intelligence, advanced imaging, and data-driven algorithms, these systems enhance the accuracy of detection while reducing reliance on subjective interpretation. their potential lies not only in improving survival rates through earlier intervention but also in streamlining clinical workflows, reducing costs, and expanding access to diagnostic services.</a:t>
            </a:r>
            <a:br>
              <a:rPr lang="en-GB" sz="2400" cap="none" dirty="0">
                <a:solidFill>
                  <a:srgbClr val="FFFFFF"/>
                </a:solidFill>
              </a:rPr>
            </a:br>
            <a:endParaRPr lang="en-GB" sz="2400" cap="none" dirty="0">
              <a:solidFill>
                <a:srgbClr val="FFFFFF"/>
              </a:solidFill>
            </a:endParaRPr>
          </a:p>
        </p:txBody>
      </p:sp>
      <p:sp>
        <p:nvSpPr>
          <p:cNvPr id="5" name="Subtitle 2">
            <a:extLst>
              <a:ext uri="{FF2B5EF4-FFF2-40B4-BE49-F238E27FC236}">
                <a16:creationId xmlns:a16="http://schemas.microsoft.com/office/drawing/2014/main" id="{630F4D64-BAEB-FF22-F9BD-F7CD7DD37EE7}"/>
              </a:ext>
            </a:extLst>
          </p:cNvPr>
          <p:cNvSpPr>
            <a:spLocks noGrp="1"/>
          </p:cNvSpPr>
          <p:nvPr>
            <p:ph type="subTitle" idx="1"/>
          </p:nvPr>
        </p:nvSpPr>
        <p:spPr>
          <a:xfrm>
            <a:off x="7030065" y="550607"/>
            <a:ext cx="4533046" cy="5658350"/>
          </a:xfrm>
        </p:spPr>
        <p:txBody>
          <a:bodyPr anchor="t">
            <a:normAutofit/>
          </a:bodyPr>
          <a:lstStyle/>
          <a:p>
            <a:r>
              <a:rPr lang="en-GB" sz="2400" dirty="0">
                <a:solidFill>
                  <a:srgbClr val="FFFFFF"/>
                </a:solidFill>
              </a:rPr>
              <a:t>CONCLUSION</a:t>
            </a:r>
          </a:p>
          <a:p>
            <a:endParaRPr lang="en-GB" sz="2400" dirty="0">
              <a:solidFill>
                <a:srgbClr val="FFFFFF"/>
              </a:solidFill>
            </a:endParaRPr>
          </a:p>
          <a:p>
            <a:endParaRPr lang="en-GB" sz="2400" dirty="0">
              <a:solidFill>
                <a:srgbClr val="FFFFFF"/>
              </a:solidFill>
            </a:endParaRPr>
          </a:p>
          <a:p>
            <a:endParaRPr lang="en-GB" sz="2400" dirty="0">
              <a:solidFill>
                <a:srgbClr val="FFFFFF"/>
              </a:solidFill>
            </a:endParaRPr>
          </a:p>
        </p:txBody>
      </p:sp>
      <p:pic>
        <p:nvPicPr>
          <p:cNvPr id="2" name="Picture 1">
            <a:extLst>
              <a:ext uri="{FF2B5EF4-FFF2-40B4-BE49-F238E27FC236}">
                <a16:creationId xmlns:a16="http://schemas.microsoft.com/office/drawing/2014/main" id="{70D231E0-9E35-11A4-1572-087FF2DA8A55}"/>
              </a:ext>
            </a:extLst>
          </p:cNvPr>
          <p:cNvPicPr>
            <a:picLocks noChangeAspect="1"/>
          </p:cNvPicPr>
          <p:nvPr/>
        </p:nvPicPr>
        <p:blipFill>
          <a:blip r:embed="rId3"/>
          <a:stretch>
            <a:fillRect/>
          </a:stretch>
        </p:blipFill>
        <p:spPr>
          <a:xfrm>
            <a:off x="643467" y="1894012"/>
            <a:ext cx="5459470" cy="3070951"/>
          </a:xfrm>
          <a:prstGeom prst="rect">
            <a:avLst/>
          </a:prstGeom>
        </p:spPr>
      </p:pic>
      <p:cxnSp>
        <p:nvCxnSpPr>
          <p:cNvPr id="95" name="Straight Connector 94">
            <a:extLst>
              <a:ext uri="{FF2B5EF4-FFF2-40B4-BE49-F238E27FC236}">
                <a16:creationId xmlns:a16="http://schemas.microsoft.com/office/drawing/2014/main" id="{F49244C8-BD6D-4309-8235-706CBF26EF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6857" y="3765314"/>
            <a:ext cx="3931920" cy="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0469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C150A0-8B50-BBB5-A8C2-E163AF9F09A2}"/>
            </a:ext>
          </a:extLst>
        </p:cNvPr>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2C4E889-69A1-C30F-6832-9FE7C3E3D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6E030FBC-992D-9D30-3270-DC9E09FB6E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6184"/>
            <a:ext cx="3248523" cy="588563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4E883335-11ED-DA40-E77F-D7A198C7550E}"/>
              </a:ext>
            </a:extLst>
          </p:cNvPr>
          <p:cNvSpPr>
            <a:spLocks noGrp="1"/>
          </p:cNvSpPr>
          <p:nvPr>
            <p:ph type="subTitle" idx="1"/>
          </p:nvPr>
        </p:nvSpPr>
        <p:spPr>
          <a:xfrm>
            <a:off x="768494" y="858480"/>
            <a:ext cx="2629727" cy="5141051"/>
          </a:xfrm>
        </p:spPr>
        <p:txBody>
          <a:bodyPr>
            <a:normAutofit/>
          </a:bodyPr>
          <a:lstStyle/>
          <a:p>
            <a:pPr algn="r"/>
            <a:r>
              <a:rPr lang="en-GB" sz="3200" dirty="0">
                <a:solidFill>
                  <a:schemeClr val="bg1"/>
                </a:solidFill>
              </a:rPr>
              <a:t>REFERENCES</a:t>
            </a:r>
          </a:p>
        </p:txBody>
      </p:sp>
      <p:pic>
        <p:nvPicPr>
          <p:cNvPr id="59" name="Picture 58">
            <a:extLst>
              <a:ext uri="{FF2B5EF4-FFF2-40B4-BE49-F238E27FC236}">
                <a16:creationId xmlns:a16="http://schemas.microsoft.com/office/drawing/2014/main" id="{081597E6-23E7-F5E8-801B-EAE1CA47F3E5}"/>
              </a:ext>
            </a:extLst>
          </p:cNvPr>
          <p:cNvPicPr>
            <a:picLocks noChangeAspect="1"/>
          </p:cNvPicPr>
          <p:nvPr/>
        </p:nvPicPr>
        <p:blipFill>
          <a:blip r:embed="rId3">
            <a:duotone>
              <a:schemeClr val="accent1">
                <a:shade val="45000"/>
                <a:satMod val="135000"/>
              </a:schemeClr>
              <a:prstClr val="white"/>
            </a:duotone>
          </a:blip>
          <a:srcRect r="674" b="1"/>
          <a:stretch>
            <a:fillRect/>
          </a:stretch>
        </p:blipFill>
        <p:spPr>
          <a:xfrm>
            <a:off x="3897747" y="486184"/>
            <a:ext cx="7794724" cy="5885632"/>
          </a:xfrm>
          <a:prstGeom prst="rect">
            <a:avLst/>
          </a:prstGeom>
        </p:spPr>
      </p:pic>
      <p:sp>
        <p:nvSpPr>
          <p:cNvPr id="77" name="Rectangle 76">
            <a:extLst>
              <a:ext uri="{FF2B5EF4-FFF2-40B4-BE49-F238E27FC236}">
                <a16:creationId xmlns:a16="http://schemas.microsoft.com/office/drawing/2014/main" id="{949AC693-71FF-473C-06F6-3B4ED5DFD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6186"/>
            <a:ext cx="7794723" cy="5885631"/>
          </a:xfrm>
          <a:prstGeom prst="rect">
            <a:avLst/>
          </a:prstGeom>
          <a:solidFill>
            <a:schemeClr val="accent1">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DECAF805-45D2-F1EE-2FBB-DA9F026FDCC6}"/>
              </a:ext>
            </a:extLst>
          </p:cNvPr>
          <p:cNvSpPr>
            <a:spLocks noGrp="1"/>
          </p:cNvSpPr>
          <p:nvPr>
            <p:ph type="ctrTitle"/>
          </p:nvPr>
        </p:nvSpPr>
        <p:spPr>
          <a:xfrm>
            <a:off x="4299627" y="858480"/>
            <a:ext cx="7322102" cy="5513334"/>
          </a:xfrm>
        </p:spPr>
        <p:txBody>
          <a:bodyPr>
            <a:normAutofit/>
          </a:bodyPr>
          <a:lstStyle/>
          <a:p>
            <a:pPr algn="l"/>
            <a:r>
              <a:rPr lang="en-GB" sz="2000" dirty="0">
                <a:solidFill>
                  <a:schemeClr val="bg1"/>
                </a:solidFill>
              </a:rPr>
              <a:t>www.stsft.nhs.uk. (n.d.). </a:t>
            </a:r>
            <a:r>
              <a:rPr lang="en-GB" sz="2000" i="1" dirty="0">
                <a:solidFill>
                  <a:schemeClr val="bg1"/>
                </a:solidFill>
              </a:rPr>
              <a:t>Home :: South Tyneside and Sunderland NHS Foundation Trust</a:t>
            </a:r>
            <a:r>
              <a:rPr lang="en-GB" sz="2000" dirty="0">
                <a:solidFill>
                  <a:schemeClr val="bg1"/>
                </a:solidFill>
              </a:rPr>
              <a:t>. [online] Available at: </a:t>
            </a:r>
            <a:r>
              <a:rPr lang="en-GB" sz="2000" u="sng" dirty="0">
                <a:solidFill>
                  <a:schemeClr val="bg1"/>
                </a:solidFill>
                <a:hlinkClick r:id="rId4">
                  <a:extLst>
                    <a:ext uri="{A12FA001-AC4F-418D-AE19-62706E023703}">
                      <ahyp:hlinkClr xmlns:ahyp="http://schemas.microsoft.com/office/drawing/2018/hyperlinkcolor" val="tx"/>
                    </a:ext>
                  </a:extLst>
                </a:hlinkClick>
              </a:rPr>
              <a:t>https://www.stsft.nhs.uk/.(accessed</a:t>
            </a:r>
            <a:r>
              <a:rPr lang="en-GB" sz="2000" dirty="0">
                <a:solidFill>
                  <a:schemeClr val="bg1"/>
                </a:solidFill>
              </a:rPr>
              <a:t> 03 Nov 25)</a:t>
            </a:r>
            <a:br>
              <a:rPr lang="en-GB" sz="2000" dirty="0">
                <a:solidFill>
                  <a:schemeClr val="bg1"/>
                </a:solidFill>
              </a:rPr>
            </a:br>
            <a:br>
              <a:rPr lang="en-GB" sz="2000" dirty="0">
                <a:solidFill>
                  <a:schemeClr val="bg1"/>
                </a:solidFill>
              </a:rPr>
            </a:br>
            <a:r>
              <a:rPr lang="en-GB" sz="2000" dirty="0">
                <a:solidFill>
                  <a:schemeClr val="bg1"/>
                </a:solidFill>
                <a:latin typeface="Calibri" panose="020F0502020204030204" pitchFamily="34" charset="0"/>
                <a:ea typeface="Times New Roman" panose="02020603050405020304" pitchFamily="18" charset="0"/>
              </a:rPr>
              <a:t>(( GOV.UK (2020). </a:t>
            </a:r>
            <a:r>
              <a:rPr lang="en-GB" sz="2000" i="1" dirty="0">
                <a:solidFill>
                  <a:schemeClr val="bg1"/>
                </a:solidFill>
                <a:latin typeface="Calibri" panose="020F0502020204030204" pitchFamily="34" charset="0"/>
                <a:ea typeface="Times New Roman" panose="02020603050405020304" pitchFamily="18" charset="0"/>
              </a:rPr>
              <a:t>Welcome to GOV.UK</a:t>
            </a:r>
            <a:r>
              <a:rPr lang="en-GB" sz="2000" dirty="0">
                <a:solidFill>
                  <a:schemeClr val="bg1"/>
                </a:solidFill>
                <a:latin typeface="Calibri" panose="020F0502020204030204" pitchFamily="34" charset="0"/>
                <a:ea typeface="Times New Roman" panose="02020603050405020304" pitchFamily="18" charset="0"/>
              </a:rPr>
              <a:t>. [online] Www.gov.uk. Available at: </a:t>
            </a:r>
            <a:r>
              <a:rPr lang="en-GB" sz="2000" u="sng" dirty="0">
                <a:solidFill>
                  <a:schemeClr val="bg1"/>
                </a:solidFill>
                <a:latin typeface="Calibri" panose="020F050202020403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https://www.gov.uk/government/.(Accessed</a:t>
            </a:r>
            <a:r>
              <a:rPr lang="en-GB" sz="2000" dirty="0">
                <a:solidFill>
                  <a:schemeClr val="bg1"/>
                </a:solidFill>
                <a:latin typeface="Calibri" panose="020F0502020204030204" pitchFamily="34" charset="0"/>
                <a:ea typeface="Times New Roman" panose="02020603050405020304" pitchFamily="18" charset="0"/>
              </a:rPr>
              <a:t> 03 Nov 25)</a:t>
            </a:r>
            <a:br>
              <a:rPr lang="en-GB" sz="2000" dirty="0">
                <a:solidFill>
                  <a:schemeClr val="bg1"/>
                </a:solidFill>
                <a:latin typeface="Calibri" panose="020F0502020204030204" pitchFamily="34" charset="0"/>
                <a:ea typeface="Times New Roman" panose="02020603050405020304" pitchFamily="18" charset="0"/>
              </a:rPr>
            </a:br>
            <a:br>
              <a:rPr lang="en-GB" sz="2000" dirty="0">
                <a:solidFill>
                  <a:schemeClr val="bg1"/>
                </a:solidFill>
                <a:latin typeface="Calibri" panose="020F0502020204030204" pitchFamily="34" charset="0"/>
                <a:ea typeface="Times New Roman" panose="02020603050405020304" pitchFamily="18" charset="0"/>
              </a:rPr>
            </a:br>
            <a:br>
              <a:rPr lang="en-GB" sz="2000" dirty="0">
                <a:solidFill>
                  <a:schemeClr val="bg1"/>
                </a:solidFill>
                <a:latin typeface="Calibri" panose="020F0502020204030204" pitchFamily="34" charset="0"/>
                <a:ea typeface="Times New Roman" panose="02020603050405020304" pitchFamily="18" charset="0"/>
              </a:rPr>
            </a:br>
            <a:br>
              <a:rPr lang="en-GB" sz="2000" dirty="0">
                <a:solidFill>
                  <a:schemeClr val="bg1"/>
                </a:solidFill>
                <a:latin typeface="Calibri" panose="020F0502020204030204" pitchFamily="34" charset="0"/>
                <a:ea typeface="Times New Roman" panose="02020603050405020304" pitchFamily="18" charset="0"/>
              </a:rPr>
            </a:br>
            <a:r>
              <a:rPr lang="en-GB" sz="2000" dirty="0">
                <a:solidFill>
                  <a:schemeClr val="bg1"/>
                </a:solidFill>
              </a:rPr>
              <a:t>Tandemhealth.ai. (2025). </a:t>
            </a:r>
            <a:r>
              <a:rPr lang="en-GB" sz="2000" i="1" dirty="0">
                <a:solidFill>
                  <a:schemeClr val="bg1"/>
                </a:solidFill>
              </a:rPr>
              <a:t>AI Medical Scribe | AI Clinical Notes | Tandem Health</a:t>
            </a:r>
            <a:r>
              <a:rPr lang="en-GB" sz="2000" dirty="0">
                <a:solidFill>
                  <a:schemeClr val="bg1"/>
                </a:solidFill>
              </a:rPr>
              <a:t>. [online] Available at: </a:t>
            </a:r>
            <a:r>
              <a:rPr lang="en-GB" sz="2000" dirty="0">
                <a:solidFill>
                  <a:schemeClr val="bg1"/>
                </a:solidFill>
                <a:hlinkClick r:id="rId6">
                  <a:extLst>
                    <a:ext uri="{A12FA001-AC4F-418D-AE19-62706E023703}">
                      <ahyp:hlinkClr xmlns:ahyp="http://schemas.microsoft.com/office/drawing/2018/hyperlinkcolor" val="tx"/>
                    </a:ext>
                  </a:extLst>
                </a:hlinkClick>
              </a:rPr>
              <a:t>https://www.tandemhealth.ai/</a:t>
            </a:r>
            <a:r>
              <a:rPr lang="en-GB" sz="2000" dirty="0">
                <a:solidFill>
                  <a:schemeClr val="bg1"/>
                </a:solidFill>
              </a:rPr>
              <a:t>.</a:t>
            </a:r>
            <a:br>
              <a:rPr lang="en-GB" sz="2000" dirty="0">
                <a:solidFill>
                  <a:schemeClr val="bg1"/>
                </a:solidFill>
              </a:rPr>
            </a:br>
            <a:br>
              <a:rPr lang="en-GB" sz="2000" dirty="0">
                <a:solidFill>
                  <a:schemeClr val="bg1"/>
                </a:solidFill>
              </a:rPr>
            </a:br>
            <a:r>
              <a:rPr lang="en-GB" sz="2000" dirty="0" err="1">
                <a:solidFill>
                  <a:schemeClr val="bg1"/>
                </a:solidFill>
              </a:rPr>
              <a:t>RaySearch</a:t>
            </a:r>
            <a:r>
              <a:rPr lang="en-GB" sz="2000" dirty="0">
                <a:solidFill>
                  <a:schemeClr val="bg1"/>
                </a:solidFill>
              </a:rPr>
              <a:t> Laboratories. (n.d.). </a:t>
            </a:r>
            <a:r>
              <a:rPr lang="en-GB" sz="2000" i="1" dirty="0">
                <a:solidFill>
                  <a:schemeClr val="bg1"/>
                </a:solidFill>
              </a:rPr>
              <a:t>Software in radiation therapy and oncology</a:t>
            </a:r>
            <a:r>
              <a:rPr lang="en-GB" sz="2000" dirty="0">
                <a:solidFill>
                  <a:schemeClr val="bg1"/>
                </a:solidFill>
              </a:rPr>
              <a:t>. [online] Available at: https://ww</a:t>
            </a:r>
            <a:br>
              <a:rPr lang="en-GB" sz="2000" dirty="0">
                <a:solidFill>
                  <a:schemeClr val="bg1"/>
                </a:solidFill>
              </a:rPr>
            </a:br>
            <a:r>
              <a:rPr lang="en-GB" sz="2000" dirty="0">
                <a:solidFill>
                  <a:schemeClr val="bg1"/>
                </a:solidFill>
              </a:rPr>
              <a:t>w.raysearchlabs.com/ (Accessed 10 Nov 25)</a:t>
            </a:r>
            <a:br>
              <a:rPr lang="en-GB" sz="2000" dirty="0">
                <a:solidFill>
                  <a:schemeClr val="bg1"/>
                </a:solidFill>
              </a:rPr>
            </a:br>
            <a:br>
              <a:rPr lang="en-GB" sz="2000" dirty="0">
                <a:solidFill>
                  <a:schemeClr val="bg1"/>
                </a:solidFill>
              </a:rPr>
            </a:br>
            <a:endParaRPr lang="en-GB" sz="2000" dirty="0">
              <a:solidFill>
                <a:schemeClr val="bg1"/>
              </a:solidFill>
            </a:endParaRPr>
          </a:p>
        </p:txBody>
      </p:sp>
    </p:spTree>
    <p:extLst>
      <p:ext uri="{BB962C8B-B14F-4D97-AF65-F5344CB8AC3E}">
        <p14:creationId xmlns:p14="http://schemas.microsoft.com/office/powerpoint/2010/main" val="2925981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836070-F2E0-575F-4C72-8813BA43145C}"/>
            </a:ext>
          </a:extLst>
        </p:cNvPr>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A0D9BCE-8CA8-DD6B-AD53-C52C79AC43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B83A740-E01A-AD6A-F208-AC6A3CD0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6184"/>
            <a:ext cx="3248523" cy="588563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0E7C7B6E-C975-CA69-D549-0F736FB81B2A}"/>
              </a:ext>
            </a:extLst>
          </p:cNvPr>
          <p:cNvSpPr>
            <a:spLocks noGrp="1"/>
          </p:cNvSpPr>
          <p:nvPr>
            <p:ph type="subTitle" idx="1"/>
          </p:nvPr>
        </p:nvSpPr>
        <p:spPr>
          <a:xfrm>
            <a:off x="768494" y="858480"/>
            <a:ext cx="2629727" cy="5141051"/>
          </a:xfrm>
        </p:spPr>
        <p:txBody>
          <a:bodyPr>
            <a:normAutofit/>
          </a:bodyPr>
          <a:lstStyle/>
          <a:p>
            <a:pPr algn="r"/>
            <a:r>
              <a:rPr lang="en-GB" sz="3200" dirty="0">
                <a:solidFill>
                  <a:schemeClr val="bg1"/>
                </a:solidFill>
              </a:rPr>
              <a:t>REFERENCES</a:t>
            </a:r>
          </a:p>
        </p:txBody>
      </p:sp>
      <p:pic>
        <p:nvPicPr>
          <p:cNvPr id="59" name="Picture 58">
            <a:extLst>
              <a:ext uri="{FF2B5EF4-FFF2-40B4-BE49-F238E27FC236}">
                <a16:creationId xmlns:a16="http://schemas.microsoft.com/office/drawing/2014/main" id="{365F0C63-837C-3795-80ED-CF289C5C5588}"/>
              </a:ext>
            </a:extLst>
          </p:cNvPr>
          <p:cNvPicPr>
            <a:picLocks noChangeAspect="1"/>
          </p:cNvPicPr>
          <p:nvPr/>
        </p:nvPicPr>
        <p:blipFill>
          <a:blip r:embed="rId3">
            <a:duotone>
              <a:schemeClr val="accent1">
                <a:shade val="45000"/>
                <a:satMod val="135000"/>
              </a:schemeClr>
              <a:prstClr val="white"/>
            </a:duotone>
          </a:blip>
          <a:srcRect r="674" b="1"/>
          <a:stretch>
            <a:fillRect/>
          </a:stretch>
        </p:blipFill>
        <p:spPr>
          <a:xfrm>
            <a:off x="3628782" y="555010"/>
            <a:ext cx="7794724" cy="5885632"/>
          </a:xfrm>
          <a:prstGeom prst="rect">
            <a:avLst/>
          </a:prstGeom>
        </p:spPr>
      </p:pic>
      <p:sp>
        <p:nvSpPr>
          <p:cNvPr id="77" name="Rectangle 76">
            <a:extLst>
              <a:ext uri="{FF2B5EF4-FFF2-40B4-BE49-F238E27FC236}">
                <a16:creationId xmlns:a16="http://schemas.microsoft.com/office/drawing/2014/main" id="{DABEBE6B-EBD4-8861-C34F-9DBEAFCB6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6186"/>
            <a:ext cx="7794723" cy="5885631"/>
          </a:xfrm>
          <a:prstGeom prst="rect">
            <a:avLst/>
          </a:prstGeom>
          <a:solidFill>
            <a:schemeClr val="accent1">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E3BB01F4-A12B-BD9F-1BDB-B09B6F285FA4}"/>
              </a:ext>
            </a:extLst>
          </p:cNvPr>
          <p:cNvSpPr>
            <a:spLocks noGrp="1"/>
          </p:cNvSpPr>
          <p:nvPr>
            <p:ph type="ctrTitle"/>
          </p:nvPr>
        </p:nvSpPr>
        <p:spPr>
          <a:xfrm>
            <a:off x="3897745" y="757084"/>
            <a:ext cx="7386341" cy="5242447"/>
          </a:xfrm>
        </p:spPr>
        <p:txBody>
          <a:bodyPr>
            <a:normAutofit/>
          </a:bodyPr>
          <a:lstStyle/>
          <a:p>
            <a:pPr algn="l"/>
            <a:r>
              <a:rPr lang="en-GB" sz="2000" dirty="0">
                <a:solidFill>
                  <a:schemeClr val="bg1"/>
                </a:solidFill>
              </a:rPr>
              <a:t>www.stsft.nhs.uk. (n.d.). </a:t>
            </a:r>
            <a:r>
              <a:rPr lang="en-GB" sz="2000" i="1" dirty="0">
                <a:solidFill>
                  <a:schemeClr val="bg1"/>
                </a:solidFill>
              </a:rPr>
              <a:t>Home :: South Tyneside and Sunderland NHS Foundation Trust</a:t>
            </a:r>
            <a:r>
              <a:rPr lang="en-GB" sz="2000" dirty="0">
                <a:solidFill>
                  <a:schemeClr val="bg1"/>
                </a:solidFill>
              </a:rPr>
              <a:t>. [online] Available at: </a:t>
            </a:r>
            <a:r>
              <a:rPr lang="en-GB" sz="2000" u="sng" dirty="0">
                <a:solidFill>
                  <a:schemeClr val="bg1"/>
                </a:solidFill>
                <a:hlinkClick r:id="rId4">
                  <a:extLst>
                    <a:ext uri="{A12FA001-AC4F-418D-AE19-62706E023703}">
                      <ahyp:hlinkClr xmlns:ahyp="http://schemas.microsoft.com/office/drawing/2018/hyperlinkcolor" val="tx"/>
                    </a:ext>
                  </a:extLst>
                </a:hlinkClick>
              </a:rPr>
              <a:t>https://www.stsft.nhs.uk/.(accessed</a:t>
            </a:r>
            <a:r>
              <a:rPr lang="en-GB" sz="2000" dirty="0">
                <a:solidFill>
                  <a:schemeClr val="bg1"/>
                </a:solidFill>
              </a:rPr>
              <a:t> 03 Nov 25)</a:t>
            </a:r>
            <a:br>
              <a:rPr lang="en-GB" sz="2000" dirty="0">
                <a:solidFill>
                  <a:schemeClr val="bg1"/>
                </a:solidFill>
              </a:rPr>
            </a:br>
            <a:br>
              <a:rPr lang="en-GB" sz="2000" dirty="0">
                <a:solidFill>
                  <a:schemeClr val="bg1"/>
                </a:solidFill>
              </a:rPr>
            </a:br>
            <a:r>
              <a:rPr lang="en-GB" sz="2000" dirty="0">
                <a:solidFill>
                  <a:schemeClr val="bg1"/>
                </a:solidFill>
                <a:latin typeface="Calibri" panose="020F0502020204030204" pitchFamily="34" charset="0"/>
                <a:ea typeface="Times New Roman" panose="02020603050405020304" pitchFamily="18" charset="0"/>
              </a:rPr>
              <a:t>(( GOV.UK (2020). </a:t>
            </a:r>
            <a:r>
              <a:rPr lang="en-GB" sz="2000" i="1" dirty="0">
                <a:solidFill>
                  <a:schemeClr val="bg1"/>
                </a:solidFill>
                <a:latin typeface="Calibri" panose="020F0502020204030204" pitchFamily="34" charset="0"/>
                <a:ea typeface="Times New Roman" panose="02020603050405020304" pitchFamily="18" charset="0"/>
              </a:rPr>
              <a:t>Welcome to GOV.UK</a:t>
            </a:r>
            <a:r>
              <a:rPr lang="en-GB" sz="2000" dirty="0">
                <a:solidFill>
                  <a:schemeClr val="bg1"/>
                </a:solidFill>
                <a:latin typeface="Calibri" panose="020F0502020204030204" pitchFamily="34" charset="0"/>
                <a:ea typeface="Times New Roman" panose="02020603050405020304" pitchFamily="18" charset="0"/>
              </a:rPr>
              <a:t>. [online] Www.gov.uk. Available at: </a:t>
            </a:r>
            <a:r>
              <a:rPr lang="en-GB" sz="2000" u="sng" dirty="0">
                <a:solidFill>
                  <a:schemeClr val="bg1"/>
                </a:solidFill>
                <a:latin typeface="Calibri" panose="020F050202020403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https://www.gov.uk/government/.(Accessed</a:t>
            </a:r>
            <a:r>
              <a:rPr lang="en-GB" sz="2000" dirty="0">
                <a:solidFill>
                  <a:schemeClr val="bg1"/>
                </a:solidFill>
                <a:latin typeface="Calibri" panose="020F0502020204030204" pitchFamily="34" charset="0"/>
                <a:ea typeface="Times New Roman" panose="02020603050405020304" pitchFamily="18" charset="0"/>
              </a:rPr>
              <a:t> 03 -11 25)</a:t>
            </a:r>
            <a:br>
              <a:rPr lang="en-GB" sz="2000" dirty="0">
                <a:solidFill>
                  <a:schemeClr val="bg1"/>
                </a:solidFill>
                <a:latin typeface="Calibri" panose="020F0502020204030204" pitchFamily="34" charset="0"/>
                <a:ea typeface="Times New Roman" panose="02020603050405020304" pitchFamily="18" charset="0"/>
              </a:rPr>
            </a:br>
            <a:br>
              <a:rPr lang="en-GB" sz="2000" dirty="0">
                <a:solidFill>
                  <a:schemeClr val="bg1"/>
                </a:solidFill>
                <a:latin typeface="Calibri" panose="020F0502020204030204" pitchFamily="34" charset="0"/>
                <a:ea typeface="Times New Roman" panose="02020603050405020304" pitchFamily="18" charset="0"/>
              </a:rPr>
            </a:br>
            <a:r>
              <a:rPr lang="en-GB" sz="2000" dirty="0">
                <a:solidFill>
                  <a:schemeClr val="bg1"/>
                </a:solidFill>
                <a:latin typeface="Calibri" panose="020F0502020204030204" pitchFamily="34" charset="0"/>
                <a:ea typeface="Times New Roman" panose="02020603050405020304" pitchFamily="18" charset="0"/>
              </a:rPr>
              <a:t> </a:t>
            </a:r>
            <a:r>
              <a:rPr lang="en-GB" sz="2000" dirty="0">
                <a:solidFill>
                  <a:schemeClr val="bg1"/>
                </a:solidFill>
              </a:rPr>
              <a:t>Tandemhealth.ai. (2025). </a:t>
            </a:r>
            <a:r>
              <a:rPr lang="en-GB" sz="2000" i="1" dirty="0">
                <a:solidFill>
                  <a:schemeClr val="bg1"/>
                </a:solidFill>
              </a:rPr>
              <a:t>AI Medical Scribe | AI Clinical Notes | Tandem Health</a:t>
            </a:r>
            <a:r>
              <a:rPr lang="en-GB" sz="2000" dirty="0">
                <a:solidFill>
                  <a:schemeClr val="bg1"/>
                </a:solidFill>
              </a:rPr>
              <a:t>. [online] Available at: </a:t>
            </a:r>
            <a:r>
              <a:rPr lang="en-GB" sz="2000" dirty="0">
                <a:solidFill>
                  <a:schemeClr val="bg1"/>
                </a:solidFill>
                <a:hlinkClick r:id="rId6"/>
              </a:rPr>
              <a:t>https://www.tandemhealth.ai/.(Accessed</a:t>
            </a:r>
            <a:r>
              <a:rPr lang="en-GB" sz="2000" dirty="0">
                <a:solidFill>
                  <a:schemeClr val="bg1"/>
                </a:solidFill>
              </a:rPr>
              <a:t> 10-11-25)</a:t>
            </a:r>
            <a:br>
              <a:rPr lang="en-GB" sz="2000" dirty="0">
                <a:solidFill>
                  <a:schemeClr val="bg1"/>
                </a:solidFill>
              </a:rPr>
            </a:br>
            <a:br>
              <a:rPr lang="en-GB" sz="2000" dirty="0">
                <a:solidFill>
                  <a:schemeClr val="bg1"/>
                </a:solidFill>
              </a:rPr>
            </a:br>
            <a:r>
              <a:rPr lang="en-GB" sz="2000" dirty="0" err="1">
                <a:solidFill>
                  <a:schemeClr val="bg1"/>
                </a:solidFill>
              </a:rPr>
              <a:t>RaySearch</a:t>
            </a:r>
            <a:r>
              <a:rPr lang="en-GB" sz="2000" dirty="0">
                <a:solidFill>
                  <a:schemeClr val="bg1"/>
                </a:solidFill>
              </a:rPr>
              <a:t> Laboratories. (n.d.). </a:t>
            </a:r>
            <a:r>
              <a:rPr lang="en-GB" sz="2000" i="1" dirty="0">
                <a:solidFill>
                  <a:schemeClr val="bg1"/>
                </a:solidFill>
              </a:rPr>
              <a:t>Software in radiation therapy and oncology</a:t>
            </a:r>
            <a:r>
              <a:rPr lang="en-GB" sz="2000" dirty="0">
                <a:solidFill>
                  <a:schemeClr val="bg1"/>
                </a:solidFill>
              </a:rPr>
              <a:t>. [online] Available at: https://ww</a:t>
            </a:r>
            <a:br>
              <a:rPr lang="en-GB" sz="2000" dirty="0">
                <a:solidFill>
                  <a:schemeClr val="bg1"/>
                </a:solidFill>
              </a:rPr>
            </a:br>
            <a:r>
              <a:rPr lang="en-GB" sz="2000" dirty="0">
                <a:solidFill>
                  <a:schemeClr val="bg1"/>
                </a:solidFill>
              </a:rPr>
              <a:t>w.raysearchlabs.com/ (Accessed 10 Nov 25)</a:t>
            </a:r>
            <a:br>
              <a:rPr lang="en-GB" sz="2000" dirty="0">
                <a:solidFill>
                  <a:schemeClr val="bg1"/>
                </a:solidFill>
              </a:rPr>
            </a:br>
            <a:br>
              <a:rPr lang="en-GB" sz="2000" dirty="0">
                <a:solidFill>
                  <a:schemeClr val="bg1"/>
                </a:solidFill>
              </a:rPr>
            </a:br>
            <a:endParaRPr lang="en-GB" sz="2000" dirty="0">
              <a:solidFill>
                <a:schemeClr val="bg1"/>
              </a:solidFill>
            </a:endParaRPr>
          </a:p>
        </p:txBody>
      </p:sp>
    </p:spTree>
    <p:extLst>
      <p:ext uri="{BB962C8B-B14F-4D97-AF65-F5344CB8AC3E}">
        <p14:creationId xmlns:p14="http://schemas.microsoft.com/office/powerpoint/2010/main" val="702496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B6BB8E-4218-C37A-2C24-795E15AB6711}"/>
            </a:ext>
          </a:extLst>
        </p:cNvPr>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3C1A092-DF89-2AE1-2493-347BE699F3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06A443F-BA12-7DDD-B35F-34E3B82DD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6184"/>
            <a:ext cx="3248523" cy="588563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2">
            <a:extLst>
              <a:ext uri="{FF2B5EF4-FFF2-40B4-BE49-F238E27FC236}">
                <a16:creationId xmlns:a16="http://schemas.microsoft.com/office/drawing/2014/main" id="{89C61647-CA9D-6F63-8CE4-EBF3CB249E5B}"/>
              </a:ext>
            </a:extLst>
          </p:cNvPr>
          <p:cNvSpPr>
            <a:spLocks noGrp="1"/>
          </p:cNvSpPr>
          <p:nvPr>
            <p:ph type="subTitle" idx="1"/>
          </p:nvPr>
        </p:nvSpPr>
        <p:spPr>
          <a:xfrm>
            <a:off x="768494" y="858480"/>
            <a:ext cx="2629727" cy="5141051"/>
          </a:xfrm>
        </p:spPr>
        <p:txBody>
          <a:bodyPr>
            <a:normAutofit/>
          </a:bodyPr>
          <a:lstStyle/>
          <a:p>
            <a:pPr algn="r"/>
            <a:r>
              <a:rPr lang="en-GB" sz="3200" dirty="0">
                <a:solidFill>
                  <a:schemeClr val="bg1"/>
                </a:solidFill>
              </a:rPr>
              <a:t>REFERENCES</a:t>
            </a:r>
          </a:p>
        </p:txBody>
      </p:sp>
      <p:pic>
        <p:nvPicPr>
          <p:cNvPr id="59" name="Picture 58">
            <a:extLst>
              <a:ext uri="{FF2B5EF4-FFF2-40B4-BE49-F238E27FC236}">
                <a16:creationId xmlns:a16="http://schemas.microsoft.com/office/drawing/2014/main" id="{73818714-FDD5-ACDE-4346-78629D0256A6}"/>
              </a:ext>
            </a:extLst>
          </p:cNvPr>
          <p:cNvPicPr>
            <a:picLocks noChangeAspect="1"/>
          </p:cNvPicPr>
          <p:nvPr/>
        </p:nvPicPr>
        <p:blipFill>
          <a:blip r:embed="rId3">
            <a:duotone>
              <a:schemeClr val="accent1">
                <a:shade val="45000"/>
                <a:satMod val="135000"/>
              </a:schemeClr>
              <a:prstClr val="white"/>
            </a:duotone>
          </a:blip>
          <a:srcRect r="674" b="1"/>
          <a:stretch>
            <a:fillRect/>
          </a:stretch>
        </p:blipFill>
        <p:spPr>
          <a:xfrm>
            <a:off x="3897747" y="486184"/>
            <a:ext cx="7794724" cy="5885632"/>
          </a:xfrm>
          <a:prstGeom prst="rect">
            <a:avLst/>
          </a:prstGeom>
        </p:spPr>
      </p:pic>
      <p:sp>
        <p:nvSpPr>
          <p:cNvPr id="77" name="Rectangle 76">
            <a:extLst>
              <a:ext uri="{FF2B5EF4-FFF2-40B4-BE49-F238E27FC236}">
                <a16:creationId xmlns:a16="http://schemas.microsoft.com/office/drawing/2014/main" id="{31B5EB58-719B-2FB3-BBF1-34B6C917F0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86186"/>
            <a:ext cx="7794723" cy="5885631"/>
          </a:xfrm>
          <a:prstGeom prst="rect">
            <a:avLst/>
          </a:prstGeom>
          <a:solidFill>
            <a:schemeClr val="accent1">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194F45B5-72BC-0290-B051-F42060C956E6}"/>
              </a:ext>
            </a:extLst>
          </p:cNvPr>
          <p:cNvSpPr>
            <a:spLocks noGrp="1"/>
          </p:cNvSpPr>
          <p:nvPr>
            <p:ph type="ctrTitle"/>
          </p:nvPr>
        </p:nvSpPr>
        <p:spPr>
          <a:xfrm>
            <a:off x="4299627" y="858480"/>
            <a:ext cx="6984459" cy="5141051"/>
          </a:xfrm>
        </p:spPr>
        <p:txBody>
          <a:bodyPr>
            <a:normAutofit fontScale="90000"/>
          </a:bodyPr>
          <a:lstStyle/>
          <a:p>
            <a:pPr algn="l"/>
            <a:br>
              <a:rPr lang="en-GB" sz="2200" dirty="0"/>
            </a:br>
            <a:r>
              <a:rPr lang="en-GB" sz="2200" dirty="0"/>
              <a:t>References:</a:t>
            </a:r>
            <a:br>
              <a:rPr lang="en-GB" sz="2200" dirty="0"/>
            </a:br>
            <a:br>
              <a:rPr lang="en-GB" sz="2200" dirty="0"/>
            </a:br>
            <a:br>
              <a:rPr lang="en-GB" sz="2200" dirty="0">
                <a:solidFill>
                  <a:schemeClr val="bg1"/>
                </a:solidFill>
              </a:rPr>
            </a:br>
            <a:r>
              <a:rPr lang="en-GB" sz="2200" dirty="0">
                <a:solidFill>
                  <a:schemeClr val="bg1"/>
                </a:solidFill>
              </a:rPr>
              <a:t>( nationalscreening.blog.gov.uk. (n.d.). </a:t>
            </a:r>
            <a:r>
              <a:rPr lang="en-GB" sz="2200" i="1" dirty="0">
                <a:solidFill>
                  <a:schemeClr val="bg1"/>
                </a:solidFill>
              </a:rPr>
              <a:t>UK National Screening Committee</a:t>
            </a:r>
            <a:r>
              <a:rPr lang="en-GB" sz="2200" dirty="0">
                <a:solidFill>
                  <a:schemeClr val="bg1"/>
                </a:solidFill>
              </a:rPr>
              <a:t>. [online] Available at: </a:t>
            </a:r>
            <a:r>
              <a:rPr lang="en-GB" sz="2200" dirty="0">
                <a:solidFill>
                  <a:schemeClr val="bg1"/>
                </a:solidFill>
                <a:hlinkClick r:id="rId4"/>
              </a:rPr>
              <a:t>https://nationalscreening.blog.gov.uk/.(Accessed</a:t>
            </a:r>
            <a:r>
              <a:rPr lang="en-GB" sz="2200" dirty="0">
                <a:solidFill>
                  <a:schemeClr val="bg1"/>
                </a:solidFill>
              </a:rPr>
              <a:t> 10-11-25)</a:t>
            </a:r>
            <a:br>
              <a:rPr lang="en-GB" sz="2200" dirty="0">
                <a:solidFill>
                  <a:schemeClr val="bg1"/>
                </a:solidFill>
              </a:rPr>
            </a:br>
            <a:br>
              <a:rPr lang="en-GB" sz="2200" dirty="0">
                <a:solidFill>
                  <a:schemeClr val="bg1"/>
                </a:solidFill>
              </a:rPr>
            </a:br>
            <a:r>
              <a:rPr lang="en-GB" sz="2200" dirty="0">
                <a:solidFill>
                  <a:schemeClr val="bg1"/>
                </a:solidFill>
              </a:rPr>
              <a:t>healthwords.ai. (2025). </a:t>
            </a:r>
            <a:r>
              <a:rPr lang="en-GB" sz="2200" i="1" dirty="0">
                <a:solidFill>
                  <a:schemeClr val="bg1"/>
                </a:solidFill>
              </a:rPr>
              <a:t>healthwords.ai - Feel better already</a:t>
            </a:r>
            <a:r>
              <a:rPr lang="en-GB" sz="2200" dirty="0">
                <a:solidFill>
                  <a:schemeClr val="bg1"/>
                </a:solidFill>
              </a:rPr>
              <a:t>. [online] Available at: </a:t>
            </a:r>
            <a:r>
              <a:rPr lang="en-GB" sz="2200" dirty="0">
                <a:solidFill>
                  <a:schemeClr val="bg1"/>
                </a:solidFill>
                <a:hlinkClick r:id="rId5"/>
              </a:rPr>
              <a:t>https://www.healthwords.ai/.(Accessed</a:t>
            </a:r>
            <a:r>
              <a:rPr lang="en-GB" sz="2200" dirty="0">
                <a:solidFill>
                  <a:schemeClr val="bg1"/>
                </a:solidFill>
              </a:rPr>
              <a:t> 01-12-25)</a:t>
            </a:r>
            <a:br>
              <a:rPr lang="en-GB" sz="2200" dirty="0">
                <a:solidFill>
                  <a:schemeClr val="bg1"/>
                </a:solidFill>
              </a:rPr>
            </a:br>
            <a:r>
              <a:rPr lang="en-GB" sz="2200" dirty="0">
                <a:solidFill>
                  <a:schemeClr val="bg1"/>
                </a:solidFill>
              </a:rPr>
              <a:t>‌</a:t>
            </a:r>
            <a:br>
              <a:rPr lang="en-GB" sz="2200" dirty="0">
                <a:solidFill>
                  <a:schemeClr val="bg1"/>
                </a:solidFill>
              </a:rPr>
            </a:br>
            <a:br>
              <a:rPr lang="en-GB" sz="2200" dirty="0">
                <a:solidFill>
                  <a:schemeClr val="bg1"/>
                </a:solidFill>
              </a:rPr>
            </a:br>
            <a:br>
              <a:rPr lang="en-GB" sz="2200" dirty="0"/>
            </a:br>
            <a:r>
              <a:rPr lang="en-GB" sz="2200" dirty="0"/>
              <a:t>‌</a:t>
            </a:r>
            <a:br>
              <a:rPr lang="en-GB" sz="2200" dirty="0"/>
            </a:br>
            <a:br>
              <a:rPr lang="en-GB" sz="2200" dirty="0"/>
            </a:br>
            <a:br>
              <a:rPr lang="en-GB" sz="4400" dirty="0"/>
            </a:br>
            <a:endParaRPr lang="en-GB" sz="3801" dirty="0">
              <a:solidFill>
                <a:srgbClr val="FFFFFF"/>
              </a:solidFill>
            </a:endParaRPr>
          </a:p>
        </p:txBody>
      </p:sp>
    </p:spTree>
    <p:extLst>
      <p:ext uri="{BB962C8B-B14F-4D97-AF65-F5344CB8AC3E}">
        <p14:creationId xmlns:p14="http://schemas.microsoft.com/office/powerpoint/2010/main" val="4270575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400"/>
                                        <p:tgtEl>
                                          <p:spTgt spid="5">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2497</TotalTime>
  <Words>1342</Words>
  <Application>Microsoft Office PowerPoint</Application>
  <PresentationFormat>Widescreen</PresentationFormat>
  <Paragraphs>45</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Arial</vt:lpstr>
      <vt:lpstr>Calibri</vt:lpstr>
      <vt:lpstr>Tw Cen MT</vt:lpstr>
      <vt:lpstr>Tw Cen MT Condensed</vt:lpstr>
      <vt:lpstr>Wingdings 3</vt:lpstr>
      <vt:lpstr>Integral</vt:lpstr>
      <vt:lpstr>Digital Transformation in the health and care professions BMHP 6026 Name: Valerie Bays Student ID: 2311095 Lecture Name: Laila Surani Component 2 presentation   </vt:lpstr>
      <vt:lpstr> I confirm that I have not used any AI tools in the research and creation of this assignment. I confirm that I have not presented and  AI-generated materials as my own work. I confirm I have copies of my draft notes and other resources I used, which I may be asked to provide.</vt:lpstr>
      <vt:lpstr>PowerPoint Presentation</vt:lpstr>
      <vt:lpstr>Impact on the Health Workforce Team  improving role competency  It has assisted employees in high-demand fields like radiology  It made it possible for physicians to operate more productively  It also calls for new digital skills and teamwork  Workforce impact on radiologists  routine image processing is now handled by AI technologies, freeing radiologists to concentrate on complicated situations and interdisciplinary teamwork.    radiologists have become an AI-assisted clinical decision-maker instead of a lone diagnostician. (gov.UK, 2020) </vt:lpstr>
      <vt:lpstr>AI-powered lung cancer diagnosis has significantly transformed day-to-day service delivery in NHS health and social care settings.    NHS     nhs.com Daily service modifications, quicker diagnostic routes  AI techniques shorten the time between imaging and diagnosis by analysing CT images and chest X-rays in a matter of seconds(healthwords.ai, 2025).  </vt:lpstr>
      <vt:lpstr>Impact on patients  quicker access to care: AI immediately identifies aberrant imaging, reducing the time between scan and referral and speeding up treatment pathway entrance.     faster time-to-treatment for patients screened using AI-assisted systems and an increase in early, treatable cancer identification have been documented in real-world  deployments.   Increased equity and consistency: patients in rural or smaller hospitals receive the same AI-supported screening quality as those in larger facilities, thereby lessening regional disparities in diagnostic quality. (tandemhealth.ai, 2025) </vt:lpstr>
      <vt:lpstr>AI-assisted lung cancer diagnoses have had a significant impact on community health by facilitating early identification, changing family care pathways, and encouraging co-production of services focused on public health.     AI tools lessen geographic disparities in diagnostic capacity by enabling quick analysis of chest radiographs and CT scans in community and outreach settings.    this decentralisation enables earlier referral into curative pathways and lessens the burden of travel and delayed treatment for underprivileged populations. patients living outside of tertiary centres receive more timely, standardised assessments. (healthwords.ai, 2025)l</vt:lpstr>
      <vt:lpstr>Challenges of Lung Cancer Detection:    innovations in the u.s.: false positives &amp; overdiagnosis  Low-dose CT scans often detect small nodules that are not cancerous.  despite the transformative potential of mobile CT scanning, robotic bronchoscopy, and breath‑analysis technologies, disadvantages remain. these include false positives, psychological distress, incidental findings, resource pressures, equity gaps, and organisational uncertainty.     Addressing these challenges is essential to ensure innovations deliver sustainable and inclusive improvements in patient outcomes.” : (nationalscreening.blog.gov.uk, n.d.)  </vt:lpstr>
      <vt:lpstr>Recommendations   strengthen early detection pathways, expand the NHS targeted lung health check programme nationwide by 2029/30, ensuring equitable access across rural and urban areas, and prioritise high‑risk populations to maximise survival benefits.  (e.g., smokers, deprived communities)  enhance patient support: provide psychological counselling and clear communication for patients with suspicious findings to reduce anxiety. develop patient‑friendly educational materials explaining the risks of false positives and incidental findings.  (nationalscreening.blog.gov.uk) ‌ </vt:lpstr>
      <vt:lpstr>       The development of digital lung cancer detector machines represents a significant advancement in early diagnosis and precision medicine. by integrating artificial intelligence, advanced imaging, and data-driven algorithms, these systems enhance the accuracy of detection while reducing reliance on subjective interpretation. their potential lies not only in improving survival rates through earlier intervention but also in streamlining clinical workflows, reducing costs, and expanding access to diagnostic services. </vt:lpstr>
      <vt:lpstr>www.stsft.nhs.uk. (n.d.). Home :: South Tyneside and Sunderland NHS Foundation Trust. [online] Available at: https://www.stsft.nhs.uk/.(accessed 03 Nov 25)  (( GOV.UK (2020). Welcome to GOV.UK. [online] Www.gov.uk. Available at: https://www.gov.uk/government/.(Accessed 03 Nov 25)    Tandemhealth.ai. (2025). AI Medical Scribe | AI Clinical Notes | Tandem Health. [online] Available at: https://www.tandemhealth.ai/.  RaySearch Laboratories. (n.d.). Software in radiation therapy and oncology. [online] Available at: https://ww w.raysearchlabs.com/ (Accessed 10 Nov 25)  </vt:lpstr>
      <vt:lpstr>www.stsft.nhs.uk. (n.d.). Home :: South Tyneside and Sunderland NHS Foundation Trust. [online] Available at: https://www.stsft.nhs.uk/.(accessed 03 Nov 25)  (( GOV.UK (2020). Welcome to GOV.UK. [online] Www.gov.uk. Available at: https://www.gov.uk/government/.(Accessed 03 -11 25)   Tandemhealth.ai. (2025). AI Medical Scribe | AI Clinical Notes | Tandem Health. [online] Available at: https://www.tandemhealth.ai/.(Accessed 10-11-25)  RaySearch Laboratories. (n.d.). Software in radiation therapy and oncology. [online] Available at: https://ww w.raysearchlabs.com/ (Accessed 10 Nov 25)  </vt:lpstr>
      <vt:lpstr> References:   ( nationalscreening.blog.gov.uk. (n.d.). UK National Screening Committee. [online] Available at: https://nationalscreening.blog.gov.uk/.(Accessed 10-11-25)  healthwords.ai. (2025). healthwords.ai - Feel better already. [online] Available at: https://www.healthwords.ai/.(Accessed 01-12-25) ‌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valerie bays</dc:creator>
  <cp:lastModifiedBy>valerie bays</cp:lastModifiedBy>
  <cp:revision>5</cp:revision>
  <dcterms:created xsi:type="dcterms:W3CDTF">2025-11-16T19:51:18Z</dcterms:created>
  <dcterms:modified xsi:type="dcterms:W3CDTF">2025-12-07T19:21:04Z</dcterms:modified>
</cp:coreProperties>
</file>