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saveSubsetFonts="1">
  <p:sldMasterIdLst>
    <p:sldMasterId id="2147483672" r:id="rId1"/>
  </p:sldMasterIdLst>
  <p:notesMasterIdLst>
    <p:notesMasterId r:id="rId23"/>
  </p:notesMasterIdLst>
  <p:sldIdLst>
    <p:sldId id="256" r:id="rId2"/>
    <p:sldId id="281" r:id="rId3"/>
    <p:sldId id="282" r:id="rId4"/>
    <p:sldId id="283" r:id="rId5"/>
    <p:sldId id="284" r:id="rId6"/>
    <p:sldId id="285" r:id="rId7"/>
    <p:sldId id="286" r:id="rId8"/>
    <p:sldId id="287" r:id="rId9"/>
    <p:sldId id="288" r:id="rId10"/>
    <p:sldId id="289" r:id="rId11"/>
    <p:sldId id="290" r:id="rId12"/>
    <p:sldId id="291" r:id="rId13"/>
    <p:sldId id="292" r:id="rId14"/>
    <p:sldId id="293" r:id="rId15"/>
    <p:sldId id="294" r:id="rId16"/>
    <p:sldId id="295" r:id="rId17"/>
    <p:sldId id="296" r:id="rId18"/>
    <p:sldId id="297" r:id="rId19"/>
    <p:sldId id="298" r:id="rId20"/>
    <p:sldId id="299" r:id="rId21"/>
    <p:sldId id="280" r:id="rId22"/>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2D5ABB26-0587-4C30-8999-92F81FD0307C}" styleName="No Style, No Grid">
    <a:wholeTbl>
      <a:tcTxStyle>
        <a:fontRef idx="minor">
          <a:scrgbClr r="0" g="0" b="0"/>
        </a:fontRef>
        <a:schemeClr val="tx1"/>
      </a:tcTxStyle>
      <a:tcStyle>
        <a:tcBdr>
          <a:left>
            <a:ln>
              <a:noFill/>
            </a:ln>
          </a:left>
          <a:right>
            <a:ln>
              <a:noFill/>
            </a:ln>
          </a:right>
          <a:top>
            <a:ln>
              <a:noFill/>
            </a:ln>
          </a:top>
          <a:bottom>
            <a:ln>
              <a:noFill/>
            </a:ln>
          </a:bottom>
          <a:insideH>
            <a:ln>
              <a:noFill/>
            </a:ln>
          </a:insideH>
          <a:insideV>
            <a:ln>
              <a:noFill/>
            </a:ln>
          </a:insideV>
        </a:tcBdr>
        <a:fill>
          <a:noFill/>
        </a:fill>
      </a:tcStyle>
    </a:wholeTbl>
  </a:tblStyle>
  <a:tblStyle styleId="{5940675A-B579-460E-94D1-54222C63F5DA}" styleName="No Style, Table Grid">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77" d="100"/>
          <a:sy n="77" d="100"/>
        </p:scale>
        <p:origin x="1185" y="57"/>
      </p:cViewPr>
      <p:guideLst>
        <p:guide orient="horz" pos="2160"/>
        <p:guide pos="2880"/>
      </p:guideLst>
    </p:cSldViewPr>
  </p:slideViewPr>
  <p:notesTextViewPr>
    <p:cViewPr>
      <p:scale>
        <a:sx n="100" d="100"/>
        <a:sy n="100" d="100"/>
      </p:scale>
      <p:origin x="0" y="0"/>
    </p:cViewPr>
  </p:notesTextViewPr>
  <p:sorterViewPr>
    <p:cViewPr>
      <p:scale>
        <a:sx n="66" d="100"/>
        <a:sy n="66" d="100"/>
      </p:scale>
      <p:origin x="0" y="0"/>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heme" Target="theme/theme1.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4B26B340-1F62-4FB0-BB75-DBAD127E276D}" type="datetimeFigureOut">
              <a:rPr lang="en-US" smtClean="0"/>
              <a:pPr/>
              <a:t>9/23/2020</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BAF73CD3-8614-414D-B46E-05B9848ED3BD}" type="slidenum">
              <a:rPr lang="en-GB" smtClean="0"/>
              <a:pPr/>
              <a:t>‹#›</a:t>
            </a:fld>
            <a:endParaRPr lang="en-GB"/>
          </a:p>
        </p:txBody>
      </p:sp>
    </p:spTree>
    <p:extLst>
      <p:ext uri="{BB962C8B-B14F-4D97-AF65-F5344CB8AC3E}">
        <p14:creationId xmlns:p14="http://schemas.microsoft.com/office/powerpoint/2010/main" val="218889283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23" name="Rectangle 22"/>
          <p:cNvSpPr/>
          <p:nvPr/>
        </p:nvSpPr>
        <p:spPr>
          <a:xfrm flipV="1">
            <a:off x="5410182" y="3810000"/>
            <a:ext cx="3733819" cy="91087"/>
          </a:xfrm>
          <a:prstGeom prst="rect">
            <a:avLst/>
          </a:prstGeom>
          <a:solidFill>
            <a:schemeClr val="accent2">
              <a:alpha val="100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4" name="Rectangle 23"/>
          <p:cNvSpPr/>
          <p:nvPr/>
        </p:nvSpPr>
        <p:spPr>
          <a:xfrm flipV="1">
            <a:off x="5410200" y="3897010"/>
            <a:ext cx="3733801" cy="192024"/>
          </a:xfrm>
          <a:prstGeom prst="rect">
            <a:avLst/>
          </a:prstGeom>
          <a:solidFill>
            <a:schemeClr val="accent2">
              <a:alpha val="50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5" name="Rectangle 24"/>
          <p:cNvSpPr/>
          <p:nvPr/>
        </p:nvSpPr>
        <p:spPr>
          <a:xfrm flipV="1">
            <a:off x="5410200" y="4115167"/>
            <a:ext cx="3733801" cy="9144"/>
          </a:xfrm>
          <a:prstGeom prst="rect">
            <a:avLst/>
          </a:prstGeom>
          <a:solidFill>
            <a:schemeClr val="accent2">
              <a:alpha val="65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6" name="Rectangle 25"/>
          <p:cNvSpPr/>
          <p:nvPr/>
        </p:nvSpPr>
        <p:spPr>
          <a:xfrm flipV="1">
            <a:off x="5410200" y="4164403"/>
            <a:ext cx="1965960" cy="18288"/>
          </a:xfrm>
          <a:prstGeom prst="rect">
            <a:avLst/>
          </a:prstGeom>
          <a:solidFill>
            <a:schemeClr val="accent2">
              <a:alpha val="60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7" name="Rectangle 26"/>
          <p:cNvSpPr/>
          <p:nvPr/>
        </p:nvSpPr>
        <p:spPr>
          <a:xfrm flipV="1">
            <a:off x="5410200" y="4199572"/>
            <a:ext cx="1965960" cy="9144"/>
          </a:xfrm>
          <a:prstGeom prst="rect">
            <a:avLst/>
          </a:prstGeom>
          <a:solidFill>
            <a:schemeClr val="accent2">
              <a:alpha val="65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useBgFill="1">
        <p:nvSpPr>
          <p:cNvPr id="30" name="Rounded Rectangle 29"/>
          <p:cNvSpPr/>
          <p:nvPr/>
        </p:nvSpPr>
        <p:spPr bwMode="white">
          <a:xfrm>
            <a:off x="5410200" y="3962400"/>
            <a:ext cx="3063240" cy="27432"/>
          </a:xfrm>
          <a:prstGeom prst="roundRect">
            <a:avLst>
              <a:gd name="adj" fmla="val 16667"/>
            </a:avLst>
          </a:prstGeom>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useBgFill="1">
        <p:nvSpPr>
          <p:cNvPr id="31" name="Rounded Rectangle 30"/>
          <p:cNvSpPr/>
          <p:nvPr/>
        </p:nvSpPr>
        <p:spPr bwMode="white">
          <a:xfrm>
            <a:off x="7376507" y="4060983"/>
            <a:ext cx="1600200" cy="36576"/>
          </a:xfrm>
          <a:prstGeom prst="roundRect">
            <a:avLst>
              <a:gd name="adj" fmla="val 16667"/>
            </a:avLst>
          </a:prstGeom>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7" name="Rectangle 6"/>
          <p:cNvSpPr/>
          <p:nvPr/>
        </p:nvSpPr>
        <p:spPr>
          <a:xfrm>
            <a:off x="1" y="3649662"/>
            <a:ext cx="9144000" cy="244170"/>
          </a:xfrm>
          <a:prstGeom prst="rect">
            <a:avLst/>
          </a:prstGeom>
          <a:solidFill>
            <a:schemeClr val="accent2">
              <a:alpha val="50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0" name="Rectangle 9"/>
          <p:cNvSpPr/>
          <p:nvPr/>
        </p:nvSpPr>
        <p:spPr>
          <a:xfrm>
            <a:off x="0" y="3675527"/>
            <a:ext cx="9144001" cy="140677"/>
          </a:xfrm>
          <a:prstGeom prst="rect">
            <a:avLst/>
          </a:prstGeom>
          <a:solidFill>
            <a:schemeClr val="accent2">
              <a:alpha val="100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1" name="Rectangle 10"/>
          <p:cNvSpPr/>
          <p:nvPr/>
        </p:nvSpPr>
        <p:spPr>
          <a:xfrm flipV="1">
            <a:off x="6414051" y="3643090"/>
            <a:ext cx="2729950" cy="248432"/>
          </a:xfrm>
          <a:prstGeom prst="rect">
            <a:avLst/>
          </a:prstGeom>
          <a:solidFill>
            <a:schemeClr val="accent2">
              <a:alpha val="100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9" name="Rectangle 18"/>
          <p:cNvSpPr/>
          <p:nvPr/>
        </p:nvSpPr>
        <p:spPr>
          <a:xfrm>
            <a:off x="0" y="0"/>
            <a:ext cx="9144000" cy="3701700"/>
          </a:xfrm>
          <a:prstGeom prst="rect">
            <a:avLst/>
          </a:prstGeom>
          <a:solidFill>
            <a:schemeClr val="tx2">
              <a:alpha val="100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8" name="Title 7"/>
          <p:cNvSpPr>
            <a:spLocks noGrp="1"/>
          </p:cNvSpPr>
          <p:nvPr>
            <p:ph type="ctrTitle"/>
          </p:nvPr>
        </p:nvSpPr>
        <p:spPr>
          <a:xfrm>
            <a:off x="457200" y="2401887"/>
            <a:ext cx="8458200" cy="1470025"/>
          </a:xfrm>
        </p:spPr>
        <p:txBody>
          <a:bodyPr anchor="b"/>
          <a:lstStyle>
            <a:lvl1pPr>
              <a:defRPr sz="4400">
                <a:solidFill>
                  <a:schemeClr val="bg1"/>
                </a:solidFill>
              </a:defRPr>
            </a:lvl1pPr>
          </a:lstStyle>
          <a:p>
            <a:r>
              <a:rPr kumimoji="0" lang="en-US" smtClean="0"/>
              <a:t>Click to edit Master title style</a:t>
            </a:r>
            <a:endParaRPr kumimoji="0" lang="en-US"/>
          </a:p>
        </p:txBody>
      </p:sp>
      <p:sp>
        <p:nvSpPr>
          <p:cNvPr id="9" name="Subtitle 8"/>
          <p:cNvSpPr>
            <a:spLocks noGrp="1"/>
          </p:cNvSpPr>
          <p:nvPr>
            <p:ph type="subTitle" idx="1"/>
          </p:nvPr>
        </p:nvSpPr>
        <p:spPr>
          <a:xfrm>
            <a:off x="457200" y="3899938"/>
            <a:ext cx="4953000" cy="1752600"/>
          </a:xfrm>
        </p:spPr>
        <p:txBody>
          <a:bodyPr/>
          <a:lstStyle>
            <a:lvl1pPr marL="64008" indent="0" algn="l">
              <a:buNone/>
              <a:defRPr sz="2400">
                <a:solidFill>
                  <a:schemeClr val="tx2"/>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en-US" smtClean="0"/>
              <a:t>Click to edit Master subtitle style</a:t>
            </a:r>
            <a:endParaRPr kumimoji="0" lang="en-US"/>
          </a:p>
        </p:txBody>
      </p:sp>
      <p:sp>
        <p:nvSpPr>
          <p:cNvPr id="29" name="Slide Number Placeholder 28"/>
          <p:cNvSpPr>
            <a:spLocks noGrp="1"/>
          </p:cNvSpPr>
          <p:nvPr>
            <p:ph type="sldNum" sz="quarter" idx="12"/>
          </p:nvPr>
        </p:nvSpPr>
        <p:spPr>
          <a:xfrm>
            <a:off x="8320088" y="1136"/>
            <a:ext cx="747712" cy="365760"/>
          </a:xfrm>
        </p:spPr>
        <p:txBody>
          <a:bodyPr/>
          <a:lstStyle>
            <a:lvl1pPr algn="r">
              <a:defRPr sz="1800">
                <a:solidFill>
                  <a:schemeClr val="bg1"/>
                </a:solidFill>
              </a:defRPr>
            </a:lvl1pPr>
          </a:lstStyle>
          <a:p>
            <a:fld id="{B32D2D4F-B262-4018-8594-6B1FE2F875A5}" type="slidenum">
              <a:rPr lang="en-GB" smtClean="0"/>
              <a:pPr/>
              <a:t>‹#›</a:t>
            </a:fld>
            <a:endParaRPr lang="en-GB"/>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Content Placeholder 2"/>
          <p:cNvSpPr>
            <a:spLocks noGrp="1"/>
          </p:cNvSpPr>
          <p:nvPr>
            <p:ph idx="1"/>
          </p:nvPr>
        </p:nvSpPr>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6" name="Slide Number Placeholder 5"/>
          <p:cNvSpPr>
            <a:spLocks noGrp="1"/>
          </p:cNvSpPr>
          <p:nvPr>
            <p:ph type="sldNum" sz="quarter" idx="12"/>
          </p:nvPr>
        </p:nvSpPr>
        <p:spPr/>
        <p:txBody>
          <a:bodyPr/>
          <a:lstStyle/>
          <a:p>
            <a:fld id="{B32D2D4F-B262-4018-8594-6B1FE2F875A5}" type="slidenum">
              <a:rPr lang="en-GB" smtClean="0"/>
              <a:pPr/>
              <a:t>‹#›</a:t>
            </a:fld>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1981200"/>
            <a:ext cx="7772400" cy="1362075"/>
          </a:xfrm>
        </p:spPr>
        <p:txBody>
          <a:bodyPr anchor="b">
            <a:noAutofit/>
          </a:bodyPr>
          <a:lstStyle>
            <a:lvl1pPr algn="l">
              <a:buNone/>
              <a:defRPr sz="4300" b="1" cap="none" baseline="0">
                <a:ln w="12700">
                  <a:solidFill>
                    <a:schemeClr val="accent2">
                      <a:shade val="90000"/>
                      <a:satMod val="150000"/>
                    </a:schemeClr>
                  </a:solidFill>
                </a:ln>
                <a:solidFill>
                  <a:srgbClr val="FFFFFF"/>
                </a:solidFill>
                <a:effectLst>
                  <a:outerShdw blurRad="38100" dist="38100" dir="5400000" algn="tl" rotWithShape="0">
                    <a:srgbClr val="000000">
                      <a:alpha val="25000"/>
                    </a:srgbClr>
                  </a:outerShdw>
                </a:effectLst>
              </a:defRPr>
            </a:lvl1pPr>
          </a:lstStyle>
          <a:p>
            <a:r>
              <a:rPr kumimoji="0" lang="en-US" smtClean="0"/>
              <a:t>Click to edit Master title style</a:t>
            </a:r>
            <a:endParaRPr kumimoji="0" lang="en-US"/>
          </a:p>
        </p:txBody>
      </p:sp>
      <p:sp>
        <p:nvSpPr>
          <p:cNvPr id="3" name="Text Placeholder 2"/>
          <p:cNvSpPr>
            <a:spLocks noGrp="1"/>
          </p:cNvSpPr>
          <p:nvPr>
            <p:ph type="body" idx="1"/>
          </p:nvPr>
        </p:nvSpPr>
        <p:spPr>
          <a:xfrm>
            <a:off x="722313" y="3367088"/>
            <a:ext cx="7772400" cy="1509712"/>
          </a:xfrm>
        </p:spPr>
        <p:txBody>
          <a:bodyPr anchor="t"/>
          <a:lstStyle>
            <a:lvl1pPr marL="45720" indent="0">
              <a:buNone/>
              <a:defRPr sz="2100" b="0">
                <a:solidFill>
                  <a:schemeClr val="tx2"/>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eaLnBrk="1" latinLnBrk="0" hangingPunct="1"/>
            <a:r>
              <a:rPr kumimoji="0" lang="en-US" smtClean="0"/>
              <a:t>Click to edit Master text styles</a:t>
            </a:r>
          </a:p>
        </p:txBody>
      </p:sp>
      <p:sp>
        <p:nvSpPr>
          <p:cNvPr id="6" name="Slide Number Placeholder 5"/>
          <p:cNvSpPr>
            <a:spLocks noGrp="1"/>
          </p:cNvSpPr>
          <p:nvPr>
            <p:ph type="sldNum" sz="quarter" idx="12"/>
          </p:nvPr>
        </p:nvSpPr>
        <p:spPr/>
        <p:txBody>
          <a:bodyPr/>
          <a:lstStyle/>
          <a:p>
            <a:fld id="{B32D2D4F-B262-4018-8594-6B1FE2F875A5}" type="slidenum">
              <a:rPr lang="en-GB" smtClean="0"/>
              <a:pPr/>
              <a:t>‹#›</a:t>
            </a:fld>
            <a:endParaRPr lang="en-GB"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Content Placeholder 2"/>
          <p:cNvSpPr>
            <a:spLocks noGrp="1"/>
          </p:cNvSpPr>
          <p:nvPr>
            <p:ph sz="half" idx="1"/>
          </p:nvPr>
        </p:nvSpPr>
        <p:spPr>
          <a:xfrm>
            <a:off x="457200" y="980728"/>
            <a:ext cx="4038600" cy="5794659"/>
          </a:xfrm>
        </p:spPr>
        <p:txBody>
          <a:bodyPr/>
          <a:lstStyle>
            <a:lvl1pPr>
              <a:defRPr sz="2000"/>
            </a:lvl1pPr>
            <a:lvl2pPr>
              <a:defRPr sz="1900"/>
            </a:lvl2pPr>
            <a:lvl3pPr>
              <a:defRPr sz="1800"/>
            </a:lvl3pPr>
            <a:lvl4pPr>
              <a:defRPr sz="1800"/>
            </a:lvl4pPr>
            <a:lvl5pPr>
              <a:defRPr sz="18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Content Placeholder 3"/>
          <p:cNvSpPr>
            <a:spLocks noGrp="1"/>
          </p:cNvSpPr>
          <p:nvPr>
            <p:ph sz="half" idx="2"/>
          </p:nvPr>
        </p:nvSpPr>
        <p:spPr>
          <a:xfrm>
            <a:off x="4648200" y="980728"/>
            <a:ext cx="4038600" cy="5794659"/>
          </a:xfrm>
        </p:spPr>
        <p:txBody>
          <a:bodyPr/>
          <a:lstStyle>
            <a:lvl1pPr>
              <a:defRPr sz="2000"/>
            </a:lvl1pPr>
            <a:lvl2pPr>
              <a:defRPr sz="1900"/>
            </a:lvl2pPr>
            <a:lvl3pPr>
              <a:defRPr sz="1800"/>
            </a:lvl3pPr>
            <a:lvl4pPr>
              <a:defRPr sz="1800"/>
            </a:lvl4pPr>
            <a:lvl5pPr>
              <a:defRPr sz="18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dirty="0"/>
          </a:p>
        </p:txBody>
      </p:sp>
      <p:sp>
        <p:nvSpPr>
          <p:cNvPr id="7" name="Slide Number Placeholder 6"/>
          <p:cNvSpPr>
            <a:spLocks noGrp="1"/>
          </p:cNvSpPr>
          <p:nvPr>
            <p:ph type="sldNum" sz="quarter" idx="12"/>
          </p:nvPr>
        </p:nvSpPr>
        <p:spPr/>
        <p:txBody>
          <a:bodyPr/>
          <a:lstStyle/>
          <a:p>
            <a:fld id="{B32D2D4F-B262-4018-8594-6B1FE2F875A5}" type="slidenum">
              <a:rPr lang="en-GB" smtClean="0"/>
              <a:pPr/>
              <a:t>‹#›</a:t>
            </a:fld>
            <a:endParaRPr lang="en-GB"/>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381000" y="404664"/>
            <a:ext cx="8382000" cy="1069848"/>
          </a:xfrm>
        </p:spPr>
        <p:txBody>
          <a:bodyPr anchor="ctr"/>
          <a:lstStyle>
            <a:lvl1pPr>
              <a:defRPr sz="4000" b="0" i="0" cap="none" baseline="0"/>
            </a:lvl1pPr>
          </a:lstStyle>
          <a:p>
            <a:r>
              <a:rPr kumimoji="0" lang="en-US" smtClean="0"/>
              <a:t>Click to edit Master title style</a:t>
            </a:r>
            <a:endParaRPr kumimoji="0" lang="en-US"/>
          </a:p>
        </p:txBody>
      </p:sp>
      <p:sp>
        <p:nvSpPr>
          <p:cNvPr id="3" name="Text Placeholder 2"/>
          <p:cNvSpPr>
            <a:spLocks noGrp="1"/>
          </p:cNvSpPr>
          <p:nvPr>
            <p:ph type="body" idx="1"/>
          </p:nvPr>
        </p:nvSpPr>
        <p:spPr>
          <a:xfrm>
            <a:off x="381000" y="1484784"/>
            <a:ext cx="4041648" cy="457200"/>
          </a:xfrm>
          <a:solidFill>
            <a:schemeClr val="accent2">
              <a:satMod val="150000"/>
              <a:alpha val="25000"/>
            </a:schemeClr>
          </a:solidFill>
          <a:ln w="12700">
            <a:solidFill>
              <a:schemeClr val="accent2"/>
            </a:solidFill>
          </a:ln>
        </p:spPr>
        <p:txBody>
          <a:bodyPr anchor="ctr">
            <a:noAutofit/>
          </a:bodyPr>
          <a:lstStyle>
            <a:lvl1pPr marL="45720" indent="0">
              <a:buNone/>
              <a:defRPr sz="1900" b="1">
                <a:solidFill>
                  <a:schemeClr val="tx1">
                    <a:tint val="95000"/>
                  </a:schemeClr>
                </a:solidFill>
              </a:defRPr>
            </a:lvl1pPr>
            <a:lvl2pPr>
              <a:buNone/>
              <a:defRPr sz="2000" b="1"/>
            </a:lvl2pPr>
            <a:lvl3pPr>
              <a:buNone/>
              <a:defRPr sz="1800" b="1"/>
            </a:lvl3pPr>
            <a:lvl4pPr>
              <a:buNone/>
              <a:defRPr sz="1600" b="1"/>
            </a:lvl4pPr>
            <a:lvl5pPr>
              <a:buNone/>
              <a:defRPr sz="1600" b="1"/>
            </a:lvl5pPr>
          </a:lstStyle>
          <a:p>
            <a:pPr lvl="0" eaLnBrk="1" latinLnBrk="0" hangingPunct="1"/>
            <a:r>
              <a:rPr kumimoji="0" lang="en-US" smtClean="0"/>
              <a:t>Click to edit Master text styles</a:t>
            </a:r>
          </a:p>
        </p:txBody>
      </p:sp>
      <p:sp>
        <p:nvSpPr>
          <p:cNvPr id="4" name="Text Placeholder 3"/>
          <p:cNvSpPr>
            <a:spLocks noGrp="1"/>
          </p:cNvSpPr>
          <p:nvPr>
            <p:ph type="body" sz="half" idx="3"/>
          </p:nvPr>
        </p:nvSpPr>
        <p:spPr>
          <a:xfrm>
            <a:off x="4721225" y="1484784"/>
            <a:ext cx="4041775" cy="457200"/>
          </a:xfrm>
          <a:solidFill>
            <a:schemeClr val="accent2">
              <a:satMod val="150000"/>
              <a:alpha val="25000"/>
            </a:schemeClr>
          </a:solidFill>
          <a:ln w="12700">
            <a:solidFill>
              <a:schemeClr val="accent2"/>
            </a:solidFill>
          </a:ln>
        </p:spPr>
        <p:txBody>
          <a:bodyPr anchor="ctr">
            <a:noAutofit/>
          </a:bodyPr>
          <a:lstStyle>
            <a:lvl1pPr marL="45720" indent="0">
              <a:buNone/>
              <a:defRPr sz="1900" b="1">
                <a:solidFill>
                  <a:schemeClr val="tx1">
                    <a:tint val="95000"/>
                  </a:schemeClr>
                </a:solidFill>
              </a:defRPr>
            </a:lvl1pPr>
            <a:lvl2pPr>
              <a:buNone/>
              <a:defRPr sz="2000" b="1"/>
            </a:lvl2pPr>
            <a:lvl3pPr>
              <a:buNone/>
              <a:defRPr sz="1800" b="1"/>
            </a:lvl3pPr>
            <a:lvl4pPr>
              <a:buNone/>
              <a:defRPr sz="1600" b="1"/>
            </a:lvl4pPr>
            <a:lvl5pPr>
              <a:buNone/>
              <a:defRPr sz="1600" b="1"/>
            </a:lvl5pPr>
          </a:lstStyle>
          <a:p>
            <a:pPr lvl="0" eaLnBrk="1" latinLnBrk="0" hangingPunct="1"/>
            <a:r>
              <a:rPr kumimoji="0" lang="en-US" smtClean="0"/>
              <a:t>Click to edit Master text styles</a:t>
            </a:r>
          </a:p>
        </p:txBody>
      </p:sp>
      <p:sp>
        <p:nvSpPr>
          <p:cNvPr id="5" name="Content Placeholder 4"/>
          <p:cNvSpPr>
            <a:spLocks noGrp="1"/>
          </p:cNvSpPr>
          <p:nvPr>
            <p:ph sz="quarter" idx="2"/>
          </p:nvPr>
        </p:nvSpPr>
        <p:spPr>
          <a:xfrm>
            <a:off x="381000" y="1988840"/>
            <a:ext cx="4041648" cy="4605879"/>
          </a:xfrm>
        </p:spPr>
        <p:txBody>
          <a:bodyPr/>
          <a:lstStyle>
            <a:lvl1pPr>
              <a:defRPr sz="2000"/>
            </a:lvl1pPr>
            <a:lvl2pPr>
              <a:defRPr sz="2000"/>
            </a:lvl2pPr>
            <a:lvl3pPr>
              <a:defRPr sz="1800"/>
            </a:lvl3pPr>
            <a:lvl4pPr>
              <a:defRPr sz="1600"/>
            </a:lvl4pPr>
            <a:lvl5pPr>
              <a:defRPr sz="16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6" name="Content Placeholder 5"/>
          <p:cNvSpPr>
            <a:spLocks noGrp="1"/>
          </p:cNvSpPr>
          <p:nvPr>
            <p:ph sz="quarter" idx="4"/>
          </p:nvPr>
        </p:nvSpPr>
        <p:spPr>
          <a:xfrm>
            <a:off x="4718304" y="1988840"/>
            <a:ext cx="4041775" cy="4605879"/>
          </a:xfrm>
        </p:spPr>
        <p:txBody>
          <a:bodyPr/>
          <a:lstStyle>
            <a:lvl1pPr>
              <a:defRPr sz="2000"/>
            </a:lvl1pPr>
            <a:lvl2pPr>
              <a:defRPr sz="2000"/>
            </a:lvl2pPr>
            <a:lvl3pPr>
              <a:defRPr sz="1800"/>
            </a:lvl3pPr>
            <a:lvl4pPr>
              <a:defRPr sz="1600"/>
            </a:lvl4pPr>
            <a:lvl5pPr>
              <a:defRPr sz="16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27" name="Slide Number Placeholder 26"/>
          <p:cNvSpPr>
            <a:spLocks noGrp="1"/>
          </p:cNvSpPr>
          <p:nvPr>
            <p:ph type="sldNum" sz="quarter" idx="11"/>
          </p:nvPr>
        </p:nvSpPr>
        <p:spPr/>
        <p:txBody>
          <a:bodyPr rtlCol="0"/>
          <a:lstStyle/>
          <a:p>
            <a:fld id="{B32D2D4F-B262-4018-8594-6B1FE2F875A5}" type="slidenum">
              <a:rPr lang="en-GB" smtClean="0"/>
              <a:pPr/>
              <a:t>‹#›</a:t>
            </a:fld>
            <a:endParaRPr lang="en-GB"/>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457200" y="404664"/>
            <a:ext cx="8229600" cy="576064"/>
          </a:xfrm>
        </p:spPr>
        <p:txBody>
          <a:bodyPr anchor="ctr"/>
          <a:lstStyle>
            <a:lvl1pPr>
              <a:defRPr sz="4000">
                <a:solidFill>
                  <a:schemeClr val="tx2"/>
                </a:solidFill>
              </a:defRPr>
            </a:lvl1pPr>
          </a:lstStyle>
          <a:p>
            <a:r>
              <a:rPr kumimoji="0" lang="en-US" smtClean="0"/>
              <a:t>Click to edit Master title style</a:t>
            </a:r>
            <a:endParaRPr kumimoji="0" lang="en-US" dirty="0"/>
          </a:p>
        </p:txBody>
      </p:sp>
      <p:sp>
        <p:nvSpPr>
          <p:cNvPr id="5" name="Slide Number Placeholder 4"/>
          <p:cNvSpPr>
            <a:spLocks noGrp="1"/>
          </p:cNvSpPr>
          <p:nvPr>
            <p:ph type="sldNum" sz="quarter" idx="12"/>
          </p:nvPr>
        </p:nvSpPr>
        <p:spPr>
          <a:xfrm>
            <a:off x="8174736" y="2272"/>
            <a:ext cx="762000" cy="365760"/>
          </a:xfrm>
        </p:spPr>
        <p:txBody>
          <a:bodyPr/>
          <a:lstStyle/>
          <a:p>
            <a:fld id="{B32D2D4F-B262-4018-8594-6B1FE2F875A5}" type="slidenum">
              <a:rPr lang="en-GB" smtClean="0"/>
              <a:pPr/>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4" name="Slide Number Placeholder 3"/>
          <p:cNvSpPr>
            <a:spLocks noGrp="1"/>
          </p:cNvSpPr>
          <p:nvPr>
            <p:ph type="sldNum" sz="quarter" idx="12"/>
          </p:nvPr>
        </p:nvSpPr>
        <p:spPr/>
        <p:txBody>
          <a:bodyPr/>
          <a:lstStyle/>
          <a:p>
            <a:fld id="{B32D2D4F-B262-4018-8594-6B1FE2F875A5}" type="slidenum">
              <a:rPr lang="en-GB" smtClean="0"/>
              <a:pPr/>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353496" y="620688"/>
            <a:ext cx="3383280" cy="877824"/>
          </a:xfrm>
        </p:spPr>
        <p:txBody>
          <a:bodyPr anchor="b"/>
          <a:lstStyle>
            <a:lvl1pPr algn="l">
              <a:buNone/>
              <a:defRPr sz="1800" b="1"/>
            </a:lvl1pPr>
          </a:lstStyle>
          <a:p>
            <a:r>
              <a:rPr kumimoji="0" lang="en-US" smtClean="0"/>
              <a:t>Click to edit Master title style</a:t>
            </a:r>
            <a:endParaRPr kumimoji="0" lang="en-US"/>
          </a:p>
        </p:txBody>
      </p:sp>
      <p:sp>
        <p:nvSpPr>
          <p:cNvPr id="3" name="Text Placeholder 2"/>
          <p:cNvSpPr>
            <a:spLocks noGrp="1"/>
          </p:cNvSpPr>
          <p:nvPr>
            <p:ph type="body" idx="2"/>
          </p:nvPr>
        </p:nvSpPr>
        <p:spPr>
          <a:xfrm>
            <a:off x="5353496" y="1556792"/>
            <a:ext cx="3383280" cy="5071655"/>
          </a:xfrm>
        </p:spPr>
        <p:txBody>
          <a:bodyPr/>
          <a:lstStyle>
            <a:lvl1pPr marL="9144" indent="0">
              <a:buNone/>
              <a:defRPr sz="1400"/>
            </a:lvl1pPr>
            <a:lvl2pPr>
              <a:buNone/>
              <a:defRPr sz="1200"/>
            </a:lvl2pPr>
            <a:lvl3pPr>
              <a:buNone/>
              <a:defRPr sz="1000"/>
            </a:lvl3pPr>
            <a:lvl4pPr>
              <a:buNone/>
              <a:defRPr sz="900"/>
            </a:lvl4pPr>
            <a:lvl5pPr>
              <a:buNone/>
              <a:defRPr sz="900"/>
            </a:lvl5pPr>
          </a:lstStyle>
          <a:p>
            <a:pPr lvl="0" eaLnBrk="1" latinLnBrk="0" hangingPunct="1"/>
            <a:r>
              <a:rPr kumimoji="0" lang="en-US" smtClean="0"/>
              <a:t>Click to edit Master text styles</a:t>
            </a:r>
          </a:p>
        </p:txBody>
      </p:sp>
      <p:sp>
        <p:nvSpPr>
          <p:cNvPr id="4" name="Content Placeholder 3"/>
          <p:cNvSpPr>
            <a:spLocks noGrp="1"/>
          </p:cNvSpPr>
          <p:nvPr>
            <p:ph sz="half" idx="1"/>
          </p:nvPr>
        </p:nvSpPr>
        <p:spPr>
          <a:xfrm>
            <a:off x="152400" y="476672"/>
            <a:ext cx="5102352" cy="6151775"/>
          </a:xfrm>
        </p:spPr>
        <p:txBody>
          <a:bodyPr/>
          <a:lstStyle>
            <a:lvl1pPr>
              <a:defRPr sz="3200"/>
            </a:lvl1pPr>
            <a:lvl2pPr>
              <a:defRPr sz="2800"/>
            </a:lvl2pPr>
            <a:lvl3pPr>
              <a:defRPr sz="2400"/>
            </a:lvl3pPr>
            <a:lvl4pPr>
              <a:defRPr sz="2000"/>
            </a:lvl4pPr>
            <a:lvl5pPr>
              <a:defRPr sz="20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7" name="Slide Number Placeholder 6"/>
          <p:cNvSpPr>
            <a:spLocks noGrp="1"/>
          </p:cNvSpPr>
          <p:nvPr>
            <p:ph type="sldNum" sz="quarter" idx="12"/>
          </p:nvPr>
        </p:nvSpPr>
        <p:spPr/>
        <p:txBody>
          <a:bodyPr/>
          <a:lstStyle/>
          <a:p>
            <a:fld id="{B32D2D4F-B262-4018-8594-6B1FE2F875A5}" type="slidenum">
              <a:rPr lang="en-GB" smtClean="0"/>
              <a:pPr/>
              <a:t>‹#›</a:t>
            </a:fld>
            <a:endParaRPr lang="en-GB"/>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440434" y="1109160"/>
            <a:ext cx="586803" cy="4681637"/>
          </a:xfrm>
        </p:spPr>
        <p:txBody>
          <a:bodyPr vert="vert270" lIns="45720" tIns="0" rIns="45720" anchor="t"/>
          <a:lstStyle>
            <a:lvl1pPr algn="ctr">
              <a:buNone/>
              <a:defRPr sz="2000" b="1"/>
            </a:lvl1pPr>
          </a:lstStyle>
          <a:p>
            <a:r>
              <a:rPr kumimoji="0" lang="en-US" smtClean="0"/>
              <a:t>Click to edit Master title style</a:t>
            </a:r>
            <a:endParaRPr kumimoji="0" lang="en-US"/>
          </a:p>
        </p:txBody>
      </p:sp>
      <p:sp>
        <p:nvSpPr>
          <p:cNvPr id="3" name="Picture Placeholder 2"/>
          <p:cNvSpPr>
            <a:spLocks noGrp="1"/>
          </p:cNvSpPr>
          <p:nvPr>
            <p:ph type="pic" idx="1"/>
          </p:nvPr>
        </p:nvSpPr>
        <p:spPr>
          <a:xfrm>
            <a:off x="403671" y="1143000"/>
            <a:ext cx="4572000" cy="4572000"/>
          </a:xfrm>
          <a:solidFill>
            <a:srgbClr val="EAEAEA"/>
          </a:solidFill>
          <a:ln w="50800">
            <a:solidFill>
              <a:srgbClr val="FFFFFF"/>
            </a:solidFill>
            <a:miter lim="800000"/>
          </a:ln>
          <a:effectLst>
            <a:outerShdw blurRad="57150" dist="31750" dir="4800000" algn="tl" rotWithShape="0">
              <a:srgbClr val="000000">
                <a:alpha val="25000"/>
              </a:srgbClr>
            </a:outerShdw>
          </a:effectLst>
          <a:scene3d>
            <a:camera prst="orthographicFront"/>
            <a:lightRig rig="twoPt" dir="t">
              <a:rot lat="0" lon="0" rev="7200000"/>
            </a:lightRig>
          </a:scene3d>
          <a:sp3d contourW="2540">
            <a:bevelT w="25400" h="19050"/>
            <a:contourClr>
              <a:srgbClr val="AEAEAE"/>
            </a:contourClr>
          </a:sp3d>
        </p:spPr>
        <p:txBody>
          <a:bodyPr/>
          <a:lstStyle>
            <a:lvl1pPr marL="0" indent="0">
              <a:buNone/>
              <a:defRPr sz="3200"/>
            </a:lvl1pPr>
          </a:lstStyle>
          <a:p>
            <a:r>
              <a:rPr kumimoji="0" lang="en-US" smtClean="0"/>
              <a:t>Click icon to add picture</a:t>
            </a:r>
            <a:endParaRPr kumimoji="0" lang="en-US" dirty="0"/>
          </a:p>
        </p:txBody>
      </p:sp>
      <p:sp>
        <p:nvSpPr>
          <p:cNvPr id="4" name="Text Placeholder 3"/>
          <p:cNvSpPr>
            <a:spLocks noGrp="1"/>
          </p:cNvSpPr>
          <p:nvPr>
            <p:ph type="body" sz="half" idx="2"/>
          </p:nvPr>
        </p:nvSpPr>
        <p:spPr>
          <a:xfrm>
            <a:off x="6088443" y="3274308"/>
            <a:ext cx="2590800" cy="2516489"/>
          </a:xfrm>
        </p:spPr>
        <p:txBody>
          <a:bodyPr lIns="0" tIns="0" rIns="45720" anchor="t"/>
          <a:lstStyle>
            <a:lvl1pPr marL="0" indent="0">
              <a:lnSpc>
                <a:spcPct val="100000"/>
              </a:lnSpc>
              <a:spcBef>
                <a:spcPts val="0"/>
              </a:spcBef>
              <a:buFontTx/>
              <a:buNone/>
              <a:defRPr sz="1300"/>
            </a:lvl1pPr>
            <a:lvl2pPr>
              <a:buFontTx/>
              <a:buNone/>
              <a:defRPr sz="1200"/>
            </a:lvl2pPr>
            <a:lvl3pPr>
              <a:buFontTx/>
              <a:buNone/>
              <a:defRPr sz="1000"/>
            </a:lvl3pPr>
            <a:lvl4pPr>
              <a:buFontTx/>
              <a:buNone/>
              <a:defRPr sz="900"/>
            </a:lvl4pPr>
            <a:lvl5pPr>
              <a:buFontTx/>
              <a:buNone/>
              <a:defRPr sz="900"/>
            </a:lvl5pPr>
          </a:lstStyle>
          <a:p>
            <a:pPr lvl="0" eaLnBrk="1" latinLnBrk="0" hangingPunct="1"/>
            <a:r>
              <a:rPr kumimoji="0" lang="en-US" smtClean="0"/>
              <a:t>Click to edit Master text styles</a:t>
            </a:r>
          </a:p>
        </p:txBody>
      </p:sp>
      <p:sp>
        <p:nvSpPr>
          <p:cNvPr id="7" name="Slide Number Placeholder 6"/>
          <p:cNvSpPr>
            <a:spLocks noGrp="1"/>
          </p:cNvSpPr>
          <p:nvPr>
            <p:ph type="sldNum" sz="quarter" idx="12"/>
          </p:nvPr>
        </p:nvSpPr>
        <p:spPr/>
        <p:txBody>
          <a:bodyPr/>
          <a:lstStyle/>
          <a:p>
            <a:fld id="{B32D2D4F-B262-4018-8594-6B1FE2F875A5}" type="slidenum">
              <a:rPr lang="en-GB" smtClean="0"/>
              <a:pPr/>
              <a:t>‹#›</a:t>
            </a:fld>
            <a:endParaRPr lang="en-GB"/>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6" name="Slide Number Placeholder 5"/>
          <p:cNvSpPr>
            <a:spLocks noGrp="1"/>
          </p:cNvSpPr>
          <p:nvPr>
            <p:ph type="sldNum" sz="quarter" idx="12"/>
          </p:nvPr>
        </p:nvSpPr>
        <p:spPr/>
        <p:txBody>
          <a:bodyPr/>
          <a:lstStyle/>
          <a:p>
            <a:fld id="{B32D2D4F-B262-4018-8594-6B1FE2F875A5}" type="slidenum">
              <a:rPr lang="en-GB" smtClean="0"/>
              <a:pPr/>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781800" y="620688"/>
            <a:ext cx="1905000" cy="6008712"/>
          </a:xfrm>
        </p:spPr>
        <p:txBody>
          <a:bodyPr vert="eaVert"/>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a:xfrm>
            <a:off x="457200" y="620688"/>
            <a:ext cx="6248400" cy="6008712"/>
          </a:xfrm>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6" name="Slide Number Placeholder 5"/>
          <p:cNvSpPr>
            <a:spLocks noGrp="1"/>
          </p:cNvSpPr>
          <p:nvPr>
            <p:ph type="sldNum" sz="quarter" idx="12"/>
          </p:nvPr>
        </p:nvSpPr>
        <p:spPr/>
        <p:txBody>
          <a:bodyPr/>
          <a:lstStyle/>
          <a:p>
            <a:fld id="{B32D2D4F-B262-4018-8594-6B1FE2F875A5}" type="slidenum">
              <a:rPr lang="en-GB" smtClean="0"/>
              <a:pPr/>
              <a:t>‹#›</a:t>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8" name="Rectangle 27"/>
          <p:cNvSpPr/>
          <p:nvPr/>
        </p:nvSpPr>
        <p:spPr>
          <a:xfrm>
            <a:off x="1" y="366818"/>
            <a:ext cx="9144000" cy="84407"/>
          </a:xfrm>
          <a:prstGeom prst="rect">
            <a:avLst/>
          </a:prstGeom>
          <a:solidFill>
            <a:schemeClr val="accent2">
              <a:alpha val="50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9" name="Rectangle 28"/>
          <p:cNvSpPr/>
          <p:nvPr/>
        </p:nvSpPr>
        <p:spPr>
          <a:xfrm>
            <a:off x="0" y="-1"/>
            <a:ext cx="9144000" cy="310663"/>
          </a:xfrm>
          <a:prstGeom prst="rect">
            <a:avLst/>
          </a:prstGeom>
          <a:solidFill>
            <a:schemeClr val="tx2">
              <a:alpha val="100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30" name="Rectangle 29"/>
          <p:cNvSpPr/>
          <p:nvPr/>
        </p:nvSpPr>
        <p:spPr>
          <a:xfrm>
            <a:off x="0" y="308276"/>
            <a:ext cx="9144001" cy="91441"/>
          </a:xfrm>
          <a:prstGeom prst="rect">
            <a:avLst/>
          </a:prstGeom>
          <a:solidFill>
            <a:schemeClr val="accent2">
              <a:alpha val="100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31" name="Rectangle 30"/>
          <p:cNvSpPr/>
          <p:nvPr/>
        </p:nvSpPr>
        <p:spPr>
          <a:xfrm flipV="1">
            <a:off x="5410182" y="360246"/>
            <a:ext cx="3733819" cy="91087"/>
          </a:xfrm>
          <a:prstGeom prst="rect">
            <a:avLst/>
          </a:prstGeom>
          <a:solidFill>
            <a:schemeClr val="accent2">
              <a:alpha val="100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32" name="Rectangle 31"/>
          <p:cNvSpPr/>
          <p:nvPr/>
        </p:nvSpPr>
        <p:spPr>
          <a:xfrm flipV="1">
            <a:off x="5410200" y="440112"/>
            <a:ext cx="3733801" cy="180035"/>
          </a:xfrm>
          <a:prstGeom prst="rect">
            <a:avLst/>
          </a:prstGeom>
          <a:solidFill>
            <a:schemeClr val="accent2">
              <a:alpha val="50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useBgFill="1">
        <p:nvSpPr>
          <p:cNvPr id="33" name="Rounded Rectangle 32"/>
          <p:cNvSpPr/>
          <p:nvPr/>
        </p:nvSpPr>
        <p:spPr bwMode="white">
          <a:xfrm>
            <a:off x="5407339" y="497504"/>
            <a:ext cx="3063240" cy="27432"/>
          </a:xfrm>
          <a:prstGeom prst="roundRect">
            <a:avLst>
              <a:gd name="adj" fmla="val 16667"/>
            </a:avLst>
          </a:prstGeom>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useBgFill="1">
        <p:nvSpPr>
          <p:cNvPr id="34" name="Rounded Rectangle 33"/>
          <p:cNvSpPr/>
          <p:nvPr/>
        </p:nvSpPr>
        <p:spPr bwMode="white">
          <a:xfrm>
            <a:off x="7373646" y="588943"/>
            <a:ext cx="1600200" cy="36576"/>
          </a:xfrm>
          <a:prstGeom prst="roundRect">
            <a:avLst>
              <a:gd name="adj" fmla="val 16667"/>
            </a:avLst>
          </a:prstGeom>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35" name="Rectangle 34"/>
          <p:cNvSpPr/>
          <p:nvPr/>
        </p:nvSpPr>
        <p:spPr bwMode="invGray">
          <a:xfrm>
            <a:off x="9084966" y="-2001"/>
            <a:ext cx="57626" cy="621792"/>
          </a:xfrm>
          <a:prstGeom prst="rect">
            <a:avLst/>
          </a:prstGeom>
          <a:solidFill>
            <a:srgbClr val="FFFFFF">
              <a:alpha val="65098"/>
            </a:srgb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36" name="Rectangle 35"/>
          <p:cNvSpPr/>
          <p:nvPr/>
        </p:nvSpPr>
        <p:spPr bwMode="invGray">
          <a:xfrm>
            <a:off x="9044481" y="-2001"/>
            <a:ext cx="27432" cy="621792"/>
          </a:xfrm>
          <a:prstGeom prst="rect">
            <a:avLst/>
          </a:prstGeom>
          <a:solidFill>
            <a:srgbClr val="FFFFFF">
              <a:alpha val="65098"/>
            </a:srgb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37" name="Rectangle 36"/>
          <p:cNvSpPr/>
          <p:nvPr/>
        </p:nvSpPr>
        <p:spPr bwMode="invGray">
          <a:xfrm>
            <a:off x="9025428" y="-2001"/>
            <a:ext cx="9144" cy="621792"/>
          </a:xfrm>
          <a:prstGeom prst="rect">
            <a:avLst/>
          </a:prstGeom>
          <a:solidFill>
            <a:srgbClr val="FFFFFF">
              <a:alpha val="60000"/>
            </a:srgb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38" name="Rectangle 37"/>
          <p:cNvSpPr/>
          <p:nvPr/>
        </p:nvSpPr>
        <p:spPr bwMode="invGray">
          <a:xfrm>
            <a:off x="8975423" y="-2001"/>
            <a:ext cx="27432" cy="621792"/>
          </a:xfrm>
          <a:prstGeom prst="rect">
            <a:avLst/>
          </a:prstGeom>
          <a:solidFill>
            <a:srgbClr val="FFFFFF">
              <a:alpha val="40000"/>
            </a:srgb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39" name="Rectangle 38"/>
          <p:cNvSpPr/>
          <p:nvPr/>
        </p:nvSpPr>
        <p:spPr bwMode="invGray">
          <a:xfrm>
            <a:off x="8915677" y="380"/>
            <a:ext cx="54864" cy="585216"/>
          </a:xfrm>
          <a:prstGeom prst="rect">
            <a:avLst/>
          </a:prstGeom>
          <a:solidFill>
            <a:srgbClr val="FFFFFF">
              <a:alpha val="20000"/>
            </a:srgb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40" name="Rectangle 39"/>
          <p:cNvSpPr/>
          <p:nvPr/>
        </p:nvSpPr>
        <p:spPr bwMode="invGray">
          <a:xfrm>
            <a:off x="8873475" y="380"/>
            <a:ext cx="9144" cy="585216"/>
          </a:xfrm>
          <a:prstGeom prst="rect">
            <a:avLst/>
          </a:prstGeom>
          <a:solidFill>
            <a:srgbClr val="FFFFFF">
              <a:alpha val="30196"/>
            </a:srgb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2" name="Title Placeholder 21"/>
          <p:cNvSpPr>
            <a:spLocks noGrp="1"/>
          </p:cNvSpPr>
          <p:nvPr>
            <p:ph type="title"/>
          </p:nvPr>
        </p:nvSpPr>
        <p:spPr>
          <a:xfrm>
            <a:off x="457200" y="404664"/>
            <a:ext cx="8229600" cy="576064"/>
          </a:xfrm>
          <a:prstGeom prst="rect">
            <a:avLst/>
          </a:prstGeom>
        </p:spPr>
        <p:txBody>
          <a:bodyPr vert="horz" anchor="ctr">
            <a:normAutofit/>
          </a:bodyPr>
          <a:lstStyle/>
          <a:p>
            <a:r>
              <a:rPr kumimoji="0" lang="en-US" smtClean="0"/>
              <a:t>Click to edit Master title style</a:t>
            </a:r>
            <a:endParaRPr kumimoji="0" lang="en-US" dirty="0"/>
          </a:p>
        </p:txBody>
      </p:sp>
      <p:sp>
        <p:nvSpPr>
          <p:cNvPr id="13" name="Text Placeholder 12"/>
          <p:cNvSpPr>
            <a:spLocks noGrp="1"/>
          </p:cNvSpPr>
          <p:nvPr>
            <p:ph type="body" idx="1"/>
          </p:nvPr>
        </p:nvSpPr>
        <p:spPr>
          <a:xfrm>
            <a:off x="457200" y="980728"/>
            <a:ext cx="8229600" cy="5593808"/>
          </a:xfrm>
          <a:prstGeom prst="rect">
            <a:avLst/>
          </a:prstGeom>
        </p:spPr>
        <p:txBody>
          <a:bodyPr vert="horz">
            <a:normAutofit/>
          </a:bodyPr>
          <a:lstStyle/>
          <a:p>
            <a:pPr lvl="0" eaLnBrk="1" latinLnBrk="0" hangingPunct="1"/>
            <a:r>
              <a:rPr kumimoji="0" lang="en-US" smtClean="0"/>
              <a:t>Click to edit Master text styles</a:t>
            </a:r>
          </a:p>
          <a:p>
            <a:pPr lvl="1" eaLnBrk="1" latinLnBrk="0" hangingPunct="1"/>
            <a:r>
              <a:rPr kumimoji="0" lang="en-US" smtClean="0"/>
              <a:t>Second level</a:t>
            </a:r>
          </a:p>
          <a:p>
            <a:pPr lvl="2" eaLnBrk="1" latinLnBrk="0" hangingPunct="1"/>
            <a:r>
              <a:rPr kumimoji="0" lang="en-US" smtClean="0"/>
              <a:t>Third level</a:t>
            </a:r>
          </a:p>
          <a:p>
            <a:pPr lvl="3" eaLnBrk="1" latinLnBrk="0" hangingPunct="1"/>
            <a:r>
              <a:rPr kumimoji="0" lang="en-US" smtClean="0"/>
              <a:t>Fourth level</a:t>
            </a:r>
          </a:p>
          <a:p>
            <a:pPr lvl="4" eaLnBrk="1" latinLnBrk="0" hangingPunct="1"/>
            <a:r>
              <a:rPr kumimoji="0" lang="en-US" smtClean="0"/>
              <a:t>Fifth level</a:t>
            </a:r>
            <a:endParaRPr kumimoji="0" lang="en-US" dirty="0"/>
          </a:p>
        </p:txBody>
      </p:sp>
      <p:sp>
        <p:nvSpPr>
          <p:cNvPr id="23" name="Slide Number Placeholder 22"/>
          <p:cNvSpPr>
            <a:spLocks noGrp="1"/>
          </p:cNvSpPr>
          <p:nvPr>
            <p:ph type="sldNum" sz="quarter" idx="4"/>
          </p:nvPr>
        </p:nvSpPr>
        <p:spPr>
          <a:xfrm>
            <a:off x="8174736" y="2272"/>
            <a:ext cx="762000" cy="365760"/>
          </a:xfrm>
          <a:prstGeom prst="rect">
            <a:avLst/>
          </a:prstGeom>
        </p:spPr>
        <p:txBody>
          <a:bodyPr vert="horz" anchor="b"/>
          <a:lstStyle>
            <a:lvl1pPr algn="r" eaLnBrk="1" latinLnBrk="0" hangingPunct="1">
              <a:defRPr kumimoji="0" sz="1800">
                <a:solidFill>
                  <a:srgbClr val="FFFFFF"/>
                </a:solidFill>
              </a:defRPr>
            </a:lvl1pPr>
          </a:lstStyle>
          <a:p>
            <a:fld id="{B32D2D4F-B262-4018-8594-6B1FE2F875A5}" type="slidenum">
              <a:rPr lang="en-GB" smtClean="0"/>
              <a:pPr/>
              <a:t>‹#›</a:t>
            </a:fld>
            <a:endParaRPr lang="en-GB"/>
          </a:p>
        </p:txBody>
      </p:sp>
    </p:spTree>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hf hdr="0" ftr="0"/>
  <p:txStyles>
    <p:titleStyle>
      <a:lvl1pPr algn="l" rtl="0" eaLnBrk="1" latinLnBrk="0" hangingPunct="1">
        <a:spcBef>
          <a:spcPct val="0"/>
        </a:spcBef>
        <a:buNone/>
        <a:defRPr kumimoji="0" sz="4000" kern="1200">
          <a:solidFill>
            <a:schemeClr val="tx2"/>
          </a:solidFill>
          <a:latin typeface="+mj-lt"/>
          <a:ea typeface="+mj-ea"/>
          <a:cs typeface="+mj-cs"/>
        </a:defRPr>
      </a:lvl1pPr>
    </p:titleStyle>
    <p:bodyStyle>
      <a:lvl1pPr marL="365760" indent="-256032" algn="l" rtl="0" eaLnBrk="1" latinLnBrk="0" hangingPunct="1">
        <a:spcBef>
          <a:spcPts val="300"/>
        </a:spcBef>
        <a:buClr>
          <a:schemeClr val="accent3"/>
        </a:buClr>
        <a:buFont typeface="Georgia"/>
        <a:buChar char="•"/>
        <a:defRPr kumimoji="0" sz="2800" kern="1200">
          <a:solidFill>
            <a:schemeClr val="tx1"/>
          </a:solidFill>
          <a:latin typeface="+mn-lt"/>
          <a:ea typeface="+mn-ea"/>
          <a:cs typeface="+mn-cs"/>
        </a:defRPr>
      </a:lvl1pPr>
      <a:lvl2pPr marL="658368" indent="-246888" algn="l" rtl="0" eaLnBrk="1" latinLnBrk="0" hangingPunct="1">
        <a:spcBef>
          <a:spcPts val="300"/>
        </a:spcBef>
        <a:buClr>
          <a:schemeClr val="accent2"/>
        </a:buClr>
        <a:buFont typeface="Georgia"/>
        <a:buChar char="▫"/>
        <a:defRPr kumimoji="0" sz="2600" kern="1200">
          <a:solidFill>
            <a:schemeClr val="accent2">
              <a:lumMod val="50000"/>
            </a:schemeClr>
          </a:solidFill>
          <a:latin typeface="+mn-lt"/>
          <a:ea typeface="+mn-ea"/>
          <a:cs typeface="+mn-cs"/>
        </a:defRPr>
      </a:lvl2pPr>
      <a:lvl3pPr marL="923544" indent="-219456" algn="l" rtl="0" eaLnBrk="1" latinLnBrk="0" hangingPunct="1">
        <a:spcBef>
          <a:spcPts val="300"/>
        </a:spcBef>
        <a:buClr>
          <a:schemeClr val="accent1"/>
        </a:buClr>
        <a:buFont typeface="Wingdings 2"/>
        <a:buChar char=""/>
        <a:defRPr kumimoji="0" sz="2400" kern="1200">
          <a:solidFill>
            <a:schemeClr val="accent1"/>
          </a:solidFill>
          <a:latin typeface="+mn-lt"/>
          <a:ea typeface="+mn-ea"/>
          <a:cs typeface="+mn-cs"/>
        </a:defRPr>
      </a:lvl3pPr>
      <a:lvl4pPr marL="1179576" indent="-201168" algn="l" rtl="0" eaLnBrk="1" latinLnBrk="0" hangingPunct="1">
        <a:spcBef>
          <a:spcPts val="300"/>
        </a:spcBef>
        <a:buClr>
          <a:schemeClr val="accent1"/>
        </a:buClr>
        <a:buFont typeface="Wingdings 2"/>
        <a:buChar char=""/>
        <a:defRPr kumimoji="0" sz="2200" kern="1200">
          <a:solidFill>
            <a:schemeClr val="accent1"/>
          </a:solidFill>
          <a:latin typeface="+mn-lt"/>
          <a:ea typeface="+mn-ea"/>
          <a:cs typeface="+mn-cs"/>
        </a:defRPr>
      </a:lvl4pPr>
      <a:lvl5pPr marL="1389888" indent="-182880" algn="l" rtl="0" eaLnBrk="1" latinLnBrk="0" hangingPunct="1">
        <a:spcBef>
          <a:spcPts val="300"/>
        </a:spcBef>
        <a:buClr>
          <a:schemeClr val="accent3"/>
        </a:buClr>
        <a:buFont typeface="Georgia"/>
        <a:buChar char="▫"/>
        <a:defRPr kumimoji="0" sz="2000" kern="1200">
          <a:solidFill>
            <a:schemeClr val="accent3"/>
          </a:solidFill>
          <a:latin typeface="+mn-lt"/>
          <a:ea typeface="+mn-ea"/>
          <a:cs typeface="+mn-cs"/>
        </a:defRPr>
      </a:lvl5pPr>
      <a:lvl6pPr marL="1609344" indent="-182880" algn="l" rtl="0" eaLnBrk="1" latinLnBrk="0" hangingPunct="1">
        <a:spcBef>
          <a:spcPts val="300"/>
        </a:spcBef>
        <a:buClr>
          <a:schemeClr val="accent3"/>
        </a:buClr>
        <a:buFont typeface="Georgia"/>
        <a:buChar char="▫"/>
        <a:defRPr kumimoji="0" sz="1800" kern="1200">
          <a:solidFill>
            <a:schemeClr val="accent3"/>
          </a:solidFill>
          <a:latin typeface="+mn-lt"/>
          <a:ea typeface="+mn-ea"/>
          <a:cs typeface="+mn-cs"/>
        </a:defRPr>
      </a:lvl6pPr>
      <a:lvl7pPr marL="1828800" indent="-182880" algn="l" rtl="0" eaLnBrk="1" latinLnBrk="0" hangingPunct="1">
        <a:spcBef>
          <a:spcPts val="300"/>
        </a:spcBef>
        <a:buClr>
          <a:schemeClr val="accent3"/>
        </a:buClr>
        <a:buFont typeface="Georgia"/>
        <a:buChar char="▫"/>
        <a:defRPr kumimoji="0" sz="1600" kern="1200">
          <a:solidFill>
            <a:schemeClr val="accent3"/>
          </a:solidFill>
          <a:latin typeface="+mn-lt"/>
          <a:ea typeface="+mn-ea"/>
          <a:cs typeface="+mn-cs"/>
        </a:defRPr>
      </a:lvl7pPr>
      <a:lvl8pPr marL="2029968" indent="-182880" algn="l" rtl="0" eaLnBrk="1" latinLnBrk="0" hangingPunct="1">
        <a:spcBef>
          <a:spcPts val="300"/>
        </a:spcBef>
        <a:buClr>
          <a:schemeClr val="accent3"/>
        </a:buClr>
        <a:buFont typeface="Georgia"/>
        <a:buChar char="◦"/>
        <a:defRPr kumimoji="0" sz="1500" kern="1200">
          <a:solidFill>
            <a:schemeClr val="accent3"/>
          </a:solidFill>
          <a:latin typeface="+mn-lt"/>
          <a:ea typeface="+mn-ea"/>
          <a:cs typeface="+mn-cs"/>
        </a:defRPr>
      </a:lvl8pPr>
      <a:lvl9pPr marL="2240280" indent="-182880" algn="l" rtl="0" eaLnBrk="1" latinLnBrk="0" hangingPunct="1">
        <a:spcBef>
          <a:spcPts val="300"/>
        </a:spcBef>
        <a:buClr>
          <a:schemeClr val="accent3"/>
        </a:buClr>
        <a:buFont typeface="Georgia"/>
        <a:buChar char="◦"/>
        <a:defRPr kumimoji="0" sz="1400" kern="1200" baseline="0">
          <a:solidFill>
            <a:schemeClr val="accent3"/>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smtClean="0"/>
              <a:t>Data Warehousing</a:t>
            </a:r>
            <a:endParaRPr lang="en-GB" dirty="0"/>
          </a:p>
        </p:txBody>
      </p:sp>
      <p:sp>
        <p:nvSpPr>
          <p:cNvPr id="3" name="Subtitle 2"/>
          <p:cNvSpPr>
            <a:spLocks noGrp="1"/>
          </p:cNvSpPr>
          <p:nvPr>
            <p:ph type="subTitle" idx="1"/>
          </p:nvPr>
        </p:nvSpPr>
        <p:spPr/>
        <p:txBody>
          <a:bodyPr>
            <a:normAutofit/>
          </a:bodyPr>
          <a:lstStyle/>
          <a:p>
            <a:r>
              <a:rPr lang="en-GB" dirty="0" smtClean="0"/>
              <a:t>ACCA6026</a:t>
            </a:r>
            <a:endParaRPr lang="en-GB" dirty="0" smtClean="0"/>
          </a:p>
          <a:p>
            <a:r>
              <a:rPr lang="en-GB" dirty="0" smtClean="0"/>
              <a:t>Lecture 10 – ETL </a:t>
            </a:r>
            <a:r>
              <a:rPr lang="en-GB" dirty="0" smtClean="0"/>
              <a:t>Development</a:t>
            </a:r>
          </a:p>
          <a:p>
            <a:endParaRPr lang="en-GB" dirty="0" smtClean="0"/>
          </a:p>
          <a:p>
            <a:r>
              <a:rPr lang="en-GB" dirty="0" smtClean="0"/>
              <a:t>Dr </a:t>
            </a:r>
            <a:r>
              <a:rPr lang="en-GB" dirty="0" err="1" smtClean="0"/>
              <a:t>Nik</a:t>
            </a:r>
            <a:r>
              <a:rPr lang="en-GB" dirty="0" smtClean="0"/>
              <a:t> Whitehead</a:t>
            </a:r>
            <a:endParaRPr lang="en-GB"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Plan! Plan! Plan!</a:t>
            </a:r>
            <a:endParaRPr lang="en-GB" dirty="0"/>
          </a:p>
        </p:txBody>
      </p:sp>
      <p:sp>
        <p:nvSpPr>
          <p:cNvPr id="3" name="Content Placeholder 2"/>
          <p:cNvSpPr>
            <a:spLocks noGrp="1"/>
          </p:cNvSpPr>
          <p:nvPr>
            <p:ph idx="1"/>
          </p:nvPr>
        </p:nvSpPr>
        <p:spPr/>
        <p:txBody>
          <a:bodyPr/>
          <a:lstStyle/>
          <a:p>
            <a:r>
              <a:rPr lang="en-GB" dirty="0" smtClean="0"/>
              <a:t>Building the ETL software is a complex process that needs to be fully documented</a:t>
            </a:r>
          </a:p>
          <a:p>
            <a:r>
              <a:rPr lang="en-GB" dirty="0" smtClean="0"/>
              <a:t>Before starting to design this software you need to have completed</a:t>
            </a:r>
          </a:p>
          <a:p>
            <a:pPr lvl="1"/>
            <a:r>
              <a:rPr lang="en-GB" dirty="0" smtClean="0"/>
              <a:t>The logical design of the data warehouse</a:t>
            </a:r>
          </a:p>
          <a:p>
            <a:pPr lvl="1"/>
            <a:r>
              <a:rPr lang="en-GB" dirty="0" smtClean="0"/>
              <a:t>The creation of all necessary tables within the DW</a:t>
            </a:r>
          </a:p>
          <a:p>
            <a:pPr lvl="1"/>
            <a:r>
              <a:rPr lang="en-GB" dirty="0" smtClean="0"/>
              <a:t>The high-level architecture plan</a:t>
            </a:r>
          </a:p>
          <a:p>
            <a:pPr lvl="1"/>
            <a:r>
              <a:rPr lang="en-GB" dirty="0" smtClean="0"/>
              <a:t>The source-target mapping for all data elements</a:t>
            </a:r>
          </a:p>
          <a:p>
            <a:r>
              <a:rPr lang="en-GB" dirty="0" smtClean="0"/>
              <a:t>You should also have identified what tools are available to you and worked out the processing load that your ETL system will put on the source system, the staging system and the DW itself</a:t>
            </a:r>
          </a:p>
        </p:txBody>
      </p:sp>
      <p:sp>
        <p:nvSpPr>
          <p:cNvPr id="4" name="Slide Number Placeholder 3"/>
          <p:cNvSpPr>
            <a:spLocks noGrp="1"/>
          </p:cNvSpPr>
          <p:nvPr>
            <p:ph type="sldNum" sz="quarter" idx="12"/>
          </p:nvPr>
        </p:nvSpPr>
        <p:spPr/>
        <p:txBody>
          <a:bodyPr/>
          <a:lstStyle/>
          <a:p>
            <a:fld id="{B32D2D4F-B262-4018-8594-6B1FE2F875A5}" type="slidenum">
              <a:rPr lang="en-GB" smtClean="0"/>
              <a:pPr/>
              <a:t>2</a:t>
            </a:fld>
            <a:endParaRPr lang="en-GB"/>
          </a:p>
        </p:txBody>
      </p:sp>
    </p:spTree>
    <p:extLst>
      <p:ext uri="{BB962C8B-B14F-4D97-AF65-F5344CB8AC3E}">
        <p14:creationId xmlns:p14="http://schemas.microsoft.com/office/powerpoint/2010/main" val="242141716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Plan! Plan! Plan!</a:t>
            </a:r>
            <a:endParaRPr lang="en-GB" dirty="0"/>
          </a:p>
        </p:txBody>
      </p:sp>
      <p:sp>
        <p:nvSpPr>
          <p:cNvPr id="3" name="Content Placeholder 2"/>
          <p:cNvSpPr>
            <a:spLocks noGrp="1"/>
          </p:cNvSpPr>
          <p:nvPr>
            <p:ph idx="1"/>
          </p:nvPr>
        </p:nvSpPr>
        <p:spPr/>
        <p:txBody>
          <a:bodyPr/>
          <a:lstStyle/>
          <a:p>
            <a:r>
              <a:rPr lang="en-GB" dirty="0" smtClean="0"/>
              <a:t>ETL development should follow the usual fundamental systems development practices</a:t>
            </a:r>
          </a:p>
          <a:p>
            <a:pPr lvl="1"/>
            <a:r>
              <a:rPr lang="en-GB" dirty="0" smtClean="0"/>
              <a:t>Set up header format and comment fields for code</a:t>
            </a:r>
          </a:p>
          <a:p>
            <a:pPr lvl="1"/>
            <a:r>
              <a:rPr lang="en-GB" dirty="0" smtClean="0"/>
              <a:t>Hold regular design reviews to allow changes</a:t>
            </a:r>
          </a:p>
          <a:p>
            <a:pPr lvl="1"/>
            <a:r>
              <a:rPr lang="en-GB" dirty="0" smtClean="0"/>
              <a:t>Write clean, well-commented code</a:t>
            </a:r>
          </a:p>
          <a:p>
            <a:pPr lvl="1"/>
            <a:r>
              <a:rPr lang="en-GB" dirty="0" smtClean="0"/>
              <a:t>Define and stick to naming standards</a:t>
            </a:r>
          </a:p>
          <a:p>
            <a:pPr lvl="1"/>
            <a:r>
              <a:rPr lang="en-GB" dirty="0" smtClean="0"/>
              <a:t>Use a code library and management system</a:t>
            </a:r>
          </a:p>
          <a:p>
            <a:pPr lvl="1"/>
            <a:r>
              <a:rPr lang="en-GB" dirty="0" smtClean="0"/>
              <a:t>Test everything – unit testing and system testing</a:t>
            </a:r>
          </a:p>
          <a:p>
            <a:pPr lvl="1"/>
            <a:r>
              <a:rPr lang="en-GB" dirty="0" smtClean="0"/>
              <a:t>Document everything</a:t>
            </a:r>
            <a:endParaRPr lang="en-GB" dirty="0"/>
          </a:p>
        </p:txBody>
      </p:sp>
      <p:sp>
        <p:nvSpPr>
          <p:cNvPr id="4" name="Slide Number Placeholder 3"/>
          <p:cNvSpPr>
            <a:spLocks noGrp="1"/>
          </p:cNvSpPr>
          <p:nvPr>
            <p:ph type="sldNum" sz="quarter" idx="12"/>
          </p:nvPr>
        </p:nvSpPr>
        <p:spPr/>
        <p:txBody>
          <a:bodyPr/>
          <a:lstStyle/>
          <a:p>
            <a:fld id="{B32D2D4F-B262-4018-8594-6B1FE2F875A5}" type="slidenum">
              <a:rPr lang="en-GB" smtClean="0"/>
              <a:pPr/>
              <a:t>3</a:t>
            </a:fld>
            <a:endParaRPr lang="en-GB"/>
          </a:p>
        </p:txBody>
      </p:sp>
    </p:spTree>
    <p:extLst>
      <p:ext uri="{BB962C8B-B14F-4D97-AF65-F5344CB8AC3E}">
        <p14:creationId xmlns:p14="http://schemas.microsoft.com/office/powerpoint/2010/main" val="294381480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Plan! Plan! Plan!</a:t>
            </a:r>
            <a:endParaRPr lang="en-GB" dirty="0"/>
          </a:p>
        </p:txBody>
      </p:sp>
      <p:graphicFrame>
        <p:nvGraphicFramePr>
          <p:cNvPr id="5" name="Content Placeholder 4"/>
          <p:cNvGraphicFramePr>
            <a:graphicFrameLocks noGrp="1"/>
          </p:cNvGraphicFramePr>
          <p:nvPr>
            <p:ph idx="1"/>
            <p:extLst>
              <p:ext uri="{D42A27DB-BD31-4B8C-83A1-F6EECF244321}">
                <p14:modId xmlns:p14="http://schemas.microsoft.com/office/powerpoint/2010/main" val="4072418048"/>
              </p:ext>
            </p:extLst>
          </p:nvPr>
        </p:nvGraphicFramePr>
        <p:xfrm>
          <a:off x="457200" y="981075"/>
          <a:ext cx="8229600" cy="4682877"/>
        </p:xfrm>
        <a:graphic>
          <a:graphicData uri="http://schemas.openxmlformats.org/drawingml/2006/table">
            <a:tbl>
              <a:tblPr firstRow="1" bandRow="1">
                <a:tableStyleId>{5940675A-B579-460E-94D1-54222C63F5DA}</a:tableStyleId>
              </a:tblPr>
              <a:tblGrid>
                <a:gridCol w="5626968">
                  <a:extLst>
                    <a:ext uri="{9D8B030D-6E8A-4147-A177-3AD203B41FA5}">
                      <a16:colId xmlns:a16="http://schemas.microsoft.com/office/drawing/2014/main" val="20000"/>
                    </a:ext>
                  </a:extLst>
                </a:gridCol>
                <a:gridCol w="648072">
                  <a:extLst>
                    <a:ext uri="{9D8B030D-6E8A-4147-A177-3AD203B41FA5}">
                      <a16:colId xmlns:a16="http://schemas.microsoft.com/office/drawing/2014/main" val="20001"/>
                    </a:ext>
                  </a:extLst>
                </a:gridCol>
                <a:gridCol w="648072">
                  <a:extLst>
                    <a:ext uri="{9D8B030D-6E8A-4147-A177-3AD203B41FA5}">
                      <a16:colId xmlns:a16="http://schemas.microsoft.com/office/drawing/2014/main" val="20002"/>
                    </a:ext>
                  </a:extLst>
                </a:gridCol>
                <a:gridCol w="648072">
                  <a:extLst>
                    <a:ext uri="{9D8B030D-6E8A-4147-A177-3AD203B41FA5}">
                      <a16:colId xmlns:a16="http://schemas.microsoft.com/office/drawing/2014/main" val="20003"/>
                    </a:ext>
                  </a:extLst>
                </a:gridCol>
                <a:gridCol w="658416">
                  <a:extLst>
                    <a:ext uri="{9D8B030D-6E8A-4147-A177-3AD203B41FA5}">
                      <a16:colId xmlns:a16="http://schemas.microsoft.com/office/drawing/2014/main" val="20004"/>
                    </a:ext>
                  </a:extLst>
                </a:gridCol>
              </a:tblGrid>
              <a:tr h="2015877">
                <a:tc>
                  <a:txBody>
                    <a:bodyPr/>
                    <a:lstStyle/>
                    <a:p>
                      <a:endParaRPr lang="en-GB" dirty="0"/>
                    </a:p>
                  </a:txBody>
                  <a:tcPr>
                    <a:lnL w="12700" cmpd="sng">
                      <a:noFill/>
                    </a:lnL>
                    <a:lnR w="12700" cmpd="sng">
                      <a:noFill/>
                    </a:lnR>
                    <a:lnT w="12700" cmpd="sng">
                      <a:noFill/>
                    </a:lnT>
                    <a:lnB w="12700" cmpd="sng">
                      <a:noFill/>
                    </a:lnB>
                    <a:lnTlToBr w="12700" cmpd="sng">
                      <a:noFill/>
                      <a:prstDash val="solid"/>
                    </a:lnTlToBr>
                    <a:lnBlToTr w="12700" cmpd="sng">
                      <a:noFill/>
                      <a:prstDash val="solid"/>
                    </a:lnBlToTr>
                  </a:tcPr>
                </a:tc>
                <a:tc rowSpan="2">
                  <a:txBody>
                    <a:bodyPr/>
                    <a:lstStyle/>
                    <a:p>
                      <a:pPr algn="l"/>
                      <a:r>
                        <a:rPr lang="en-GB" sz="1600" dirty="0" smtClean="0"/>
                        <a:t>Extracting Data</a:t>
                      </a:r>
                      <a:endParaRPr lang="en-GB" sz="1600" dirty="0"/>
                    </a:p>
                  </a:txBody>
                  <a:tcPr vert="vert270" anchor="ctr">
                    <a:lnL w="12700" cmpd="sng">
                      <a:noFill/>
                    </a:lnL>
                    <a:lnR w="12700" cmpd="sng">
                      <a:noFill/>
                    </a:lnR>
                    <a:lnT w="12700" cmpd="sng">
                      <a:noFill/>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tc rowSpan="2">
                  <a:txBody>
                    <a:bodyPr/>
                    <a:lstStyle/>
                    <a:p>
                      <a:pPr algn="l"/>
                      <a:r>
                        <a:rPr lang="en-GB" sz="1600" dirty="0" smtClean="0"/>
                        <a:t>Cleaning &amp; Conforming</a:t>
                      </a:r>
                      <a:endParaRPr lang="en-GB" sz="1600" dirty="0"/>
                    </a:p>
                  </a:txBody>
                  <a:tcPr vert="vert270" anchor="ctr">
                    <a:lnL w="12700" cmpd="sng">
                      <a:noFill/>
                    </a:lnL>
                    <a:lnR w="12700" cmpd="sng">
                      <a:noFill/>
                    </a:lnR>
                    <a:lnT w="12700" cmpd="sng">
                      <a:noFill/>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tc rowSpan="2">
                  <a:txBody>
                    <a:bodyPr/>
                    <a:lstStyle/>
                    <a:p>
                      <a:pPr algn="l"/>
                      <a:r>
                        <a:rPr lang="en-GB" sz="1600" dirty="0" smtClean="0"/>
                        <a:t>Delivering for Presentation</a:t>
                      </a:r>
                      <a:endParaRPr lang="en-GB" sz="1600" dirty="0"/>
                    </a:p>
                  </a:txBody>
                  <a:tcPr vert="vert270" anchor="ctr">
                    <a:lnL w="12700" cmpd="sng">
                      <a:noFill/>
                    </a:lnL>
                    <a:lnR w="12700" cmpd="sng">
                      <a:noFill/>
                    </a:lnR>
                    <a:lnT w="12700" cmpd="sng">
                      <a:noFill/>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tc rowSpan="2">
                  <a:txBody>
                    <a:bodyPr/>
                    <a:lstStyle/>
                    <a:p>
                      <a:pPr algn="l"/>
                      <a:r>
                        <a:rPr lang="en-GB" sz="1600" dirty="0" smtClean="0"/>
                        <a:t>Managing the ETL</a:t>
                      </a:r>
                      <a:r>
                        <a:rPr lang="en-GB" sz="1600" baseline="0" dirty="0" smtClean="0"/>
                        <a:t> Environment</a:t>
                      </a:r>
                      <a:endParaRPr lang="en-GB" sz="1600" dirty="0"/>
                    </a:p>
                  </a:txBody>
                  <a:tcPr vert="vert270" anchor="ctr">
                    <a:lnL w="12700" cmpd="sng">
                      <a:noFill/>
                    </a:lnL>
                    <a:lnR w="12700" cmpd="sng">
                      <a:noFill/>
                    </a:lnR>
                    <a:lnT w="12700" cmpd="sng">
                      <a:noFill/>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extLst>
                  <a:ext uri="{0D108BD9-81ED-4DB2-BD59-A6C34878D82A}">
                    <a16:rowId xmlns:a16="http://schemas.microsoft.com/office/drawing/2014/main" val="10000"/>
                  </a:ext>
                </a:extLst>
              </a:tr>
              <a:tr h="370840">
                <a:tc>
                  <a:txBody>
                    <a:bodyPr/>
                    <a:lstStyle/>
                    <a:p>
                      <a:r>
                        <a:rPr lang="en-GB" dirty="0" smtClean="0"/>
                        <a:t>Phase 1 - PLAN</a:t>
                      </a:r>
                      <a:endParaRPr lang="en-GB" dirty="0"/>
                    </a:p>
                  </a:txBody>
                  <a:tcPr>
                    <a:lnL w="12700" cmpd="sng">
                      <a:noFill/>
                    </a:lnL>
                    <a:lnR w="12700" cmpd="sng">
                      <a:noFill/>
                    </a:lnR>
                    <a:lnT w="12700" cmpd="sng">
                      <a:noFill/>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tc vMerge="1">
                  <a:txBody>
                    <a:bodyPr/>
                    <a:lstStyle/>
                    <a:p>
                      <a:pPr algn="ctr"/>
                      <a:endParaRPr lang="en-GB" dirty="0"/>
                    </a:p>
                  </a:txBody>
                  <a:tcPr anchor="ctr"/>
                </a:tc>
                <a:tc vMerge="1">
                  <a:txBody>
                    <a:bodyPr/>
                    <a:lstStyle/>
                    <a:p>
                      <a:pPr algn="ctr"/>
                      <a:endParaRPr lang="en-GB" dirty="0"/>
                    </a:p>
                  </a:txBody>
                  <a:tcPr anchor="ctr"/>
                </a:tc>
                <a:tc vMerge="1">
                  <a:txBody>
                    <a:bodyPr/>
                    <a:lstStyle/>
                    <a:p>
                      <a:pPr algn="ctr"/>
                      <a:endParaRPr lang="en-GB" dirty="0"/>
                    </a:p>
                  </a:txBody>
                  <a:tcPr anchor="ctr"/>
                </a:tc>
                <a:tc vMerge="1">
                  <a:txBody>
                    <a:bodyPr/>
                    <a:lstStyle/>
                    <a:p>
                      <a:pPr algn="ctr"/>
                      <a:endParaRPr lang="en-GB" dirty="0"/>
                    </a:p>
                  </a:txBody>
                  <a:tcPr anchor="ctr"/>
                </a:tc>
                <a:extLst>
                  <a:ext uri="{0D108BD9-81ED-4DB2-BD59-A6C34878D82A}">
                    <a16:rowId xmlns:a16="http://schemas.microsoft.com/office/drawing/2014/main" val="10001"/>
                  </a:ext>
                </a:extLst>
              </a:tr>
              <a:tr h="370840">
                <a:tc>
                  <a:txBody>
                    <a:bodyPr/>
                    <a:lstStyle/>
                    <a:p>
                      <a:r>
                        <a:rPr lang="en-GB" dirty="0" smtClean="0"/>
                        <a:t>Create high-level, 1-page schematic of source-target</a:t>
                      </a:r>
                      <a:r>
                        <a:rPr lang="en-GB" baseline="0" dirty="0" smtClean="0"/>
                        <a:t> flow</a:t>
                      </a:r>
                      <a:endParaRPr lang="en-GB" dirty="0"/>
                    </a:p>
                  </a:txBody>
                  <a:tcPr>
                    <a:lnT w="12700" cap="flat" cmpd="sng" algn="ctr">
                      <a:solidFill>
                        <a:schemeClr val="tx1"/>
                      </a:solidFill>
                      <a:prstDash val="solid"/>
                      <a:round/>
                      <a:headEnd type="none" w="med" len="med"/>
                      <a:tailEnd type="none" w="med" len="med"/>
                    </a:lnT>
                  </a:tcPr>
                </a:tc>
                <a:tc>
                  <a:txBody>
                    <a:bodyPr/>
                    <a:lstStyle/>
                    <a:p>
                      <a:pPr algn="ctr"/>
                      <a:r>
                        <a:rPr lang="en-GB" dirty="0" smtClean="0"/>
                        <a:t>X</a:t>
                      </a:r>
                      <a:endParaRPr lang="en-GB" dirty="0"/>
                    </a:p>
                  </a:txBody>
                  <a:tcPr anchor="ctr">
                    <a:lnT w="12700" cap="flat" cmpd="sng" algn="ctr">
                      <a:solidFill>
                        <a:schemeClr val="tx1"/>
                      </a:solidFill>
                      <a:prstDash val="solid"/>
                      <a:round/>
                      <a:headEnd type="none" w="med" len="med"/>
                      <a:tailEnd type="none" w="med" len="med"/>
                    </a:lnT>
                  </a:tcPr>
                </a:tc>
                <a:tc>
                  <a:txBody>
                    <a:bodyPr/>
                    <a:lstStyle/>
                    <a:p>
                      <a:pPr algn="ctr"/>
                      <a:endParaRPr lang="en-GB"/>
                    </a:p>
                  </a:txBody>
                  <a:tcPr anchor="ctr">
                    <a:lnT w="12700" cap="flat" cmpd="sng" algn="ctr">
                      <a:solidFill>
                        <a:schemeClr val="tx1"/>
                      </a:solidFill>
                      <a:prstDash val="solid"/>
                      <a:round/>
                      <a:headEnd type="none" w="med" len="med"/>
                      <a:tailEnd type="none" w="med" len="med"/>
                    </a:lnT>
                  </a:tcPr>
                </a:tc>
                <a:tc>
                  <a:txBody>
                    <a:bodyPr/>
                    <a:lstStyle/>
                    <a:p>
                      <a:pPr algn="ctr"/>
                      <a:endParaRPr lang="en-GB"/>
                    </a:p>
                  </a:txBody>
                  <a:tcPr anchor="ctr">
                    <a:lnT w="12700" cap="flat" cmpd="sng" algn="ctr">
                      <a:solidFill>
                        <a:schemeClr val="tx1"/>
                      </a:solidFill>
                      <a:prstDash val="solid"/>
                      <a:round/>
                      <a:headEnd type="none" w="med" len="med"/>
                      <a:tailEnd type="none" w="med" len="med"/>
                    </a:lnT>
                  </a:tcPr>
                </a:tc>
                <a:tc>
                  <a:txBody>
                    <a:bodyPr/>
                    <a:lstStyle/>
                    <a:p>
                      <a:pPr algn="ctr"/>
                      <a:endParaRPr lang="en-GB" dirty="0"/>
                    </a:p>
                  </a:txBody>
                  <a:tcPr anchor="ctr">
                    <a:lnT w="12700" cap="flat" cmpd="sng" algn="ctr">
                      <a:solidFill>
                        <a:schemeClr val="tx1"/>
                      </a:solidFill>
                      <a:prstDash val="solid"/>
                      <a:round/>
                      <a:headEnd type="none" w="med" len="med"/>
                      <a:tailEnd type="none" w="med" len="med"/>
                    </a:lnT>
                  </a:tcPr>
                </a:tc>
                <a:extLst>
                  <a:ext uri="{0D108BD9-81ED-4DB2-BD59-A6C34878D82A}">
                    <a16:rowId xmlns:a16="http://schemas.microsoft.com/office/drawing/2014/main" val="10002"/>
                  </a:ext>
                </a:extLst>
              </a:tr>
              <a:tr h="370840">
                <a:tc>
                  <a:txBody>
                    <a:bodyPr/>
                    <a:lstStyle/>
                    <a:p>
                      <a:r>
                        <a:rPr lang="en-GB" dirty="0" smtClean="0"/>
                        <a:t>Test, choose and implement an ETL tool</a:t>
                      </a:r>
                      <a:endParaRPr lang="en-GB" dirty="0"/>
                    </a:p>
                  </a:txBody>
                  <a:tcPr/>
                </a:tc>
                <a:tc>
                  <a:txBody>
                    <a:bodyPr/>
                    <a:lstStyle/>
                    <a:p>
                      <a:pPr algn="ctr"/>
                      <a:endParaRPr lang="en-GB" dirty="0"/>
                    </a:p>
                  </a:txBody>
                  <a:tcPr anchor="ctr"/>
                </a:tc>
                <a:tc>
                  <a:txBody>
                    <a:bodyPr/>
                    <a:lstStyle/>
                    <a:p>
                      <a:pPr algn="ctr"/>
                      <a:endParaRPr lang="en-GB" dirty="0"/>
                    </a:p>
                  </a:txBody>
                  <a:tcPr anchor="ctr"/>
                </a:tc>
                <a:tc>
                  <a:txBody>
                    <a:bodyPr/>
                    <a:lstStyle/>
                    <a:p>
                      <a:pPr algn="ctr"/>
                      <a:endParaRPr lang="en-GB" dirty="0"/>
                    </a:p>
                  </a:txBody>
                  <a:tcPr anchor="ctr"/>
                </a:tc>
                <a:tc>
                  <a:txBody>
                    <a:bodyPr/>
                    <a:lstStyle/>
                    <a:p>
                      <a:pPr algn="ctr"/>
                      <a:endParaRPr lang="en-GB" dirty="0"/>
                    </a:p>
                  </a:txBody>
                  <a:tcPr anchor="ctr"/>
                </a:tc>
                <a:extLst>
                  <a:ext uri="{0D108BD9-81ED-4DB2-BD59-A6C34878D82A}">
                    <a16:rowId xmlns:a16="http://schemas.microsoft.com/office/drawing/2014/main" val="10003"/>
                  </a:ext>
                </a:extLst>
              </a:tr>
              <a:tr h="370840">
                <a:tc>
                  <a:txBody>
                    <a:bodyPr/>
                    <a:lstStyle/>
                    <a:p>
                      <a:r>
                        <a:rPr lang="en-GB" dirty="0" smtClean="0"/>
                        <a:t>Develop default</a:t>
                      </a:r>
                      <a:r>
                        <a:rPr lang="en-GB" baseline="0" dirty="0" smtClean="0"/>
                        <a:t> strategies for dimension management, error handling, and other processes</a:t>
                      </a:r>
                      <a:endParaRPr lang="en-GB" dirty="0"/>
                    </a:p>
                  </a:txBody>
                  <a:tcPr/>
                </a:tc>
                <a:tc>
                  <a:txBody>
                    <a:bodyPr/>
                    <a:lstStyle/>
                    <a:p>
                      <a:pPr algn="ctr"/>
                      <a:r>
                        <a:rPr lang="en-GB" dirty="0" smtClean="0"/>
                        <a:t>X</a:t>
                      </a:r>
                      <a:endParaRPr lang="en-GB" dirty="0"/>
                    </a:p>
                  </a:txBody>
                  <a:tcPr anchor="ctr"/>
                </a:tc>
                <a:tc>
                  <a:txBody>
                    <a:bodyPr/>
                    <a:lstStyle/>
                    <a:p>
                      <a:pPr algn="ctr"/>
                      <a:r>
                        <a:rPr lang="en-GB" dirty="0" smtClean="0"/>
                        <a:t>X</a:t>
                      </a:r>
                      <a:endParaRPr lang="en-GB" dirty="0"/>
                    </a:p>
                  </a:txBody>
                  <a:tcPr anchor="ctr"/>
                </a:tc>
                <a:tc>
                  <a:txBody>
                    <a:bodyPr/>
                    <a:lstStyle/>
                    <a:p>
                      <a:pPr algn="ctr"/>
                      <a:r>
                        <a:rPr lang="en-GB" dirty="0" smtClean="0"/>
                        <a:t>X</a:t>
                      </a:r>
                      <a:endParaRPr lang="en-GB" dirty="0"/>
                    </a:p>
                  </a:txBody>
                  <a:tcPr anchor="ctr"/>
                </a:tc>
                <a:tc>
                  <a:txBody>
                    <a:bodyPr/>
                    <a:lstStyle/>
                    <a:p>
                      <a:pPr algn="ctr"/>
                      <a:endParaRPr lang="en-GB" dirty="0"/>
                    </a:p>
                  </a:txBody>
                  <a:tcPr anchor="ctr"/>
                </a:tc>
                <a:extLst>
                  <a:ext uri="{0D108BD9-81ED-4DB2-BD59-A6C34878D82A}">
                    <a16:rowId xmlns:a16="http://schemas.microsoft.com/office/drawing/2014/main" val="10004"/>
                  </a:ext>
                </a:extLst>
              </a:tr>
              <a:tr h="370840">
                <a:tc>
                  <a:txBody>
                    <a:bodyPr/>
                    <a:lstStyle/>
                    <a:p>
                      <a:r>
                        <a:rPr lang="en-GB" dirty="0" smtClean="0"/>
                        <a:t>Drill</a:t>
                      </a:r>
                      <a:r>
                        <a:rPr lang="en-GB" baseline="0" dirty="0" smtClean="0"/>
                        <a:t> down by target table, graphically sketching any complex data restructuring or transformation, and develop preliminary job sequencing</a:t>
                      </a:r>
                      <a:endParaRPr lang="en-GB" dirty="0"/>
                    </a:p>
                  </a:txBody>
                  <a:tcPr/>
                </a:tc>
                <a:tc>
                  <a:txBody>
                    <a:bodyPr/>
                    <a:lstStyle/>
                    <a:p>
                      <a:pPr algn="ctr"/>
                      <a:endParaRPr lang="en-GB" dirty="0"/>
                    </a:p>
                  </a:txBody>
                  <a:tcPr anchor="ctr"/>
                </a:tc>
                <a:tc>
                  <a:txBody>
                    <a:bodyPr/>
                    <a:lstStyle/>
                    <a:p>
                      <a:pPr algn="ctr"/>
                      <a:r>
                        <a:rPr lang="en-GB" dirty="0" smtClean="0"/>
                        <a:t>X</a:t>
                      </a:r>
                      <a:endParaRPr lang="en-GB" dirty="0"/>
                    </a:p>
                  </a:txBody>
                  <a:tcPr anchor="ctr"/>
                </a:tc>
                <a:tc>
                  <a:txBody>
                    <a:bodyPr/>
                    <a:lstStyle/>
                    <a:p>
                      <a:pPr algn="ctr"/>
                      <a:r>
                        <a:rPr lang="en-GB" dirty="0" smtClean="0"/>
                        <a:t>X</a:t>
                      </a:r>
                      <a:endParaRPr lang="en-GB" dirty="0"/>
                    </a:p>
                  </a:txBody>
                  <a:tcPr anchor="ctr"/>
                </a:tc>
                <a:tc>
                  <a:txBody>
                    <a:bodyPr/>
                    <a:lstStyle/>
                    <a:p>
                      <a:pPr algn="ctr"/>
                      <a:r>
                        <a:rPr lang="en-GB" dirty="0" smtClean="0"/>
                        <a:t>X</a:t>
                      </a:r>
                      <a:endParaRPr lang="en-GB" dirty="0"/>
                    </a:p>
                  </a:txBody>
                  <a:tcPr anchor="ctr"/>
                </a:tc>
                <a:extLst>
                  <a:ext uri="{0D108BD9-81ED-4DB2-BD59-A6C34878D82A}">
                    <a16:rowId xmlns:a16="http://schemas.microsoft.com/office/drawing/2014/main" val="10005"/>
                  </a:ext>
                </a:extLst>
              </a:tr>
            </a:tbl>
          </a:graphicData>
        </a:graphic>
      </p:graphicFrame>
      <p:sp>
        <p:nvSpPr>
          <p:cNvPr id="4" name="Slide Number Placeholder 3"/>
          <p:cNvSpPr>
            <a:spLocks noGrp="1"/>
          </p:cNvSpPr>
          <p:nvPr>
            <p:ph type="sldNum" sz="quarter" idx="12"/>
          </p:nvPr>
        </p:nvSpPr>
        <p:spPr/>
        <p:txBody>
          <a:bodyPr/>
          <a:lstStyle/>
          <a:p>
            <a:fld id="{B32D2D4F-B262-4018-8594-6B1FE2F875A5}" type="slidenum">
              <a:rPr lang="en-GB" smtClean="0"/>
              <a:pPr/>
              <a:t>4</a:t>
            </a:fld>
            <a:endParaRPr lang="en-GB"/>
          </a:p>
        </p:txBody>
      </p:sp>
    </p:spTree>
    <p:extLst>
      <p:ext uri="{BB962C8B-B14F-4D97-AF65-F5344CB8AC3E}">
        <p14:creationId xmlns:p14="http://schemas.microsoft.com/office/powerpoint/2010/main" val="271680344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Plan! Plan! Plan!</a:t>
            </a:r>
            <a:endParaRPr lang="en-GB" dirty="0"/>
          </a:p>
        </p:txBody>
      </p:sp>
      <p:graphicFrame>
        <p:nvGraphicFramePr>
          <p:cNvPr id="5" name="Content Placeholder 4"/>
          <p:cNvGraphicFramePr>
            <a:graphicFrameLocks noGrp="1"/>
          </p:cNvGraphicFramePr>
          <p:nvPr>
            <p:ph idx="1"/>
            <p:extLst>
              <p:ext uri="{D42A27DB-BD31-4B8C-83A1-F6EECF244321}">
                <p14:modId xmlns:p14="http://schemas.microsoft.com/office/powerpoint/2010/main" val="152758138"/>
              </p:ext>
            </p:extLst>
          </p:nvPr>
        </p:nvGraphicFramePr>
        <p:xfrm>
          <a:off x="457200" y="981075"/>
          <a:ext cx="8229600" cy="3397637"/>
        </p:xfrm>
        <a:graphic>
          <a:graphicData uri="http://schemas.openxmlformats.org/drawingml/2006/table">
            <a:tbl>
              <a:tblPr firstRow="1" bandRow="1">
                <a:tableStyleId>{5940675A-B579-460E-94D1-54222C63F5DA}</a:tableStyleId>
              </a:tblPr>
              <a:tblGrid>
                <a:gridCol w="5626968">
                  <a:extLst>
                    <a:ext uri="{9D8B030D-6E8A-4147-A177-3AD203B41FA5}">
                      <a16:colId xmlns:a16="http://schemas.microsoft.com/office/drawing/2014/main" val="20000"/>
                    </a:ext>
                  </a:extLst>
                </a:gridCol>
                <a:gridCol w="648072">
                  <a:extLst>
                    <a:ext uri="{9D8B030D-6E8A-4147-A177-3AD203B41FA5}">
                      <a16:colId xmlns:a16="http://schemas.microsoft.com/office/drawing/2014/main" val="20001"/>
                    </a:ext>
                  </a:extLst>
                </a:gridCol>
                <a:gridCol w="648072">
                  <a:extLst>
                    <a:ext uri="{9D8B030D-6E8A-4147-A177-3AD203B41FA5}">
                      <a16:colId xmlns:a16="http://schemas.microsoft.com/office/drawing/2014/main" val="20002"/>
                    </a:ext>
                  </a:extLst>
                </a:gridCol>
                <a:gridCol w="648072">
                  <a:extLst>
                    <a:ext uri="{9D8B030D-6E8A-4147-A177-3AD203B41FA5}">
                      <a16:colId xmlns:a16="http://schemas.microsoft.com/office/drawing/2014/main" val="20003"/>
                    </a:ext>
                  </a:extLst>
                </a:gridCol>
                <a:gridCol w="658416">
                  <a:extLst>
                    <a:ext uri="{9D8B030D-6E8A-4147-A177-3AD203B41FA5}">
                      <a16:colId xmlns:a16="http://schemas.microsoft.com/office/drawing/2014/main" val="20004"/>
                    </a:ext>
                  </a:extLst>
                </a:gridCol>
              </a:tblGrid>
              <a:tr h="2015877">
                <a:tc>
                  <a:txBody>
                    <a:bodyPr/>
                    <a:lstStyle/>
                    <a:p>
                      <a:endParaRPr lang="en-GB" dirty="0"/>
                    </a:p>
                  </a:txBody>
                  <a:tcPr>
                    <a:lnL w="12700" cmpd="sng">
                      <a:noFill/>
                    </a:lnL>
                    <a:lnR w="12700" cmpd="sng">
                      <a:noFill/>
                    </a:lnR>
                    <a:lnT w="12700" cmpd="sng">
                      <a:noFill/>
                    </a:lnT>
                    <a:lnB w="12700" cmpd="sng">
                      <a:noFill/>
                    </a:lnB>
                    <a:lnTlToBr w="12700" cmpd="sng">
                      <a:noFill/>
                      <a:prstDash val="solid"/>
                    </a:lnTlToBr>
                    <a:lnBlToTr w="12700" cmpd="sng">
                      <a:noFill/>
                      <a:prstDash val="solid"/>
                    </a:lnBlToTr>
                  </a:tcPr>
                </a:tc>
                <a:tc rowSpan="2">
                  <a:txBody>
                    <a:bodyPr/>
                    <a:lstStyle/>
                    <a:p>
                      <a:pPr algn="l"/>
                      <a:r>
                        <a:rPr lang="en-GB" sz="1600" dirty="0" smtClean="0"/>
                        <a:t>Extracting Data</a:t>
                      </a:r>
                      <a:endParaRPr lang="en-GB" sz="1600" dirty="0"/>
                    </a:p>
                  </a:txBody>
                  <a:tcPr vert="vert270" anchor="ctr">
                    <a:lnL w="12700" cmpd="sng">
                      <a:noFill/>
                    </a:lnL>
                    <a:lnR w="12700" cmpd="sng">
                      <a:noFill/>
                    </a:lnR>
                    <a:lnT w="12700" cmpd="sng">
                      <a:noFill/>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tc rowSpan="2">
                  <a:txBody>
                    <a:bodyPr/>
                    <a:lstStyle/>
                    <a:p>
                      <a:pPr algn="l"/>
                      <a:r>
                        <a:rPr lang="en-GB" sz="1600" dirty="0" smtClean="0"/>
                        <a:t>Cleaning &amp; Conforming</a:t>
                      </a:r>
                      <a:endParaRPr lang="en-GB" sz="1600" dirty="0"/>
                    </a:p>
                  </a:txBody>
                  <a:tcPr vert="vert270" anchor="ctr">
                    <a:lnL w="12700" cmpd="sng">
                      <a:noFill/>
                    </a:lnL>
                    <a:lnR w="12700" cmpd="sng">
                      <a:noFill/>
                    </a:lnR>
                    <a:lnT w="12700" cmpd="sng">
                      <a:noFill/>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tc rowSpan="2">
                  <a:txBody>
                    <a:bodyPr/>
                    <a:lstStyle/>
                    <a:p>
                      <a:pPr algn="l"/>
                      <a:r>
                        <a:rPr lang="en-GB" sz="1600" dirty="0" smtClean="0"/>
                        <a:t>Delivering for Presentation</a:t>
                      </a:r>
                      <a:endParaRPr lang="en-GB" sz="1600" dirty="0"/>
                    </a:p>
                  </a:txBody>
                  <a:tcPr vert="vert270" anchor="ctr">
                    <a:lnL w="12700" cmpd="sng">
                      <a:noFill/>
                    </a:lnL>
                    <a:lnR w="12700" cmpd="sng">
                      <a:noFill/>
                    </a:lnR>
                    <a:lnT w="12700" cmpd="sng">
                      <a:noFill/>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tc rowSpan="2">
                  <a:txBody>
                    <a:bodyPr/>
                    <a:lstStyle/>
                    <a:p>
                      <a:pPr algn="l"/>
                      <a:r>
                        <a:rPr lang="en-GB" sz="1600" dirty="0" smtClean="0"/>
                        <a:t>Managing the ETL</a:t>
                      </a:r>
                      <a:r>
                        <a:rPr lang="en-GB" sz="1600" baseline="0" dirty="0" smtClean="0"/>
                        <a:t> Environment</a:t>
                      </a:r>
                      <a:endParaRPr lang="en-GB" sz="1600" dirty="0"/>
                    </a:p>
                  </a:txBody>
                  <a:tcPr vert="vert270" anchor="ctr">
                    <a:lnL w="12700" cmpd="sng">
                      <a:noFill/>
                    </a:lnL>
                    <a:lnR w="12700" cmpd="sng">
                      <a:noFill/>
                    </a:lnR>
                    <a:lnT w="12700" cmpd="sng">
                      <a:noFill/>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extLst>
                  <a:ext uri="{0D108BD9-81ED-4DB2-BD59-A6C34878D82A}">
                    <a16:rowId xmlns:a16="http://schemas.microsoft.com/office/drawing/2014/main" val="10000"/>
                  </a:ext>
                </a:extLst>
              </a:tr>
              <a:tr h="370840">
                <a:tc>
                  <a:txBody>
                    <a:bodyPr/>
                    <a:lstStyle/>
                    <a:p>
                      <a:r>
                        <a:rPr lang="en-GB" dirty="0" smtClean="0"/>
                        <a:t>Phase 2 – Develop</a:t>
                      </a:r>
                      <a:r>
                        <a:rPr lang="en-GB" baseline="0" dirty="0" smtClean="0"/>
                        <a:t> One-Time Historic Load Process</a:t>
                      </a:r>
                      <a:endParaRPr lang="en-GB" dirty="0"/>
                    </a:p>
                  </a:txBody>
                  <a:tcPr>
                    <a:lnL w="12700" cmpd="sng">
                      <a:noFill/>
                    </a:lnL>
                    <a:lnR w="12700" cmpd="sng">
                      <a:noFill/>
                    </a:lnR>
                    <a:lnT w="12700" cmpd="sng">
                      <a:noFill/>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tc vMerge="1">
                  <a:txBody>
                    <a:bodyPr/>
                    <a:lstStyle/>
                    <a:p>
                      <a:pPr algn="ctr"/>
                      <a:endParaRPr lang="en-GB" dirty="0"/>
                    </a:p>
                  </a:txBody>
                  <a:tcPr anchor="ctr"/>
                </a:tc>
                <a:tc vMerge="1">
                  <a:txBody>
                    <a:bodyPr/>
                    <a:lstStyle/>
                    <a:p>
                      <a:pPr algn="ctr"/>
                      <a:endParaRPr lang="en-GB" dirty="0"/>
                    </a:p>
                  </a:txBody>
                  <a:tcPr anchor="ctr"/>
                </a:tc>
                <a:tc vMerge="1">
                  <a:txBody>
                    <a:bodyPr/>
                    <a:lstStyle/>
                    <a:p>
                      <a:pPr algn="ctr"/>
                      <a:endParaRPr lang="en-GB" dirty="0"/>
                    </a:p>
                  </a:txBody>
                  <a:tcPr anchor="ctr"/>
                </a:tc>
                <a:tc vMerge="1">
                  <a:txBody>
                    <a:bodyPr/>
                    <a:lstStyle/>
                    <a:p>
                      <a:pPr algn="ctr"/>
                      <a:endParaRPr lang="en-GB" dirty="0"/>
                    </a:p>
                  </a:txBody>
                  <a:tcPr anchor="ctr"/>
                </a:tc>
                <a:extLst>
                  <a:ext uri="{0D108BD9-81ED-4DB2-BD59-A6C34878D82A}">
                    <a16:rowId xmlns:a16="http://schemas.microsoft.com/office/drawing/2014/main" val="10001"/>
                  </a:ext>
                </a:extLst>
              </a:tr>
              <a:tr h="370840">
                <a:tc>
                  <a:txBody>
                    <a:bodyPr/>
                    <a:lstStyle/>
                    <a:p>
                      <a:r>
                        <a:rPr lang="en-GB" dirty="0" smtClean="0"/>
                        <a:t>Build and test the historic dimension table loads</a:t>
                      </a:r>
                      <a:endParaRPr lang="en-GB" dirty="0"/>
                    </a:p>
                  </a:txBody>
                  <a:tcPr>
                    <a:lnT w="12700" cap="flat" cmpd="sng" algn="ctr">
                      <a:solidFill>
                        <a:schemeClr val="tx1"/>
                      </a:solidFill>
                      <a:prstDash val="solid"/>
                      <a:round/>
                      <a:headEnd type="none" w="med" len="med"/>
                      <a:tailEnd type="none" w="med" len="med"/>
                    </a:lnT>
                  </a:tcPr>
                </a:tc>
                <a:tc>
                  <a:txBody>
                    <a:bodyPr/>
                    <a:lstStyle/>
                    <a:p>
                      <a:pPr algn="ctr"/>
                      <a:r>
                        <a:rPr lang="en-GB" dirty="0" smtClean="0"/>
                        <a:t>X</a:t>
                      </a:r>
                      <a:endParaRPr lang="en-GB" dirty="0"/>
                    </a:p>
                  </a:txBody>
                  <a:tcPr anchor="ctr">
                    <a:lnT w="12700" cap="flat" cmpd="sng" algn="ctr">
                      <a:solidFill>
                        <a:schemeClr val="tx1"/>
                      </a:solidFill>
                      <a:prstDash val="solid"/>
                      <a:round/>
                      <a:headEnd type="none" w="med" len="med"/>
                      <a:tailEnd type="none" w="med" len="med"/>
                    </a:lnT>
                  </a:tcPr>
                </a:tc>
                <a:tc>
                  <a:txBody>
                    <a:bodyPr/>
                    <a:lstStyle/>
                    <a:p>
                      <a:pPr algn="ctr"/>
                      <a:r>
                        <a:rPr lang="en-GB" dirty="0" smtClean="0"/>
                        <a:t>X</a:t>
                      </a:r>
                      <a:endParaRPr lang="en-GB" dirty="0"/>
                    </a:p>
                  </a:txBody>
                  <a:tcPr anchor="ctr">
                    <a:lnT w="12700" cap="flat" cmpd="sng" algn="ctr">
                      <a:solidFill>
                        <a:schemeClr val="tx1"/>
                      </a:solidFill>
                      <a:prstDash val="solid"/>
                      <a:round/>
                      <a:headEnd type="none" w="med" len="med"/>
                      <a:tailEnd type="none" w="med" len="med"/>
                    </a:lnT>
                  </a:tcPr>
                </a:tc>
                <a:tc>
                  <a:txBody>
                    <a:bodyPr/>
                    <a:lstStyle/>
                    <a:p>
                      <a:pPr algn="ctr"/>
                      <a:r>
                        <a:rPr lang="en-GB" dirty="0" smtClean="0"/>
                        <a:t>X</a:t>
                      </a:r>
                      <a:endParaRPr lang="en-GB" dirty="0"/>
                    </a:p>
                  </a:txBody>
                  <a:tcPr anchor="ctr">
                    <a:lnT w="12700" cap="flat" cmpd="sng" algn="ctr">
                      <a:solidFill>
                        <a:schemeClr val="tx1"/>
                      </a:solidFill>
                      <a:prstDash val="solid"/>
                      <a:round/>
                      <a:headEnd type="none" w="med" len="med"/>
                      <a:tailEnd type="none" w="med" len="med"/>
                    </a:lnT>
                  </a:tcPr>
                </a:tc>
                <a:tc>
                  <a:txBody>
                    <a:bodyPr/>
                    <a:lstStyle/>
                    <a:p>
                      <a:pPr algn="ctr"/>
                      <a:endParaRPr lang="en-GB" dirty="0"/>
                    </a:p>
                  </a:txBody>
                  <a:tcPr anchor="ctr">
                    <a:lnT w="12700" cap="flat" cmpd="sng" algn="ctr">
                      <a:solidFill>
                        <a:schemeClr val="tx1"/>
                      </a:solidFill>
                      <a:prstDash val="solid"/>
                      <a:round/>
                      <a:headEnd type="none" w="med" len="med"/>
                      <a:tailEnd type="none" w="med" len="med"/>
                    </a:lnT>
                  </a:tcPr>
                </a:tc>
                <a:extLst>
                  <a:ext uri="{0D108BD9-81ED-4DB2-BD59-A6C34878D82A}">
                    <a16:rowId xmlns:a16="http://schemas.microsoft.com/office/drawing/2014/main" val="10002"/>
                  </a:ext>
                </a:extLst>
              </a:tr>
              <a:tr h="370840">
                <a:tc>
                  <a:txBody>
                    <a:bodyPr/>
                    <a:lstStyle/>
                    <a:p>
                      <a:r>
                        <a:rPr lang="en-GB" dirty="0" smtClean="0"/>
                        <a:t>Build and test the historic fact table loads, including surrogate key lookup and substitution</a:t>
                      </a:r>
                      <a:endParaRPr lang="en-GB" dirty="0"/>
                    </a:p>
                  </a:txBody>
                  <a:tcPr/>
                </a:tc>
                <a:tc>
                  <a:txBody>
                    <a:bodyPr/>
                    <a:lstStyle/>
                    <a:p>
                      <a:pPr algn="ctr"/>
                      <a:r>
                        <a:rPr lang="en-GB" dirty="0" smtClean="0"/>
                        <a:t>X</a:t>
                      </a:r>
                      <a:endParaRPr lang="en-GB" dirty="0"/>
                    </a:p>
                  </a:txBody>
                  <a:tcPr anchor="ctr"/>
                </a:tc>
                <a:tc>
                  <a:txBody>
                    <a:bodyPr/>
                    <a:lstStyle/>
                    <a:p>
                      <a:pPr algn="ctr"/>
                      <a:r>
                        <a:rPr lang="en-GB" dirty="0" smtClean="0"/>
                        <a:t>X</a:t>
                      </a:r>
                      <a:endParaRPr lang="en-GB" dirty="0"/>
                    </a:p>
                  </a:txBody>
                  <a:tcPr anchor="ctr"/>
                </a:tc>
                <a:tc>
                  <a:txBody>
                    <a:bodyPr/>
                    <a:lstStyle/>
                    <a:p>
                      <a:pPr algn="ctr"/>
                      <a:r>
                        <a:rPr lang="en-GB" dirty="0" smtClean="0"/>
                        <a:t>X</a:t>
                      </a:r>
                      <a:endParaRPr lang="en-GB" dirty="0"/>
                    </a:p>
                  </a:txBody>
                  <a:tcPr anchor="ctr"/>
                </a:tc>
                <a:tc>
                  <a:txBody>
                    <a:bodyPr/>
                    <a:lstStyle/>
                    <a:p>
                      <a:pPr algn="ctr"/>
                      <a:endParaRPr lang="en-GB" dirty="0"/>
                    </a:p>
                  </a:txBody>
                  <a:tcPr anchor="ctr"/>
                </a:tc>
                <a:extLst>
                  <a:ext uri="{0D108BD9-81ED-4DB2-BD59-A6C34878D82A}">
                    <a16:rowId xmlns:a16="http://schemas.microsoft.com/office/drawing/2014/main" val="10003"/>
                  </a:ext>
                </a:extLst>
              </a:tr>
            </a:tbl>
          </a:graphicData>
        </a:graphic>
      </p:graphicFrame>
      <p:sp>
        <p:nvSpPr>
          <p:cNvPr id="4" name="Slide Number Placeholder 3"/>
          <p:cNvSpPr>
            <a:spLocks noGrp="1"/>
          </p:cNvSpPr>
          <p:nvPr>
            <p:ph type="sldNum" sz="quarter" idx="12"/>
          </p:nvPr>
        </p:nvSpPr>
        <p:spPr/>
        <p:txBody>
          <a:bodyPr/>
          <a:lstStyle/>
          <a:p>
            <a:fld id="{B32D2D4F-B262-4018-8594-6B1FE2F875A5}" type="slidenum">
              <a:rPr lang="en-GB" smtClean="0"/>
              <a:pPr/>
              <a:t>5</a:t>
            </a:fld>
            <a:endParaRPr lang="en-GB"/>
          </a:p>
        </p:txBody>
      </p:sp>
    </p:spTree>
    <p:extLst>
      <p:ext uri="{BB962C8B-B14F-4D97-AF65-F5344CB8AC3E}">
        <p14:creationId xmlns:p14="http://schemas.microsoft.com/office/powerpoint/2010/main" val="289242134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Plan! Plan! Plan!</a:t>
            </a:r>
            <a:endParaRPr lang="en-GB" dirty="0"/>
          </a:p>
        </p:txBody>
      </p:sp>
      <p:graphicFrame>
        <p:nvGraphicFramePr>
          <p:cNvPr id="5" name="Content Placeholder 4"/>
          <p:cNvGraphicFramePr>
            <a:graphicFrameLocks noGrp="1"/>
          </p:cNvGraphicFramePr>
          <p:nvPr>
            <p:ph idx="1"/>
            <p:extLst>
              <p:ext uri="{D42A27DB-BD31-4B8C-83A1-F6EECF244321}">
                <p14:modId xmlns:p14="http://schemas.microsoft.com/office/powerpoint/2010/main" val="2455761001"/>
              </p:ext>
            </p:extLst>
          </p:nvPr>
        </p:nvGraphicFramePr>
        <p:xfrm>
          <a:off x="457200" y="981075"/>
          <a:ext cx="8229600" cy="4408557"/>
        </p:xfrm>
        <a:graphic>
          <a:graphicData uri="http://schemas.openxmlformats.org/drawingml/2006/table">
            <a:tbl>
              <a:tblPr firstRow="1" bandRow="1">
                <a:tableStyleId>{5940675A-B579-460E-94D1-54222C63F5DA}</a:tableStyleId>
              </a:tblPr>
              <a:tblGrid>
                <a:gridCol w="5626968">
                  <a:extLst>
                    <a:ext uri="{9D8B030D-6E8A-4147-A177-3AD203B41FA5}">
                      <a16:colId xmlns:a16="http://schemas.microsoft.com/office/drawing/2014/main" val="20000"/>
                    </a:ext>
                  </a:extLst>
                </a:gridCol>
                <a:gridCol w="648072">
                  <a:extLst>
                    <a:ext uri="{9D8B030D-6E8A-4147-A177-3AD203B41FA5}">
                      <a16:colId xmlns:a16="http://schemas.microsoft.com/office/drawing/2014/main" val="20001"/>
                    </a:ext>
                  </a:extLst>
                </a:gridCol>
                <a:gridCol w="648072">
                  <a:extLst>
                    <a:ext uri="{9D8B030D-6E8A-4147-A177-3AD203B41FA5}">
                      <a16:colId xmlns:a16="http://schemas.microsoft.com/office/drawing/2014/main" val="20002"/>
                    </a:ext>
                  </a:extLst>
                </a:gridCol>
                <a:gridCol w="648072">
                  <a:extLst>
                    <a:ext uri="{9D8B030D-6E8A-4147-A177-3AD203B41FA5}">
                      <a16:colId xmlns:a16="http://schemas.microsoft.com/office/drawing/2014/main" val="20003"/>
                    </a:ext>
                  </a:extLst>
                </a:gridCol>
                <a:gridCol w="658416">
                  <a:extLst>
                    <a:ext uri="{9D8B030D-6E8A-4147-A177-3AD203B41FA5}">
                      <a16:colId xmlns:a16="http://schemas.microsoft.com/office/drawing/2014/main" val="20004"/>
                    </a:ext>
                  </a:extLst>
                </a:gridCol>
              </a:tblGrid>
              <a:tr h="2015877">
                <a:tc>
                  <a:txBody>
                    <a:bodyPr/>
                    <a:lstStyle/>
                    <a:p>
                      <a:endParaRPr lang="en-GB" dirty="0"/>
                    </a:p>
                  </a:txBody>
                  <a:tcPr>
                    <a:lnL w="12700" cmpd="sng">
                      <a:noFill/>
                    </a:lnL>
                    <a:lnR w="12700" cmpd="sng">
                      <a:noFill/>
                    </a:lnR>
                    <a:lnT w="12700" cmpd="sng">
                      <a:noFill/>
                    </a:lnT>
                    <a:lnB w="12700" cmpd="sng">
                      <a:noFill/>
                    </a:lnB>
                    <a:lnTlToBr w="12700" cmpd="sng">
                      <a:noFill/>
                      <a:prstDash val="solid"/>
                    </a:lnTlToBr>
                    <a:lnBlToTr w="12700" cmpd="sng">
                      <a:noFill/>
                      <a:prstDash val="solid"/>
                    </a:lnBlToTr>
                  </a:tcPr>
                </a:tc>
                <a:tc rowSpan="2">
                  <a:txBody>
                    <a:bodyPr/>
                    <a:lstStyle/>
                    <a:p>
                      <a:pPr algn="l"/>
                      <a:r>
                        <a:rPr lang="en-GB" sz="1600" dirty="0" smtClean="0"/>
                        <a:t>Extracting Data</a:t>
                      </a:r>
                      <a:endParaRPr lang="en-GB" sz="1600" dirty="0"/>
                    </a:p>
                  </a:txBody>
                  <a:tcPr vert="vert270" anchor="ctr">
                    <a:lnL w="12700" cmpd="sng">
                      <a:noFill/>
                    </a:lnL>
                    <a:lnR w="12700" cmpd="sng">
                      <a:noFill/>
                    </a:lnR>
                    <a:lnT w="12700" cmpd="sng">
                      <a:noFill/>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tc rowSpan="2">
                  <a:txBody>
                    <a:bodyPr/>
                    <a:lstStyle/>
                    <a:p>
                      <a:pPr algn="l"/>
                      <a:r>
                        <a:rPr lang="en-GB" sz="1600" dirty="0" smtClean="0"/>
                        <a:t>Cleaning &amp; Conforming</a:t>
                      </a:r>
                      <a:endParaRPr lang="en-GB" sz="1600" dirty="0"/>
                    </a:p>
                  </a:txBody>
                  <a:tcPr vert="vert270" anchor="ctr">
                    <a:lnL w="12700" cmpd="sng">
                      <a:noFill/>
                    </a:lnL>
                    <a:lnR w="12700" cmpd="sng">
                      <a:noFill/>
                    </a:lnR>
                    <a:lnT w="12700" cmpd="sng">
                      <a:noFill/>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tc rowSpan="2">
                  <a:txBody>
                    <a:bodyPr/>
                    <a:lstStyle/>
                    <a:p>
                      <a:pPr algn="l"/>
                      <a:r>
                        <a:rPr lang="en-GB" sz="1600" dirty="0" smtClean="0"/>
                        <a:t>Delivering for Presentation</a:t>
                      </a:r>
                      <a:endParaRPr lang="en-GB" sz="1600" dirty="0"/>
                    </a:p>
                  </a:txBody>
                  <a:tcPr vert="vert270" anchor="ctr">
                    <a:lnL w="12700" cmpd="sng">
                      <a:noFill/>
                    </a:lnL>
                    <a:lnR w="12700" cmpd="sng">
                      <a:noFill/>
                    </a:lnR>
                    <a:lnT w="12700" cmpd="sng">
                      <a:noFill/>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tc rowSpan="2">
                  <a:txBody>
                    <a:bodyPr/>
                    <a:lstStyle/>
                    <a:p>
                      <a:pPr algn="l"/>
                      <a:r>
                        <a:rPr lang="en-GB" sz="1600" dirty="0" smtClean="0"/>
                        <a:t>Managing the ETL</a:t>
                      </a:r>
                      <a:r>
                        <a:rPr lang="en-GB" sz="1600" baseline="0" dirty="0" smtClean="0"/>
                        <a:t> Environment</a:t>
                      </a:r>
                      <a:endParaRPr lang="en-GB" sz="1600" dirty="0"/>
                    </a:p>
                  </a:txBody>
                  <a:tcPr vert="vert270" anchor="ctr">
                    <a:lnL w="12700" cmpd="sng">
                      <a:noFill/>
                    </a:lnL>
                    <a:lnR w="12700" cmpd="sng">
                      <a:noFill/>
                    </a:lnR>
                    <a:lnT w="12700" cmpd="sng">
                      <a:noFill/>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extLst>
                  <a:ext uri="{0D108BD9-81ED-4DB2-BD59-A6C34878D82A}">
                    <a16:rowId xmlns:a16="http://schemas.microsoft.com/office/drawing/2014/main" val="10000"/>
                  </a:ext>
                </a:extLst>
              </a:tr>
              <a:tr h="370840">
                <a:tc>
                  <a:txBody>
                    <a:bodyPr/>
                    <a:lstStyle/>
                    <a:p>
                      <a:r>
                        <a:rPr lang="en-GB" dirty="0" smtClean="0"/>
                        <a:t>Phase 3 – Develop Incremental Load Process</a:t>
                      </a:r>
                      <a:endParaRPr lang="en-GB" dirty="0"/>
                    </a:p>
                  </a:txBody>
                  <a:tcPr>
                    <a:lnL w="12700" cmpd="sng">
                      <a:noFill/>
                    </a:lnL>
                    <a:lnR w="12700" cmpd="sng">
                      <a:noFill/>
                    </a:lnR>
                    <a:lnT w="12700" cmpd="sng">
                      <a:noFill/>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tc vMerge="1">
                  <a:txBody>
                    <a:bodyPr/>
                    <a:lstStyle/>
                    <a:p>
                      <a:pPr algn="ctr"/>
                      <a:endParaRPr lang="en-GB" dirty="0"/>
                    </a:p>
                  </a:txBody>
                  <a:tcPr anchor="ctr"/>
                </a:tc>
                <a:tc vMerge="1">
                  <a:txBody>
                    <a:bodyPr/>
                    <a:lstStyle/>
                    <a:p>
                      <a:pPr algn="ctr"/>
                      <a:endParaRPr lang="en-GB" dirty="0"/>
                    </a:p>
                  </a:txBody>
                  <a:tcPr anchor="ctr"/>
                </a:tc>
                <a:tc vMerge="1">
                  <a:txBody>
                    <a:bodyPr/>
                    <a:lstStyle/>
                    <a:p>
                      <a:pPr algn="ctr"/>
                      <a:endParaRPr lang="en-GB" dirty="0"/>
                    </a:p>
                  </a:txBody>
                  <a:tcPr anchor="ctr"/>
                </a:tc>
                <a:tc vMerge="1">
                  <a:txBody>
                    <a:bodyPr/>
                    <a:lstStyle/>
                    <a:p>
                      <a:pPr algn="ctr"/>
                      <a:endParaRPr lang="en-GB" dirty="0"/>
                    </a:p>
                  </a:txBody>
                  <a:tcPr anchor="ctr"/>
                </a:tc>
                <a:extLst>
                  <a:ext uri="{0D108BD9-81ED-4DB2-BD59-A6C34878D82A}">
                    <a16:rowId xmlns:a16="http://schemas.microsoft.com/office/drawing/2014/main" val="10001"/>
                  </a:ext>
                </a:extLst>
              </a:tr>
              <a:tr h="370840">
                <a:tc>
                  <a:txBody>
                    <a:bodyPr/>
                    <a:lstStyle/>
                    <a:p>
                      <a:r>
                        <a:rPr lang="en-GB" dirty="0" smtClean="0"/>
                        <a:t>Build and test the dimension table incremental load processes</a:t>
                      </a:r>
                      <a:endParaRPr lang="en-GB" dirty="0"/>
                    </a:p>
                  </a:txBody>
                  <a:tcPr>
                    <a:lnT w="12700" cap="flat" cmpd="sng" algn="ctr">
                      <a:solidFill>
                        <a:schemeClr val="tx1"/>
                      </a:solidFill>
                      <a:prstDash val="solid"/>
                      <a:round/>
                      <a:headEnd type="none" w="med" len="med"/>
                      <a:tailEnd type="none" w="med" len="med"/>
                    </a:lnT>
                  </a:tcPr>
                </a:tc>
                <a:tc>
                  <a:txBody>
                    <a:bodyPr/>
                    <a:lstStyle/>
                    <a:p>
                      <a:pPr algn="ctr"/>
                      <a:r>
                        <a:rPr lang="en-GB" dirty="0" smtClean="0"/>
                        <a:t>X</a:t>
                      </a:r>
                      <a:endParaRPr lang="en-GB" dirty="0"/>
                    </a:p>
                  </a:txBody>
                  <a:tcPr anchor="ctr">
                    <a:lnT w="12700" cap="flat" cmpd="sng" algn="ctr">
                      <a:solidFill>
                        <a:schemeClr val="tx1"/>
                      </a:solidFill>
                      <a:prstDash val="solid"/>
                      <a:round/>
                      <a:headEnd type="none" w="med" len="med"/>
                      <a:tailEnd type="none" w="med" len="med"/>
                    </a:lnT>
                  </a:tcPr>
                </a:tc>
                <a:tc>
                  <a:txBody>
                    <a:bodyPr/>
                    <a:lstStyle/>
                    <a:p>
                      <a:pPr algn="ctr"/>
                      <a:r>
                        <a:rPr lang="en-GB" dirty="0" smtClean="0"/>
                        <a:t>X</a:t>
                      </a:r>
                      <a:endParaRPr lang="en-GB" dirty="0"/>
                    </a:p>
                  </a:txBody>
                  <a:tcPr anchor="ctr">
                    <a:lnT w="12700" cap="flat" cmpd="sng" algn="ctr">
                      <a:solidFill>
                        <a:schemeClr val="tx1"/>
                      </a:solidFill>
                      <a:prstDash val="solid"/>
                      <a:round/>
                      <a:headEnd type="none" w="med" len="med"/>
                      <a:tailEnd type="none" w="med" len="med"/>
                    </a:lnT>
                  </a:tcPr>
                </a:tc>
                <a:tc>
                  <a:txBody>
                    <a:bodyPr/>
                    <a:lstStyle/>
                    <a:p>
                      <a:pPr algn="ctr"/>
                      <a:r>
                        <a:rPr lang="en-GB" dirty="0" smtClean="0"/>
                        <a:t>X</a:t>
                      </a:r>
                      <a:endParaRPr lang="en-GB" dirty="0"/>
                    </a:p>
                  </a:txBody>
                  <a:tcPr anchor="ctr">
                    <a:lnT w="12700" cap="flat" cmpd="sng" algn="ctr">
                      <a:solidFill>
                        <a:schemeClr val="tx1"/>
                      </a:solidFill>
                      <a:prstDash val="solid"/>
                      <a:round/>
                      <a:headEnd type="none" w="med" len="med"/>
                      <a:tailEnd type="none" w="med" len="med"/>
                    </a:lnT>
                  </a:tcPr>
                </a:tc>
                <a:tc>
                  <a:txBody>
                    <a:bodyPr/>
                    <a:lstStyle/>
                    <a:p>
                      <a:pPr algn="ctr"/>
                      <a:endParaRPr lang="en-GB" dirty="0"/>
                    </a:p>
                  </a:txBody>
                  <a:tcPr anchor="ctr">
                    <a:lnT w="12700" cap="flat" cmpd="sng" algn="ctr">
                      <a:solidFill>
                        <a:schemeClr val="tx1"/>
                      </a:solidFill>
                      <a:prstDash val="solid"/>
                      <a:round/>
                      <a:headEnd type="none" w="med" len="med"/>
                      <a:tailEnd type="none" w="med" len="med"/>
                    </a:lnT>
                  </a:tcPr>
                </a:tc>
                <a:extLst>
                  <a:ext uri="{0D108BD9-81ED-4DB2-BD59-A6C34878D82A}">
                    <a16:rowId xmlns:a16="http://schemas.microsoft.com/office/drawing/2014/main" val="10002"/>
                  </a:ext>
                </a:extLst>
              </a:tr>
              <a:tr h="370840">
                <a:tc>
                  <a:txBody>
                    <a:bodyPr/>
                    <a:lstStyle/>
                    <a:p>
                      <a:r>
                        <a:rPr lang="en-GB" dirty="0" smtClean="0"/>
                        <a:t>Build</a:t>
                      </a:r>
                      <a:r>
                        <a:rPr lang="en-GB" baseline="0" dirty="0" smtClean="0"/>
                        <a:t> and test the fact table incremental load processes</a:t>
                      </a:r>
                      <a:endParaRPr lang="en-GB" dirty="0"/>
                    </a:p>
                  </a:txBody>
                  <a:tcPr/>
                </a:tc>
                <a:tc>
                  <a:txBody>
                    <a:bodyPr/>
                    <a:lstStyle/>
                    <a:p>
                      <a:pPr algn="ctr"/>
                      <a:r>
                        <a:rPr lang="en-GB" dirty="0" smtClean="0"/>
                        <a:t>X</a:t>
                      </a:r>
                      <a:endParaRPr lang="en-GB" dirty="0"/>
                    </a:p>
                  </a:txBody>
                  <a:tcPr anchor="ctr"/>
                </a:tc>
                <a:tc>
                  <a:txBody>
                    <a:bodyPr/>
                    <a:lstStyle/>
                    <a:p>
                      <a:pPr algn="ctr"/>
                      <a:r>
                        <a:rPr lang="en-GB" dirty="0" smtClean="0"/>
                        <a:t>X</a:t>
                      </a:r>
                      <a:endParaRPr lang="en-GB" dirty="0"/>
                    </a:p>
                  </a:txBody>
                  <a:tcPr anchor="ctr"/>
                </a:tc>
                <a:tc>
                  <a:txBody>
                    <a:bodyPr/>
                    <a:lstStyle/>
                    <a:p>
                      <a:pPr algn="ctr"/>
                      <a:r>
                        <a:rPr lang="en-GB" dirty="0" smtClean="0"/>
                        <a:t>X</a:t>
                      </a:r>
                      <a:endParaRPr lang="en-GB" dirty="0"/>
                    </a:p>
                  </a:txBody>
                  <a:tcPr anchor="ctr"/>
                </a:tc>
                <a:tc>
                  <a:txBody>
                    <a:bodyPr/>
                    <a:lstStyle/>
                    <a:p>
                      <a:pPr algn="ctr"/>
                      <a:endParaRPr lang="en-GB" dirty="0"/>
                    </a:p>
                  </a:txBody>
                  <a:tcPr anchor="ctr"/>
                </a:tc>
                <a:extLst>
                  <a:ext uri="{0D108BD9-81ED-4DB2-BD59-A6C34878D82A}">
                    <a16:rowId xmlns:a16="http://schemas.microsoft.com/office/drawing/2014/main" val="10003"/>
                  </a:ext>
                </a:extLst>
              </a:tr>
              <a:tr h="370840">
                <a:tc>
                  <a:txBody>
                    <a:bodyPr/>
                    <a:lstStyle/>
                    <a:p>
                      <a:r>
                        <a:rPr lang="en-GB" dirty="0" smtClean="0"/>
                        <a:t>Build and test the</a:t>
                      </a:r>
                      <a:r>
                        <a:rPr lang="en-GB" baseline="0" dirty="0" smtClean="0"/>
                        <a:t> aggregate table loads and/or OLAP processing</a:t>
                      </a:r>
                      <a:endParaRPr lang="en-GB" dirty="0"/>
                    </a:p>
                  </a:txBody>
                  <a:tcPr/>
                </a:tc>
                <a:tc>
                  <a:txBody>
                    <a:bodyPr/>
                    <a:lstStyle/>
                    <a:p>
                      <a:pPr algn="ctr"/>
                      <a:endParaRPr lang="en-GB" dirty="0"/>
                    </a:p>
                  </a:txBody>
                  <a:tcPr anchor="ctr"/>
                </a:tc>
                <a:tc>
                  <a:txBody>
                    <a:bodyPr/>
                    <a:lstStyle/>
                    <a:p>
                      <a:pPr algn="ctr"/>
                      <a:endParaRPr lang="en-GB" dirty="0"/>
                    </a:p>
                  </a:txBody>
                  <a:tcPr anchor="ctr"/>
                </a:tc>
                <a:tc>
                  <a:txBody>
                    <a:bodyPr/>
                    <a:lstStyle/>
                    <a:p>
                      <a:pPr algn="ctr"/>
                      <a:r>
                        <a:rPr lang="en-GB" dirty="0" smtClean="0"/>
                        <a:t>X</a:t>
                      </a:r>
                      <a:endParaRPr lang="en-GB" dirty="0"/>
                    </a:p>
                  </a:txBody>
                  <a:tcPr anchor="ctr"/>
                </a:tc>
                <a:tc>
                  <a:txBody>
                    <a:bodyPr/>
                    <a:lstStyle/>
                    <a:p>
                      <a:pPr algn="ctr"/>
                      <a:endParaRPr lang="en-GB" dirty="0"/>
                    </a:p>
                  </a:txBody>
                  <a:tcPr anchor="ctr"/>
                </a:tc>
                <a:extLst>
                  <a:ext uri="{0D108BD9-81ED-4DB2-BD59-A6C34878D82A}">
                    <a16:rowId xmlns:a16="http://schemas.microsoft.com/office/drawing/2014/main" val="10004"/>
                  </a:ext>
                </a:extLst>
              </a:tr>
              <a:tr h="370840">
                <a:tc>
                  <a:txBody>
                    <a:bodyPr/>
                    <a:lstStyle/>
                    <a:p>
                      <a:r>
                        <a:rPr lang="en-GB" dirty="0" smtClean="0"/>
                        <a:t>Design,</a:t>
                      </a:r>
                      <a:r>
                        <a:rPr lang="en-GB" baseline="0" dirty="0" smtClean="0"/>
                        <a:t> build and test the ETL system automation</a:t>
                      </a:r>
                      <a:endParaRPr lang="en-GB" dirty="0"/>
                    </a:p>
                  </a:txBody>
                  <a:tcPr/>
                </a:tc>
                <a:tc>
                  <a:txBody>
                    <a:bodyPr/>
                    <a:lstStyle/>
                    <a:p>
                      <a:pPr algn="ctr"/>
                      <a:endParaRPr lang="en-GB" dirty="0"/>
                    </a:p>
                  </a:txBody>
                  <a:tcPr anchor="ctr"/>
                </a:tc>
                <a:tc>
                  <a:txBody>
                    <a:bodyPr/>
                    <a:lstStyle/>
                    <a:p>
                      <a:pPr algn="ctr"/>
                      <a:r>
                        <a:rPr lang="en-GB" dirty="0" smtClean="0"/>
                        <a:t>X</a:t>
                      </a:r>
                      <a:endParaRPr lang="en-GB" dirty="0"/>
                    </a:p>
                  </a:txBody>
                  <a:tcPr anchor="ctr"/>
                </a:tc>
                <a:tc>
                  <a:txBody>
                    <a:bodyPr/>
                    <a:lstStyle/>
                    <a:p>
                      <a:pPr algn="ctr"/>
                      <a:r>
                        <a:rPr lang="en-GB" dirty="0" smtClean="0"/>
                        <a:t>X</a:t>
                      </a:r>
                      <a:endParaRPr lang="en-GB" dirty="0"/>
                    </a:p>
                  </a:txBody>
                  <a:tcPr anchor="ctr"/>
                </a:tc>
                <a:tc>
                  <a:txBody>
                    <a:bodyPr/>
                    <a:lstStyle/>
                    <a:p>
                      <a:pPr algn="ctr"/>
                      <a:r>
                        <a:rPr lang="en-GB" dirty="0" smtClean="0"/>
                        <a:t>X</a:t>
                      </a:r>
                      <a:endParaRPr lang="en-GB" dirty="0"/>
                    </a:p>
                  </a:txBody>
                  <a:tcPr anchor="ctr"/>
                </a:tc>
                <a:extLst>
                  <a:ext uri="{0D108BD9-81ED-4DB2-BD59-A6C34878D82A}">
                    <a16:rowId xmlns:a16="http://schemas.microsoft.com/office/drawing/2014/main" val="10005"/>
                  </a:ext>
                </a:extLst>
              </a:tr>
            </a:tbl>
          </a:graphicData>
        </a:graphic>
      </p:graphicFrame>
      <p:sp>
        <p:nvSpPr>
          <p:cNvPr id="4" name="Slide Number Placeholder 3"/>
          <p:cNvSpPr>
            <a:spLocks noGrp="1"/>
          </p:cNvSpPr>
          <p:nvPr>
            <p:ph type="sldNum" sz="quarter" idx="12"/>
          </p:nvPr>
        </p:nvSpPr>
        <p:spPr/>
        <p:txBody>
          <a:bodyPr/>
          <a:lstStyle/>
          <a:p>
            <a:fld id="{B32D2D4F-B262-4018-8594-6B1FE2F875A5}" type="slidenum">
              <a:rPr lang="en-GB" smtClean="0"/>
              <a:pPr/>
              <a:t>6</a:t>
            </a:fld>
            <a:endParaRPr lang="en-GB"/>
          </a:p>
        </p:txBody>
      </p:sp>
    </p:spTree>
    <p:extLst>
      <p:ext uri="{BB962C8B-B14F-4D97-AF65-F5344CB8AC3E}">
        <p14:creationId xmlns:p14="http://schemas.microsoft.com/office/powerpoint/2010/main" val="245165544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Phase 1 – Single-page plan</a:t>
            </a:r>
            <a:endParaRPr lang="en-GB" dirty="0"/>
          </a:p>
        </p:txBody>
      </p:sp>
      <p:sp>
        <p:nvSpPr>
          <p:cNvPr id="3" name="Content Placeholder 2"/>
          <p:cNvSpPr>
            <a:spLocks noGrp="1"/>
          </p:cNvSpPr>
          <p:nvPr>
            <p:ph idx="1"/>
          </p:nvPr>
        </p:nvSpPr>
        <p:spPr>
          <a:xfrm>
            <a:off x="457200" y="980728"/>
            <a:ext cx="8229600" cy="5760640"/>
          </a:xfrm>
        </p:spPr>
        <p:txBody>
          <a:bodyPr>
            <a:normAutofit/>
          </a:bodyPr>
          <a:lstStyle/>
          <a:p>
            <a:r>
              <a:rPr lang="en-GB" dirty="0" smtClean="0"/>
              <a:t>The first part of the planning stage expands upon the source-to-target mapping developed as part of the ETL plan</a:t>
            </a:r>
          </a:p>
          <a:p>
            <a:r>
              <a:rPr lang="en-GB" dirty="0" smtClean="0"/>
              <a:t>We know where the data for each table comes from, and can now start to identify the major challenges that we will face</a:t>
            </a:r>
          </a:p>
          <a:p>
            <a:r>
              <a:rPr lang="en-GB" dirty="0" smtClean="0"/>
              <a:t>This single-page document serves as useful tool for communicating the ETL process</a:t>
            </a:r>
          </a:p>
          <a:p>
            <a:pPr lvl="1"/>
            <a:r>
              <a:rPr lang="en-GB" dirty="0" smtClean="0"/>
              <a:t>Create a high-level version for discussion with people outside the team</a:t>
            </a:r>
          </a:p>
          <a:p>
            <a:pPr lvl="1"/>
            <a:r>
              <a:rPr lang="en-GB" dirty="0" smtClean="0"/>
              <a:t>Create a more detailed version for team members</a:t>
            </a:r>
          </a:p>
          <a:p>
            <a:r>
              <a:rPr lang="en-GB" dirty="0" smtClean="0"/>
              <a:t>This will need to be kept up to date as details come to light</a:t>
            </a:r>
            <a:endParaRPr lang="en-GB" dirty="0"/>
          </a:p>
        </p:txBody>
      </p:sp>
      <p:sp>
        <p:nvSpPr>
          <p:cNvPr id="4" name="Slide Number Placeholder 3"/>
          <p:cNvSpPr>
            <a:spLocks noGrp="1"/>
          </p:cNvSpPr>
          <p:nvPr>
            <p:ph type="sldNum" sz="quarter" idx="12"/>
          </p:nvPr>
        </p:nvSpPr>
        <p:spPr/>
        <p:txBody>
          <a:bodyPr/>
          <a:lstStyle/>
          <a:p>
            <a:fld id="{B32D2D4F-B262-4018-8594-6B1FE2F875A5}" type="slidenum">
              <a:rPr lang="en-GB" smtClean="0"/>
              <a:pPr/>
              <a:t>7</a:t>
            </a:fld>
            <a:endParaRPr lang="en-GB"/>
          </a:p>
        </p:txBody>
      </p:sp>
    </p:spTree>
    <p:extLst>
      <p:ext uri="{BB962C8B-B14F-4D97-AF65-F5344CB8AC3E}">
        <p14:creationId xmlns:p14="http://schemas.microsoft.com/office/powerpoint/2010/main" val="143459434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Phase 1 – Choose ETL tools</a:t>
            </a:r>
            <a:endParaRPr lang="en-GB" dirty="0"/>
          </a:p>
        </p:txBody>
      </p:sp>
      <p:sp>
        <p:nvSpPr>
          <p:cNvPr id="3" name="Content Placeholder 2"/>
          <p:cNvSpPr>
            <a:spLocks noGrp="1"/>
          </p:cNvSpPr>
          <p:nvPr>
            <p:ph idx="1"/>
          </p:nvPr>
        </p:nvSpPr>
        <p:spPr/>
        <p:txBody>
          <a:bodyPr/>
          <a:lstStyle/>
          <a:p>
            <a:r>
              <a:rPr lang="en-GB" dirty="0" smtClean="0"/>
              <a:t>Many ETL tools are available from both the major database vendors and from third parties</a:t>
            </a:r>
          </a:p>
          <a:p>
            <a:r>
              <a:rPr lang="en-GB" dirty="0" smtClean="0"/>
              <a:t>These read data from flat files, ODBC and native drivers for most databases</a:t>
            </a:r>
          </a:p>
          <a:p>
            <a:r>
              <a:rPr lang="en-GB" dirty="0" smtClean="0"/>
              <a:t>They allow data transformations to be performed on the data (including look-ups and joins) and write directly to the DW</a:t>
            </a:r>
          </a:p>
          <a:p>
            <a:r>
              <a:rPr lang="en-GB" dirty="0" smtClean="0"/>
              <a:t>Most are self-documenting using a graphical interface system</a:t>
            </a:r>
          </a:p>
          <a:p>
            <a:r>
              <a:rPr lang="en-GB" dirty="0" smtClean="0"/>
              <a:t>The learning curve can be steep, so hand-coded SQL scripts are often used instead</a:t>
            </a:r>
            <a:endParaRPr lang="en-GB" dirty="0"/>
          </a:p>
        </p:txBody>
      </p:sp>
      <p:sp>
        <p:nvSpPr>
          <p:cNvPr id="4" name="Slide Number Placeholder 3"/>
          <p:cNvSpPr>
            <a:spLocks noGrp="1"/>
          </p:cNvSpPr>
          <p:nvPr>
            <p:ph type="sldNum" sz="quarter" idx="12"/>
          </p:nvPr>
        </p:nvSpPr>
        <p:spPr/>
        <p:txBody>
          <a:bodyPr/>
          <a:lstStyle/>
          <a:p>
            <a:fld id="{B32D2D4F-B262-4018-8594-6B1FE2F875A5}" type="slidenum">
              <a:rPr lang="en-GB" smtClean="0"/>
              <a:pPr/>
              <a:t>8</a:t>
            </a:fld>
            <a:endParaRPr lang="en-GB"/>
          </a:p>
        </p:txBody>
      </p:sp>
    </p:spTree>
    <p:extLst>
      <p:ext uri="{BB962C8B-B14F-4D97-AF65-F5344CB8AC3E}">
        <p14:creationId xmlns:p14="http://schemas.microsoft.com/office/powerpoint/2010/main" val="109719528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Phase 1 – Develop default strategies</a:t>
            </a:r>
            <a:endParaRPr lang="en-GB" dirty="0"/>
          </a:p>
        </p:txBody>
      </p:sp>
      <p:sp>
        <p:nvSpPr>
          <p:cNvPr id="3" name="Content Placeholder 2"/>
          <p:cNvSpPr>
            <a:spLocks noGrp="1"/>
          </p:cNvSpPr>
          <p:nvPr>
            <p:ph idx="1"/>
          </p:nvPr>
        </p:nvSpPr>
        <p:spPr/>
        <p:txBody>
          <a:bodyPr/>
          <a:lstStyle/>
          <a:p>
            <a:r>
              <a:rPr lang="en-GB" dirty="0" smtClean="0"/>
              <a:t>Default strategies should be developed for all sections of the ETL plan</a:t>
            </a:r>
          </a:p>
          <a:p>
            <a:pPr lvl="1"/>
            <a:r>
              <a:rPr lang="en-GB" dirty="0" smtClean="0"/>
              <a:t>Extract from each major source system</a:t>
            </a:r>
          </a:p>
          <a:p>
            <a:pPr lvl="1"/>
            <a:r>
              <a:rPr lang="en-GB" dirty="0" smtClean="0"/>
              <a:t>Archive extracted data</a:t>
            </a:r>
          </a:p>
          <a:p>
            <a:pPr lvl="1"/>
            <a:r>
              <a:rPr lang="en-GB" dirty="0" smtClean="0"/>
              <a:t>Police data quality for dimensions and facts</a:t>
            </a:r>
          </a:p>
          <a:p>
            <a:pPr lvl="1"/>
            <a:r>
              <a:rPr lang="en-GB" dirty="0" smtClean="0"/>
              <a:t>Manage changes to dimension attributes</a:t>
            </a:r>
          </a:p>
          <a:p>
            <a:pPr lvl="1"/>
            <a:r>
              <a:rPr lang="en-GB" dirty="0" smtClean="0"/>
              <a:t>Ensure that both DW and ETL meet requirements for systems availability</a:t>
            </a:r>
          </a:p>
          <a:p>
            <a:pPr lvl="1"/>
            <a:r>
              <a:rPr lang="en-GB" dirty="0" smtClean="0"/>
              <a:t>Design the auditing subsystem</a:t>
            </a:r>
          </a:p>
          <a:p>
            <a:pPr lvl="1"/>
            <a:r>
              <a:rPr lang="en-GB" dirty="0" smtClean="0"/>
              <a:t>Organise the ETL staging area</a:t>
            </a:r>
          </a:p>
          <a:p>
            <a:r>
              <a:rPr lang="en-GB" dirty="0" smtClean="0"/>
              <a:t>These default strategies form the basis of the table-specific modules of the ETL system</a:t>
            </a:r>
            <a:endParaRPr lang="en-GB" dirty="0"/>
          </a:p>
        </p:txBody>
      </p:sp>
      <p:sp>
        <p:nvSpPr>
          <p:cNvPr id="4" name="Slide Number Placeholder 3"/>
          <p:cNvSpPr>
            <a:spLocks noGrp="1"/>
          </p:cNvSpPr>
          <p:nvPr>
            <p:ph type="sldNum" sz="quarter" idx="12"/>
          </p:nvPr>
        </p:nvSpPr>
        <p:spPr/>
        <p:txBody>
          <a:bodyPr/>
          <a:lstStyle/>
          <a:p>
            <a:fld id="{B32D2D4F-B262-4018-8594-6B1FE2F875A5}" type="slidenum">
              <a:rPr lang="en-GB" smtClean="0"/>
              <a:pPr/>
              <a:t>9</a:t>
            </a:fld>
            <a:endParaRPr lang="en-GB"/>
          </a:p>
        </p:txBody>
      </p:sp>
    </p:spTree>
    <p:extLst>
      <p:ext uri="{BB962C8B-B14F-4D97-AF65-F5344CB8AC3E}">
        <p14:creationId xmlns:p14="http://schemas.microsoft.com/office/powerpoint/2010/main" val="178042998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Phase </a:t>
            </a:r>
            <a:r>
              <a:rPr lang="en-GB" dirty="0"/>
              <a:t>1</a:t>
            </a:r>
            <a:r>
              <a:rPr lang="en-GB" dirty="0" smtClean="0"/>
              <a:t> - Drill down by target table</a:t>
            </a:r>
            <a:endParaRPr lang="en-GB" dirty="0"/>
          </a:p>
        </p:txBody>
      </p:sp>
      <p:sp>
        <p:nvSpPr>
          <p:cNvPr id="3" name="Content Placeholder 2"/>
          <p:cNvSpPr>
            <a:spLocks noGrp="1"/>
          </p:cNvSpPr>
          <p:nvPr>
            <p:ph idx="1"/>
          </p:nvPr>
        </p:nvSpPr>
        <p:spPr>
          <a:xfrm>
            <a:off x="457200" y="980728"/>
            <a:ext cx="8229600" cy="5760640"/>
          </a:xfrm>
        </p:spPr>
        <p:txBody>
          <a:bodyPr>
            <a:normAutofit/>
          </a:bodyPr>
          <a:lstStyle/>
          <a:p>
            <a:r>
              <a:rPr lang="en-GB" dirty="0" smtClean="0"/>
              <a:t>At this point you can begin to identify the specific actions that need to be taken for each individual table</a:t>
            </a:r>
          </a:p>
          <a:p>
            <a:r>
              <a:rPr lang="en-GB" dirty="0" smtClean="0"/>
              <a:t>Use the original source-target mapping as a starting point</a:t>
            </a:r>
          </a:p>
          <a:p>
            <a:r>
              <a:rPr lang="en-GB" dirty="0" smtClean="0"/>
              <a:t>Develop detailed table schematics</a:t>
            </a:r>
          </a:p>
          <a:p>
            <a:pPr lvl="1"/>
            <a:r>
              <a:rPr lang="en-GB" dirty="0" smtClean="0"/>
              <a:t>Generate graphical diagram of how everything will be processed</a:t>
            </a:r>
          </a:p>
          <a:p>
            <a:pPr lvl="1"/>
            <a:r>
              <a:rPr lang="en-GB" dirty="0" smtClean="0"/>
              <a:t>Identify any data dependencies and preconditions</a:t>
            </a:r>
          </a:p>
          <a:p>
            <a:pPr lvl="1"/>
            <a:r>
              <a:rPr lang="en-GB" dirty="0" smtClean="0"/>
              <a:t>Define an initial workflow to show the order in which tables need to be processed</a:t>
            </a:r>
          </a:p>
          <a:p>
            <a:r>
              <a:rPr lang="en-GB" dirty="0" smtClean="0"/>
              <a:t>Write this up in an ETL Specification Document</a:t>
            </a:r>
          </a:p>
        </p:txBody>
      </p:sp>
      <p:sp>
        <p:nvSpPr>
          <p:cNvPr id="4" name="Slide Number Placeholder 3"/>
          <p:cNvSpPr>
            <a:spLocks noGrp="1"/>
          </p:cNvSpPr>
          <p:nvPr>
            <p:ph type="sldNum" sz="quarter" idx="12"/>
          </p:nvPr>
        </p:nvSpPr>
        <p:spPr/>
        <p:txBody>
          <a:bodyPr/>
          <a:lstStyle/>
          <a:p>
            <a:fld id="{B32D2D4F-B262-4018-8594-6B1FE2F875A5}" type="slidenum">
              <a:rPr lang="en-GB" smtClean="0"/>
              <a:pPr/>
              <a:t>10</a:t>
            </a:fld>
            <a:endParaRPr lang="en-GB"/>
          </a:p>
        </p:txBody>
      </p:sp>
    </p:spTree>
    <p:extLst>
      <p:ext uri="{BB962C8B-B14F-4D97-AF65-F5344CB8AC3E}">
        <p14:creationId xmlns:p14="http://schemas.microsoft.com/office/powerpoint/2010/main" val="271172542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Phase 2 – Populate dimension tables</a:t>
            </a:r>
            <a:endParaRPr lang="en-GB" dirty="0"/>
          </a:p>
        </p:txBody>
      </p:sp>
      <p:sp>
        <p:nvSpPr>
          <p:cNvPr id="3" name="Content Placeholder 2"/>
          <p:cNvSpPr>
            <a:spLocks noGrp="1"/>
          </p:cNvSpPr>
          <p:nvPr>
            <p:ph idx="1"/>
          </p:nvPr>
        </p:nvSpPr>
        <p:spPr>
          <a:xfrm>
            <a:off x="457200" y="980728"/>
            <a:ext cx="8229600" cy="5877272"/>
          </a:xfrm>
        </p:spPr>
        <p:txBody>
          <a:bodyPr>
            <a:normAutofit lnSpcReduction="10000"/>
          </a:bodyPr>
          <a:lstStyle/>
          <a:p>
            <a:r>
              <a:rPr lang="en-GB" dirty="0" smtClean="0"/>
              <a:t>Start off with the simplest dimension tables</a:t>
            </a:r>
          </a:p>
          <a:p>
            <a:pPr lvl="1"/>
            <a:r>
              <a:rPr lang="en-GB" dirty="0" smtClean="0"/>
              <a:t>Primary key + description fields</a:t>
            </a:r>
          </a:p>
          <a:p>
            <a:r>
              <a:rPr lang="en-GB" dirty="0" smtClean="0"/>
              <a:t>Identify and apply any simple transformations such as datatype changes</a:t>
            </a:r>
          </a:p>
          <a:p>
            <a:r>
              <a:rPr lang="en-GB" dirty="0" smtClean="0"/>
              <a:t>If you need to combine data from different tables into a dimension then join the tables in the staging area before extracting the fields required into a new table</a:t>
            </a:r>
          </a:p>
          <a:p>
            <a:r>
              <a:rPr lang="en-GB" dirty="0" smtClean="0"/>
              <a:t>Create “No xxx available” default values</a:t>
            </a:r>
          </a:p>
          <a:p>
            <a:r>
              <a:rPr lang="en-GB" dirty="0" smtClean="0"/>
              <a:t>Create date dimension (one row per day)</a:t>
            </a:r>
          </a:p>
          <a:p>
            <a:r>
              <a:rPr lang="en-GB" dirty="0" smtClean="0"/>
              <a:t>Calculate and assign surrogate keys</a:t>
            </a:r>
          </a:p>
          <a:p>
            <a:pPr lvl="1"/>
            <a:r>
              <a:rPr lang="en-GB" dirty="0" smtClean="0"/>
              <a:t>Keep a copy of the current dimension within the staging area for reference</a:t>
            </a:r>
          </a:p>
          <a:p>
            <a:r>
              <a:rPr lang="en-GB" dirty="0" smtClean="0"/>
              <a:t>Load the dimension tables</a:t>
            </a:r>
            <a:endParaRPr lang="en-GB" dirty="0"/>
          </a:p>
        </p:txBody>
      </p:sp>
      <p:sp>
        <p:nvSpPr>
          <p:cNvPr id="4" name="Slide Number Placeholder 3"/>
          <p:cNvSpPr>
            <a:spLocks noGrp="1"/>
          </p:cNvSpPr>
          <p:nvPr>
            <p:ph type="sldNum" sz="quarter" idx="12"/>
          </p:nvPr>
        </p:nvSpPr>
        <p:spPr/>
        <p:txBody>
          <a:bodyPr/>
          <a:lstStyle/>
          <a:p>
            <a:fld id="{B32D2D4F-B262-4018-8594-6B1FE2F875A5}" type="slidenum">
              <a:rPr lang="en-GB" smtClean="0"/>
              <a:pPr/>
              <a:t>11</a:t>
            </a:fld>
            <a:endParaRPr lang="en-GB"/>
          </a:p>
        </p:txBody>
      </p:sp>
    </p:spTree>
    <p:extLst>
      <p:ext uri="{BB962C8B-B14F-4D97-AF65-F5344CB8AC3E}">
        <p14:creationId xmlns:p14="http://schemas.microsoft.com/office/powerpoint/2010/main" val="419102371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Phase 2 – Populate fact table load</a:t>
            </a:r>
            <a:endParaRPr lang="en-GB" dirty="0"/>
          </a:p>
        </p:txBody>
      </p:sp>
      <p:sp>
        <p:nvSpPr>
          <p:cNvPr id="3" name="Content Placeholder 2"/>
          <p:cNvSpPr>
            <a:spLocks noGrp="1"/>
          </p:cNvSpPr>
          <p:nvPr>
            <p:ph idx="1"/>
          </p:nvPr>
        </p:nvSpPr>
        <p:spPr>
          <a:xfrm>
            <a:off x="457200" y="980728"/>
            <a:ext cx="8229600" cy="5877272"/>
          </a:xfrm>
        </p:spPr>
        <p:txBody>
          <a:bodyPr>
            <a:normAutofit/>
          </a:bodyPr>
          <a:lstStyle/>
          <a:p>
            <a:r>
              <a:rPr lang="en-GB" dirty="0" smtClean="0"/>
              <a:t>This may take a long time – even days</a:t>
            </a:r>
          </a:p>
          <a:p>
            <a:r>
              <a:rPr lang="en-GB" dirty="0" smtClean="0"/>
              <a:t>Audit statistics – make sure that the DW and source systems show the same data</a:t>
            </a:r>
          </a:p>
          <a:p>
            <a:r>
              <a:rPr lang="en-GB" dirty="0" smtClean="0"/>
              <a:t>Make sure that there are no NULL values in foreign key fields</a:t>
            </a:r>
          </a:p>
          <a:p>
            <a:r>
              <a:rPr lang="en-GB" dirty="0" smtClean="0"/>
              <a:t>Use the surrogate key pipeline to ensure that relational integrity is maintained</a:t>
            </a:r>
          </a:p>
          <a:p>
            <a:pPr lvl="1"/>
            <a:r>
              <a:rPr lang="en-GB" dirty="0" smtClean="0"/>
              <a:t>All foreign key fields MUST refer to a dimension primary key value</a:t>
            </a:r>
          </a:p>
          <a:p>
            <a:r>
              <a:rPr lang="en-GB" dirty="0" smtClean="0"/>
              <a:t>Assign audit dimension key</a:t>
            </a:r>
          </a:p>
          <a:p>
            <a:r>
              <a:rPr lang="en-GB" dirty="0" smtClean="0"/>
              <a:t>Does not necessarily need to be fully automated</a:t>
            </a:r>
          </a:p>
          <a:p>
            <a:pPr lvl="1"/>
            <a:r>
              <a:rPr lang="en-GB" dirty="0" smtClean="0"/>
              <a:t>Human intervention is possible to help identify how to automate things in future</a:t>
            </a:r>
            <a:endParaRPr lang="en-GB" dirty="0"/>
          </a:p>
        </p:txBody>
      </p:sp>
      <p:sp>
        <p:nvSpPr>
          <p:cNvPr id="4" name="Slide Number Placeholder 3"/>
          <p:cNvSpPr>
            <a:spLocks noGrp="1"/>
          </p:cNvSpPr>
          <p:nvPr>
            <p:ph type="sldNum" sz="quarter" idx="12"/>
          </p:nvPr>
        </p:nvSpPr>
        <p:spPr/>
        <p:txBody>
          <a:bodyPr/>
          <a:lstStyle/>
          <a:p>
            <a:fld id="{B32D2D4F-B262-4018-8594-6B1FE2F875A5}" type="slidenum">
              <a:rPr lang="en-GB" smtClean="0"/>
              <a:pPr/>
              <a:t>12</a:t>
            </a:fld>
            <a:endParaRPr lang="en-GB"/>
          </a:p>
        </p:txBody>
      </p:sp>
    </p:spTree>
    <p:extLst>
      <p:ext uri="{BB962C8B-B14F-4D97-AF65-F5344CB8AC3E}">
        <p14:creationId xmlns:p14="http://schemas.microsoft.com/office/powerpoint/2010/main" val="360018012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Phase 2 – Populate fact table load</a:t>
            </a:r>
            <a:endParaRPr lang="en-GB" dirty="0"/>
          </a:p>
        </p:txBody>
      </p:sp>
      <p:sp>
        <p:nvSpPr>
          <p:cNvPr id="3" name="Content Placeholder 2"/>
          <p:cNvSpPr>
            <a:spLocks noGrp="1"/>
          </p:cNvSpPr>
          <p:nvPr>
            <p:ph idx="1"/>
          </p:nvPr>
        </p:nvSpPr>
        <p:spPr>
          <a:xfrm>
            <a:off x="457200" y="980728"/>
            <a:ext cx="8229600" cy="5877272"/>
          </a:xfrm>
        </p:spPr>
        <p:txBody>
          <a:bodyPr>
            <a:normAutofit lnSpcReduction="10000"/>
          </a:bodyPr>
          <a:lstStyle/>
          <a:p>
            <a:r>
              <a:rPr lang="en-GB" dirty="0" smtClean="0"/>
              <a:t>Large datasets are loaded using a bulk loader</a:t>
            </a:r>
          </a:p>
          <a:p>
            <a:r>
              <a:rPr lang="en-GB" dirty="0" smtClean="0"/>
              <a:t>Smaller datasets can be loaded from scripts</a:t>
            </a:r>
          </a:p>
          <a:p>
            <a:r>
              <a:rPr lang="en-GB" dirty="0" smtClean="0"/>
              <a:t>To speed up the process, load into multiple table partitions in parallel</a:t>
            </a:r>
          </a:p>
          <a:p>
            <a:pPr marL="624078" indent="-514350">
              <a:buFont typeface="+mj-lt"/>
              <a:buAutoNum type="arabicPeriod"/>
            </a:pPr>
            <a:r>
              <a:rPr lang="en-GB" dirty="0" smtClean="0"/>
              <a:t>Disable foreign key constraints</a:t>
            </a:r>
          </a:p>
          <a:p>
            <a:pPr marL="624078" indent="-514350">
              <a:buFont typeface="+mj-lt"/>
              <a:buAutoNum type="arabicPeriod"/>
            </a:pPr>
            <a:r>
              <a:rPr lang="en-GB" dirty="0" smtClean="0"/>
              <a:t>Drop/disable indices on the fact table</a:t>
            </a:r>
          </a:p>
          <a:p>
            <a:pPr marL="624078" indent="-514350">
              <a:buFont typeface="+mj-lt"/>
              <a:buAutoNum type="arabicPeriod"/>
            </a:pPr>
            <a:r>
              <a:rPr lang="en-GB" dirty="0" smtClean="0"/>
              <a:t>Load data</a:t>
            </a:r>
          </a:p>
          <a:p>
            <a:pPr marL="624078" indent="-514350">
              <a:buFont typeface="+mj-lt"/>
              <a:buAutoNum type="arabicPeriod"/>
            </a:pPr>
            <a:r>
              <a:rPr lang="en-GB" dirty="0" smtClean="0"/>
              <a:t>Create/enable indices on the fact table</a:t>
            </a:r>
          </a:p>
          <a:p>
            <a:pPr marL="624078" indent="-514350">
              <a:buFont typeface="+mj-lt"/>
              <a:buAutoNum type="arabicPeriod"/>
            </a:pPr>
            <a:r>
              <a:rPr lang="en-GB" dirty="0" smtClean="0"/>
              <a:t>Stitch together the partitions if necessary</a:t>
            </a:r>
          </a:p>
          <a:p>
            <a:pPr marL="624078" indent="-514350">
              <a:buFont typeface="+mj-lt"/>
              <a:buAutoNum type="arabicPeriod"/>
            </a:pPr>
            <a:r>
              <a:rPr lang="en-GB" dirty="0" smtClean="0"/>
              <a:t>Confirm that each dimension table has a unique index on the surrogate key column</a:t>
            </a:r>
          </a:p>
          <a:p>
            <a:pPr marL="624078" indent="-514350">
              <a:buFont typeface="+mj-lt"/>
              <a:buAutoNum type="arabicPeriod"/>
            </a:pPr>
            <a:r>
              <a:rPr lang="en-GB" dirty="0" smtClean="0"/>
              <a:t>Enable foreign key constraints</a:t>
            </a:r>
          </a:p>
          <a:p>
            <a:endParaRPr lang="en-GB" sz="1500" dirty="0" smtClean="0"/>
          </a:p>
          <a:p>
            <a:r>
              <a:rPr lang="en-GB" dirty="0" smtClean="0"/>
              <a:t>TEST! TEST! TEST!</a:t>
            </a:r>
            <a:endParaRPr lang="en-GB" dirty="0"/>
          </a:p>
        </p:txBody>
      </p:sp>
      <p:sp>
        <p:nvSpPr>
          <p:cNvPr id="4" name="Slide Number Placeholder 3"/>
          <p:cNvSpPr>
            <a:spLocks noGrp="1"/>
          </p:cNvSpPr>
          <p:nvPr>
            <p:ph type="sldNum" sz="quarter" idx="12"/>
          </p:nvPr>
        </p:nvSpPr>
        <p:spPr/>
        <p:txBody>
          <a:bodyPr/>
          <a:lstStyle/>
          <a:p>
            <a:fld id="{B32D2D4F-B262-4018-8594-6B1FE2F875A5}" type="slidenum">
              <a:rPr lang="en-GB" smtClean="0"/>
              <a:pPr/>
              <a:t>13</a:t>
            </a:fld>
            <a:endParaRPr lang="en-GB"/>
          </a:p>
        </p:txBody>
      </p:sp>
    </p:spTree>
    <p:extLst>
      <p:ext uri="{BB962C8B-B14F-4D97-AF65-F5344CB8AC3E}">
        <p14:creationId xmlns:p14="http://schemas.microsoft.com/office/powerpoint/2010/main" val="145718533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Phase 3 – Dimension incremental build</a:t>
            </a:r>
            <a:endParaRPr lang="en-GB" dirty="0"/>
          </a:p>
        </p:txBody>
      </p:sp>
      <p:sp>
        <p:nvSpPr>
          <p:cNvPr id="3" name="Content Placeholder 2"/>
          <p:cNvSpPr>
            <a:spLocks noGrp="1"/>
          </p:cNvSpPr>
          <p:nvPr>
            <p:ph idx="1"/>
          </p:nvPr>
        </p:nvSpPr>
        <p:spPr/>
        <p:txBody>
          <a:bodyPr/>
          <a:lstStyle/>
          <a:p>
            <a:r>
              <a:rPr lang="en-GB" dirty="0" smtClean="0"/>
              <a:t>Identifying new, changed and deleted rows in a dimension can be a big task</a:t>
            </a:r>
          </a:p>
          <a:p>
            <a:pPr lvl="1"/>
            <a:r>
              <a:rPr lang="en-GB" dirty="0" smtClean="0"/>
              <a:t>If possible, get the source system administrators to do this automatically at source</a:t>
            </a:r>
          </a:p>
          <a:p>
            <a:r>
              <a:rPr lang="en-GB" dirty="0" smtClean="0"/>
              <a:t>Identify new and changed dimension rows</a:t>
            </a:r>
          </a:p>
          <a:p>
            <a:pPr lvl="1"/>
            <a:r>
              <a:rPr lang="en-GB" dirty="0" smtClean="0"/>
              <a:t>Depending on the table size it may be easier to take the current </a:t>
            </a:r>
            <a:r>
              <a:rPr lang="en-GB" dirty="0" err="1" smtClean="0"/>
              <a:t>snapshop</a:t>
            </a:r>
            <a:r>
              <a:rPr lang="en-GB" dirty="0" smtClean="0"/>
              <a:t>, turn it into a full dimension, the do an SQL MINUS query</a:t>
            </a:r>
          </a:p>
          <a:p>
            <a:pPr lvl="1"/>
            <a:r>
              <a:rPr lang="en-GB" dirty="0" smtClean="0"/>
              <a:t>If the dimension is small, then the entire dimension may be replaced</a:t>
            </a:r>
          </a:p>
          <a:p>
            <a:r>
              <a:rPr lang="en-GB" dirty="0" smtClean="0"/>
              <a:t>Process slowly changing dimensions</a:t>
            </a:r>
          </a:p>
        </p:txBody>
      </p:sp>
      <p:sp>
        <p:nvSpPr>
          <p:cNvPr id="4" name="Slide Number Placeholder 3"/>
          <p:cNvSpPr>
            <a:spLocks noGrp="1"/>
          </p:cNvSpPr>
          <p:nvPr>
            <p:ph type="sldNum" sz="quarter" idx="12"/>
          </p:nvPr>
        </p:nvSpPr>
        <p:spPr/>
        <p:txBody>
          <a:bodyPr/>
          <a:lstStyle/>
          <a:p>
            <a:fld id="{B32D2D4F-B262-4018-8594-6B1FE2F875A5}" type="slidenum">
              <a:rPr lang="en-GB" smtClean="0"/>
              <a:pPr/>
              <a:t>14</a:t>
            </a:fld>
            <a:endParaRPr lang="en-GB"/>
          </a:p>
        </p:txBody>
      </p:sp>
    </p:spTree>
    <p:extLst>
      <p:ext uri="{BB962C8B-B14F-4D97-AF65-F5344CB8AC3E}">
        <p14:creationId xmlns:p14="http://schemas.microsoft.com/office/powerpoint/2010/main" val="402525338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Phase 3 – Fact incremental build</a:t>
            </a:r>
            <a:endParaRPr lang="en-GB" dirty="0"/>
          </a:p>
        </p:txBody>
      </p:sp>
      <p:sp>
        <p:nvSpPr>
          <p:cNvPr id="3" name="Content Placeholder 2"/>
          <p:cNvSpPr>
            <a:spLocks noGrp="1"/>
          </p:cNvSpPr>
          <p:nvPr>
            <p:ph idx="1"/>
          </p:nvPr>
        </p:nvSpPr>
        <p:spPr>
          <a:xfrm>
            <a:off x="457200" y="980728"/>
            <a:ext cx="8229600" cy="5877272"/>
          </a:xfrm>
        </p:spPr>
        <p:txBody>
          <a:bodyPr>
            <a:normAutofit/>
          </a:bodyPr>
          <a:lstStyle/>
          <a:p>
            <a:r>
              <a:rPr lang="en-GB" dirty="0" smtClean="0"/>
              <a:t>New and updated fact rows are processed incrementally rather than reload the entire fact</a:t>
            </a:r>
          </a:p>
          <a:p>
            <a:r>
              <a:rPr lang="en-GB" dirty="0" smtClean="0"/>
              <a:t>This should be fully automated</a:t>
            </a:r>
          </a:p>
          <a:p>
            <a:r>
              <a:rPr lang="en-GB" dirty="0" smtClean="0"/>
              <a:t>Extracted data should be written to the staging area before processing</a:t>
            </a:r>
          </a:p>
          <a:p>
            <a:pPr lvl="1"/>
            <a:r>
              <a:rPr lang="en-GB" dirty="0" smtClean="0"/>
              <a:t>Archiving for auditability</a:t>
            </a:r>
          </a:p>
          <a:p>
            <a:pPr lvl="1"/>
            <a:r>
              <a:rPr lang="en-GB" dirty="0" smtClean="0"/>
              <a:t>Provides a good starting point after data quality verification</a:t>
            </a:r>
          </a:p>
          <a:p>
            <a:pPr lvl="1"/>
            <a:r>
              <a:rPr lang="en-GB" dirty="0" smtClean="0"/>
              <a:t>Provides a good starting point for restarting the process in cases of error</a:t>
            </a:r>
          </a:p>
          <a:p>
            <a:r>
              <a:rPr lang="en-GB" dirty="0" smtClean="0"/>
              <a:t>Writing to a staging file is faster, but writing to a staging database provides more processing options</a:t>
            </a:r>
          </a:p>
        </p:txBody>
      </p:sp>
      <p:sp>
        <p:nvSpPr>
          <p:cNvPr id="4" name="Slide Number Placeholder 3"/>
          <p:cNvSpPr>
            <a:spLocks noGrp="1"/>
          </p:cNvSpPr>
          <p:nvPr>
            <p:ph type="sldNum" sz="quarter" idx="12"/>
          </p:nvPr>
        </p:nvSpPr>
        <p:spPr/>
        <p:txBody>
          <a:bodyPr/>
          <a:lstStyle/>
          <a:p>
            <a:fld id="{B32D2D4F-B262-4018-8594-6B1FE2F875A5}" type="slidenum">
              <a:rPr lang="en-GB" smtClean="0"/>
              <a:pPr/>
              <a:t>15</a:t>
            </a:fld>
            <a:endParaRPr lang="en-GB"/>
          </a:p>
        </p:txBody>
      </p:sp>
    </p:spTree>
    <p:extLst>
      <p:ext uri="{BB962C8B-B14F-4D97-AF65-F5344CB8AC3E}">
        <p14:creationId xmlns:p14="http://schemas.microsoft.com/office/powerpoint/2010/main" val="88720389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Phase 3 – Fact incremental build</a:t>
            </a:r>
            <a:endParaRPr lang="en-GB" dirty="0"/>
          </a:p>
        </p:txBody>
      </p:sp>
      <p:sp>
        <p:nvSpPr>
          <p:cNvPr id="3" name="Content Placeholder 2"/>
          <p:cNvSpPr>
            <a:spLocks noGrp="1"/>
          </p:cNvSpPr>
          <p:nvPr>
            <p:ph idx="1"/>
          </p:nvPr>
        </p:nvSpPr>
        <p:spPr>
          <a:xfrm>
            <a:off x="457200" y="980728"/>
            <a:ext cx="8229600" cy="5877272"/>
          </a:xfrm>
        </p:spPr>
        <p:txBody>
          <a:bodyPr>
            <a:normAutofit/>
          </a:bodyPr>
          <a:lstStyle/>
          <a:p>
            <a:r>
              <a:rPr lang="en-GB" dirty="0" smtClean="0"/>
              <a:t>Transformations for the incremental build are similar to those for the historical build</a:t>
            </a:r>
          </a:p>
          <a:p>
            <a:r>
              <a:rPr lang="en-GB" dirty="0" smtClean="0"/>
              <a:t>Error handling for referential integrity violations must be automated</a:t>
            </a:r>
            <a:endParaRPr lang="en-GB" dirty="0"/>
          </a:p>
          <a:p>
            <a:r>
              <a:rPr lang="en-GB" dirty="0" smtClean="0"/>
              <a:t>On errors, several things can be done</a:t>
            </a:r>
          </a:p>
          <a:p>
            <a:pPr lvl="1"/>
            <a:r>
              <a:rPr lang="en-GB" dirty="0" smtClean="0"/>
              <a:t>Halt the load and fix the problem</a:t>
            </a:r>
          </a:p>
          <a:p>
            <a:pPr lvl="1"/>
            <a:r>
              <a:rPr lang="en-GB" dirty="0" smtClean="0"/>
              <a:t>Discard any rows with errors</a:t>
            </a:r>
          </a:p>
          <a:p>
            <a:pPr lvl="1"/>
            <a:r>
              <a:rPr lang="en-GB" dirty="0" smtClean="0"/>
              <a:t>Write error rows to another table for processing later</a:t>
            </a:r>
          </a:p>
          <a:p>
            <a:pPr lvl="1"/>
            <a:r>
              <a:rPr lang="en-GB" dirty="0" smtClean="0"/>
              <a:t>Fix by adding a dummy row in the dimension and returning its surrogate key to the </a:t>
            </a:r>
            <a:r>
              <a:rPr lang="en-GB" dirty="0" err="1" smtClean="0"/>
              <a:t>pipeling</a:t>
            </a:r>
            <a:endParaRPr lang="en-GB" dirty="0" smtClean="0"/>
          </a:p>
          <a:p>
            <a:pPr lvl="1"/>
            <a:r>
              <a:rPr lang="en-GB" dirty="0" smtClean="0"/>
              <a:t>Map all error rows to a single “unknown” member in each dimension – BAD IDEA!</a:t>
            </a:r>
          </a:p>
        </p:txBody>
      </p:sp>
      <p:sp>
        <p:nvSpPr>
          <p:cNvPr id="4" name="Slide Number Placeholder 3"/>
          <p:cNvSpPr>
            <a:spLocks noGrp="1"/>
          </p:cNvSpPr>
          <p:nvPr>
            <p:ph type="sldNum" sz="quarter" idx="12"/>
          </p:nvPr>
        </p:nvSpPr>
        <p:spPr/>
        <p:txBody>
          <a:bodyPr/>
          <a:lstStyle/>
          <a:p>
            <a:fld id="{B32D2D4F-B262-4018-8594-6B1FE2F875A5}" type="slidenum">
              <a:rPr lang="en-GB" smtClean="0"/>
              <a:pPr/>
              <a:t>16</a:t>
            </a:fld>
            <a:endParaRPr lang="en-GB"/>
          </a:p>
        </p:txBody>
      </p:sp>
    </p:spTree>
    <p:extLst>
      <p:ext uri="{BB962C8B-B14F-4D97-AF65-F5344CB8AC3E}">
        <p14:creationId xmlns:p14="http://schemas.microsoft.com/office/powerpoint/2010/main" val="1157059519"/>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Phase 3 – Fact incremental build</a:t>
            </a:r>
            <a:endParaRPr lang="en-GB" dirty="0"/>
          </a:p>
        </p:txBody>
      </p:sp>
      <p:sp>
        <p:nvSpPr>
          <p:cNvPr id="3" name="Content Placeholder 2"/>
          <p:cNvSpPr>
            <a:spLocks noGrp="1"/>
          </p:cNvSpPr>
          <p:nvPr>
            <p:ph idx="1"/>
          </p:nvPr>
        </p:nvSpPr>
        <p:spPr>
          <a:xfrm>
            <a:off x="457200" y="980728"/>
            <a:ext cx="8229600" cy="5877272"/>
          </a:xfrm>
        </p:spPr>
        <p:txBody>
          <a:bodyPr>
            <a:normAutofit/>
          </a:bodyPr>
          <a:lstStyle/>
          <a:p>
            <a:r>
              <a:rPr lang="en-GB" dirty="0" smtClean="0"/>
              <a:t>As the volumes of data in an incremental load are smaller than in a historical load, fast load techniques are not always needed</a:t>
            </a:r>
          </a:p>
          <a:p>
            <a:r>
              <a:rPr lang="en-GB" dirty="0" smtClean="0"/>
              <a:t>Standard INSERT queries are generally fine</a:t>
            </a:r>
          </a:p>
          <a:p>
            <a:r>
              <a:rPr lang="en-GB" dirty="0" smtClean="0"/>
              <a:t>More frequent loading (daily instead of weekly, weekly instead of monthly) makes loads smaller and faster</a:t>
            </a:r>
          </a:p>
          <a:p>
            <a:r>
              <a:rPr lang="en-GB" dirty="0" smtClean="0"/>
              <a:t>Parallel builds (large systems only)</a:t>
            </a:r>
          </a:p>
          <a:p>
            <a:pPr lvl="1"/>
            <a:r>
              <a:rPr lang="en-GB" dirty="0" smtClean="0"/>
              <a:t>Use two servers and swap between them daily</a:t>
            </a:r>
          </a:p>
          <a:p>
            <a:pPr lvl="1"/>
            <a:r>
              <a:rPr lang="en-GB" dirty="0"/>
              <a:t>O</a:t>
            </a:r>
            <a:r>
              <a:rPr lang="en-GB" dirty="0" smtClean="0"/>
              <a:t>ne runs upload, one runs queries</a:t>
            </a:r>
          </a:p>
          <a:p>
            <a:r>
              <a:rPr lang="en-GB" dirty="0" smtClean="0"/>
              <a:t>Parallel processing (large systems only</a:t>
            </a:r>
          </a:p>
          <a:p>
            <a:pPr lvl="1"/>
            <a:r>
              <a:rPr lang="en-GB" dirty="0" smtClean="0"/>
              <a:t>Structuring ETL for parallel processing is complex and easy to get wrong</a:t>
            </a:r>
          </a:p>
        </p:txBody>
      </p:sp>
      <p:sp>
        <p:nvSpPr>
          <p:cNvPr id="4" name="Slide Number Placeholder 3"/>
          <p:cNvSpPr>
            <a:spLocks noGrp="1"/>
          </p:cNvSpPr>
          <p:nvPr>
            <p:ph type="sldNum" sz="quarter" idx="12"/>
          </p:nvPr>
        </p:nvSpPr>
        <p:spPr/>
        <p:txBody>
          <a:bodyPr/>
          <a:lstStyle/>
          <a:p>
            <a:fld id="{B32D2D4F-B262-4018-8594-6B1FE2F875A5}" type="slidenum">
              <a:rPr lang="en-GB" smtClean="0"/>
              <a:pPr/>
              <a:t>17</a:t>
            </a:fld>
            <a:endParaRPr lang="en-GB"/>
          </a:p>
        </p:txBody>
      </p:sp>
    </p:spTree>
    <p:extLst>
      <p:ext uri="{BB962C8B-B14F-4D97-AF65-F5344CB8AC3E}">
        <p14:creationId xmlns:p14="http://schemas.microsoft.com/office/powerpoint/2010/main" val="3152937329"/>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P</a:t>
            </a:r>
            <a:r>
              <a:rPr lang="en-GB" dirty="0" smtClean="0"/>
              <a:t>hase 3 – Aggregate incremental build </a:t>
            </a:r>
            <a:endParaRPr lang="en-GB" dirty="0"/>
          </a:p>
        </p:txBody>
      </p:sp>
      <p:sp>
        <p:nvSpPr>
          <p:cNvPr id="3" name="Content Placeholder 2"/>
          <p:cNvSpPr>
            <a:spLocks noGrp="1"/>
          </p:cNvSpPr>
          <p:nvPr>
            <p:ph idx="1"/>
          </p:nvPr>
        </p:nvSpPr>
        <p:spPr/>
        <p:txBody>
          <a:bodyPr/>
          <a:lstStyle/>
          <a:p>
            <a:r>
              <a:rPr lang="en-GB" dirty="0" smtClean="0"/>
              <a:t>Generating aggregate tables has the same potential problem as generating fact tables</a:t>
            </a:r>
          </a:p>
          <a:p>
            <a:pPr lvl="1"/>
            <a:r>
              <a:rPr lang="en-GB" dirty="0" smtClean="0"/>
              <a:t>It can be generated as a query on the fact, but that query can take a long time to run</a:t>
            </a:r>
          </a:p>
          <a:p>
            <a:pPr lvl="1"/>
            <a:r>
              <a:rPr lang="en-GB" dirty="0" smtClean="0"/>
              <a:t>A better solution is to calculate it from the incremental fact load</a:t>
            </a:r>
          </a:p>
          <a:p>
            <a:r>
              <a:rPr lang="en-GB" dirty="0" smtClean="0"/>
              <a:t>If there are time-based aggregates (e.g. weekly or monthly) then it may be necessary to run time-based queries on the fact tables</a:t>
            </a:r>
          </a:p>
          <a:p>
            <a:r>
              <a:rPr lang="en-GB" dirty="0" smtClean="0"/>
              <a:t>Aggregate tables may be managed via OLAP, third-party solutions or materialised views</a:t>
            </a:r>
            <a:endParaRPr lang="en-GB" dirty="0"/>
          </a:p>
        </p:txBody>
      </p:sp>
      <p:sp>
        <p:nvSpPr>
          <p:cNvPr id="4" name="Slide Number Placeholder 3"/>
          <p:cNvSpPr>
            <a:spLocks noGrp="1"/>
          </p:cNvSpPr>
          <p:nvPr>
            <p:ph type="sldNum" sz="quarter" idx="12"/>
          </p:nvPr>
        </p:nvSpPr>
        <p:spPr/>
        <p:txBody>
          <a:bodyPr/>
          <a:lstStyle/>
          <a:p>
            <a:fld id="{B32D2D4F-B262-4018-8594-6B1FE2F875A5}" type="slidenum">
              <a:rPr lang="en-GB" smtClean="0"/>
              <a:pPr/>
              <a:t>18</a:t>
            </a:fld>
            <a:endParaRPr lang="en-GB"/>
          </a:p>
        </p:txBody>
      </p:sp>
    </p:spTree>
    <p:extLst>
      <p:ext uri="{BB962C8B-B14F-4D97-AF65-F5344CB8AC3E}">
        <p14:creationId xmlns:p14="http://schemas.microsoft.com/office/powerpoint/2010/main" val="435567619"/>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P</a:t>
            </a:r>
            <a:r>
              <a:rPr lang="en-GB" dirty="0" smtClean="0"/>
              <a:t>hase 3 – Automating ETL operation</a:t>
            </a:r>
            <a:endParaRPr lang="en-GB" dirty="0"/>
          </a:p>
        </p:txBody>
      </p:sp>
      <p:sp>
        <p:nvSpPr>
          <p:cNvPr id="3" name="Content Placeholder 2"/>
          <p:cNvSpPr>
            <a:spLocks noGrp="1"/>
          </p:cNvSpPr>
          <p:nvPr>
            <p:ph idx="1"/>
          </p:nvPr>
        </p:nvSpPr>
        <p:spPr/>
        <p:txBody>
          <a:bodyPr/>
          <a:lstStyle/>
          <a:p>
            <a:r>
              <a:rPr lang="en-GB" dirty="0" smtClean="0"/>
              <a:t>As ETL is normally intended to run without human intervention it needs to manage the following</a:t>
            </a:r>
          </a:p>
          <a:p>
            <a:pPr lvl="1"/>
            <a:r>
              <a:rPr lang="en-GB" dirty="0" smtClean="0"/>
              <a:t>Job scheduling</a:t>
            </a:r>
          </a:p>
          <a:p>
            <a:pPr lvl="1"/>
            <a:r>
              <a:rPr lang="en-GB" dirty="0" smtClean="0"/>
              <a:t>Handling predictable exceptions and errors</a:t>
            </a:r>
          </a:p>
          <a:p>
            <a:pPr lvl="1"/>
            <a:r>
              <a:rPr lang="en-GB" dirty="0" smtClean="0"/>
              <a:t>Handling unpredicted errors gracefully</a:t>
            </a:r>
          </a:p>
          <a:p>
            <a:pPr lvl="1"/>
            <a:r>
              <a:rPr lang="en-GB" dirty="0" smtClean="0"/>
              <a:t>Maintenance of database objects, e.g. backup</a:t>
            </a:r>
          </a:p>
          <a:p>
            <a:pPr lvl="1"/>
            <a:r>
              <a:rPr lang="en-GB" dirty="0" smtClean="0"/>
              <a:t>Monitoring data quality</a:t>
            </a:r>
            <a:endParaRPr lang="en-GB" dirty="0"/>
          </a:p>
        </p:txBody>
      </p:sp>
      <p:sp>
        <p:nvSpPr>
          <p:cNvPr id="4" name="Slide Number Placeholder 3"/>
          <p:cNvSpPr>
            <a:spLocks noGrp="1"/>
          </p:cNvSpPr>
          <p:nvPr>
            <p:ph type="sldNum" sz="quarter" idx="12"/>
          </p:nvPr>
        </p:nvSpPr>
        <p:spPr/>
        <p:txBody>
          <a:bodyPr/>
          <a:lstStyle/>
          <a:p>
            <a:fld id="{B32D2D4F-B262-4018-8594-6B1FE2F875A5}" type="slidenum">
              <a:rPr lang="en-GB" smtClean="0"/>
              <a:pPr/>
              <a:t>19</a:t>
            </a:fld>
            <a:endParaRPr lang="en-GB"/>
          </a:p>
        </p:txBody>
      </p:sp>
    </p:spTree>
    <p:extLst>
      <p:ext uri="{BB962C8B-B14F-4D97-AF65-F5344CB8AC3E}">
        <p14:creationId xmlns:p14="http://schemas.microsoft.com/office/powerpoint/2010/main" val="2693788873"/>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Summary</a:t>
            </a:r>
            <a:endParaRPr lang="en-GB" dirty="0"/>
          </a:p>
        </p:txBody>
      </p:sp>
      <p:sp>
        <p:nvSpPr>
          <p:cNvPr id="3" name="Content Placeholder 2"/>
          <p:cNvSpPr>
            <a:spLocks noGrp="1"/>
          </p:cNvSpPr>
          <p:nvPr>
            <p:ph idx="1"/>
          </p:nvPr>
        </p:nvSpPr>
        <p:spPr>
          <a:xfrm>
            <a:off x="457200" y="980728"/>
            <a:ext cx="8479536" cy="5877272"/>
          </a:xfrm>
        </p:spPr>
        <p:txBody>
          <a:bodyPr/>
          <a:lstStyle/>
          <a:p>
            <a:r>
              <a:rPr lang="en-GB" dirty="0" smtClean="0"/>
              <a:t>ETL is complex and needs significant planning</a:t>
            </a:r>
          </a:p>
          <a:p>
            <a:r>
              <a:rPr lang="en-GB" dirty="0" smtClean="0"/>
              <a:t>Phase 1 – Create a plan</a:t>
            </a:r>
          </a:p>
          <a:p>
            <a:pPr lvl="1"/>
            <a:r>
              <a:rPr lang="en-GB" dirty="0" smtClean="0"/>
              <a:t>1-page schematic</a:t>
            </a:r>
          </a:p>
          <a:p>
            <a:pPr lvl="1"/>
            <a:r>
              <a:rPr lang="en-GB" dirty="0" smtClean="0"/>
              <a:t>Choose your tools</a:t>
            </a:r>
          </a:p>
          <a:p>
            <a:pPr lvl="1"/>
            <a:r>
              <a:rPr lang="en-GB" dirty="0" smtClean="0"/>
              <a:t>Develop default strategies</a:t>
            </a:r>
          </a:p>
          <a:p>
            <a:pPr lvl="1"/>
            <a:r>
              <a:rPr lang="en-GB" dirty="0" smtClean="0"/>
              <a:t>Work table-by-table to work out sequencing</a:t>
            </a:r>
          </a:p>
          <a:p>
            <a:r>
              <a:rPr lang="en-GB" dirty="0" smtClean="0"/>
              <a:t>Phase 2 – One-time historic load process</a:t>
            </a:r>
          </a:p>
          <a:p>
            <a:pPr lvl="1"/>
            <a:r>
              <a:rPr lang="en-GB" dirty="0" smtClean="0"/>
              <a:t>Build and test dimension and fact tables</a:t>
            </a:r>
          </a:p>
          <a:p>
            <a:r>
              <a:rPr lang="en-GB" dirty="0" smtClean="0"/>
              <a:t>Phase 3 – Incremental load process</a:t>
            </a:r>
          </a:p>
          <a:p>
            <a:pPr lvl="1"/>
            <a:r>
              <a:rPr lang="en-GB" dirty="0" smtClean="0"/>
              <a:t>Build and test dimension and fact incremental load</a:t>
            </a:r>
          </a:p>
          <a:p>
            <a:pPr lvl="1"/>
            <a:r>
              <a:rPr lang="en-GB" dirty="0" smtClean="0"/>
              <a:t>Build and test aggregate loads and OLAP processing</a:t>
            </a:r>
          </a:p>
          <a:p>
            <a:pPr lvl="1"/>
            <a:r>
              <a:rPr lang="en-GB" dirty="0" smtClean="0"/>
              <a:t>Design, build and test ETL automation</a:t>
            </a:r>
          </a:p>
          <a:p>
            <a:r>
              <a:rPr lang="en-GB" dirty="0" smtClean="0"/>
              <a:t>Document everything!</a:t>
            </a:r>
            <a:endParaRPr lang="en-GB" dirty="0"/>
          </a:p>
        </p:txBody>
      </p:sp>
      <p:sp>
        <p:nvSpPr>
          <p:cNvPr id="4" name="Slide Number Placeholder 3"/>
          <p:cNvSpPr>
            <a:spLocks noGrp="1"/>
          </p:cNvSpPr>
          <p:nvPr>
            <p:ph type="sldNum" sz="quarter" idx="12"/>
          </p:nvPr>
        </p:nvSpPr>
        <p:spPr/>
        <p:txBody>
          <a:bodyPr/>
          <a:lstStyle/>
          <a:p>
            <a:fld id="{B32D2D4F-B262-4018-8594-6B1FE2F875A5}" type="slidenum">
              <a:rPr lang="en-GB" smtClean="0"/>
              <a:pPr/>
              <a:t>20</a:t>
            </a:fld>
            <a:endParaRPr lang="en-GB"/>
          </a:p>
        </p:txBody>
      </p:sp>
    </p:spTree>
    <p:extLst>
      <p:ext uri="{BB962C8B-B14F-4D97-AF65-F5344CB8AC3E}">
        <p14:creationId xmlns:p14="http://schemas.microsoft.com/office/powerpoint/2010/main" val="1510873013"/>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Looking ahead</a:t>
            </a:r>
            <a:endParaRPr lang="en-GB" dirty="0"/>
          </a:p>
        </p:txBody>
      </p:sp>
      <p:sp>
        <p:nvSpPr>
          <p:cNvPr id="3" name="Content Placeholder 2"/>
          <p:cNvSpPr>
            <a:spLocks noGrp="1"/>
          </p:cNvSpPr>
          <p:nvPr>
            <p:ph idx="1"/>
          </p:nvPr>
        </p:nvSpPr>
        <p:spPr/>
        <p:txBody>
          <a:bodyPr/>
          <a:lstStyle/>
          <a:p>
            <a:r>
              <a:rPr lang="en-GB" dirty="0"/>
              <a:t>Next session: </a:t>
            </a:r>
            <a:r>
              <a:rPr lang="en-GB" dirty="0" smtClean="0"/>
              <a:t>Data Governance</a:t>
            </a:r>
            <a:endParaRPr lang="en-GB" dirty="0"/>
          </a:p>
          <a:p>
            <a:pPr marL="109728" indent="0">
              <a:buNone/>
            </a:pPr>
            <a:endParaRPr lang="en-GB" dirty="0" smtClean="0"/>
          </a:p>
        </p:txBody>
      </p:sp>
      <p:sp>
        <p:nvSpPr>
          <p:cNvPr id="4" name="Slide Number Placeholder 3"/>
          <p:cNvSpPr>
            <a:spLocks noGrp="1"/>
          </p:cNvSpPr>
          <p:nvPr>
            <p:ph type="sldNum" sz="quarter" idx="12"/>
          </p:nvPr>
        </p:nvSpPr>
        <p:spPr/>
        <p:txBody>
          <a:bodyPr/>
          <a:lstStyle/>
          <a:p>
            <a:fld id="{B32D2D4F-B262-4018-8594-6B1FE2F875A5}" type="slidenum">
              <a:rPr lang="en-GB" smtClean="0"/>
              <a:pPr/>
              <a:t>21</a:t>
            </a:fld>
            <a:endParaRPr lang="en-GB"/>
          </a:p>
        </p:txBody>
      </p:sp>
    </p:spTree>
    <p:extLst>
      <p:ext uri="{BB962C8B-B14F-4D97-AF65-F5344CB8AC3E}">
        <p14:creationId xmlns:p14="http://schemas.microsoft.com/office/powerpoint/2010/main" val="3098068748"/>
      </p:ext>
    </p:extLst>
  </p:cSld>
  <p:clrMapOvr>
    <a:masterClrMapping/>
  </p:clrMapOvr>
  <p:timing>
    <p:tnLst>
      <p:par>
        <p:cTn id="1" dur="indefinite" restart="never" nodeType="tmRoot"/>
      </p:par>
    </p:tn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Nik2013">
  <a:themeElements>
    <a:clrScheme name="Green">
      <a:dk1>
        <a:sysClr val="windowText" lastClr="000000"/>
      </a:dk1>
      <a:lt1>
        <a:sysClr val="window" lastClr="FFFFFF"/>
      </a:lt1>
      <a:dk2>
        <a:srgbClr val="455F51"/>
      </a:dk2>
      <a:lt2>
        <a:srgbClr val="E3DED1"/>
      </a:lt2>
      <a:accent1>
        <a:srgbClr val="549E39"/>
      </a:accent1>
      <a:accent2>
        <a:srgbClr val="8AB833"/>
      </a:accent2>
      <a:accent3>
        <a:srgbClr val="C0CF3A"/>
      </a:accent3>
      <a:accent4>
        <a:srgbClr val="029676"/>
      </a:accent4>
      <a:accent5>
        <a:srgbClr val="4AB5C4"/>
      </a:accent5>
      <a:accent6>
        <a:srgbClr val="0989B1"/>
      </a:accent6>
      <a:hlink>
        <a:srgbClr val="6B9F25"/>
      </a:hlink>
      <a:folHlink>
        <a:srgbClr val="BA6906"/>
      </a:folHlink>
    </a:clrScheme>
    <a:fontScheme name="Cambria-Calibri">
      <a:majorFont>
        <a:latin typeface="Cambria" panose="02040503050406030204"/>
        <a:ea typeface=""/>
        <a:cs typeface=""/>
        <a:font script="Jpan" typeface="ＭＳ Ｐゴシック"/>
        <a:font script="Hang" typeface="맑은 고딕"/>
        <a:font script="Hans" typeface="黑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Urban">
      <a:fillStyleLst>
        <a:solidFill>
          <a:schemeClr val="phClr"/>
        </a:solidFill>
        <a:gradFill rotWithShape="1">
          <a:gsLst>
            <a:gs pos="0">
              <a:schemeClr val="phClr">
                <a:tint val="1000"/>
                <a:satMod val="255000"/>
              </a:schemeClr>
            </a:gs>
            <a:gs pos="55000">
              <a:schemeClr val="phClr">
                <a:tint val="12000"/>
                <a:satMod val="255000"/>
              </a:schemeClr>
            </a:gs>
            <a:gs pos="100000">
              <a:schemeClr val="phClr">
                <a:tint val="45000"/>
                <a:satMod val="250000"/>
              </a:schemeClr>
            </a:gs>
          </a:gsLst>
          <a:path path="circle">
            <a:fillToRect l="-40000" t="-90000" r="140000" b="190000"/>
          </a:path>
        </a:gradFill>
        <a:gradFill rotWithShape="1">
          <a:gsLst>
            <a:gs pos="0">
              <a:schemeClr val="phClr">
                <a:tint val="43000"/>
                <a:satMod val="165000"/>
              </a:schemeClr>
            </a:gs>
            <a:gs pos="55000">
              <a:schemeClr val="phClr">
                <a:tint val="83000"/>
                <a:satMod val="155000"/>
              </a:schemeClr>
            </a:gs>
            <a:gs pos="100000">
              <a:schemeClr val="phClr">
                <a:shade val="85000"/>
              </a:schemeClr>
            </a:gs>
          </a:gsLst>
          <a:path path="circle">
            <a:fillToRect l="-40000" t="-90000" r="140000" b="190000"/>
          </a:path>
        </a:gradFill>
      </a:fillStyleLst>
      <a:lnStyleLst>
        <a:ln w="9525" cap="flat" cmpd="sng" algn="ctr">
          <a:solidFill>
            <a:schemeClr val="phClr"/>
          </a:solidFill>
          <a:prstDash val="solid"/>
        </a:ln>
        <a:ln w="19050" cap="flat" cmpd="sng" algn="ctr">
          <a:solidFill>
            <a:schemeClr val="phClr"/>
          </a:solidFill>
          <a:prstDash val="solid"/>
        </a:ln>
        <a:ln w="31750" cap="flat" cmpd="sng" algn="ctr">
          <a:solidFill>
            <a:schemeClr val="phClr"/>
          </a:solidFill>
          <a:prstDash val="solid"/>
        </a:ln>
      </a:lnStyleLst>
      <a:effectStyleLst>
        <a:effectStyle>
          <a:effectLst>
            <a:outerShdw blurRad="51500" dist="25400" dir="5400000" rotWithShape="0">
              <a:srgbClr val="000000">
                <a:alpha val="40000"/>
              </a:srgbClr>
            </a:outerShdw>
          </a:effectLst>
        </a:effectStyle>
        <a:effectStyle>
          <a:effectLst>
            <a:outerShdw blurRad="50800" dist="25400" dir="5400000" rotWithShape="0">
              <a:srgbClr val="000000">
                <a:alpha val="45000"/>
              </a:srgbClr>
            </a:outerShdw>
          </a:effectLst>
        </a:effectStyle>
        <a:effectStyle>
          <a:effectLst>
            <a:outerShdw blurRad="50800" dist="25400" dir="5400000" rotWithShape="0">
              <a:srgbClr val="000000">
                <a:alpha val="45000"/>
              </a:srgbClr>
            </a:outerShdw>
          </a:effectLst>
          <a:scene3d>
            <a:camera prst="orthographicFront" fov="0">
              <a:rot lat="0" lon="0" rev="0"/>
            </a:camera>
            <a:lightRig rig="flat" dir="t">
              <a:rot lat="0" lon="0" rev="20040000"/>
            </a:lightRig>
          </a:scene3d>
          <a:sp3d contourW="12700" prstMaterial="dkEdge">
            <a:bevelT w="25400" h="38100" prst="convex"/>
            <a:contourClr>
              <a:schemeClr val="phClr">
                <a:satMod val="115000"/>
              </a:schemeClr>
            </a:contourClr>
          </a:sp3d>
        </a:effectStyle>
      </a:effectStyleLst>
      <a:bgFillStyleLst>
        <a:solidFill>
          <a:schemeClr val="phClr"/>
        </a:solidFill>
        <a:gradFill rotWithShape="1">
          <a:gsLst>
            <a:gs pos="100000">
              <a:schemeClr val="phClr">
                <a:tint val="80000"/>
                <a:satMod val="250000"/>
              </a:schemeClr>
            </a:gs>
            <a:gs pos="60000">
              <a:schemeClr val="phClr">
                <a:shade val="38000"/>
                <a:satMod val="175000"/>
              </a:schemeClr>
            </a:gs>
            <a:gs pos="0">
              <a:schemeClr val="phClr">
                <a:shade val="30000"/>
                <a:satMod val="175000"/>
              </a:schemeClr>
            </a:gs>
          </a:gsLst>
          <a:lin ang="5400000" scaled="0"/>
        </a:gradFill>
        <a:blipFill>
          <a:blip xmlns:r="http://schemas.openxmlformats.org/officeDocument/2006/relationships" r:embed="rId1">
            <a:duotone>
              <a:schemeClr val="phClr">
                <a:shade val="48000"/>
              </a:schemeClr>
              <a:schemeClr val="phClr">
                <a:tint val="96000"/>
                <a:satMod val="150000"/>
              </a:schemeClr>
            </a:duotone>
          </a:blip>
          <a:tile tx="0" ty="0" sx="80000" sy="80000" flip="none" algn="tl"/>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Nik2013</Template>
  <TotalTime>6704</TotalTime>
  <Words>1551</Words>
  <Application>Microsoft Office PowerPoint</Application>
  <PresentationFormat>On-screen Show (4:3)</PresentationFormat>
  <Paragraphs>218</Paragraphs>
  <Slides>21</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21</vt:i4>
      </vt:variant>
    </vt:vector>
  </HeadingPairs>
  <TitlesOfParts>
    <vt:vector size="26" baseType="lpstr">
      <vt:lpstr>Calibri</vt:lpstr>
      <vt:lpstr>Cambria</vt:lpstr>
      <vt:lpstr>Georgia</vt:lpstr>
      <vt:lpstr>Wingdings 2</vt:lpstr>
      <vt:lpstr>Nik2013</vt:lpstr>
      <vt:lpstr>Data Warehousing</vt:lpstr>
      <vt:lpstr>Plan! Plan! Plan!</vt:lpstr>
      <vt:lpstr>Plan! Plan! Plan!</vt:lpstr>
      <vt:lpstr>Plan! Plan! Plan!</vt:lpstr>
      <vt:lpstr>Plan! Plan! Plan!</vt:lpstr>
      <vt:lpstr>Plan! Plan! Plan!</vt:lpstr>
      <vt:lpstr>Phase 1 – Single-page plan</vt:lpstr>
      <vt:lpstr>Phase 1 – Choose ETL tools</vt:lpstr>
      <vt:lpstr>Phase 1 – Develop default strategies</vt:lpstr>
      <vt:lpstr>Phase 1 - Drill down by target table</vt:lpstr>
      <vt:lpstr>Phase 2 – Populate dimension tables</vt:lpstr>
      <vt:lpstr>Phase 2 – Populate fact table load</vt:lpstr>
      <vt:lpstr>Phase 2 – Populate fact table load</vt:lpstr>
      <vt:lpstr>Phase 3 – Dimension incremental build</vt:lpstr>
      <vt:lpstr>Phase 3 – Fact incremental build</vt:lpstr>
      <vt:lpstr>Phase 3 – Fact incremental build</vt:lpstr>
      <vt:lpstr>Phase 3 – Fact incremental build</vt:lpstr>
      <vt:lpstr>Phase 3 – Aggregate incremental build </vt:lpstr>
      <vt:lpstr>Phase 3 – Automating ETL operation</vt:lpstr>
      <vt:lpstr>Summary</vt:lpstr>
      <vt:lpstr>Looking ahead</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Data Warehousing for Business Intelligence</dc:title>
  <dc:creator>Dr. Nik Whitehead</dc:creator>
  <cp:lastModifiedBy>Nik Whitehead</cp:lastModifiedBy>
  <cp:revision>277</cp:revision>
  <dcterms:created xsi:type="dcterms:W3CDTF">2011-09-13T10:27:46Z</dcterms:created>
  <dcterms:modified xsi:type="dcterms:W3CDTF">2020-09-23T12:55:40Z</dcterms:modified>
</cp:coreProperties>
</file>