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7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2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uwtsd.ac.uk/media/uwtsd-website/content-assets/documents/student-services/uwtsd-hardship-fund-application-form-%5beng%5d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Covid-19 HE Support Fund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Awarded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500" b="1" dirty="0"/>
              <a:t>In October 2020 Welsh Government issued HEFCW a remit letter asking HEFCW to allocate £10m for the following priorities: </a:t>
            </a:r>
          </a:p>
          <a:p>
            <a:pPr marL="0" indent="0">
              <a:buNone/>
            </a:pPr>
            <a:endParaRPr lang="en-GB" sz="4500" b="1" dirty="0"/>
          </a:p>
          <a:p>
            <a:pPr marL="0" indent="0">
              <a:buNone/>
            </a:pPr>
            <a:r>
              <a:rPr lang="en-GB" sz="4300" dirty="0"/>
              <a:t>• Additional funding for student financial hardship. </a:t>
            </a:r>
          </a:p>
          <a:p>
            <a:pPr marL="0" indent="0">
              <a:buNone/>
            </a:pPr>
            <a:r>
              <a:rPr lang="en-GB" sz="4300" dirty="0"/>
              <a:t>• Additional investment in mental health and wellbeing strategies, including extending its participation in the Student Space project to the end of March 2021. </a:t>
            </a:r>
          </a:p>
          <a:p>
            <a:pPr marL="0" indent="0">
              <a:buNone/>
            </a:pPr>
            <a:r>
              <a:rPr lang="en-GB" sz="4300" dirty="0"/>
              <a:t>• Increasing capacity in students’ unions and universities for the provision of advice and support services for both students and staff, including online support, with a focus on mental health support and suicide-safer measures for students and staff. </a:t>
            </a:r>
          </a:p>
          <a:p>
            <a:pPr marL="0" indent="0">
              <a:buNone/>
            </a:pPr>
            <a:r>
              <a:rPr lang="en-GB" sz="4300" dirty="0"/>
              <a:t>• Extending universities’ contracted services with providers of mental health support. </a:t>
            </a:r>
          </a:p>
          <a:p>
            <a:pPr marL="0" indent="0">
              <a:buNone/>
            </a:pPr>
            <a:r>
              <a:rPr lang="en-GB" sz="4300" dirty="0"/>
              <a:t>• Extra provision for learning support for vulnerable students, those with disabilities and those with caring responsibilities, including helping to address digital poverty. </a:t>
            </a:r>
          </a:p>
          <a:p>
            <a:pPr marL="0" indent="0">
              <a:buNone/>
            </a:pPr>
            <a:r>
              <a:rPr lang="en-GB" sz="4300" dirty="0"/>
              <a:t>• Support and services, including food services, for students required to self-isolate.</a:t>
            </a:r>
          </a:p>
        </p:txBody>
      </p:sp>
    </p:spTree>
    <p:extLst>
      <p:ext uri="{BB962C8B-B14F-4D97-AF65-F5344CB8AC3E}">
        <p14:creationId xmlns:p14="http://schemas.microsoft.com/office/powerpoint/2010/main" val="2157225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Awarded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In January 2021 Welsh Government provided HEFCW with a revised remit letter, confirming an allocation of an additional £40m specifically to mitigate student hardship and issues relating to wellbeing. 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dirty="0"/>
              <a:t>The funding was allocated as follows: </a:t>
            </a:r>
          </a:p>
          <a:p>
            <a:pPr marL="0" indent="0">
              <a:buNone/>
            </a:pPr>
            <a:r>
              <a:rPr lang="en-GB" sz="1800" dirty="0"/>
              <a:t>• addressing material hardship for students arising from the pandemic (at least 80% of the £40m); and </a:t>
            </a:r>
          </a:p>
          <a:p>
            <a:pPr marL="0" indent="0">
              <a:buNone/>
            </a:pPr>
            <a:r>
              <a:rPr lang="en-GB" sz="1800" dirty="0"/>
              <a:t>• provision of advice and support services to students (no more than 20% of the £40m).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As indicated in the remit letter, universities must make a reasonable assessment of hardship prior to distributing funds.</a:t>
            </a:r>
          </a:p>
        </p:txBody>
      </p:sp>
    </p:spTree>
    <p:extLst>
      <p:ext uri="{BB962C8B-B14F-4D97-AF65-F5344CB8AC3E}">
        <p14:creationId xmlns:p14="http://schemas.microsoft.com/office/powerpoint/2010/main" val="1968772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Awarded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/>
              <a:t>First tranche award = £830,000</a:t>
            </a:r>
          </a:p>
          <a:p>
            <a:pPr marL="0" indent="0">
              <a:buNone/>
            </a:pPr>
            <a:r>
              <a:rPr lang="en-GB" sz="1800" dirty="0"/>
              <a:t>Paid for Covid-19 support including: SU funding; Food packs; top up for hardship and digital connectivity funds (keyboards), Halls Rent Refunds; Support for students isolating; Out of term Mental Health Support.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Remainder earmarked for: Investment in Student Services; Investment in Library and Learning Resources; Investment in Digital Services.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Second Tranche award = £3.7m</a:t>
            </a:r>
          </a:p>
          <a:p>
            <a:pPr marL="0" indent="0">
              <a:buNone/>
            </a:pPr>
            <a:r>
              <a:rPr lang="en-GB" sz="1800" dirty="0"/>
              <a:t>Additional rules from HEFCW and Welsh Government: Universities in Wales have to follow a unified approach.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Sector agreement to allocate funding to Students who are identified in the HEFCW target access groups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Students in these groups will receive £350 </a:t>
            </a:r>
          </a:p>
        </p:txBody>
      </p:sp>
    </p:spTree>
    <p:extLst>
      <p:ext uri="{BB962C8B-B14F-4D97-AF65-F5344CB8AC3E}">
        <p14:creationId xmlns:p14="http://schemas.microsoft.com/office/powerpoint/2010/main" val="2244295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Eligibility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Students are eligible to receive £350 if they belong to one of the following groups:</a:t>
            </a:r>
          </a:p>
          <a:p>
            <a:r>
              <a:rPr lang="en-GB" sz="1800" dirty="0"/>
              <a:t>If they are a care leaver or an estranged student</a:t>
            </a:r>
          </a:p>
          <a:p>
            <a:r>
              <a:rPr lang="en-GB" sz="1800" dirty="0"/>
              <a:t>If they have a diagnosed disability </a:t>
            </a:r>
          </a:p>
          <a:p>
            <a:r>
              <a:rPr lang="en-GB" sz="1800" dirty="0"/>
              <a:t>If they are from a WIMD or POLAR postcode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Includes all registered students: p/t, f/t, all levels, PG, International, Franchise. </a:t>
            </a:r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Using the data in our systems we will email the eligible students and send them a form to complete to provide their bank details in order to receive the £350.</a:t>
            </a:r>
          </a:p>
        </p:txBody>
      </p:sp>
    </p:spTree>
    <p:extLst>
      <p:ext uri="{BB962C8B-B14F-4D97-AF65-F5344CB8AC3E}">
        <p14:creationId xmlns:p14="http://schemas.microsoft.com/office/powerpoint/2010/main" val="394622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Eligibility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We anticipate that some students may be eligible who aren’t showing as eligible in our systems. </a:t>
            </a:r>
          </a:p>
          <a:p>
            <a:pPr marL="0" indent="0">
              <a:buNone/>
            </a:pPr>
            <a:r>
              <a:rPr lang="en-GB" sz="1800" dirty="0"/>
              <a:t>We will post the link to the form (the same form) for students who wish to let us know that they are eligible. </a:t>
            </a:r>
          </a:p>
          <a:p>
            <a:pPr marL="0" indent="0">
              <a:buNone/>
            </a:pPr>
            <a:r>
              <a:rPr lang="en-GB" sz="1800" dirty="0"/>
              <a:t>Evidence will be required. 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We have a slightly separate timeline for</a:t>
            </a:r>
          </a:p>
          <a:p>
            <a:pPr marL="0" indent="0">
              <a:buNone/>
            </a:pPr>
            <a:r>
              <a:rPr lang="en-GB" sz="1800" dirty="0"/>
              <a:t>students who are appealing eligibility.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1D124E-0DA1-410F-B107-12FEA36179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088" y="2636912"/>
            <a:ext cx="3183154" cy="300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172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Hardship Fund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/>
              <a:t>We have funding available via our own UWTSD Hardship Fund. This remains the best way to support students in hardship.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Application Form: 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https://www.uwtsd.ac.uk/media/uwtsd-website/content-assets/documents/student-services/uwtsd-hardship-fund-application-form-[eng].pdf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Eligibility criteria:</a:t>
            </a:r>
          </a:p>
          <a:p>
            <a:pPr>
              <a:buFontTx/>
              <a:buChar char="-"/>
            </a:pPr>
            <a:r>
              <a:rPr lang="en-GB" sz="1800" dirty="0"/>
              <a:t>Must be enrolled</a:t>
            </a:r>
          </a:p>
          <a:p>
            <a:pPr>
              <a:buFontTx/>
              <a:buChar char="-"/>
            </a:pPr>
            <a:r>
              <a:rPr lang="en-GB" sz="1800" dirty="0"/>
              <a:t>Must have evidence of hardship</a:t>
            </a:r>
          </a:p>
          <a:p>
            <a:pPr>
              <a:buFontTx/>
              <a:buChar char="-"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Different form for International &amp; EU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Parents &amp; Carers – please direct here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C952AE-B6CD-4063-ADDC-BEBDBAA4B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2537" y="3450308"/>
            <a:ext cx="3624263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629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E49C5-356B-4E8A-B3A7-D28BF46A9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91" y="476673"/>
            <a:ext cx="8960997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28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98D340-5A3D-465C-9D82-A04CC5109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29" y="619293"/>
            <a:ext cx="8835459" cy="496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06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Round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If we have any funding left over we will open for a round 2, to allow students not in the access group to apply for funding.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dirty="0"/>
              <a:t>If everyone eligible claims their £350 then we will not open for a round two. 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The Hardship Fund remains the best approach for any individual student who is struggling.  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29188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88" y="2286000"/>
            <a:ext cx="8229600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95040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6B28-C330-402A-8529-45699A707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88" y="2286000"/>
            <a:ext cx="8229600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B8AF8-90A6-41D8-9C5A-1830BDE1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DA98D9A-879D-426B-A6B1-3D64D275009B}"/>
              </a:ext>
            </a:extLst>
          </p:cNvPr>
          <p:cNvSpPr txBox="1">
            <a:spLocks/>
          </p:cNvSpPr>
          <p:nvPr/>
        </p:nvSpPr>
        <p:spPr>
          <a:xfrm>
            <a:off x="508176" y="298721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/>
              <a:t>Thank you very much</a:t>
            </a:r>
          </a:p>
        </p:txBody>
      </p:sp>
    </p:spTree>
    <p:extLst>
      <p:ext uri="{BB962C8B-B14F-4D97-AF65-F5344CB8AC3E}">
        <p14:creationId xmlns:p14="http://schemas.microsoft.com/office/powerpoint/2010/main" val="4072623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237</TotalTime>
  <Words>602</Words>
  <Application>Microsoft Office PowerPoint</Application>
  <PresentationFormat>On-screen Show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Covid-19 HE Support Fund</vt:lpstr>
      <vt:lpstr>Funding Awarded</vt:lpstr>
      <vt:lpstr>Funding Awarded</vt:lpstr>
      <vt:lpstr>Funding Awarded</vt:lpstr>
      <vt:lpstr>Student Eligibility</vt:lpstr>
      <vt:lpstr>Student Eligibility</vt:lpstr>
      <vt:lpstr>Hardship Fund</vt:lpstr>
      <vt:lpstr>PowerPoint Presentation</vt:lpstr>
      <vt:lpstr>PowerPoint Presentation</vt:lpstr>
      <vt:lpstr>Round 2</vt:lpstr>
      <vt:lpstr>Any Questions?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Rhys Dart</cp:lastModifiedBy>
  <cp:revision>11</cp:revision>
  <dcterms:created xsi:type="dcterms:W3CDTF">2015-04-14T15:21:28Z</dcterms:created>
  <dcterms:modified xsi:type="dcterms:W3CDTF">2021-03-05T10:55:35Z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