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9" r:id="rId5"/>
    <p:sldId id="258" r:id="rId6"/>
    <p:sldId id="260" r:id="rId7"/>
    <p:sldId id="261" r:id="rId8"/>
    <p:sldId id="262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80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29FC0-E1B2-B28F-9CBD-1213EFE1EB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A006F-4682-2B52-8F14-688B48BB5D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F7BCD-BC7B-5F9B-16CC-0DEC2516D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56B856-11EC-C116-90F1-095308924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13CDE-A4F2-EAE4-8455-7E4EDC7C6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97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DA52C-B383-D383-DBFC-A390D6F2D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43E98-D8F9-1035-99B5-CFBA56BF4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28D34-B6BE-B924-90DE-C0ECB2F81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0BBCC-7753-7B20-15D6-10F2D6BED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AB66D-9FA6-6AED-E623-52FDF5B17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79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F747-AAFE-21EF-843D-0CCA0CCDD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9A2A9-D411-52A2-D5E6-5528285A52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B01049-EE78-84A8-8002-113F2E3A2B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1DF62-1BB3-29AC-C081-F4DC84704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030F5-90FD-BC33-C068-36572F015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299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309A3-63F9-25A2-DE12-22898FA13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D6FDE-99B8-2D0A-2DA3-AB4DCF3C99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1C99D-20BC-FEFB-50A9-D25E9B7584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971DC-785A-7111-529A-9191202B9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008BC1-7E7F-C65D-FDBF-CF6EF976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E6779E-B24E-FEBC-034C-12F1DDE6D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65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3945B-4DE6-0474-2B8F-FBC82716E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C7B45-1D85-8823-BB3F-D6A383FE74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E4D1CB-7EE2-2478-BB6A-E69623207E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89D3C-FB9A-3A1C-A7F8-0B676117FA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E62C10-E2D5-C549-0864-E2B5C789EB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62F0AF-1C30-5ECA-EA6A-581F79871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79FB5-6CB8-1701-E1A3-9C1B9F54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D28AE4-D769-C251-8378-238C4C1D1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7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83BB9-DC55-0A55-4081-FFFF143E4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7C5483-F229-6ABD-9560-CF0DE22F6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712DB5-6A84-C369-E660-7BC486DE5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3F72C6-E744-EA20-7756-CB16C0ADA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8497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C657A8-F0F3-689A-7548-8BD846AB6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F2951D-D439-1D03-DDCC-B6BE1904E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77189A-9B0C-91BE-B507-F1BB9B596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284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E3B52-B0DA-2E74-5BD1-F1FB48549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9B6CC-51D3-DC55-7939-C27CA961A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9E291B-60C0-B91C-32DF-64C20EE1BA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3519CE-3C1D-C92D-C0E8-B515EF624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158474-2ADE-DD7F-D2F6-18907977D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4FF70-4E6A-D3FA-E5D8-2DF94B5A4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815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D4D48-D319-BF4E-EB74-75BA0DE2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CA0232-80B3-D38D-1CAE-5B71894749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06BB3C-8EFC-E66C-2F74-397A896A23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48AEF7-F5A0-F701-E678-5E7AB8B73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D6C1A-5B3C-86A7-2198-859101695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FA646-83C9-E46E-9DB2-9FC0E3378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315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2A7CE-6006-B2AB-7222-F607DE090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ECACDF-AB8D-6245-48A6-ABE7D3EF9C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B28AB-E47F-DF4C-1C95-55D10B442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DE240-ED66-624D-DA90-9027627C7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EB83F-8ADD-B7B1-9A20-D94FEA2E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627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ED9687-84FE-59DE-63F4-A1FBEB6ABE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E9133-E802-9248-AD1F-182F099A51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45913-09AC-CB4F-2C8D-579D40C26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0D31E-0C1D-E9B9-32A4-45DA203DBA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CE1DF-F616-09F2-D2F7-946334A0B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575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60B784-B8D1-FCCA-E9CE-CFA0DA64F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EA2C8-146C-B147-D629-9D2F94C274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CCE9B9-AA8A-52FC-ED70-33C2E1C3A5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A7B535-12F1-4DB9-A4FD-55DAAAE59B4C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A5804-7D96-9727-BC96-868A46CCE1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7514D-3DED-8212-7E25-22265CEDC3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C1FE2A-FCEF-4D26-B5F6-960E0FAE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21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7D9CB3-C643-A71F-26BC-6CC3A7C36E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62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6C7025-478A-CE0F-D618-05A28EA91D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5200" dirty="0">
                <a:solidFill>
                  <a:srgbClr val="FFFFFF"/>
                </a:solidFill>
              </a:rPr>
              <a:t>Policing and the  Criminal Justice System (BMPL4017).</a:t>
            </a:r>
            <a:br>
              <a:rPr lang="en-GB" sz="5200" dirty="0">
                <a:solidFill>
                  <a:srgbClr val="FFFFFF"/>
                </a:solidFill>
              </a:rPr>
            </a:br>
            <a:endParaRPr lang="en-GB" sz="5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F023F8-E1CD-F226-609B-86A5CC280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anchor="b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Lecturer:  Melanie Thomas</a:t>
            </a:r>
          </a:p>
          <a:p>
            <a:pPr algn="l"/>
            <a:endParaRPr lang="en-GB" dirty="0">
              <a:solidFill>
                <a:srgbClr val="FFFFFF"/>
              </a:solidFill>
            </a:endParaRPr>
          </a:p>
          <a:p>
            <a:pPr algn="l"/>
            <a:r>
              <a:rPr lang="en-GB" dirty="0">
                <a:solidFill>
                  <a:srgbClr val="FFFFFF"/>
                </a:solidFill>
              </a:rPr>
              <a:t>M.Thomas1@uwtsd.ac.uk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079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3A590-B2DF-D6AF-DA2A-042B0996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D115C-F82A-8F82-1D6A-E36BF2E02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/>
              <a:t>Needs, </a:t>
            </a:r>
          </a:p>
          <a:p>
            <a:r>
              <a:rPr lang="en-GB" sz="2000"/>
              <a:t>Concerns,</a:t>
            </a:r>
          </a:p>
          <a:p>
            <a:r>
              <a:rPr lang="en-GB" sz="2000"/>
              <a:t>Expectations….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BF05CD-2B7C-008D-4A4C-F071AD50A5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55" r="746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9794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3B1FE-C12F-9CC6-DE91-3A0D5F3BB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57621-1880-858E-CEBE-7C3F82F80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are you and why are you studying this course?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2CAF3-6D1B-4C28-C5EC-F48E79BB0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968" y="2557570"/>
            <a:ext cx="7802064" cy="349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842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04DA20-ACE4-D719-11B7-62A3AB2E330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305" b="2595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817CFC-9429-2630-DD8C-59839C991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Classroom contract…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F6FED-54DA-5F27-0495-B12BDF23A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This is key, to get the best out of the module!</a:t>
            </a:r>
          </a:p>
        </p:txBody>
      </p:sp>
    </p:spTree>
    <p:extLst>
      <p:ext uri="{BB962C8B-B14F-4D97-AF65-F5344CB8AC3E}">
        <p14:creationId xmlns:p14="http://schemas.microsoft.com/office/powerpoint/2010/main" val="4277616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8F46D-5E7C-9931-9C03-28CA7E185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1CB62-27F7-945F-200A-5F359E537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the module, students will be able to:</a:t>
            </a:r>
          </a:p>
          <a:p>
            <a:r>
              <a:rPr lang="en-GB" dirty="0"/>
              <a:t>Critically discuss the Role and Function of Policing within Society</a:t>
            </a:r>
          </a:p>
          <a:p>
            <a:r>
              <a:rPr lang="en-GB" dirty="0"/>
              <a:t>Explain the relationships that exist between Policing and other partner agencies in working together to reduce the impact of Crime on society</a:t>
            </a:r>
          </a:p>
          <a:p>
            <a:r>
              <a:rPr lang="en-GB" dirty="0"/>
              <a:t>Be aware of the importance of Criminal Justice professional’s engagement with Victims, Witness and Offenders and the impact this may have on victim outcomes and re offending.</a:t>
            </a:r>
          </a:p>
          <a:p>
            <a:r>
              <a:rPr lang="en-GB" dirty="0"/>
              <a:t>Show an awareness of the influence of public opinion, policies and events on both policing and the Criminal Justice system.</a:t>
            </a:r>
          </a:p>
        </p:txBody>
      </p:sp>
    </p:spTree>
    <p:extLst>
      <p:ext uri="{BB962C8B-B14F-4D97-AF65-F5344CB8AC3E}">
        <p14:creationId xmlns:p14="http://schemas.microsoft.com/office/powerpoint/2010/main" val="10155874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D0A7C-CADA-BFE2-7998-0A8D0E4EE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Assessment 1 </a:t>
            </a:r>
          </a:p>
        </p:txBody>
      </p:sp>
      <p:sp>
        <p:nvSpPr>
          <p:cNvPr id="1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FAC37-A977-BF58-16CA-735654641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dirty="0"/>
              <a:t>A ten-minute individual presentation on the Policing and Criminal Justice.  Further details to follow.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077BDE-BB92-97E0-FF18-B7C464F79F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00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33770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229BF-2D9A-D12C-6935-4173CC366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9642-2FC3-AD88-9CBC-0D701FF29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Written Assessment.  Essay question of 1500 words on a subject contained within the Policing and Criminal Justice Module.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8E9E59-36C2-F777-DFBC-FC7BE99E4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852539"/>
            <a:ext cx="4201111" cy="232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306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0DC43-2385-7B9A-CF61-D2B1C4D54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Scheme of Work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8323DB0-5EE1-6C33-A949-46D8C1751C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6631" y="1825625"/>
            <a:ext cx="6218737" cy="4351338"/>
          </a:xfrm>
        </p:spPr>
      </p:pic>
    </p:spTree>
    <p:extLst>
      <p:ext uri="{BB962C8B-B14F-4D97-AF65-F5344CB8AC3E}">
        <p14:creationId xmlns:p14="http://schemas.microsoft.com/office/powerpoint/2010/main" val="1800406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67067-A5E4-CE9B-A863-C26407460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list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2E4759-4762-F75A-689E-9D92A7649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4068405"/>
              </p:ext>
            </p:extLst>
          </p:nvPr>
        </p:nvGraphicFramePr>
        <p:xfrm>
          <a:off x="3224212" y="2059210"/>
          <a:ext cx="5743575" cy="38933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6800">
                  <a:extLst>
                    <a:ext uri="{9D8B030D-6E8A-4147-A177-3AD203B41FA5}">
                      <a16:colId xmlns:a16="http://schemas.microsoft.com/office/drawing/2014/main" val="2634751208"/>
                    </a:ext>
                  </a:extLst>
                </a:gridCol>
                <a:gridCol w="3781425">
                  <a:extLst>
                    <a:ext uri="{9D8B030D-6E8A-4147-A177-3AD203B41FA5}">
                      <a16:colId xmlns:a16="http://schemas.microsoft.com/office/drawing/2014/main" val="261487523"/>
                    </a:ext>
                  </a:extLst>
                </a:gridCol>
                <a:gridCol w="895350">
                  <a:extLst>
                    <a:ext uri="{9D8B030D-6E8A-4147-A177-3AD203B41FA5}">
                      <a16:colId xmlns:a16="http://schemas.microsoft.com/office/drawing/2014/main" val="29830810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Module Code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BMPL4017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890933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Module Title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Policing and the Criminal Justice System 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53663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Classification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Reading List entry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Electronic*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64103857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Essential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Bradshaw (2021) Blackstone’s handbook for policing students . Sixteenth edition. Oxford :, Oxford University Press. (Note, advised to purchase at the start of course)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</a:t>
                      </a:r>
                      <a:r>
                        <a:rPr lang="zh-CN" sz="1100" kern="0">
                          <a:effectLst/>
                        </a:rPr>
                        <a:t>☐</a:t>
                      </a:r>
                      <a:r>
                        <a:rPr lang="en-GB" sz="1100" kern="0">
                          <a:effectLst/>
                        </a:rPr>
                        <a:t>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293901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Essential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Stainton, I. and Ewin, R. (2022) Criminal investigation. Edited by R. Ewin. St Albans: Critical Publishing.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</a:t>
                      </a:r>
                      <a:r>
                        <a:rPr lang="zh-CN" sz="1100" kern="0">
                          <a:effectLst/>
                        </a:rPr>
                        <a:t>☒</a:t>
                      </a:r>
                      <a:r>
                        <a:rPr lang="en-GB" sz="1100" kern="0">
                          <a:effectLst/>
                        </a:rPr>
                        <a:t>​ </a:t>
                      </a:r>
                      <a:endParaRPr lang="en-GB" sz="1200" kern="100">
                        <a:effectLst/>
                      </a:endParaRPr>
                    </a:p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98730046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Connor, P. (2022) Blackstone’s police manual. Volume 1, Crime. Twenty-fifth edition.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9247380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Cooper, P. and Norton, H. (2017) Vulnerable people and the criminal justice system : a guide to law and practice. First edition. Edited by P. Cooper and H. Norton.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82818049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Hartley, M. (2021) Blackstone’s police operational handbook 2022 : law. Fifteenth edition. Edited by M. Hartley. Oxford: Oxford University Press.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>
                        <a:effectLst/>
                      </a:endParaRPr>
                    </a:p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6843095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Further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McAvinchey, C. (2020) Women and the criminal justice system. London England: Bloomsbury Methuen Drama. Available at: https://doi.org/10.5040/9781474262583. 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100" kern="0">
                          <a:effectLst/>
                        </a:rPr>
                        <a:t>​​☐​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82656128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42614814-7E53-DD4A-2143-F838F64FF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INDICATIVE READING LIST</a:t>
            </a: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5215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432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Policing and the  Criminal Justice System (BMPL4017). </vt:lpstr>
      <vt:lpstr>Welcome</vt:lpstr>
      <vt:lpstr>Introductions</vt:lpstr>
      <vt:lpstr>Classroom contract…</vt:lpstr>
      <vt:lpstr>Aims and objectives:</vt:lpstr>
      <vt:lpstr>Assessment 1 </vt:lpstr>
      <vt:lpstr>Assessment 2</vt:lpstr>
      <vt:lpstr>Scheme of Work</vt:lpstr>
      <vt:lpstr>Reading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6</cp:revision>
  <dcterms:created xsi:type="dcterms:W3CDTF">2025-01-24T14:28:51Z</dcterms:created>
  <dcterms:modified xsi:type="dcterms:W3CDTF">2025-01-26T18:34:12Z</dcterms:modified>
</cp:coreProperties>
</file>