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0" r:id="rId3"/>
    <p:sldId id="266" r:id="rId4"/>
    <p:sldId id="267" r:id="rId5"/>
    <p:sldId id="268" r:id="rId6"/>
    <p:sldId id="259" r:id="rId7"/>
    <p:sldId id="260" r:id="rId8"/>
    <p:sldId id="271" r:id="rId9"/>
    <p:sldId id="261" r:id="rId10"/>
    <p:sldId id="262" r:id="rId11"/>
    <p:sldId id="272" r:id="rId12"/>
    <p:sldId id="263" r:id="rId13"/>
    <p:sldId id="269"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EA314-4B70-0C03-4A7E-1310DA18D5FB}" v="1" dt="2025-07-22T11:12:56.713"/>
    <p1510:client id="{5D4679C2-AA6A-6CF0-55A3-F9849CA2A56C}" v="703" dt="2025-07-22T11:25:34.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7" d="100"/>
          <a:sy n="87" d="100"/>
        </p:scale>
        <p:origin x="29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ob James (2316509)" userId="S::2316509@student.uwtsd.ac.uk::d76d916a-518a-4437-9955-3ab3d5947c9c" providerId="AD" clId="Web-{E1BB69EE-8B05-251C-8804-4D2BB2E21715}"/>
    <pc:docChg chg="addSld delSld modSld">
      <pc:chgData name="Jacob James (2316509)" userId="S::2316509@student.uwtsd.ac.uk::d76d916a-518a-4437-9955-3ab3d5947c9c" providerId="AD" clId="Web-{E1BB69EE-8B05-251C-8804-4D2BB2E21715}" dt="2025-05-09T10:31:51.594" v="2089" actId="20577"/>
      <pc:docMkLst>
        <pc:docMk/>
      </pc:docMkLst>
      <pc:sldChg chg="addSp delSp modSp">
        <pc:chgData name="Jacob James (2316509)" userId="S::2316509@student.uwtsd.ac.uk::d76d916a-518a-4437-9955-3ab3d5947c9c" providerId="AD" clId="Web-{E1BB69EE-8B05-251C-8804-4D2BB2E21715}" dt="2025-05-09T09:17:07.758" v="468" actId="1076"/>
        <pc:sldMkLst>
          <pc:docMk/>
          <pc:sldMk cId="2513299839" sldId="259"/>
        </pc:sldMkLst>
      </pc:sldChg>
      <pc:sldChg chg="modSp">
        <pc:chgData name="Jacob James (2316509)" userId="S::2316509@student.uwtsd.ac.uk::d76d916a-518a-4437-9955-3ab3d5947c9c" providerId="AD" clId="Web-{E1BB69EE-8B05-251C-8804-4D2BB2E21715}" dt="2025-05-09T09:31:31.279" v="824" actId="20577"/>
        <pc:sldMkLst>
          <pc:docMk/>
          <pc:sldMk cId="1760009229" sldId="260"/>
        </pc:sldMkLst>
      </pc:sldChg>
      <pc:sldChg chg="modSp">
        <pc:chgData name="Jacob James (2316509)" userId="S::2316509@student.uwtsd.ac.uk::d76d916a-518a-4437-9955-3ab3d5947c9c" providerId="AD" clId="Web-{E1BB69EE-8B05-251C-8804-4D2BB2E21715}" dt="2025-05-09T09:58:57.943" v="885" actId="20577"/>
        <pc:sldMkLst>
          <pc:docMk/>
          <pc:sldMk cId="3711377422" sldId="261"/>
        </pc:sldMkLst>
      </pc:sldChg>
      <pc:sldChg chg="addSp delSp modSp">
        <pc:chgData name="Jacob James (2316509)" userId="S::2316509@student.uwtsd.ac.uk::d76d916a-518a-4437-9955-3ab3d5947c9c" providerId="AD" clId="Web-{E1BB69EE-8B05-251C-8804-4D2BB2E21715}" dt="2025-05-09T10:09:29.903" v="1271" actId="1076"/>
        <pc:sldMkLst>
          <pc:docMk/>
          <pc:sldMk cId="2798294616" sldId="262"/>
        </pc:sldMkLst>
      </pc:sldChg>
      <pc:sldChg chg="modSp">
        <pc:chgData name="Jacob James (2316509)" userId="S::2316509@student.uwtsd.ac.uk::d76d916a-518a-4437-9955-3ab3d5947c9c" providerId="AD" clId="Web-{E1BB69EE-8B05-251C-8804-4D2BB2E21715}" dt="2025-05-09T10:29:23.885" v="2067" actId="20577"/>
        <pc:sldMkLst>
          <pc:docMk/>
          <pc:sldMk cId="3126021631" sldId="263"/>
        </pc:sldMkLst>
      </pc:sldChg>
      <pc:sldChg chg="addSp modSp">
        <pc:chgData name="Jacob James (2316509)" userId="S::2316509@student.uwtsd.ac.uk::d76d916a-518a-4437-9955-3ab3d5947c9c" providerId="AD" clId="Web-{E1BB69EE-8B05-251C-8804-4D2BB2E21715}" dt="2025-05-09T10:24:22.561" v="1737" actId="1076"/>
        <pc:sldMkLst>
          <pc:docMk/>
          <pc:sldMk cId="3970437708" sldId="266"/>
        </pc:sldMkLst>
      </pc:sldChg>
      <pc:sldChg chg="addSp delSp modSp mod setBg">
        <pc:chgData name="Jacob James (2316509)" userId="S::2316509@student.uwtsd.ac.uk::d76d916a-518a-4437-9955-3ab3d5947c9c" providerId="AD" clId="Web-{E1BB69EE-8B05-251C-8804-4D2BB2E21715}" dt="2025-05-09T08:40:56.647" v="221" actId="1076"/>
        <pc:sldMkLst>
          <pc:docMk/>
          <pc:sldMk cId="1213170397" sldId="267"/>
        </pc:sldMkLst>
      </pc:sldChg>
      <pc:sldChg chg="addSp delSp modSp modNotes">
        <pc:chgData name="Jacob James (2316509)" userId="S::2316509@student.uwtsd.ac.uk::d76d916a-518a-4437-9955-3ab3d5947c9c" providerId="AD" clId="Web-{E1BB69EE-8B05-251C-8804-4D2BB2E21715}" dt="2025-05-09T10:25:03.047" v="1747" actId="1076"/>
        <pc:sldMkLst>
          <pc:docMk/>
          <pc:sldMk cId="2698525764" sldId="268"/>
        </pc:sldMkLst>
      </pc:sldChg>
      <pc:sldChg chg="addSp delSp modSp">
        <pc:chgData name="Jacob James (2316509)" userId="S::2316509@student.uwtsd.ac.uk::d76d916a-518a-4437-9955-3ab3d5947c9c" providerId="AD" clId="Web-{E1BB69EE-8B05-251C-8804-4D2BB2E21715}" dt="2025-05-09T10:21:35.633" v="1699" actId="20577"/>
        <pc:sldMkLst>
          <pc:docMk/>
          <pc:sldMk cId="3066978260" sldId="269"/>
        </pc:sldMkLst>
      </pc:sldChg>
      <pc:sldChg chg="modSp new">
        <pc:chgData name="Jacob James (2316509)" userId="S::2316509@student.uwtsd.ac.uk::d76d916a-518a-4437-9955-3ab3d5947c9c" providerId="AD" clId="Web-{E1BB69EE-8B05-251C-8804-4D2BB2E21715}" dt="2025-05-09T10:24:37.078" v="1740" actId="1076"/>
        <pc:sldMkLst>
          <pc:docMk/>
          <pc:sldMk cId="2043473297" sldId="270"/>
        </pc:sldMkLst>
      </pc:sldChg>
      <pc:sldChg chg="delSp modSp new modNotes">
        <pc:chgData name="Jacob James (2316509)" userId="S::2316509@student.uwtsd.ac.uk::d76d916a-518a-4437-9955-3ab3d5947c9c" providerId="AD" clId="Web-{E1BB69EE-8B05-251C-8804-4D2BB2E21715}" dt="2025-05-09T09:29:14.463" v="814" actId="20577"/>
        <pc:sldMkLst>
          <pc:docMk/>
          <pc:sldMk cId="3393772579" sldId="271"/>
        </pc:sldMkLst>
      </pc:sldChg>
      <pc:sldChg chg="addSp delSp modSp new">
        <pc:chgData name="Jacob James (2316509)" userId="S::2316509@student.uwtsd.ac.uk::d76d916a-518a-4437-9955-3ab3d5947c9c" providerId="AD" clId="Web-{E1BB69EE-8B05-251C-8804-4D2BB2E21715}" dt="2025-05-09T10:11:21.595" v="1324" actId="20577"/>
        <pc:sldMkLst>
          <pc:docMk/>
          <pc:sldMk cId="595514370" sldId="272"/>
        </pc:sldMkLst>
      </pc:sldChg>
      <pc:sldChg chg="addSp delSp new del">
        <pc:chgData name="Jacob James (2316509)" userId="S::2316509@student.uwtsd.ac.uk::d76d916a-518a-4437-9955-3ab3d5947c9c" providerId="AD" clId="Web-{E1BB69EE-8B05-251C-8804-4D2BB2E21715}" dt="2025-05-09T10:21:38.305" v="1700"/>
        <pc:sldMkLst>
          <pc:docMk/>
          <pc:sldMk cId="279979964" sldId="273"/>
        </pc:sldMkLst>
      </pc:sldChg>
      <pc:sldChg chg="modSp new">
        <pc:chgData name="Jacob James (2316509)" userId="S::2316509@student.uwtsd.ac.uk::d76d916a-518a-4437-9955-3ab3d5947c9c" providerId="AD" clId="Web-{E1BB69EE-8B05-251C-8804-4D2BB2E21715}" dt="2025-05-09T10:31:51.594" v="2089" actId="20577"/>
        <pc:sldMkLst>
          <pc:docMk/>
          <pc:sldMk cId="1011218421" sldId="273"/>
        </pc:sldMkLst>
      </pc:sldChg>
    </pc:docChg>
  </pc:docChgLst>
  <pc:docChgLst>
    <pc:chgData name="Jacob James (2316509)" userId="S::2316509@student.uwtsd.ac.uk::d76d916a-518a-4437-9955-3ab3d5947c9c" providerId="AD" clId="Web-{C6F408DE-9ACC-7B2F-B775-0101E10042D2}"/>
    <pc:docChg chg="modSld">
      <pc:chgData name="Jacob James (2316509)" userId="S::2316509@student.uwtsd.ac.uk::d76d916a-518a-4437-9955-3ab3d5947c9c" providerId="AD" clId="Web-{C6F408DE-9ACC-7B2F-B775-0101E10042D2}" dt="2025-05-09T11:04:56.637" v="34" actId="20577"/>
      <pc:docMkLst>
        <pc:docMk/>
      </pc:docMkLst>
      <pc:sldChg chg="modSp">
        <pc:chgData name="Jacob James (2316509)" userId="S::2316509@student.uwtsd.ac.uk::d76d916a-518a-4437-9955-3ab3d5947c9c" providerId="AD" clId="Web-{C6F408DE-9ACC-7B2F-B775-0101E10042D2}" dt="2025-05-09T11:04:56.637" v="34" actId="20577"/>
        <pc:sldMkLst>
          <pc:docMk/>
          <pc:sldMk cId="109857222" sldId="256"/>
        </pc:sldMkLst>
      </pc:sldChg>
    </pc:docChg>
  </pc:docChgLst>
  <pc:docChgLst>
    <pc:chgData name="Jacob James (2316509)" userId="S::2316509@student.uwtsd.ac.uk::d76d916a-518a-4437-9955-3ab3d5947c9c" providerId="AD" clId="Web-{21147C30-53C6-0AE0-5FE2-7098D4185702}"/>
    <pc:docChg chg="modSld">
      <pc:chgData name="Jacob James (2316509)" userId="S::2316509@student.uwtsd.ac.uk::d76d916a-518a-4437-9955-3ab3d5947c9c" providerId="AD" clId="Web-{21147C30-53C6-0AE0-5FE2-7098D4185702}" dt="2025-05-09T11:04:02.976" v="3" actId="20577"/>
      <pc:docMkLst>
        <pc:docMk/>
      </pc:docMkLst>
      <pc:sldChg chg="modSp">
        <pc:chgData name="Jacob James (2316509)" userId="S::2316509@student.uwtsd.ac.uk::d76d916a-518a-4437-9955-3ab3d5947c9c" providerId="AD" clId="Web-{21147C30-53C6-0AE0-5FE2-7098D4185702}" dt="2025-05-09T11:04:02.976" v="3" actId="20577"/>
        <pc:sldMkLst>
          <pc:docMk/>
          <pc:sldMk cId="109857222" sldId="256"/>
        </pc:sldMkLst>
      </pc:sldChg>
    </pc:docChg>
  </pc:docChgLst>
  <pc:docChgLst>
    <pc:chgData name="Jacob James (2316509)" userId="S::2316509@student.uwtsd.ac.uk::d76d916a-518a-4437-9955-3ab3d5947c9c" providerId="AD" clId="Web-{5D4679C2-AA6A-6CF0-55A3-F9849CA2A56C}"/>
    <pc:docChg chg="modSld">
      <pc:chgData name="Jacob James (2316509)" userId="S::2316509@student.uwtsd.ac.uk::d76d916a-518a-4437-9955-3ab3d5947c9c" providerId="AD" clId="Web-{5D4679C2-AA6A-6CF0-55A3-F9849CA2A56C}" dt="2025-07-22T11:25:33.872" v="355" actId="20577"/>
      <pc:docMkLst>
        <pc:docMk/>
      </pc:docMkLst>
      <pc:sldChg chg="modSp">
        <pc:chgData name="Jacob James (2316509)" userId="S::2316509@student.uwtsd.ac.uk::d76d916a-518a-4437-9955-3ab3d5947c9c" providerId="AD" clId="Web-{5D4679C2-AA6A-6CF0-55A3-F9849CA2A56C}" dt="2025-07-22T11:23:40.118" v="299" actId="1076"/>
        <pc:sldMkLst>
          <pc:docMk/>
          <pc:sldMk cId="2798294616" sldId="262"/>
        </pc:sldMkLst>
        <pc:spChg chg="mod">
          <ac:chgData name="Jacob James (2316509)" userId="S::2316509@student.uwtsd.ac.uk::d76d916a-518a-4437-9955-3ab3d5947c9c" providerId="AD" clId="Web-{5D4679C2-AA6A-6CF0-55A3-F9849CA2A56C}" dt="2025-07-22T11:23:40.118" v="299" actId="1076"/>
          <ac:spMkLst>
            <pc:docMk/>
            <pc:sldMk cId="2798294616" sldId="262"/>
            <ac:spMk id="9" creationId="{35A0C89C-463E-6428-D5BD-1E7D522AC4AD}"/>
          </ac:spMkLst>
        </pc:spChg>
        <pc:picChg chg="mod">
          <ac:chgData name="Jacob James (2316509)" userId="S::2316509@student.uwtsd.ac.uk::d76d916a-518a-4437-9955-3ab3d5947c9c" providerId="AD" clId="Web-{5D4679C2-AA6A-6CF0-55A3-F9849CA2A56C}" dt="2025-07-22T11:23:38.336" v="298" actId="1076"/>
          <ac:picMkLst>
            <pc:docMk/>
            <pc:sldMk cId="2798294616" sldId="262"/>
            <ac:picMk id="7" creationId="{A06F6E17-A600-EE0F-0F72-02B38BE31DAA}"/>
          </ac:picMkLst>
        </pc:picChg>
      </pc:sldChg>
      <pc:sldChg chg="modSp">
        <pc:chgData name="Jacob James (2316509)" userId="S::2316509@student.uwtsd.ac.uk::d76d916a-518a-4437-9955-3ab3d5947c9c" providerId="AD" clId="Web-{5D4679C2-AA6A-6CF0-55A3-F9849CA2A56C}" dt="2025-07-22T11:25:33.872" v="355" actId="20577"/>
        <pc:sldMkLst>
          <pc:docMk/>
          <pc:sldMk cId="595514370" sldId="272"/>
        </pc:sldMkLst>
        <pc:spChg chg="mod">
          <ac:chgData name="Jacob James (2316509)" userId="S::2316509@student.uwtsd.ac.uk::d76d916a-518a-4437-9955-3ab3d5947c9c" providerId="AD" clId="Web-{5D4679C2-AA6A-6CF0-55A3-F9849CA2A56C}" dt="2025-07-22T11:25:33.872" v="355" actId="20577"/>
          <ac:spMkLst>
            <pc:docMk/>
            <pc:sldMk cId="595514370" sldId="272"/>
            <ac:spMk id="7" creationId="{1698CA82-C04E-B67F-F4B5-CB1664E69FA0}"/>
          </ac:spMkLst>
        </pc:spChg>
      </pc:sldChg>
    </pc:docChg>
  </pc:docChgLst>
  <pc:docChgLst>
    <pc:chgData name="Jacob James (2316509)" userId="S::2316509@student.uwtsd.ac.uk::d76d916a-518a-4437-9955-3ab3d5947c9c" providerId="AD" clId="Web-{C6D0604B-C8EB-A73D-251B-223DBDE62104}"/>
    <pc:docChg chg="addSld delSld modSld sldOrd">
      <pc:chgData name="Jacob James (2316509)" userId="S::2316509@student.uwtsd.ac.uk::d76d916a-518a-4437-9955-3ab3d5947c9c" providerId="AD" clId="Web-{C6D0604B-C8EB-A73D-251B-223DBDE62104}" dt="2025-03-24T12:34:53.508" v="155"/>
      <pc:docMkLst>
        <pc:docMk/>
      </pc:docMkLst>
      <pc:sldChg chg="modSp">
        <pc:chgData name="Jacob James (2316509)" userId="S::2316509@student.uwtsd.ac.uk::d76d916a-518a-4437-9955-3ab3d5947c9c" providerId="AD" clId="Web-{C6D0604B-C8EB-A73D-251B-223DBDE62104}" dt="2025-03-24T11:51:56.897" v="28" actId="20577"/>
        <pc:sldMkLst>
          <pc:docMk/>
          <pc:sldMk cId="109857222" sldId="256"/>
        </pc:sldMkLst>
      </pc:sldChg>
      <pc:sldChg chg="modSp new del ord">
        <pc:chgData name="Jacob James (2316509)" userId="S::2316509@student.uwtsd.ac.uk::d76d916a-518a-4437-9955-3ab3d5947c9c" providerId="AD" clId="Web-{C6D0604B-C8EB-A73D-251B-223DBDE62104}" dt="2025-03-24T12:34:53.508" v="155"/>
        <pc:sldMkLst>
          <pc:docMk/>
          <pc:sldMk cId="3753699517" sldId="257"/>
        </pc:sldMkLst>
      </pc:sldChg>
      <pc:sldChg chg="modSp add del replId">
        <pc:chgData name="Jacob James (2316509)" userId="S::2316509@student.uwtsd.ac.uk::d76d916a-518a-4437-9955-3ab3d5947c9c" providerId="AD" clId="Web-{C6D0604B-C8EB-A73D-251B-223DBDE62104}" dt="2025-03-24T12:21:59.624" v="147"/>
        <pc:sldMkLst>
          <pc:docMk/>
          <pc:sldMk cId="3010732661" sldId="258"/>
        </pc:sldMkLst>
      </pc:sldChg>
      <pc:sldChg chg="modSp add replId">
        <pc:chgData name="Jacob James (2316509)" userId="S::2316509@student.uwtsd.ac.uk::d76d916a-518a-4437-9955-3ab3d5947c9c" providerId="AD" clId="Web-{C6D0604B-C8EB-A73D-251B-223DBDE62104}" dt="2025-03-24T12:19:22.824" v="102" actId="20577"/>
        <pc:sldMkLst>
          <pc:docMk/>
          <pc:sldMk cId="2513299839" sldId="259"/>
        </pc:sldMkLst>
      </pc:sldChg>
      <pc:sldChg chg="modSp add replId">
        <pc:chgData name="Jacob James (2316509)" userId="S::2316509@student.uwtsd.ac.uk::d76d916a-518a-4437-9955-3ab3d5947c9c" providerId="AD" clId="Web-{C6D0604B-C8EB-A73D-251B-223DBDE62104}" dt="2025-03-24T12:19:35.762" v="111" actId="20577"/>
        <pc:sldMkLst>
          <pc:docMk/>
          <pc:sldMk cId="1760009229" sldId="260"/>
        </pc:sldMkLst>
      </pc:sldChg>
      <pc:sldChg chg="modSp add replId">
        <pc:chgData name="Jacob James (2316509)" userId="S::2316509@student.uwtsd.ac.uk::d76d916a-518a-4437-9955-3ab3d5947c9c" providerId="AD" clId="Web-{C6D0604B-C8EB-A73D-251B-223DBDE62104}" dt="2025-03-24T12:20:18.935" v="122" actId="20577"/>
        <pc:sldMkLst>
          <pc:docMk/>
          <pc:sldMk cId="3711377422" sldId="261"/>
        </pc:sldMkLst>
      </pc:sldChg>
      <pc:sldChg chg="add replId">
        <pc:chgData name="Jacob James (2316509)" userId="S::2316509@student.uwtsd.ac.uk::d76d916a-518a-4437-9955-3ab3d5947c9c" providerId="AD" clId="Web-{C6D0604B-C8EB-A73D-251B-223DBDE62104}" dt="2025-03-24T11:52:14.304" v="34"/>
        <pc:sldMkLst>
          <pc:docMk/>
          <pc:sldMk cId="2798294616" sldId="262"/>
        </pc:sldMkLst>
      </pc:sldChg>
      <pc:sldChg chg="modSp add replId">
        <pc:chgData name="Jacob James (2316509)" userId="S::2316509@student.uwtsd.ac.uk::d76d916a-518a-4437-9955-3ab3d5947c9c" providerId="AD" clId="Web-{C6D0604B-C8EB-A73D-251B-223DBDE62104}" dt="2025-03-24T12:26:01.224" v="153" actId="20577"/>
        <pc:sldMkLst>
          <pc:docMk/>
          <pc:sldMk cId="3126021631" sldId="263"/>
        </pc:sldMkLst>
      </pc:sldChg>
      <pc:sldChg chg="add del replId">
        <pc:chgData name="Jacob James (2316509)" userId="S::2316509@student.uwtsd.ac.uk::d76d916a-518a-4437-9955-3ab3d5947c9c" providerId="AD" clId="Web-{C6D0604B-C8EB-A73D-251B-223DBDE62104}" dt="2025-03-24T12:25:12.551" v="150"/>
        <pc:sldMkLst>
          <pc:docMk/>
          <pc:sldMk cId="290946581" sldId="264"/>
        </pc:sldMkLst>
      </pc:sldChg>
      <pc:sldChg chg="add del replId">
        <pc:chgData name="Jacob James (2316509)" userId="S::2316509@student.uwtsd.ac.uk::d76d916a-518a-4437-9955-3ab3d5947c9c" providerId="AD" clId="Web-{C6D0604B-C8EB-A73D-251B-223DBDE62104}" dt="2025-03-24T12:25:12.113" v="149"/>
        <pc:sldMkLst>
          <pc:docMk/>
          <pc:sldMk cId="1473355430" sldId="265"/>
        </pc:sldMkLst>
      </pc:sldChg>
      <pc:sldChg chg="modSp new">
        <pc:chgData name="Jacob James (2316509)" userId="S::2316509@student.uwtsd.ac.uk::d76d916a-518a-4437-9955-3ab3d5947c9c" providerId="AD" clId="Web-{C6D0604B-C8EB-A73D-251B-223DBDE62104}" dt="2025-03-24T12:21:40.218" v="146" actId="20577"/>
        <pc:sldMkLst>
          <pc:docMk/>
          <pc:sldMk cId="3970437708" sldId="266"/>
        </pc:sldMkLst>
      </pc:sldChg>
      <pc:sldChg chg="add replId">
        <pc:chgData name="Jacob James (2316509)" userId="S::2316509@student.uwtsd.ac.uk::d76d916a-518a-4437-9955-3ab3d5947c9c" providerId="AD" clId="Web-{C6D0604B-C8EB-A73D-251B-223DBDE62104}" dt="2025-03-24T12:21:15.530" v="124"/>
        <pc:sldMkLst>
          <pc:docMk/>
          <pc:sldMk cId="1213170397" sldId="267"/>
        </pc:sldMkLst>
      </pc:sldChg>
      <pc:sldChg chg="add replId">
        <pc:chgData name="Jacob James (2316509)" userId="S::2316509@student.uwtsd.ac.uk::d76d916a-518a-4437-9955-3ab3d5947c9c" providerId="AD" clId="Web-{C6D0604B-C8EB-A73D-251B-223DBDE62104}" dt="2025-03-24T12:21:17.670" v="125"/>
        <pc:sldMkLst>
          <pc:docMk/>
          <pc:sldMk cId="2698525764" sldId="268"/>
        </pc:sldMkLst>
      </pc:sldChg>
      <pc:sldChg chg="new">
        <pc:chgData name="Jacob James (2316509)" userId="S::2316509@student.uwtsd.ac.uk::d76d916a-518a-4437-9955-3ab3d5947c9c" providerId="AD" clId="Web-{C6D0604B-C8EB-A73D-251B-223DBDE62104}" dt="2025-03-24T12:26:05.958" v="154"/>
        <pc:sldMkLst>
          <pc:docMk/>
          <pc:sldMk cId="3066978260" sldId="269"/>
        </pc:sldMkLst>
      </pc:sldChg>
    </pc:docChg>
  </pc:docChgLst>
  <pc:docChgLst>
    <pc:chgData name="Jacob James (2316509)" userId="S::2316509@student.uwtsd.ac.uk::d76d916a-518a-4437-9955-3ab3d5947c9c" providerId="AD" clId="Web-{019EA314-4B70-0C03-4A7E-1310DA18D5FB}"/>
    <pc:docChg chg="modSld">
      <pc:chgData name="Jacob James (2316509)" userId="S::2316509@student.uwtsd.ac.uk::d76d916a-518a-4437-9955-3ab3d5947c9c" providerId="AD" clId="Web-{019EA314-4B70-0C03-4A7E-1310DA18D5FB}" dt="2025-07-22T11:12:56.713" v="0"/>
      <pc:docMkLst>
        <pc:docMk/>
      </pc:docMkLst>
      <pc:sldChg chg="delSp delAnim">
        <pc:chgData name="Jacob James (2316509)" userId="S::2316509@student.uwtsd.ac.uk::d76d916a-518a-4437-9955-3ab3d5947c9c" providerId="AD" clId="Web-{019EA314-4B70-0C03-4A7E-1310DA18D5FB}" dt="2025-07-22T11:12:56.713" v="0"/>
        <pc:sldMkLst>
          <pc:docMk/>
          <pc:sldMk cId="1213170397" sldId="267"/>
        </pc:sldMkLst>
        <pc:picChg chg="del">
          <ac:chgData name="Jacob James (2316509)" userId="S::2316509@student.uwtsd.ac.uk::d76d916a-518a-4437-9955-3ab3d5947c9c" providerId="AD" clId="Web-{019EA314-4B70-0C03-4A7E-1310DA18D5FB}" dt="2025-07-22T11:12:56.713" v="0"/>
          <ac:picMkLst>
            <pc:docMk/>
            <pc:sldMk cId="1213170397" sldId="267"/>
            <ac:picMk id="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C24DC-7419-43AA-BD61-15DC2B5A72AA}" type="datetimeFigureOut">
              <a:t>7/22/2025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07EC86-F3B4-40A0-A13D-CAB1695C3E5E}" type="slidenum">
              <a:t>‹#›</a:t>
            </a:fld>
            <a:endParaRPr lang="en-US"/>
          </a:p>
        </p:txBody>
      </p:sp>
    </p:spTree>
    <p:extLst>
      <p:ext uri="{BB962C8B-B14F-4D97-AF65-F5344CB8AC3E}">
        <p14:creationId xmlns:p14="http://schemas.microsoft.com/office/powerpoint/2010/main" val="3981464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1186/s12970-021-00458-w"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1: </a:t>
            </a:r>
            <a:r>
              <a:rPr lang="en-US" i="1" dirty="0"/>
              <a:t>Summary of studies exploring the effects of sodium bicarbonate on exercise performance</a:t>
            </a:r>
            <a:endParaRPr lang="en-US" dirty="0"/>
          </a:p>
          <a:p>
            <a:endParaRPr lang="en-US" dirty="0">
              <a:ea typeface="Calibri"/>
              <a:cs typeface="Calibri"/>
            </a:endParaRPr>
          </a:p>
          <a:p>
            <a:r>
              <a:rPr lang="en-US" dirty="0"/>
              <a:t>From “International Society of Sports and Nutrition position stand: sodium bicarbonate and exercise performance” by Grgic et al., 2021. Journal of the International Society of Sports Nutrition</a:t>
            </a:r>
            <a:r>
              <a:rPr lang="en-US" i="1" dirty="0"/>
              <a:t>, </a:t>
            </a:r>
            <a:r>
              <a:rPr lang="en-US" dirty="0"/>
              <a:t>p. 4 (</a:t>
            </a:r>
            <a:r>
              <a:rPr lang="en-US" u="sng" dirty="0">
                <a:hlinkClick r:id="rId3"/>
              </a:rPr>
              <a:t>https://doi.org/10.1186/s12970-021-00458-w</a:t>
            </a:r>
            <a:r>
              <a:rPr lang="en-US" dirty="0"/>
              <a:t>)  </a:t>
            </a:r>
          </a:p>
        </p:txBody>
      </p:sp>
      <p:sp>
        <p:nvSpPr>
          <p:cNvPr id="4" name="Slide Number Placeholder 3"/>
          <p:cNvSpPr>
            <a:spLocks noGrp="1"/>
          </p:cNvSpPr>
          <p:nvPr>
            <p:ph type="sldNum" sz="quarter" idx="5"/>
          </p:nvPr>
        </p:nvSpPr>
        <p:spPr/>
        <p:txBody>
          <a:bodyPr/>
          <a:lstStyle/>
          <a:p>
            <a:fld id="{BE07EC86-F3B4-40A0-A13D-CAB1695C3E5E}" type="slidenum">
              <a:t>5</a:t>
            </a:fld>
            <a:endParaRPr lang="en-US"/>
          </a:p>
        </p:txBody>
      </p:sp>
    </p:spTree>
    <p:extLst>
      <p:ext uri="{BB962C8B-B14F-4D97-AF65-F5344CB8AC3E}">
        <p14:creationId xmlns:p14="http://schemas.microsoft.com/office/powerpoint/2010/main" val="1630223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Grgic et al., 2021</a:t>
            </a:r>
          </a:p>
        </p:txBody>
      </p:sp>
      <p:sp>
        <p:nvSpPr>
          <p:cNvPr id="4" name="Slide Number Placeholder 3"/>
          <p:cNvSpPr>
            <a:spLocks noGrp="1"/>
          </p:cNvSpPr>
          <p:nvPr>
            <p:ph type="sldNum" sz="quarter" idx="5"/>
          </p:nvPr>
        </p:nvSpPr>
        <p:spPr/>
        <p:txBody>
          <a:bodyPr/>
          <a:lstStyle/>
          <a:p>
            <a:fld id="{BE07EC86-F3B4-40A0-A13D-CAB1695C3E5E}" type="slidenum">
              <a:rPr lang="en-US"/>
              <a:t>8</a:t>
            </a:fld>
            <a:endParaRPr lang="en-US"/>
          </a:p>
        </p:txBody>
      </p:sp>
    </p:spTree>
    <p:extLst>
      <p:ext uri="{BB962C8B-B14F-4D97-AF65-F5344CB8AC3E}">
        <p14:creationId xmlns:p14="http://schemas.microsoft.com/office/powerpoint/2010/main" val="2541003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y.clevelandclinic.org/health/drugs/18322-sodium-bicarbonate-tablets" TargetMode="External"/><Relationship Id="rId7" Type="http://schemas.openxmlformats.org/officeDocument/2006/relationships/hyperlink" Target="https://doi.org/10.1016/j.nlm.2008.09.01" TargetMode="External"/><Relationship Id="rId2" Type="http://schemas.openxmlformats.org/officeDocument/2006/relationships/hyperlink" Target="https://www.themovementsystem.com/blog/lactate-vs-lactic-acid#:~:text=The%20hydrogen%20ions%20come%20from,high%20pH%20is%20more%20basic" TargetMode="External"/><Relationship Id="rId1" Type="http://schemas.openxmlformats.org/officeDocument/2006/relationships/slideLayout" Target="../slideLayouts/slideLayout2.xml"/><Relationship Id="rId6" Type="http://schemas.openxmlformats.org/officeDocument/2006/relationships/hyperlink" Target="https://doi.org/10.1080/02640419208729940" TargetMode="External"/><Relationship Id="rId5" Type="http://schemas.openxmlformats.org/officeDocument/2006/relationships/hyperlink" Target="https://bjsm.bmj.com/content/52/7/439" TargetMode="External"/><Relationship Id="rId4" Type="http://schemas.openxmlformats.org/officeDocument/2006/relationships/hyperlink" Target="https://doi.org/10.1186/s12970-021-00458-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Does Sodium Bicarbonate effect high-intensity bouts and fatigue</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BMST5001</a:t>
            </a:r>
          </a:p>
          <a:p>
            <a:r>
              <a:rPr lang="en-US" dirty="0"/>
              <a:t>Jacob James</a:t>
            </a:r>
          </a:p>
          <a:p>
            <a:r>
              <a:rPr lang="en-US" dirty="0"/>
              <a:t>2316509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CD1C4-6717-0153-552B-89647C21FC24}"/>
              </a:ext>
            </a:extLst>
          </p:cNvPr>
          <p:cNvSpPr>
            <a:spLocks noGrp="1"/>
          </p:cNvSpPr>
          <p:nvPr>
            <p:ph type="title"/>
          </p:nvPr>
        </p:nvSpPr>
        <p:spPr/>
        <p:txBody>
          <a:bodyPr/>
          <a:lstStyle/>
          <a:p>
            <a:r>
              <a:rPr lang="en-US" dirty="0"/>
              <a:t>Purpose</a:t>
            </a:r>
          </a:p>
        </p:txBody>
      </p:sp>
      <p:sp>
        <p:nvSpPr>
          <p:cNvPr id="3" name="Content Placeholder 2">
            <a:extLst>
              <a:ext uri="{FF2B5EF4-FFF2-40B4-BE49-F238E27FC236}">
                <a16:creationId xmlns:a16="http://schemas.microsoft.com/office/drawing/2014/main" id="{B58101FC-ECAC-47E7-CE83-30D6B016D166}"/>
              </a:ext>
            </a:extLst>
          </p:cNvPr>
          <p:cNvSpPr>
            <a:spLocks noGrp="1"/>
          </p:cNvSpPr>
          <p:nvPr>
            <p:ph idx="1"/>
          </p:nvPr>
        </p:nvSpPr>
        <p:spPr>
          <a:xfrm>
            <a:off x="838200" y="2150142"/>
            <a:ext cx="10515600" cy="2554356"/>
          </a:xfrm>
        </p:spPr>
        <p:txBody>
          <a:bodyPr vert="horz" lIns="91440" tIns="45720" rIns="91440" bIns="45720" rtlCol="0" anchor="t">
            <a:noAutofit/>
          </a:bodyPr>
          <a:lstStyle/>
          <a:p>
            <a:r>
              <a:rPr lang="en-US" dirty="0">
                <a:latin typeface="Times New Roman"/>
                <a:cs typeface="Times New Roman"/>
              </a:rPr>
              <a:t>The Purpose of this research topic is to begin to closer identify the effects of Sodium Bicarbonate in high-intensity exercises, as opposed to duration exercise. Many supplements are used within exercise to enhance performance, typically duration based; this research aims to manipulate the exercise type in order to identify any possible ergogenic effect on fatigue at high intensity. </a:t>
            </a:r>
          </a:p>
        </p:txBody>
      </p:sp>
    </p:spTree>
    <p:extLst>
      <p:ext uri="{BB962C8B-B14F-4D97-AF65-F5344CB8AC3E}">
        <p14:creationId xmlns:p14="http://schemas.microsoft.com/office/powerpoint/2010/main" val="2043473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F82C-D920-547D-C4EE-2AB41FE65E35}"/>
              </a:ext>
            </a:extLst>
          </p:cNvPr>
          <p:cNvSpPr>
            <a:spLocks noGrp="1"/>
          </p:cNvSpPr>
          <p:nvPr>
            <p:ph type="title"/>
          </p:nvPr>
        </p:nvSpPr>
        <p:spPr>
          <a:xfrm>
            <a:off x="838200" y="5691"/>
            <a:ext cx="10515600" cy="1325563"/>
          </a:xfrm>
        </p:spPr>
        <p:txBody>
          <a:bodyPr/>
          <a:lstStyle/>
          <a:p>
            <a:r>
              <a:rPr lang="en-US" dirty="0"/>
              <a:t>Background of the research </a:t>
            </a:r>
          </a:p>
        </p:txBody>
      </p:sp>
      <p:sp>
        <p:nvSpPr>
          <p:cNvPr id="3" name="Content Placeholder 2">
            <a:extLst>
              <a:ext uri="{FF2B5EF4-FFF2-40B4-BE49-F238E27FC236}">
                <a16:creationId xmlns:a16="http://schemas.microsoft.com/office/drawing/2014/main" id="{28A01537-3817-8550-4FE1-133C723AAE82}"/>
              </a:ext>
            </a:extLst>
          </p:cNvPr>
          <p:cNvSpPr>
            <a:spLocks noGrp="1"/>
          </p:cNvSpPr>
          <p:nvPr>
            <p:ph idx="1"/>
          </p:nvPr>
        </p:nvSpPr>
        <p:spPr>
          <a:xfrm>
            <a:off x="4313" y="1349119"/>
            <a:ext cx="10515600" cy="4497352"/>
          </a:xfrm>
        </p:spPr>
        <p:txBody>
          <a:bodyPr vert="horz" lIns="91440" tIns="45720" rIns="91440" bIns="45720" rtlCol="0" anchor="t">
            <a:noAutofit/>
          </a:bodyPr>
          <a:lstStyle/>
          <a:p>
            <a:r>
              <a:rPr lang="en-US" dirty="0">
                <a:latin typeface="Times New Roman"/>
                <a:cs typeface="Times New Roman"/>
              </a:rPr>
              <a:t>Sodium Bicarbonate (NaHCO3) is used as an ergogenic aid and is often included in some medicines, which can be obtained as over-the-counter prescriptions (Grgic et al., 2021).</a:t>
            </a:r>
          </a:p>
          <a:p>
            <a:r>
              <a:rPr lang="en-US" dirty="0">
                <a:latin typeface="Times New Roman"/>
                <a:cs typeface="Times New Roman"/>
              </a:rPr>
              <a:t>Antiacids, used to battle issues like heartburn, indigestion.</a:t>
            </a:r>
          </a:p>
          <a:p>
            <a:r>
              <a:rPr lang="en-US" dirty="0">
                <a:latin typeface="Times New Roman"/>
                <a:cs typeface="Times New Roman"/>
              </a:rPr>
              <a:t>Lowers levels of stomach acid in the body (Cleveland Clinic, 2025).</a:t>
            </a:r>
          </a:p>
          <a:p>
            <a:r>
              <a:rPr lang="en-US" dirty="0">
                <a:latin typeface="Times New Roman"/>
                <a:cs typeface="Times New Roman"/>
              </a:rPr>
              <a:t>Can also be used to aid lactate influx, because of lactate dehydrogenase. </a:t>
            </a:r>
          </a:p>
          <a:p>
            <a:r>
              <a:rPr lang="en-US" dirty="0">
                <a:latin typeface="Times New Roman"/>
                <a:cs typeface="Times New Roman"/>
              </a:rPr>
              <a:t>Created hydrogen irons causes blood pH to be unbalanced, lack of contraction (Abel, 2022).</a:t>
            </a:r>
          </a:p>
          <a:p>
            <a:endParaRPr lang="en-US" sz="2000" dirty="0">
              <a:latin typeface="Times New Roman"/>
              <a:cs typeface="Times New Roman"/>
            </a:endParaRPr>
          </a:p>
          <a:p>
            <a:endParaRPr lang="en-US" sz="2000" dirty="0">
              <a:latin typeface="Times New Roman"/>
              <a:cs typeface="Times New Roman"/>
            </a:endParaRPr>
          </a:p>
          <a:p>
            <a:endParaRPr lang="en-US" sz="2000" dirty="0">
              <a:latin typeface="Times New Roman"/>
              <a:cs typeface="Times New Roman"/>
            </a:endParaRPr>
          </a:p>
        </p:txBody>
      </p:sp>
      <p:pic>
        <p:nvPicPr>
          <p:cNvPr id="4" name="Picture 3" descr="A diagram of a molecule&#10;&#10;AI-generated content may be incorrect.">
            <a:extLst>
              <a:ext uri="{FF2B5EF4-FFF2-40B4-BE49-F238E27FC236}">
                <a16:creationId xmlns:a16="http://schemas.microsoft.com/office/drawing/2014/main" id="{48B73AB1-94EF-B465-2073-0A2A805D196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r="1663" b="3933"/>
          <a:stretch/>
        </p:blipFill>
        <p:spPr>
          <a:xfrm>
            <a:off x="8071275" y="3186767"/>
            <a:ext cx="4114167" cy="3167941"/>
          </a:xfrm>
          <a:prstGeom prst="rect">
            <a:avLst/>
          </a:prstGeom>
        </p:spPr>
      </p:pic>
    </p:spTree>
    <p:extLst>
      <p:ext uri="{BB962C8B-B14F-4D97-AF65-F5344CB8AC3E}">
        <p14:creationId xmlns:p14="http://schemas.microsoft.com/office/powerpoint/2010/main" val="3970437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E4860-AFB6-E4FB-09F1-E7F6E99E56A1}"/>
            </a:ext>
          </a:extLst>
        </p:cNvPr>
        <p:cNvGrpSpPr/>
        <p:nvPr/>
      </p:nvGrpSpPr>
      <p:grpSpPr>
        <a:xfrm>
          <a:off x="0" y="0"/>
          <a:ext cx="0" cy="0"/>
          <a:chOff x="0" y="0"/>
          <a:chExt cx="0" cy="0"/>
        </a:xfrm>
      </p:grpSpPr>
      <p:pic>
        <p:nvPicPr>
          <p:cNvPr id="4" name="Content Placeholder 3" descr="A diagram of lactate and acid&#10;&#10;Description automatically generated, Picture">
            <a:extLst>
              <a:ext uri="{FF2B5EF4-FFF2-40B4-BE49-F238E27FC236}">
                <a16:creationId xmlns:a16="http://schemas.microsoft.com/office/drawing/2014/main" id="{4998F145-F2E3-457B-3220-355F708247C5}"/>
              </a:ext>
            </a:extLst>
          </p:cNvPr>
          <p:cNvPicPr>
            <a:picLocks noGrp="1" noChangeAspect="1"/>
          </p:cNvPicPr>
          <p:nvPr>
            <p:ph idx="1"/>
          </p:nvPr>
        </p:nvPicPr>
        <p:blipFill>
          <a:blip r:embed="rId2"/>
          <a:stretch>
            <a:fillRect/>
          </a:stretch>
        </p:blipFill>
        <p:spPr>
          <a:xfrm>
            <a:off x="1337054" y="1140575"/>
            <a:ext cx="9528621" cy="4573072"/>
          </a:xfrm>
        </p:spPr>
      </p:pic>
    </p:spTree>
    <p:extLst>
      <p:ext uri="{BB962C8B-B14F-4D97-AF65-F5344CB8AC3E}">
        <p14:creationId xmlns:p14="http://schemas.microsoft.com/office/powerpoint/2010/main" val="1213170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6F3CC-C5B5-766A-24D7-4B4A369F1F9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D78EA3-9DCC-8EC4-A82B-74E852084FF1}"/>
              </a:ext>
            </a:extLst>
          </p:cNvPr>
          <p:cNvSpPr>
            <a:spLocks noGrp="1"/>
          </p:cNvSpPr>
          <p:nvPr>
            <p:ph idx="1"/>
          </p:nvPr>
        </p:nvSpPr>
        <p:spPr>
          <a:xfrm>
            <a:off x="591153" y="218602"/>
            <a:ext cx="5718220" cy="6406287"/>
          </a:xfrm>
        </p:spPr>
        <p:txBody>
          <a:bodyPr vert="horz" lIns="91440" tIns="45720" rIns="91440" bIns="45720" rtlCol="0" anchor="t">
            <a:noAutofit/>
          </a:bodyPr>
          <a:lstStyle/>
          <a:p>
            <a:r>
              <a:rPr lang="en-US" sz="2400" dirty="0">
                <a:latin typeface="Times New Roman"/>
                <a:cs typeface="Times New Roman"/>
              </a:rPr>
              <a:t>It is believed research on the effects of sodium bicarbonate on exercise performance has been ongoing since the 1930s (Dennig et al., 1931, as cited in Grgic et al., 2021). </a:t>
            </a:r>
          </a:p>
          <a:p>
            <a:r>
              <a:rPr lang="en-US" sz="2400" dirty="0">
                <a:latin typeface="Times New Roman"/>
                <a:cs typeface="Times New Roman"/>
              </a:rPr>
              <a:t>There have been numerous studies exploring the effects of sodium bicarbonate on performance; they include a variety of exercise modes, combat tasks, resistance exercises, single and repeated high-intensity cycling, and more (Grgic et al., 2021)</a:t>
            </a:r>
          </a:p>
          <a:p>
            <a:r>
              <a:rPr lang="en-US" sz="2400" dirty="0">
                <a:latin typeface="Times New Roman"/>
                <a:cs typeface="Times New Roman"/>
              </a:rPr>
              <a:t>There are clear guidelines to recommendations of energy consumption and maintenance, like the ‘eat well’ guide (Maughan et al., 2018). Being able to intake supplements can help aid an individual into a healthier lifestyle.</a:t>
            </a:r>
          </a:p>
        </p:txBody>
      </p:sp>
      <p:pic>
        <p:nvPicPr>
          <p:cNvPr id="4" name="Picture 3" descr="A white sheet of paper with black and white text&#10;&#10;Description automatically generated, Picture">
            <a:extLst>
              <a:ext uri="{FF2B5EF4-FFF2-40B4-BE49-F238E27FC236}">
                <a16:creationId xmlns:a16="http://schemas.microsoft.com/office/drawing/2014/main" id="{0ADFE478-5CAE-530A-A0BA-5B9A6D4F638A}"/>
              </a:ext>
            </a:extLst>
          </p:cNvPr>
          <p:cNvPicPr>
            <a:picLocks noChangeAspect="1"/>
          </p:cNvPicPr>
          <p:nvPr/>
        </p:nvPicPr>
        <p:blipFill>
          <a:blip r:embed="rId3"/>
          <a:stretch>
            <a:fillRect/>
          </a:stretch>
        </p:blipFill>
        <p:spPr>
          <a:xfrm>
            <a:off x="6689531" y="225380"/>
            <a:ext cx="5295305" cy="6417972"/>
          </a:xfrm>
          <a:prstGeom prst="rect">
            <a:avLst/>
          </a:prstGeom>
        </p:spPr>
      </p:pic>
    </p:spTree>
    <p:extLst>
      <p:ext uri="{BB962C8B-B14F-4D97-AF65-F5344CB8AC3E}">
        <p14:creationId xmlns:p14="http://schemas.microsoft.com/office/powerpoint/2010/main" val="269852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5D6D7-DE08-2CCC-92CA-225F713520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6393B8-F60E-4C42-DA16-B3A738DBDDA2}"/>
              </a:ext>
            </a:extLst>
          </p:cNvPr>
          <p:cNvSpPr>
            <a:spLocks noGrp="1"/>
          </p:cNvSpPr>
          <p:nvPr>
            <p:ph type="title"/>
          </p:nvPr>
        </p:nvSpPr>
        <p:spPr/>
        <p:txBody>
          <a:bodyPr>
            <a:normAutofit/>
          </a:bodyPr>
          <a:lstStyle/>
          <a:p>
            <a:r>
              <a:rPr lang="en-US" sz="4000" dirty="0">
                <a:latin typeface="Times New Roman"/>
                <a:cs typeface="Times New Roman"/>
              </a:rPr>
              <a:t>Aims</a:t>
            </a:r>
          </a:p>
        </p:txBody>
      </p:sp>
      <p:sp>
        <p:nvSpPr>
          <p:cNvPr id="3" name="Content Placeholder 2">
            <a:extLst>
              <a:ext uri="{FF2B5EF4-FFF2-40B4-BE49-F238E27FC236}">
                <a16:creationId xmlns:a16="http://schemas.microsoft.com/office/drawing/2014/main" id="{CC0604FC-4FD4-3973-2AD9-6BA5C62D5270}"/>
              </a:ext>
            </a:extLst>
          </p:cNvPr>
          <p:cNvSpPr>
            <a:spLocks noGrp="1"/>
          </p:cNvSpPr>
          <p:nvPr>
            <p:ph idx="1"/>
          </p:nvPr>
        </p:nvSpPr>
        <p:spPr>
          <a:xfrm>
            <a:off x="838200" y="1825625"/>
            <a:ext cx="10515600" cy="1154897"/>
          </a:xfrm>
        </p:spPr>
        <p:txBody>
          <a:bodyPr vert="horz" lIns="91440" tIns="45720" rIns="91440" bIns="45720" rtlCol="0" anchor="t">
            <a:normAutofit/>
          </a:bodyPr>
          <a:lstStyle/>
          <a:p>
            <a:r>
              <a:rPr lang="en-US" dirty="0"/>
              <a:t>Determine the impact on performance</a:t>
            </a:r>
          </a:p>
          <a:p>
            <a:r>
              <a:rPr lang="en-US" dirty="0"/>
              <a:t>Identify optimum dosage and timings</a:t>
            </a:r>
          </a:p>
          <a:p>
            <a:endParaRPr lang="en-US" dirty="0"/>
          </a:p>
        </p:txBody>
      </p:sp>
      <p:sp>
        <p:nvSpPr>
          <p:cNvPr id="4" name="TextBox 3">
            <a:extLst>
              <a:ext uri="{FF2B5EF4-FFF2-40B4-BE49-F238E27FC236}">
                <a16:creationId xmlns:a16="http://schemas.microsoft.com/office/drawing/2014/main" id="{CFBAFAF5-60D6-DC7E-43F0-2203E2D2C240}"/>
              </a:ext>
            </a:extLst>
          </p:cNvPr>
          <p:cNvSpPr txBox="1"/>
          <p:nvPr/>
        </p:nvSpPr>
        <p:spPr>
          <a:xfrm>
            <a:off x="835130" y="3301273"/>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dirty="0">
                <a:latin typeface="Times New Roman"/>
                <a:cs typeface="Times New Roman"/>
              </a:rPr>
              <a:t>Objectives</a:t>
            </a:r>
          </a:p>
        </p:txBody>
      </p:sp>
      <p:sp>
        <p:nvSpPr>
          <p:cNvPr id="7" name="Content Placeholder 2">
            <a:extLst>
              <a:ext uri="{FF2B5EF4-FFF2-40B4-BE49-F238E27FC236}">
                <a16:creationId xmlns:a16="http://schemas.microsoft.com/office/drawing/2014/main" id="{C0A73AEB-8D9E-5536-549A-F4E0E646CB20}"/>
              </a:ext>
            </a:extLst>
          </p:cNvPr>
          <p:cNvSpPr txBox="1">
            <a:spLocks/>
          </p:cNvSpPr>
          <p:nvPr/>
        </p:nvSpPr>
        <p:spPr>
          <a:xfrm>
            <a:off x="842158" y="4323401"/>
            <a:ext cx="10515600" cy="11548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Measure performance outcomes</a:t>
            </a:r>
          </a:p>
          <a:p>
            <a:r>
              <a:rPr lang="en-US" dirty="0"/>
              <a:t>Evaluate </a:t>
            </a:r>
            <a:r>
              <a:rPr lang="en-US"/>
              <a:t>supplement</a:t>
            </a:r>
            <a:r>
              <a:rPr lang="en-US" dirty="0"/>
              <a:t> protocols</a:t>
            </a:r>
          </a:p>
        </p:txBody>
      </p:sp>
    </p:spTree>
    <p:extLst>
      <p:ext uri="{BB962C8B-B14F-4D97-AF65-F5344CB8AC3E}">
        <p14:creationId xmlns:p14="http://schemas.microsoft.com/office/powerpoint/2010/main" val="2513299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6F5C11-2D25-504E-66D6-EC26B30986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BC4CE7-5D8D-1A08-9515-A6EAD9DA84B8}"/>
              </a:ext>
            </a:extLst>
          </p:cNvPr>
          <p:cNvSpPr>
            <a:spLocks noGrp="1"/>
          </p:cNvSpPr>
          <p:nvPr>
            <p:ph type="title"/>
          </p:nvPr>
        </p:nvSpPr>
        <p:spPr/>
        <p:txBody>
          <a:bodyPr/>
          <a:lstStyle/>
          <a:p>
            <a:r>
              <a:rPr lang="en-US" dirty="0"/>
              <a:t>Methodology</a:t>
            </a:r>
          </a:p>
        </p:txBody>
      </p:sp>
      <p:sp>
        <p:nvSpPr>
          <p:cNvPr id="3" name="Content Placeholder 2">
            <a:extLst>
              <a:ext uri="{FF2B5EF4-FFF2-40B4-BE49-F238E27FC236}">
                <a16:creationId xmlns:a16="http://schemas.microsoft.com/office/drawing/2014/main" id="{EFDA3568-8D9D-2385-1B0B-A73C3B4DC25F}"/>
              </a:ext>
            </a:extLst>
          </p:cNvPr>
          <p:cNvSpPr>
            <a:spLocks noGrp="1"/>
          </p:cNvSpPr>
          <p:nvPr>
            <p:ph idx="1"/>
          </p:nvPr>
        </p:nvSpPr>
        <p:spPr/>
        <p:txBody>
          <a:bodyPr vert="horz" lIns="91440" tIns="45720" rIns="91440" bIns="45720" rtlCol="0" anchor="t">
            <a:normAutofit/>
          </a:bodyPr>
          <a:lstStyle/>
          <a:p>
            <a:r>
              <a:rPr lang="en-US" dirty="0"/>
              <a:t>8 University students</a:t>
            </a:r>
          </a:p>
          <a:p>
            <a:r>
              <a:rPr lang="en-US" dirty="0"/>
              <a:t>Health screening </a:t>
            </a:r>
          </a:p>
          <a:p>
            <a:r>
              <a:rPr lang="en-US" dirty="0"/>
              <a:t>Informed consent and Par-Q</a:t>
            </a:r>
          </a:p>
          <a:p>
            <a:r>
              <a:rPr lang="en-US" dirty="0"/>
              <a:t>4 participants started with placebo  </a:t>
            </a:r>
          </a:p>
          <a:p>
            <a:r>
              <a:rPr lang="en-US" dirty="0"/>
              <a:t>Other 4 started with Bicarb supplement</a:t>
            </a:r>
          </a:p>
          <a:p>
            <a:r>
              <a:rPr lang="en-US" dirty="0"/>
              <a:t>Following week supplements were switched</a:t>
            </a:r>
          </a:p>
          <a:p>
            <a:r>
              <a:rPr lang="en-US" dirty="0"/>
              <a:t>Double-blind testing</a:t>
            </a:r>
          </a:p>
        </p:txBody>
      </p:sp>
    </p:spTree>
    <p:extLst>
      <p:ext uri="{BB962C8B-B14F-4D97-AF65-F5344CB8AC3E}">
        <p14:creationId xmlns:p14="http://schemas.microsoft.com/office/powerpoint/2010/main" val="176000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83B3DF-BBAF-85CA-EBFE-01406F6146CE}"/>
              </a:ext>
            </a:extLst>
          </p:cNvPr>
          <p:cNvSpPr>
            <a:spLocks noGrp="1"/>
          </p:cNvSpPr>
          <p:nvPr>
            <p:ph idx="1"/>
          </p:nvPr>
        </p:nvSpPr>
        <p:spPr>
          <a:xfrm>
            <a:off x="838200" y="689814"/>
            <a:ext cx="10515600" cy="5472771"/>
          </a:xfrm>
        </p:spPr>
        <p:txBody>
          <a:bodyPr vert="horz" lIns="91440" tIns="45720" rIns="91440" bIns="45720" rtlCol="0" anchor="t">
            <a:normAutofit/>
          </a:bodyPr>
          <a:lstStyle/>
          <a:p>
            <a:r>
              <a:rPr lang="en-US" dirty="0"/>
              <a:t>0.3 g/kg of bicarb </a:t>
            </a:r>
          </a:p>
          <a:p>
            <a:r>
              <a:rPr lang="en-US" dirty="0"/>
              <a:t>Capsules</a:t>
            </a:r>
          </a:p>
          <a:p>
            <a:r>
              <a:rPr lang="en-US" dirty="0"/>
              <a:t>Hour before testing</a:t>
            </a:r>
          </a:p>
          <a:p>
            <a:r>
              <a:rPr lang="en-US" dirty="0"/>
              <a:t>Washout period (no other medication influencing results)</a:t>
            </a:r>
          </a:p>
          <a:p>
            <a:r>
              <a:rPr lang="en-US" dirty="0"/>
              <a:t>Participants were put through testing until familiar (Habituation)</a:t>
            </a:r>
          </a:p>
          <a:p>
            <a:r>
              <a:rPr lang="en-US" dirty="0"/>
              <a:t>Wingate Anaerobic Test (</a:t>
            </a:r>
            <a:r>
              <a:rPr lang="en-US" dirty="0" err="1"/>
              <a:t>WAnT</a:t>
            </a:r>
            <a:r>
              <a:rPr lang="en-US" dirty="0"/>
              <a:t>)</a:t>
            </a:r>
          </a:p>
          <a:p>
            <a:r>
              <a:rPr lang="en-US" dirty="0"/>
              <a:t>30 seconds at 7.5% body weight</a:t>
            </a:r>
          </a:p>
          <a:p>
            <a:r>
              <a:rPr lang="en-US" dirty="0"/>
              <a:t>Individuals were required to perform a warm-up phase before testing</a:t>
            </a:r>
          </a:p>
          <a:p>
            <a:r>
              <a:rPr lang="en-US" dirty="0"/>
              <a:t>Results were recorded for all subjects and each weekly testing</a:t>
            </a:r>
          </a:p>
          <a:p>
            <a:endParaRPr lang="en-US" dirty="0"/>
          </a:p>
        </p:txBody>
      </p:sp>
    </p:spTree>
    <p:extLst>
      <p:ext uri="{BB962C8B-B14F-4D97-AF65-F5344CB8AC3E}">
        <p14:creationId xmlns:p14="http://schemas.microsoft.com/office/powerpoint/2010/main" val="3393772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5E6C2-D096-3F88-15C1-498BBE3E6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D4939-748F-7B5A-72C5-C026630805DE}"/>
              </a:ext>
            </a:extLst>
          </p:cNvPr>
          <p:cNvSpPr>
            <a:spLocks noGrp="1"/>
          </p:cNvSpPr>
          <p:nvPr>
            <p:ph type="title"/>
          </p:nvPr>
        </p:nvSpPr>
        <p:spPr/>
        <p:txBody>
          <a:bodyPr/>
          <a:lstStyle/>
          <a:p>
            <a:r>
              <a:rPr lang="en-US" dirty="0"/>
              <a:t>Findings and Outcomes</a:t>
            </a:r>
          </a:p>
        </p:txBody>
      </p:sp>
      <p:sp>
        <p:nvSpPr>
          <p:cNvPr id="3" name="Content Placeholder 2">
            <a:extLst>
              <a:ext uri="{FF2B5EF4-FFF2-40B4-BE49-F238E27FC236}">
                <a16:creationId xmlns:a16="http://schemas.microsoft.com/office/drawing/2014/main" id="{087B0710-0334-545A-C969-D1AFA51F122B}"/>
              </a:ext>
            </a:extLst>
          </p:cNvPr>
          <p:cNvSpPr>
            <a:spLocks noGrp="1"/>
          </p:cNvSpPr>
          <p:nvPr>
            <p:ph idx="1"/>
          </p:nvPr>
        </p:nvSpPr>
        <p:spPr/>
        <p:txBody>
          <a:bodyPr vert="horz" lIns="91440" tIns="45720" rIns="91440" bIns="45720" rtlCol="0" anchor="t">
            <a:normAutofit/>
          </a:bodyPr>
          <a:lstStyle/>
          <a:p>
            <a:r>
              <a:rPr lang="en-US" dirty="0"/>
              <a:t>Using SPSS to analyze data</a:t>
            </a:r>
          </a:p>
          <a:p>
            <a:r>
              <a:rPr lang="en-US" dirty="0"/>
              <a:t>Paired T-test, same participants (Before/after intervention)</a:t>
            </a:r>
          </a:p>
          <a:p>
            <a:endParaRPr lang="en-US" dirty="0"/>
          </a:p>
        </p:txBody>
      </p:sp>
    </p:spTree>
    <p:extLst>
      <p:ext uri="{BB962C8B-B14F-4D97-AF65-F5344CB8AC3E}">
        <p14:creationId xmlns:p14="http://schemas.microsoft.com/office/powerpoint/2010/main" val="3711377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A925A8-9ED0-3B03-58D0-A3751246969E}"/>
            </a:ext>
          </a:extLst>
        </p:cNvPr>
        <p:cNvGrpSpPr/>
        <p:nvPr/>
      </p:nvGrpSpPr>
      <p:grpSpPr>
        <a:xfrm>
          <a:off x="0" y="0"/>
          <a:ext cx="0" cy="0"/>
          <a:chOff x="0" y="0"/>
          <a:chExt cx="0" cy="0"/>
        </a:xfrm>
      </p:grpSpPr>
      <p:pic>
        <p:nvPicPr>
          <p:cNvPr id="7" name="Picture 6" descr="A screenshot of a table&#10;&#10;AI-generated content may be incorrect.">
            <a:extLst>
              <a:ext uri="{FF2B5EF4-FFF2-40B4-BE49-F238E27FC236}">
                <a16:creationId xmlns:a16="http://schemas.microsoft.com/office/drawing/2014/main" id="{A06F6E17-A600-EE0F-0F72-02B38BE31DAA}"/>
              </a:ext>
            </a:extLst>
          </p:cNvPr>
          <p:cNvPicPr>
            <a:picLocks noChangeAspect="1"/>
          </p:cNvPicPr>
          <p:nvPr/>
        </p:nvPicPr>
        <p:blipFill>
          <a:blip r:embed="rId2"/>
          <a:stretch>
            <a:fillRect/>
          </a:stretch>
        </p:blipFill>
        <p:spPr>
          <a:xfrm>
            <a:off x="3323012" y="252354"/>
            <a:ext cx="8134226" cy="1884712"/>
          </a:xfrm>
          <a:prstGeom prst="rect">
            <a:avLst/>
          </a:prstGeom>
        </p:spPr>
      </p:pic>
      <p:sp>
        <p:nvSpPr>
          <p:cNvPr id="9" name="TextBox 8">
            <a:extLst>
              <a:ext uri="{FF2B5EF4-FFF2-40B4-BE49-F238E27FC236}">
                <a16:creationId xmlns:a16="http://schemas.microsoft.com/office/drawing/2014/main" id="{35A0C89C-463E-6428-D5BD-1E7D522AC4AD}"/>
              </a:ext>
            </a:extLst>
          </p:cNvPr>
          <p:cNvSpPr txBox="1"/>
          <p:nvPr/>
        </p:nvSpPr>
        <p:spPr>
          <a:xfrm>
            <a:off x="240462" y="2311707"/>
            <a:ext cx="500940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Two-sided p suggests my results are not statistically significant. There is evidence of a slight correlation within the pairs, suggesting the variables increase together.</a:t>
            </a:r>
          </a:p>
          <a:p>
            <a:endParaRPr lang="en-US" dirty="0"/>
          </a:p>
          <a:p>
            <a:pPr marL="285750" indent="-285750">
              <a:buFont typeface="Arial"/>
              <a:buChar char="•"/>
            </a:pPr>
            <a:r>
              <a:rPr lang="en-US" dirty="0"/>
              <a:t>Pair 1 shows a correlation of 0.170 (weak positive correlation) with a P-value of 0.687, not significant.</a:t>
            </a:r>
          </a:p>
          <a:p>
            <a:pPr marL="285750" indent="-285750">
              <a:buFont typeface="Arial"/>
              <a:buChar char="•"/>
            </a:pPr>
            <a:r>
              <a:rPr lang="en-US" dirty="0"/>
              <a:t>Pair 2 shows a correlation of 0.501 (moderate positive correlation), with a p-value of 0.206. Not statistically  significant.</a:t>
            </a:r>
          </a:p>
          <a:p>
            <a:pPr marL="285750" indent="-285750">
              <a:buFont typeface="Arial"/>
              <a:buChar char="•"/>
            </a:pPr>
            <a:r>
              <a:rPr lang="en-US" dirty="0"/>
              <a:t>Pair 3 shows a correlation of 0.332 (low to moderate positive correlation), p-value of 0.422. Not significant.</a:t>
            </a:r>
          </a:p>
        </p:txBody>
      </p:sp>
      <p:sp>
        <p:nvSpPr>
          <p:cNvPr id="10" name="TextBox 9">
            <a:extLst>
              <a:ext uri="{FF2B5EF4-FFF2-40B4-BE49-F238E27FC236}">
                <a16:creationId xmlns:a16="http://schemas.microsoft.com/office/drawing/2014/main" id="{26CF3A3A-B4CB-1565-D9C0-D793C5DB4A7F}"/>
              </a:ext>
            </a:extLst>
          </p:cNvPr>
          <p:cNvSpPr txBox="1"/>
          <p:nvPr/>
        </p:nvSpPr>
        <p:spPr>
          <a:xfrm>
            <a:off x="6735389" y="4831814"/>
            <a:ext cx="52073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err="1"/>
              <a:t>PDBi</a:t>
            </a:r>
            <a:r>
              <a:rPr lang="en-US" dirty="0"/>
              <a:t> = Power Drop with Bicarb</a:t>
            </a:r>
          </a:p>
          <a:p>
            <a:pPr marL="285750" indent="-285750">
              <a:buFont typeface="Arial"/>
              <a:buChar char="•"/>
            </a:pPr>
            <a:r>
              <a:rPr lang="en-US" err="1"/>
              <a:t>PDno</a:t>
            </a:r>
            <a:r>
              <a:rPr lang="en-US" dirty="0"/>
              <a:t> = Power Drop without Bicarb</a:t>
            </a:r>
          </a:p>
          <a:p>
            <a:pPr marL="285750" indent="-285750">
              <a:buFont typeface="Arial"/>
              <a:buChar char="•"/>
            </a:pPr>
            <a:r>
              <a:rPr lang="en-US" dirty="0" err="1"/>
              <a:t>PPBi</a:t>
            </a:r>
            <a:r>
              <a:rPr lang="en-US" dirty="0"/>
              <a:t> = Peak Power with Bicarb</a:t>
            </a:r>
          </a:p>
          <a:p>
            <a:pPr marL="285750" indent="-285750">
              <a:buFont typeface="Arial"/>
              <a:buChar char="•"/>
            </a:pPr>
            <a:r>
              <a:rPr lang="en-US" dirty="0" err="1"/>
              <a:t>PPNo</a:t>
            </a:r>
            <a:r>
              <a:rPr lang="en-US" dirty="0"/>
              <a:t> = Peak Power without Bicarb</a:t>
            </a:r>
          </a:p>
          <a:p>
            <a:pPr marL="285750" indent="-285750">
              <a:buFont typeface="Arial"/>
              <a:buChar char="•"/>
            </a:pPr>
            <a:r>
              <a:rPr lang="en-US" dirty="0" err="1"/>
              <a:t>AvPowerBi</a:t>
            </a:r>
            <a:r>
              <a:rPr lang="en-US" dirty="0"/>
              <a:t> = Average Power with Bicarb</a:t>
            </a:r>
          </a:p>
          <a:p>
            <a:pPr marL="285750" indent="-285750">
              <a:buFont typeface="Arial"/>
              <a:buChar char="•"/>
            </a:pPr>
            <a:r>
              <a:rPr lang="en-US" dirty="0" err="1"/>
              <a:t>AvPowerNo</a:t>
            </a:r>
            <a:r>
              <a:rPr lang="en-US" dirty="0"/>
              <a:t> = Average Power without Bicarb</a:t>
            </a:r>
          </a:p>
        </p:txBody>
      </p:sp>
    </p:spTree>
    <p:extLst>
      <p:ext uri="{BB962C8B-B14F-4D97-AF65-F5344CB8AC3E}">
        <p14:creationId xmlns:p14="http://schemas.microsoft.com/office/powerpoint/2010/main" val="2798294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test&#10;&#10;AI-generated content may be incorrect.">
            <a:extLst>
              <a:ext uri="{FF2B5EF4-FFF2-40B4-BE49-F238E27FC236}">
                <a16:creationId xmlns:a16="http://schemas.microsoft.com/office/drawing/2014/main" id="{2854336F-5D52-65B9-F242-73BED1BBA42F}"/>
              </a:ext>
            </a:extLst>
          </p:cNvPr>
          <p:cNvPicPr>
            <a:picLocks noChangeAspect="1"/>
          </p:cNvPicPr>
          <p:nvPr/>
        </p:nvPicPr>
        <p:blipFill>
          <a:blip r:embed="rId2"/>
          <a:stretch>
            <a:fillRect/>
          </a:stretch>
        </p:blipFill>
        <p:spPr>
          <a:xfrm>
            <a:off x="190748" y="753835"/>
            <a:ext cx="11315700" cy="1866900"/>
          </a:xfrm>
          <a:prstGeom prst="rect">
            <a:avLst/>
          </a:prstGeom>
        </p:spPr>
      </p:pic>
      <p:sp>
        <p:nvSpPr>
          <p:cNvPr id="7" name="TextBox 6">
            <a:extLst>
              <a:ext uri="{FF2B5EF4-FFF2-40B4-BE49-F238E27FC236}">
                <a16:creationId xmlns:a16="http://schemas.microsoft.com/office/drawing/2014/main" id="{1698CA82-C04E-B67F-F4B5-CB1664E69FA0}"/>
              </a:ext>
            </a:extLst>
          </p:cNvPr>
          <p:cNvSpPr txBox="1"/>
          <p:nvPr/>
        </p:nvSpPr>
        <p:spPr>
          <a:xfrm>
            <a:off x="190541" y="3014285"/>
            <a:ext cx="838397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Two-sided p suggests my results are not statistically significant. There is no evidence of a meaningful difference between the paired groups. All intervals contain zero, confirming that any observed differences are likely due to random variation.</a:t>
            </a:r>
          </a:p>
          <a:p>
            <a:endParaRPr lang="en-US" dirty="0"/>
          </a:p>
          <a:p>
            <a:pPr marL="285750" indent="-285750">
              <a:buFont typeface="Arial"/>
              <a:buChar char="•"/>
            </a:pPr>
            <a:r>
              <a:rPr lang="en-US" dirty="0" err="1"/>
              <a:t>PDBi</a:t>
            </a:r>
            <a:r>
              <a:rPr lang="en-US" dirty="0"/>
              <a:t> and </a:t>
            </a:r>
            <a:r>
              <a:rPr lang="en-US" dirty="0" err="1"/>
              <a:t>PDNo</a:t>
            </a:r>
            <a:r>
              <a:rPr lang="en-US" dirty="0"/>
              <a:t> show a significance of p=0.419, which is much greater than the needed sig of p&lt;0.05.</a:t>
            </a:r>
          </a:p>
          <a:p>
            <a:pPr marL="285750" indent="-285750">
              <a:buFont typeface="Arial,Sans-Serif"/>
              <a:buChar char="•"/>
            </a:pPr>
            <a:r>
              <a:rPr lang="en-US" dirty="0" err="1"/>
              <a:t>PPBi</a:t>
            </a:r>
            <a:r>
              <a:rPr lang="en-US" dirty="0"/>
              <a:t> and </a:t>
            </a:r>
            <a:r>
              <a:rPr lang="en-US" dirty="0" err="1"/>
              <a:t>PPNo</a:t>
            </a:r>
            <a:r>
              <a:rPr lang="en-US" dirty="0"/>
              <a:t> show a significance of p=0.782, which is much greater than the needed sig of p&lt;0.05.</a:t>
            </a:r>
          </a:p>
          <a:p>
            <a:pPr marL="285750" indent="-285750">
              <a:buFont typeface="Arial,Sans-Serif"/>
              <a:buChar char="•"/>
            </a:pPr>
            <a:r>
              <a:rPr lang="en-US" dirty="0" err="1"/>
              <a:t>AvPowerBi</a:t>
            </a:r>
            <a:r>
              <a:rPr lang="en-US" dirty="0"/>
              <a:t> and </a:t>
            </a:r>
            <a:r>
              <a:rPr lang="en-US" dirty="0" err="1"/>
              <a:t>AvPowerNo</a:t>
            </a:r>
            <a:r>
              <a:rPr lang="en-US" dirty="0"/>
              <a:t> show a significance of p=0.937 which is much greater than the needed sig of p&lt;0.05.</a:t>
            </a:r>
          </a:p>
          <a:p>
            <a:pPr marL="285750" indent="-285750">
              <a:buFont typeface="Arial"/>
              <a:buChar char="•"/>
            </a:pPr>
            <a:endParaRPr lang="en-US" b="1" dirty="0"/>
          </a:p>
        </p:txBody>
      </p:sp>
    </p:spTree>
    <p:extLst>
      <p:ext uri="{BB962C8B-B14F-4D97-AF65-F5344CB8AC3E}">
        <p14:creationId xmlns:p14="http://schemas.microsoft.com/office/powerpoint/2010/main" val="595514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70115-626F-E881-298C-E504761880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41E68E-0B6E-F752-9539-81B53F0B7B85}"/>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B1EF22B7-B3E2-A1DE-105B-B18DA5E10515}"/>
              </a:ext>
            </a:extLst>
          </p:cNvPr>
          <p:cNvSpPr>
            <a:spLocks noGrp="1"/>
          </p:cNvSpPr>
          <p:nvPr>
            <p:ph idx="1"/>
          </p:nvPr>
        </p:nvSpPr>
        <p:spPr/>
        <p:txBody>
          <a:bodyPr vert="horz" lIns="91440" tIns="45720" rIns="91440" bIns="45720" rtlCol="0" anchor="t">
            <a:normAutofit/>
          </a:bodyPr>
          <a:lstStyle/>
          <a:p>
            <a:r>
              <a:rPr lang="en-US" dirty="0"/>
              <a:t>The findings of this research do not support similar literature. Sodium Bicarbonate is shown to have an ergogenic effect in numerous other research models. </a:t>
            </a:r>
          </a:p>
          <a:p>
            <a:r>
              <a:rPr lang="en-US" dirty="0"/>
              <a:t>The effects differentiate between literature, but commonly, a difference is present. This suggests that an aspect of my research method may have </a:t>
            </a:r>
            <a:r>
              <a:rPr lang="en-US"/>
              <a:t>been wrong.</a:t>
            </a:r>
            <a:endParaRPr lang="en-US" dirty="0"/>
          </a:p>
          <a:p>
            <a:r>
              <a:rPr lang="en-US" dirty="0"/>
              <a:t>Possibly the type of testing, it is typically longer duration repeated bouts of exercise that bicarb is shown to </a:t>
            </a:r>
            <a:r>
              <a:rPr lang="en-US" dirty="0" err="1"/>
              <a:t>imrpove</a:t>
            </a:r>
          </a:p>
        </p:txBody>
      </p:sp>
    </p:spTree>
    <p:extLst>
      <p:ext uri="{BB962C8B-B14F-4D97-AF65-F5344CB8AC3E}">
        <p14:creationId xmlns:p14="http://schemas.microsoft.com/office/powerpoint/2010/main" val="3126021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3ACC4-D63D-D52F-D2EE-2E7839B6DD19}"/>
              </a:ext>
            </a:extLst>
          </p:cNvPr>
          <p:cNvSpPr>
            <a:spLocks noGrp="1"/>
          </p:cNvSpPr>
          <p:nvPr>
            <p:ph type="title"/>
          </p:nvPr>
        </p:nvSpPr>
        <p:spPr/>
        <p:txBody>
          <a:bodyPr/>
          <a:lstStyle/>
          <a:p>
            <a:r>
              <a:rPr lang="en-US" dirty="0"/>
              <a:t>Limitations and Future Research</a:t>
            </a:r>
          </a:p>
        </p:txBody>
      </p:sp>
      <p:sp>
        <p:nvSpPr>
          <p:cNvPr id="3" name="Content Placeholder 2">
            <a:extLst>
              <a:ext uri="{FF2B5EF4-FFF2-40B4-BE49-F238E27FC236}">
                <a16:creationId xmlns:a16="http://schemas.microsoft.com/office/drawing/2014/main" id="{4F9C9486-3A0D-CF7F-3D6E-F813814BF2E7}"/>
              </a:ext>
            </a:extLst>
          </p:cNvPr>
          <p:cNvSpPr>
            <a:spLocks noGrp="1"/>
          </p:cNvSpPr>
          <p:nvPr>
            <p:ph idx="1"/>
          </p:nvPr>
        </p:nvSpPr>
        <p:spPr/>
        <p:txBody>
          <a:bodyPr vert="horz" lIns="91440" tIns="45720" rIns="91440" bIns="45720" rtlCol="0" anchor="t">
            <a:normAutofit lnSpcReduction="10000"/>
          </a:bodyPr>
          <a:lstStyle/>
          <a:p>
            <a:r>
              <a:rPr lang="en-US" dirty="0"/>
              <a:t>Limitations of my research include lack of participants and familiarization. More participants may warrant a more detailed analysis.</a:t>
            </a:r>
          </a:p>
          <a:p>
            <a:r>
              <a:rPr lang="en-US" dirty="0"/>
              <a:t>Outlying factors may have also affected results, things such as sleep, or mood. In order to combat this, a mood or sleep questionnaire would be filled out before each testing to gain a better understanding of outlying results.</a:t>
            </a:r>
          </a:p>
          <a:p>
            <a:r>
              <a:rPr lang="en-US" dirty="0"/>
              <a:t>For further research, introducing another step into the data collection may be beneficial for research. Blood samples before and after testing, to identify levels of lactate within the blood (Grgic et al., 2021)</a:t>
            </a:r>
          </a:p>
        </p:txBody>
      </p:sp>
    </p:spTree>
    <p:extLst>
      <p:ext uri="{BB962C8B-B14F-4D97-AF65-F5344CB8AC3E}">
        <p14:creationId xmlns:p14="http://schemas.microsoft.com/office/powerpoint/2010/main" val="3066978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8114-A621-0C33-3F2D-246C7BE7B43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4A14823-E924-5C2B-DF4F-847877D2AA6B}"/>
              </a:ext>
            </a:extLst>
          </p:cNvPr>
          <p:cNvSpPr>
            <a:spLocks noGrp="1"/>
          </p:cNvSpPr>
          <p:nvPr>
            <p:ph idx="1"/>
          </p:nvPr>
        </p:nvSpPr>
        <p:spPr/>
        <p:txBody>
          <a:bodyPr vert="horz" lIns="91440" tIns="45720" rIns="91440" bIns="45720" rtlCol="0" anchor="t">
            <a:normAutofit/>
          </a:bodyPr>
          <a:lstStyle/>
          <a:p>
            <a:r>
              <a:rPr lang="en-US" sz="1600" dirty="0">
                <a:latin typeface="Times New Roman"/>
                <a:cs typeface="Times New Roman"/>
              </a:rPr>
              <a:t>Abel, D. (2022, August 11). </a:t>
            </a:r>
            <a:r>
              <a:rPr lang="en-US" sz="1600" i="1" dirty="0">
                <a:latin typeface="Times New Roman"/>
                <a:cs typeface="Times New Roman"/>
              </a:rPr>
              <a:t>Lactate vs Lactic Acid in Muscles</a:t>
            </a:r>
            <a:r>
              <a:rPr lang="en-US" sz="1600" dirty="0">
                <a:latin typeface="Times New Roman"/>
                <a:cs typeface="Times New Roman"/>
              </a:rPr>
              <a:t>. The Movement System. </a:t>
            </a:r>
            <a:r>
              <a:rPr lang="en-US" sz="1600" u="sng" dirty="0">
                <a:latin typeface="Times New Roman"/>
                <a:cs typeface="Times New Roman"/>
                <a:hlinkClick r:id="rId2"/>
              </a:rPr>
              <a:t>https://www.themovementsystem.com/blog/lactate-vs-lactic-acid#:~:text=The%20hydrogen%20ions%20come%20from,high%20pH%20is%20more%20basic</a:t>
            </a:r>
            <a:r>
              <a:rPr lang="en-US" sz="1600" dirty="0">
                <a:latin typeface="Times New Roman"/>
                <a:cs typeface="Times New Roman"/>
              </a:rPr>
              <a:t>.  </a:t>
            </a:r>
          </a:p>
          <a:p>
            <a:r>
              <a:rPr lang="en-US" sz="1600" dirty="0">
                <a:latin typeface="Times New Roman"/>
                <a:cs typeface="Times New Roman"/>
              </a:rPr>
              <a:t>Cleveland Clinic. (2025). </a:t>
            </a:r>
            <a:r>
              <a:rPr lang="en-US" sz="1600" i="1" dirty="0">
                <a:latin typeface="Times New Roman"/>
                <a:cs typeface="Times New Roman"/>
              </a:rPr>
              <a:t>Sodium Bicarbonate Tablets. </a:t>
            </a:r>
            <a:r>
              <a:rPr lang="en-US" sz="1600" dirty="0">
                <a:latin typeface="Times New Roman"/>
                <a:cs typeface="Times New Roman"/>
              </a:rPr>
              <a:t>Cleveland Clinic. </a:t>
            </a:r>
            <a:r>
              <a:rPr lang="en-US" sz="1600" u="sng" dirty="0">
                <a:latin typeface="Times New Roman"/>
                <a:cs typeface="Times New Roman"/>
                <a:hlinkClick r:id="rId3"/>
              </a:rPr>
              <a:t>https://my.clevelandclinic.org/health/drugs/18322-sodium-bicarbonate-tablets</a:t>
            </a:r>
            <a:r>
              <a:rPr lang="en-US" sz="1600" dirty="0">
                <a:latin typeface="Times New Roman"/>
                <a:cs typeface="Times New Roman"/>
              </a:rPr>
              <a:t>  </a:t>
            </a:r>
          </a:p>
          <a:p>
            <a:r>
              <a:rPr lang="en-GB" sz="1600" dirty="0">
                <a:solidFill>
                  <a:srgbClr val="333333"/>
                </a:solidFill>
                <a:latin typeface="Times New Roman"/>
                <a:cs typeface="Times New Roman"/>
              </a:rPr>
              <a:t>Grgic, J., </a:t>
            </a:r>
            <a:r>
              <a:rPr lang="en-GB" sz="1600" err="1">
                <a:solidFill>
                  <a:srgbClr val="333333"/>
                </a:solidFill>
                <a:latin typeface="Times New Roman"/>
                <a:cs typeface="Times New Roman"/>
              </a:rPr>
              <a:t>Pedisic</a:t>
            </a:r>
            <a:r>
              <a:rPr lang="en-GB" sz="1600" dirty="0">
                <a:solidFill>
                  <a:srgbClr val="333333"/>
                </a:solidFill>
                <a:latin typeface="Times New Roman"/>
                <a:cs typeface="Times New Roman"/>
              </a:rPr>
              <a:t>, Z., Saunders, B., </a:t>
            </a:r>
            <a:r>
              <a:rPr lang="en-GB" sz="1600" err="1">
                <a:solidFill>
                  <a:srgbClr val="333333"/>
                </a:solidFill>
                <a:latin typeface="Times New Roman"/>
                <a:cs typeface="Times New Roman"/>
              </a:rPr>
              <a:t>Artioli</a:t>
            </a:r>
            <a:r>
              <a:rPr lang="en-GB" sz="1600" dirty="0">
                <a:solidFill>
                  <a:srgbClr val="333333"/>
                </a:solidFill>
                <a:latin typeface="Times New Roman"/>
                <a:cs typeface="Times New Roman"/>
              </a:rPr>
              <a:t>, G. G., Schoenfeld, B. J., McKenna, M. J., Campbell, B. I. (2021). International Society of Sports Nutrition position stand: sodium bicarbonate and exercise performance. </a:t>
            </a:r>
            <a:r>
              <a:rPr lang="en-GB" sz="1600" i="1" dirty="0">
                <a:solidFill>
                  <a:srgbClr val="333333"/>
                </a:solidFill>
                <a:latin typeface="Times New Roman"/>
                <a:cs typeface="Times New Roman"/>
              </a:rPr>
              <a:t>Journal of the International Society of Sports Nutrition</a:t>
            </a:r>
            <a:r>
              <a:rPr lang="en-GB" sz="1600" dirty="0">
                <a:solidFill>
                  <a:srgbClr val="333333"/>
                </a:solidFill>
                <a:latin typeface="Times New Roman"/>
                <a:cs typeface="Times New Roman"/>
              </a:rPr>
              <a:t>, </a:t>
            </a:r>
            <a:r>
              <a:rPr lang="en-GB" sz="1600" i="1" dirty="0">
                <a:solidFill>
                  <a:srgbClr val="333333"/>
                </a:solidFill>
                <a:latin typeface="Times New Roman"/>
                <a:cs typeface="Times New Roman"/>
              </a:rPr>
              <a:t>18</a:t>
            </a:r>
            <a:r>
              <a:rPr lang="en-GB" sz="1600" dirty="0">
                <a:solidFill>
                  <a:srgbClr val="333333"/>
                </a:solidFill>
                <a:latin typeface="Times New Roman"/>
                <a:cs typeface="Times New Roman"/>
              </a:rPr>
              <a:t>(1). </a:t>
            </a:r>
            <a:r>
              <a:rPr lang="en-GB" sz="1600" u="sng" dirty="0">
                <a:latin typeface="Times New Roman"/>
                <a:cs typeface="Times New Roman"/>
                <a:hlinkClick r:id="rId4"/>
              </a:rPr>
              <a:t>https://doi.org/10.1186/s12970-021-00458-w</a:t>
            </a:r>
            <a:r>
              <a:rPr lang="en-GB" sz="1600" dirty="0">
                <a:solidFill>
                  <a:srgbClr val="333333"/>
                </a:solidFill>
                <a:latin typeface="Times New Roman"/>
                <a:cs typeface="Times New Roman"/>
              </a:rPr>
              <a:t> </a:t>
            </a:r>
          </a:p>
          <a:p>
            <a:r>
              <a:rPr lang="en-GB" sz="1600" dirty="0">
                <a:solidFill>
                  <a:srgbClr val="333333"/>
                </a:solidFill>
                <a:latin typeface="Times New Roman"/>
                <a:cs typeface="Times New Roman"/>
              </a:rPr>
              <a:t>Maughan, R.J., Burke, L.M., Dvorak J, et al., (2018). IOC consensus statement: dietary supplements and the high-performance athlete, </a:t>
            </a:r>
            <a:r>
              <a:rPr lang="en-GB" sz="1600" i="1" dirty="0">
                <a:solidFill>
                  <a:srgbClr val="333333"/>
                </a:solidFill>
                <a:latin typeface="Times New Roman"/>
                <a:cs typeface="Times New Roman"/>
              </a:rPr>
              <a:t>British Journal of Sports Medicine, </a:t>
            </a:r>
            <a:r>
              <a:rPr lang="en-GB" sz="1600" dirty="0">
                <a:solidFill>
                  <a:srgbClr val="333333"/>
                </a:solidFill>
                <a:latin typeface="Times New Roman"/>
                <a:cs typeface="Times New Roman"/>
              </a:rPr>
              <a:t>52,</a:t>
            </a:r>
            <a:r>
              <a:rPr lang="en-GB" sz="1600" b="1" dirty="0">
                <a:solidFill>
                  <a:srgbClr val="333333"/>
                </a:solidFill>
                <a:latin typeface="Times New Roman"/>
                <a:cs typeface="Times New Roman"/>
              </a:rPr>
              <a:t> </a:t>
            </a:r>
            <a:r>
              <a:rPr lang="en-GB" sz="1600" dirty="0">
                <a:solidFill>
                  <a:srgbClr val="333333"/>
                </a:solidFill>
                <a:latin typeface="Times New Roman"/>
                <a:cs typeface="Times New Roman"/>
              </a:rPr>
              <a:t>439-455. </a:t>
            </a:r>
            <a:r>
              <a:rPr lang="en-US" sz="1600" u="sng" dirty="0">
                <a:solidFill>
                  <a:srgbClr val="333333"/>
                </a:solidFill>
                <a:latin typeface="Times New Roman"/>
                <a:cs typeface="Times New Roman"/>
                <a:hlinkClick r:id="rId5"/>
              </a:rPr>
              <a:t>https://bjsm.bmj.com/content/52/7/439</a:t>
            </a:r>
            <a:r>
              <a:rPr lang="en-US" sz="1600" dirty="0">
                <a:solidFill>
                  <a:srgbClr val="000000"/>
                </a:solidFill>
                <a:latin typeface="Times New Roman"/>
                <a:cs typeface="Times New Roman"/>
              </a:rPr>
              <a:t> </a:t>
            </a:r>
          </a:p>
          <a:p>
            <a:r>
              <a:rPr lang="en-GB" sz="1600" dirty="0">
                <a:solidFill>
                  <a:srgbClr val="000000"/>
                </a:solidFill>
                <a:latin typeface="Times New Roman"/>
                <a:cs typeface="Times New Roman"/>
              </a:rPr>
              <a:t>McNaughton L. R. (1992). Bicarbonate ingestion: effects of dosage on 60 s cycle ergometry. </a:t>
            </a:r>
            <a:r>
              <a:rPr lang="en-GB" sz="1600" i="1" dirty="0">
                <a:solidFill>
                  <a:srgbClr val="000000"/>
                </a:solidFill>
                <a:latin typeface="Times New Roman"/>
                <a:cs typeface="Times New Roman"/>
              </a:rPr>
              <a:t>Journal of sports sciences</a:t>
            </a:r>
            <a:r>
              <a:rPr lang="en-GB" sz="1600" dirty="0">
                <a:solidFill>
                  <a:srgbClr val="000000"/>
                </a:solidFill>
                <a:latin typeface="Times New Roman"/>
                <a:cs typeface="Times New Roman"/>
              </a:rPr>
              <a:t>, </a:t>
            </a:r>
            <a:r>
              <a:rPr lang="en-GB" sz="1600" i="1" dirty="0">
                <a:solidFill>
                  <a:srgbClr val="000000"/>
                </a:solidFill>
                <a:latin typeface="Times New Roman"/>
                <a:cs typeface="Times New Roman"/>
              </a:rPr>
              <a:t>10</a:t>
            </a:r>
            <a:r>
              <a:rPr lang="en-GB" sz="1600" dirty="0">
                <a:solidFill>
                  <a:srgbClr val="000000"/>
                </a:solidFill>
                <a:latin typeface="Times New Roman"/>
                <a:cs typeface="Times New Roman"/>
              </a:rPr>
              <a:t>(5), 415–423. </a:t>
            </a:r>
            <a:r>
              <a:rPr lang="en-GB" sz="1600" u="sng" dirty="0">
                <a:solidFill>
                  <a:srgbClr val="000000"/>
                </a:solidFill>
                <a:latin typeface="Times New Roman"/>
                <a:cs typeface="Times New Roman"/>
                <a:hlinkClick r:id="rId6"/>
              </a:rPr>
              <a:t>https://doi.org/10.1080/02640419208729940</a:t>
            </a:r>
            <a:r>
              <a:rPr lang="en-GB" sz="1600" dirty="0">
                <a:solidFill>
                  <a:srgbClr val="000000"/>
                </a:solidFill>
                <a:latin typeface="Times New Roman"/>
                <a:cs typeface="Times New Roman"/>
              </a:rPr>
              <a:t> </a:t>
            </a:r>
          </a:p>
          <a:p>
            <a:r>
              <a:rPr lang="en-GB" sz="1600" dirty="0">
                <a:solidFill>
                  <a:srgbClr val="000000"/>
                </a:solidFill>
                <a:latin typeface="Times New Roman"/>
                <a:cs typeface="Times New Roman"/>
              </a:rPr>
              <a:t>Rankin, C. H., Abrams, T., Barry, R. J., Bhatnagar, S., Clayton, D. F., Colombo, J., Coppola, G., Geyer, M. A., Glanzman, D. L., Marsland, S., McSweeney, F. K., Wilson, D. A., Wu, C. F., &amp; Thompson, R. F. (2009). Habituation revisited: an updated and revised description of the </a:t>
            </a:r>
            <a:r>
              <a:rPr lang="en-GB" sz="1600" dirty="0" err="1">
                <a:solidFill>
                  <a:srgbClr val="000000"/>
                </a:solidFill>
                <a:latin typeface="Times New Roman"/>
                <a:cs typeface="Times New Roman"/>
              </a:rPr>
              <a:t>behavioral</a:t>
            </a:r>
            <a:r>
              <a:rPr lang="en-GB" sz="1600" dirty="0">
                <a:solidFill>
                  <a:srgbClr val="000000"/>
                </a:solidFill>
                <a:latin typeface="Times New Roman"/>
                <a:cs typeface="Times New Roman"/>
              </a:rPr>
              <a:t> characteristics of habituation. </a:t>
            </a:r>
            <a:r>
              <a:rPr lang="en-GB" sz="1600" i="1" dirty="0">
                <a:solidFill>
                  <a:srgbClr val="000000"/>
                </a:solidFill>
                <a:latin typeface="Times New Roman"/>
                <a:cs typeface="Times New Roman"/>
              </a:rPr>
              <a:t>Neurobiology of learning and memory</a:t>
            </a:r>
            <a:r>
              <a:rPr lang="en-GB" sz="1600" dirty="0">
                <a:solidFill>
                  <a:srgbClr val="000000"/>
                </a:solidFill>
                <a:latin typeface="Times New Roman"/>
                <a:cs typeface="Times New Roman"/>
              </a:rPr>
              <a:t>, </a:t>
            </a:r>
            <a:r>
              <a:rPr lang="en-GB" sz="1600" i="1" dirty="0">
                <a:solidFill>
                  <a:srgbClr val="000000"/>
                </a:solidFill>
                <a:latin typeface="Times New Roman"/>
                <a:cs typeface="Times New Roman"/>
              </a:rPr>
              <a:t>92</a:t>
            </a:r>
            <a:r>
              <a:rPr lang="en-GB" sz="1600" dirty="0">
                <a:solidFill>
                  <a:srgbClr val="000000"/>
                </a:solidFill>
                <a:latin typeface="Times New Roman"/>
                <a:cs typeface="Times New Roman"/>
              </a:rPr>
              <a:t>(2), 135–138. </a:t>
            </a:r>
            <a:r>
              <a:rPr lang="en-GB" sz="1600" u="sng" dirty="0">
                <a:solidFill>
                  <a:srgbClr val="000000"/>
                </a:solidFill>
                <a:latin typeface="Times New Roman"/>
                <a:cs typeface="Times New Roman"/>
                <a:hlinkClick r:id="rId7"/>
              </a:rPr>
              <a:t>https://doi.org/10.1016/j.nlm.2008.09.01</a:t>
            </a:r>
            <a:r>
              <a:rPr lang="en-GB" sz="1600" dirty="0">
                <a:solidFill>
                  <a:srgbClr val="000000"/>
                </a:solidFill>
                <a:latin typeface="Times New Roman"/>
                <a:cs typeface="Times New Roman"/>
              </a:rPr>
              <a:t> </a:t>
            </a:r>
          </a:p>
        </p:txBody>
      </p:sp>
    </p:spTree>
    <p:extLst>
      <p:ext uri="{BB962C8B-B14F-4D97-AF65-F5344CB8AC3E}">
        <p14:creationId xmlns:p14="http://schemas.microsoft.com/office/powerpoint/2010/main" val="1011218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1152</Words>
  <Application>Microsoft Office PowerPoint</Application>
  <PresentationFormat>Widescreen</PresentationFormat>
  <Paragraphs>77</Paragraphs>
  <Slides>14</Slides>
  <Notes>2</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Does Sodium Bicarbonate effect high-intensity bouts and fatigue</vt:lpstr>
      <vt:lpstr>Purpose</vt:lpstr>
      <vt:lpstr>Background of the research </vt:lpstr>
      <vt:lpstr>PowerPoint Presentation</vt:lpstr>
      <vt:lpstr>PowerPoint Presentation</vt:lpstr>
      <vt:lpstr>Aims</vt:lpstr>
      <vt:lpstr>Methodology</vt:lpstr>
      <vt:lpstr>PowerPoint Presentation</vt:lpstr>
      <vt:lpstr>Findings and Outcomes</vt:lpstr>
      <vt:lpstr>PowerPoint Presentation</vt:lpstr>
      <vt:lpstr>PowerPoint Presentation</vt:lpstr>
      <vt:lpstr>Discussion</vt:lpstr>
      <vt:lpstr>Limitations and Future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Sodium Bicarbonate effect high-intensity bouts and fatigue</dc:title>
  <dc:creator/>
  <cp:lastModifiedBy>Jacob James</cp:lastModifiedBy>
  <cp:revision>506</cp:revision>
  <dcterms:created xsi:type="dcterms:W3CDTF">2025-03-24T11:48:46Z</dcterms:created>
  <dcterms:modified xsi:type="dcterms:W3CDTF">2025-07-22T11:25:36Z</dcterms:modified>
</cp:coreProperties>
</file>