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8" r:id="rId9"/>
    <p:sldId id="263" r:id="rId10"/>
    <p:sldId id="264" r:id="rId11"/>
    <p:sldId id="265"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7" autoAdjust="0"/>
    <p:restoredTop sz="94660"/>
  </p:normalViewPr>
  <p:slideViewPr>
    <p:cSldViewPr snapToGrid="0">
      <p:cViewPr>
        <p:scale>
          <a:sx n="88" d="100"/>
          <a:sy n="88" d="100"/>
        </p:scale>
        <p:origin x="-114" y="-19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3/28/2017</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3/28/2017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3/28/2017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3/28/2017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3/28/2017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3/28/2017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3/28/2017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3/28/2017</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effectLst>
            <a:outerShdw blurRad="177800" dist="38100" dir="2700000" algn="tl">
              <a:srgbClr val="000000">
                <a:alpha val="24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effectLst>
            <a:outerShdw blurRad="152400" dist="38100" dir="2700000" algn="tl">
              <a:srgbClr val="000000">
                <a:alpha val="36000"/>
              </a:srgbClr>
            </a:outerShdw>
          </a:effectLst>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effectLst>
            <a:outerShdw blurRad="152400" dist="38100" dir="2700000" algn="tl">
              <a:srgbClr val="000000">
                <a:alpha val="36000"/>
              </a:srgbClr>
            </a:outerShdw>
          </a:effectLst>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effectLst>
            <a:outerShdw blurRad="152400" dist="38100" dir="2700000" algn="tl">
              <a:srgbClr val="000000">
                <a:alpha val="36000"/>
              </a:srgbClr>
            </a:outerShdw>
          </a:effectLst>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effectLst>
            <a:outerShdw blurRad="152400" dist="38100" dir="2700000" algn="tl">
              <a:srgbClr val="000000">
                <a:alpha val="36000"/>
              </a:srgbClr>
            </a:outerShdw>
          </a:effectLst>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effectLst>
            <a:outerShdw blurRad="152400" dist="38100" dir="2700000" algn="tl">
              <a:srgbClr val="000000">
                <a:alpha val="36000"/>
              </a:srgbClr>
            </a:outerShdw>
          </a:effectLst>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Critical Pedagogy</a:t>
            </a:r>
            <a:endParaRPr lang="en-GB" dirty="0"/>
          </a:p>
        </p:txBody>
      </p:sp>
      <p:sp>
        <p:nvSpPr>
          <p:cNvPr id="3" name="Subtitle 2"/>
          <p:cNvSpPr>
            <a:spLocks noGrp="1"/>
          </p:cNvSpPr>
          <p:nvPr>
            <p:ph type="subTitle" idx="1"/>
          </p:nvPr>
        </p:nvSpPr>
        <p:spPr/>
        <p:txBody>
          <a:bodyPr/>
          <a:lstStyle/>
          <a:p>
            <a:r>
              <a:rPr lang="en-GB" dirty="0" smtClean="0"/>
              <a:t>The politicisation of education</a:t>
            </a:r>
            <a:endParaRPr lang="en-GB" dirty="0"/>
          </a:p>
        </p:txBody>
      </p:sp>
    </p:spTree>
    <p:extLst>
      <p:ext uri="{BB962C8B-B14F-4D97-AF65-F5344CB8AC3E}">
        <p14:creationId xmlns:p14="http://schemas.microsoft.com/office/powerpoint/2010/main" val="30610910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Philosophy and education</a:t>
            </a:r>
            <a:endParaRPr lang="en-GB" dirty="0"/>
          </a:p>
        </p:txBody>
      </p:sp>
      <p:sp>
        <p:nvSpPr>
          <p:cNvPr id="3" name="Content Placeholder 2"/>
          <p:cNvSpPr>
            <a:spLocks noGrp="1"/>
          </p:cNvSpPr>
          <p:nvPr>
            <p:ph idx="1"/>
          </p:nvPr>
        </p:nvSpPr>
        <p:spPr>
          <a:xfrm>
            <a:off x="1141412" y="1976718"/>
            <a:ext cx="9905999" cy="4531657"/>
          </a:xfrm>
        </p:spPr>
        <p:txBody>
          <a:bodyPr>
            <a:normAutofit lnSpcReduction="10000"/>
          </a:bodyPr>
          <a:lstStyle/>
          <a:p>
            <a:r>
              <a:rPr lang="en-GB" dirty="0" smtClean="0"/>
              <a:t>Philosophy and education have been inextricably linked since at least the time of Plato. </a:t>
            </a:r>
          </a:p>
          <a:p>
            <a:r>
              <a:rPr lang="en-GB" dirty="0" smtClean="0"/>
              <a:t>If we lend some tacit support to the philosopher AN Whitehead’s claim that ‘… </a:t>
            </a:r>
            <a:r>
              <a:rPr lang="en-GB" dirty="0" smtClean="0">
                <a:effectLst/>
              </a:rPr>
              <a:t>the </a:t>
            </a:r>
            <a:r>
              <a:rPr lang="en-GB" dirty="0">
                <a:effectLst/>
              </a:rPr>
              <a:t>history of Western philosophy is nothing but a series of footnotes to </a:t>
            </a:r>
            <a:r>
              <a:rPr lang="en-GB" dirty="0" smtClean="0">
                <a:effectLst/>
              </a:rPr>
              <a:t>Plato’ (Whitehead cited in DC Philips and Harvey Siegel 2013) and we then examine key tenets of ‘The Republic’ or the ‘Meno’ it could be argued that the philosophy of education is perhaps the oldest branch within the Western philosophical tradition. </a:t>
            </a:r>
          </a:p>
          <a:p>
            <a:r>
              <a:rPr lang="en-GB" dirty="0" smtClean="0">
                <a:effectLst/>
              </a:rPr>
              <a:t>In any event, education has been described rather drily as the world’s second oldest profession (See DC Philips et al 2013). </a:t>
            </a:r>
            <a:r>
              <a:rPr lang="en-GB" dirty="0" smtClean="0"/>
              <a:t>  </a:t>
            </a:r>
            <a:endParaRPr lang="en-GB" dirty="0"/>
          </a:p>
        </p:txBody>
      </p:sp>
    </p:spTree>
    <p:extLst>
      <p:ext uri="{BB962C8B-B14F-4D97-AF65-F5344CB8AC3E}">
        <p14:creationId xmlns:p14="http://schemas.microsoft.com/office/powerpoint/2010/main" val="2743850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What is education?</a:t>
            </a:r>
            <a:endParaRPr lang="en-GB" dirty="0"/>
          </a:p>
        </p:txBody>
      </p:sp>
      <p:sp>
        <p:nvSpPr>
          <p:cNvPr id="3" name="Content Placeholder 2"/>
          <p:cNvSpPr>
            <a:spLocks noGrp="1"/>
          </p:cNvSpPr>
          <p:nvPr>
            <p:ph idx="1"/>
          </p:nvPr>
        </p:nvSpPr>
        <p:spPr>
          <a:xfrm>
            <a:off x="1141412" y="2249487"/>
            <a:ext cx="9905999" cy="4339572"/>
          </a:xfrm>
        </p:spPr>
        <p:txBody>
          <a:bodyPr>
            <a:normAutofit lnSpcReduction="10000"/>
          </a:bodyPr>
          <a:lstStyle/>
          <a:p>
            <a:r>
              <a:rPr lang="en-GB" dirty="0" smtClean="0"/>
              <a:t>The value of education or its potential hazards are perhaps easier to quantify then what it is. </a:t>
            </a:r>
          </a:p>
          <a:p>
            <a:r>
              <a:rPr lang="en-GB" dirty="0" smtClean="0"/>
              <a:t>In a more positive light we can easily determine that with the benefit of an education ‘…</a:t>
            </a:r>
            <a:r>
              <a:rPr lang="en-GB" dirty="0">
                <a:effectLst/>
              </a:rPr>
              <a:t>it is obvious that children are born illiterate and innumerate, and ignorant of the norms and cultural achievements of the community or society into which they have been thrust; but with the help of professional teachers and the dedicated amateurs in their families and immediate environs (and with the aid, too, of educational resources made available through the media and nowadays the internet), within a few years they can read, write, calculate, and act (at least often) in culturally-appropriate ways</a:t>
            </a:r>
            <a:r>
              <a:rPr lang="en-GB" dirty="0" smtClean="0"/>
              <a:t> ‘ (DC Philips et al)</a:t>
            </a:r>
            <a:endParaRPr lang="en-GB" dirty="0"/>
          </a:p>
        </p:txBody>
      </p:sp>
    </p:spTree>
    <p:extLst>
      <p:ext uri="{BB962C8B-B14F-4D97-AF65-F5344CB8AC3E}">
        <p14:creationId xmlns:p14="http://schemas.microsoft.com/office/powerpoint/2010/main" val="1386240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What is education … continued</a:t>
            </a:r>
            <a:endParaRPr lang="en-GB" dirty="0"/>
          </a:p>
        </p:txBody>
      </p:sp>
      <p:sp>
        <p:nvSpPr>
          <p:cNvPr id="3" name="Content Placeholder 2"/>
          <p:cNvSpPr>
            <a:spLocks noGrp="1"/>
          </p:cNvSpPr>
          <p:nvPr>
            <p:ph idx="1"/>
          </p:nvPr>
        </p:nvSpPr>
        <p:spPr>
          <a:xfrm>
            <a:off x="1141412" y="2249487"/>
            <a:ext cx="9905999" cy="4474042"/>
          </a:xfrm>
        </p:spPr>
        <p:txBody>
          <a:bodyPr>
            <a:normAutofit/>
          </a:bodyPr>
          <a:lstStyle/>
          <a:p>
            <a:r>
              <a:rPr lang="en-GB" dirty="0" smtClean="0"/>
              <a:t>Yet the pedagogical picture is very often more complex than the expressly positive definition cited overleaf.</a:t>
            </a:r>
          </a:p>
          <a:p>
            <a:r>
              <a:rPr lang="en-GB" dirty="0" smtClean="0"/>
              <a:t>Typically, multiple tensions and antagonisms persist within the domain of any philosophical enquiry into education.</a:t>
            </a:r>
          </a:p>
          <a:p>
            <a:r>
              <a:rPr lang="en-GB" dirty="0" smtClean="0"/>
              <a:t>This might include but would not exhaust the following or do we view ‘… </a:t>
            </a:r>
            <a:r>
              <a:rPr lang="en-GB" dirty="0">
                <a:effectLst/>
              </a:rPr>
              <a:t>education as transmission of knowledge versus education as the fostering of inquiry and reasoning skills that are conducive to the development of autonomy (which, roughly, is the tension between education as conservative and education as progressive and as an instrument of human </a:t>
            </a:r>
            <a:r>
              <a:rPr lang="en-GB" dirty="0" smtClean="0">
                <a:effectLst/>
              </a:rPr>
              <a:t>liberation’</a:t>
            </a:r>
            <a:r>
              <a:rPr lang="en-GB" dirty="0" smtClean="0"/>
              <a:t> (ibid) </a:t>
            </a:r>
            <a:endParaRPr lang="en-GB" dirty="0"/>
          </a:p>
        </p:txBody>
      </p:sp>
    </p:spTree>
    <p:extLst>
      <p:ext uri="{BB962C8B-B14F-4D97-AF65-F5344CB8AC3E}">
        <p14:creationId xmlns:p14="http://schemas.microsoft.com/office/powerpoint/2010/main" val="1824837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94130"/>
            <a:ext cx="9905998" cy="1089212"/>
          </a:xfrm>
        </p:spPr>
        <p:txBody>
          <a:bodyPr/>
          <a:lstStyle/>
          <a:p>
            <a:pPr algn="ctr"/>
            <a:r>
              <a:rPr lang="en-GB" dirty="0" smtClean="0"/>
              <a:t>What is education continued …</a:t>
            </a:r>
            <a:endParaRPr lang="en-GB" dirty="0"/>
          </a:p>
        </p:txBody>
      </p:sp>
      <p:sp>
        <p:nvSpPr>
          <p:cNvPr id="3" name="Content Placeholder 2"/>
          <p:cNvSpPr>
            <a:spLocks noGrp="1"/>
          </p:cNvSpPr>
          <p:nvPr>
            <p:ph idx="1"/>
          </p:nvPr>
        </p:nvSpPr>
        <p:spPr>
          <a:xfrm>
            <a:off x="1141412" y="1183342"/>
            <a:ext cx="9905999" cy="5553634"/>
          </a:xfrm>
        </p:spPr>
        <p:txBody>
          <a:bodyPr>
            <a:normAutofit lnSpcReduction="10000"/>
          </a:bodyPr>
          <a:lstStyle/>
          <a:p>
            <a:r>
              <a:rPr lang="en-GB" dirty="0" smtClean="0"/>
              <a:t>In addition to the aforementioned distinction between progressive and conservative approaches to education which turn on the allied question of what is knowledge and or ‘…what is it to have learned something’? ; or are we perfectible?; are a myriad of lesser conflicts such as  </a:t>
            </a:r>
          </a:p>
          <a:p>
            <a:r>
              <a:rPr lang="en-GB" dirty="0" smtClean="0"/>
              <a:t>‘…  </a:t>
            </a:r>
            <a:r>
              <a:rPr lang="en-GB" dirty="0">
                <a:effectLst/>
              </a:rPr>
              <a:t>the tension between liberal education and vocational education, and the overlapping issue of which should be given priority—education for personal development or education for citizenship (and the issue of whether or not this is a false dichotomy); the differences (if any) between education and enculturation; the distinctions among educating versus teaching versus training versus indoctrination; the relation between education and maintenance of the class structure of society, and the issue of whether different classes or cultural groups can—justly—be given educational programs that differ in content or in </a:t>
            </a:r>
            <a:r>
              <a:rPr lang="en-GB" dirty="0" smtClean="0">
                <a:effectLst/>
              </a:rPr>
              <a:t>aims’ (ibid).</a:t>
            </a:r>
            <a:r>
              <a:rPr lang="en-GB" dirty="0" smtClean="0"/>
              <a:t>  </a:t>
            </a:r>
            <a:endParaRPr lang="en-GB" dirty="0"/>
          </a:p>
        </p:txBody>
      </p:sp>
    </p:spTree>
    <p:extLst>
      <p:ext uri="{BB962C8B-B14F-4D97-AF65-F5344CB8AC3E}">
        <p14:creationId xmlns:p14="http://schemas.microsoft.com/office/powerpoint/2010/main" val="1321716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07577"/>
            <a:ext cx="9905998" cy="578224"/>
          </a:xfrm>
        </p:spPr>
        <p:txBody>
          <a:bodyPr>
            <a:normAutofit fontScale="90000"/>
          </a:bodyPr>
          <a:lstStyle/>
          <a:p>
            <a:pPr algn="ctr"/>
            <a:r>
              <a:rPr lang="en-GB" dirty="0" smtClean="0"/>
              <a:t>Education and its aims</a:t>
            </a:r>
            <a:endParaRPr lang="en-GB" dirty="0"/>
          </a:p>
        </p:txBody>
      </p:sp>
      <p:sp>
        <p:nvSpPr>
          <p:cNvPr id="3" name="Content Placeholder 2"/>
          <p:cNvSpPr>
            <a:spLocks noGrp="1"/>
          </p:cNvSpPr>
          <p:nvPr>
            <p:ph idx="1"/>
          </p:nvPr>
        </p:nvSpPr>
        <p:spPr>
          <a:xfrm>
            <a:off x="1141412" y="685802"/>
            <a:ext cx="9905999" cy="6051174"/>
          </a:xfrm>
        </p:spPr>
        <p:txBody>
          <a:bodyPr>
            <a:normAutofit fontScale="92500" lnSpcReduction="20000"/>
          </a:bodyPr>
          <a:lstStyle/>
          <a:p>
            <a:endParaRPr lang="en-GB" dirty="0" smtClean="0"/>
          </a:p>
          <a:p>
            <a:r>
              <a:rPr lang="en-GB" dirty="0" smtClean="0"/>
              <a:t>Therefore perhaps </a:t>
            </a:r>
            <a:r>
              <a:rPr lang="en-GB" i="1" dirty="0" smtClean="0"/>
              <a:t>the</a:t>
            </a:r>
            <a:r>
              <a:rPr lang="en-GB" dirty="0" smtClean="0"/>
              <a:t> primary focus of any educational program when examined through a philosophical lens are a delineating or delimiting of the ‘aims of education’ . These have been variously described but most often return to how for the most part ‘</a:t>
            </a:r>
            <a:r>
              <a:rPr lang="en-GB" dirty="0" smtClean="0">
                <a:effectLst/>
              </a:rPr>
              <a:t>It </a:t>
            </a:r>
            <a:r>
              <a:rPr lang="en-GB" dirty="0">
                <a:effectLst/>
              </a:rPr>
              <a:t>is worth noting that in the Western philosophical tradition at least, most of the major figures, with varying articulations and qualifications, regarded the fostering of reason or rationality as a fundamental educational </a:t>
            </a:r>
            <a:r>
              <a:rPr lang="en-GB" dirty="0" smtClean="0">
                <a:effectLst/>
              </a:rPr>
              <a:t>aim’ (ibid).</a:t>
            </a:r>
            <a:r>
              <a:rPr lang="en-GB" dirty="0">
                <a:effectLst/>
              </a:rPr>
              <a:t> </a:t>
            </a:r>
            <a:endParaRPr lang="en-GB" dirty="0" smtClean="0">
              <a:effectLst/>
            </a:endParaRPr>
          </a:p>
          <a:p>
            <a:r>
              <a:rPr lang="en-GB" dirty="0" smtClean="0">
                <a:effectLst/>
              </a:rPr>
              <a:t>The cohesive role (function) of education within any given society was noted by early sociologists like Emile Durkheim (1858 – 1917) who observed that schools were societies in miniature and by virtue of this, aided and abetted ‘socialisation’ and ‘social’ unity’ and ‘solidarity’.</a:t>
            </a:r>
          </a:p>
          <a:p>
            <a:r>
              <a:rPr lang="en-GB" dirty="0" smtClean="0">
                <a:effectLst/>
              </a:rPr>
              <a:t>John Dewy the notable American philosopher of education remarked in his 1916 magnum opus ‘Democracy and Education’ how ‘… in </a:t>
            </a:r>
            <a:r>
              <a:rPr lang="en-GB" dirty="0">
                <a:effectLst/>
              </a:rPr>
              <a:t>its broadest sense education is the means of the “social continuity of life” (Dewey 1916, 3</a:t>
            </a:r>
            <a:r>
              <a:rPr lang="en-GB" dirty="0" smtClean="0">
                <a:effectLst/>
              </a:rPr>
              <a:t>)’</a:t>
            </a:r>
          </a:p>
          <a:p>
            <a:pPr marL="0" indent="0">
              <a:buNone/>
            </a:pPr>
            <a:r>
              <a:rPr lang="en-GB" dirty="0" smtClean="0">
                <a:effectLst/>
              </a:rPr>
              <a:t>  </a:t>
            </a:r>
          </a:p>
          <a:p>
            <a:endParaRPr lang="en-GB" dirty="0"/>
          </a:p>
        </p:txBody>
      </p:sp>
    </p:spTree>
    <p:extLst>
      <p:ext uri="{BB962C8B-B14F-4D97-AF65-F5344CB8AC3E}">
        <p14:creationId xmlns:p14="http://schemas.microsoft.com/office/powerpoint/2010/main" val="383125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34471"/>
            <a:ext cx="9905998" cy="1210235"/>
          </a:xfrm>
        </p:spPr>
        <p:txBody>
          <a:bodyPr/>
          <a:lstStyle/>
          <a:p>
            <a:r>
              <a:rPr lang="en-GB" dirty="0" smtClean="0"/>
              <a:t>Critical theory as a precursor to a critical pedagogy </a:t>
            </a:r>
            <a:endParaRPr lang="en-GB" dirty="0"/>
          </a:p>
        </p:txBody>
      </p:sp>
      <p:sp>
        <p:nvSpPr>
          <p:cNvPr id="3" name="Content Placeholder 2"/>
          <p:cNvSpPr>
            <a:spLocks noGrp="1"/>
          </p:cNvSpPr>
          <p:nvPr>
            <p:ph idx="1"/>
          </p:nvPr>
        </p:nvSpPr>
        <p:spPr>
          <a:xfrm>
            <a:off x="1141412" y="1237128"/>
            <a:ext cx="9905999" cy="5446059"/>
          </a:xfrm>
        </p:spPr>
        <p:txBody>
          <a:bodyPr>
            <a:normAutofit lnSpcReduction="10000"/>
          </a:bodyPr>
          <a:lstStyle/>
          <a:p>
            <a:r>
              <a:rPr lang="en-GB" dirty="0" smtClean="0"/>
              <a:t>‘The </a:t>
            </a:r>
            <a:r>
              <a:rPr lang="en-GB" dirty="0"/>
              <a:t>critical theoretical tradition developed by the Frankfurt School was greatly influenced by the work of Karl Marx, and particularly his views about </a:t>
            </a:r>
            <a:r>
              <a:rPr lang="en-GB" dirty="0" err="1"/>
              <a:t>labor</a:t>
            </a:r>
            <a:r>
              <a:rPr lang="en-GB" dirty="0"/>
              <a:t>. According to Marx, the essential societal problem was socioeconomic inequality. Marx believed that all people needed to work toward a socialized economy, within which each individual received according to her needs and contributed according to her </a:t>
            </a:r>
            <a:r>
              <a:rPr lang="en-GB" dirty="0" smtClean="0"/>
              <a:t>ability’ (Breuing 2011:4) and …</a:t>
            </a:r>
          </a:p>
          <a:p>
            <a:r>
              <a:rPr lang="en-GB" dirty="0"/>
              <a:t>‘The “Critical Theorists of the Frankfurt School,” established in 1923, adopted a less unified social criticism, while still embracing some of Marx’s views as they related to schools and education. In its beginnings, Max Horkheimer, Theodor Adorno, and perhaps most significantly, Herbert Marcuse, argued that the process of schooling withholds opportunities for students to formulate their own aims and goals, and essentially serves to de-skill </a:t>
            </a:r>
            <a:r>
              <a:rPr lang="en-GB" dirty="0" smtClean="0"/>
              <a:t>students’ (ibid)</a:t>
            </a:r>
            <a:endParaRPr lang="en-GB" dirty="0"/>
          </a:p>
        </p:txBody>
      </p:sp>
    </p:spTree>
    <p:extLst>
      <p:ext uri="{BB962C8B-B14F-4D97-AF65-F5344CB8AC3E}">
        <p14:creationId xmlns:p14="http://schemas.microsoft.com/office/powerpoint/2010/main" val="34995248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base/superstructure </a:t>
            </a:r>
            <a:endParaRPr lang="en-GB" dirty="0"/>
          </a:p>
        </p:txBody>
      </p:sp>
      <p:pic>
        <p:nvPicPr>
          <p:cNvPr id="1028"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32325" y="2615406"/>
            <a:ext cx="2924175" cy="2809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0" y="2024742"/>
            <a:ext cx="5715000" cy="42998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918731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Critical theory continued …</a:t>
            </a:r>
            <a:endParaRPr lang="en-GB" dirty="0"/>
          </a:p>
        </p:txBody>
      </p:sp>
      <p:sp>
        <p:nvSpPr>
          <p:cNvPr id="3" name="Content Placeholder 2"/>
          <p:cNvSpPr>
            <a:spLocks noGrp="1"/>
          </p:cNvSpPr>
          <p:nvPr>
            <p:ph idx="1"/>
          </p:nvPr>
        </p:nvSpPr>
        <p:spPr/>
        <p:txBody>
          <a:bodyPr/>
          <a:lstStyle/>
          <a:p>
            <a:r>
              <a:rPr lang="en-GB" dirty="0" smtClean="0"/>
              <a:t>According to Breuing (2011:) ‘The </a:t>
            </a:r>
            <a:r>
              <a:rPr lang="en-GB" dirty="0"/>
              <a:t>“Critical Theorists of the Frankfurt School” argued that schools encourage dependency and a hierarchical understanding of authority, and provide a distorted view of history and other “taken-for-granted truths” that in turn, undermine the kind of social consciousness needed to bring about change and social </a:t>
            </a:r>
            <a:r>
              <a:rPr lang="en-GB" dirty="0" smtClean="0"/>
              <a:t>transformation’ </a:t>
            </a:r>
          </a:p>
          <a:p>
            <a:pPr marL="0" indent="0">
              <a:buNone/>
            </a:pPr>
            <a:r>
              <a:rPr lang="en-GB" dirty="0" smtClean="0"/>
              <a:t> </a:t>
            </a:r>
            <a:endParaRPr lang="en-GB" dirty="0"/>
          </a:p>
        </p:txBody>
      </p:sp>
    </p:spTree>
    <p:extLst>
      <p:ext uri="{BB962C8B-B14F-4D97-AF65-F5344CB8AC3E}">
        <p14:creationId xmlns:p14="http://schemas.microsoft.com/office/powerpoint/2010/main" val="840762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215153"/>
            <a:ext cx="9905998" cy="1156447"/>
          </a:xfrm>
        </p:spPr>
        <p:txBody>
          <a:bodyPr/>
          <a:lstStyle/>
          <a:p>
            <a:r>
              <a:rPr lang="en-GB" dirty="0" smtClean="0"/>
              <a:t>From critical theory to critical pedagogy</a:t>
            </a:r>
            <a:endParaRPr lang="en-GB" dirty="0"/>
          </a:p>
        </p:txBody>
      </p:sp>
      <p:sp>
        <p:nvSpPr>
          <p:cNvPr id="3" name="Content Placeholder 2"/>
          <p:cNvSpPr>
            <a:spLocks noGrp="1"/>
          </p:cNvSpPr>
          <p:nvPr>
            <p:ph idx="1"/>
          </p:nvPr>
        </p:nvSpPr>
        <p:spPr>
          <a:xfrm>
            <a:off x="1141412" y="1640541"/>
            <a:ext cx="9905999" cy="4150660"/>
          </a:xfrm>
        </p:spPr>
        <p:txBody>
          <a:bodyPr/>
          <a:lstStyle/>
          <a:p>
            <a:r>
              <a:rPr lang="en-GB" dirty="0" smtClean="0"/>
              <a:t>The pivotal figure in critical pedagogy remains Paulo </a:t>
            </a:r>
            <a:r>
              <a:rPr lang="en-GB" dirty="0"/>
              <a:t>Freire </a:t>
            </a:r>
            <a:r>
              <a:rPr lang="en-GB" dirty="0" smtClean="0"/>
              <a:t>whose ‘… </a:t>
            </a:r>
            <a:r>
              <a:rPr lang="en-GB" dirty="0"/>
              <a:t>work with the poor in Brazil introduced him to the lives of impoverished peasants. His experiences compelled him to develop educational ideals and practices that would serve to improve the lives of these marginalized people and to lessen their oppression. Freire understood schools to be impediments to the education of the poor, and thus sought to find strategies for students to intervene in what he considered to be a dehumanizing </a:t>
            </a:r>
            <a:r>
              <a:rPr lang="en-GB" dirty="0" smtClean="0"/>
              <a:t>process’ </a:t>
            </a:r>
            <a:endParaRPr lang="en-GB" dirty="0"/>
          </a:p>
        </p:txBody>
      </p:sp>
    </p:spTree>
    <p:extLst>
      <p:ext uri="{BB962C8B-B14F-4D97-AF65-F5344CB8AC3E}">
        <p14:creationId xmlns:p14="http://schemas.microsoft.com/office/powerpoint/2010/main" val="38484251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726188"/>
          </a:xfrm>
        </p:spPr>
        <p:txBody>
          <a:bodyPr>
            <a:normAutofit fontScale="90000"/>
          </a:bodyPr>
          <a:lstStyle/>
          <a:p>
            <a:pPr algn="ctr"/>
            <a:r>
              <a:rPr lang="en-GB" sz="2800" dirty="0">
                <a:effectLst/>
              </a:rPr>
              <a:t>Paulo </a:t>
            </a:r>
            <a:r>
              <a:rPr lang="en-GB" sz="2800" dirty="0" smtClean="0">
                <a:effectLst/>
              </a:rPr>
              <a:t>Freire’s </a:t>
            </a:r>
            <a:r>
              <a:rPr lang="en-GB" sz="2800" dirty="0">
                <a:effectLst/>
              </a:rPr>
              <a:t>Liberation Pedagogy</a:t>
            </a:r>
            <a:br>
              <a:rPr lang="en-GB" sz="2800" dirty="0">
                <a:effectLst/>
              </a:rPr>
            </a:br>
            <a:endParaRPr lang="en-GB" sz="2800" dirty="0"/>
          </a:p>
        </p:txBody>
      </p:sp>
      <p:sp>
        <p:nvSpPr>
          <p:cNvPr id="3" name="Content Placeholder 2"/>
          <p:cNvSpPr>
            <a:spLocks noGrp="1"/>
          </p:cNvSpPr>
          <p:nvPr>
            <p:ph idx="1"/>
          </p:nvPr>
        </p:nvSpPr>
        <p:spPr>
          <a:xfrm>
            <a:off x="1141412" y="1627094"/>
            <a:ext cx="9905999" cy="4164107"/>
          </a:xfrm>
        </p:spPr>
        <p:txBody>
          <a:bodyPr/>
          <a:lstStyle/>
          <a:p>
            <a:r>
              <a:rPr lang="en-GB" dirty="0">
                <a:effectLst/>
              </a:rPr>
              <a:t>In his critique of traditional pedagogy Paulo Freire refers to teacher-</a:t>
            </a:r>
            <a:r>
              <a:rPr lang="en-GB" dirty="0" err="1">
                <a:effectLst/>
              </a:rPr>
              <a:t>centered</a:t>
            </a:r>
            <a:r>
              <a:rPr lang="en-GB" dirty="0">
                <a:effectLst/>
              </a:rPr>
              <a:t> education as the “banking concept of education” </a:t>
            </a:r>
            <a:r>
              <a:rPr lang="en-GB" dirty="0" smtClean="0">
                <a:effectLst/>
              </a:rPr>
              <a:t>which for ‘…Freire </a:t>
            </a:r>
            <a:r>
              <a:rPr lang="en-GB" dirty="0">
                <a:effectLst/>
              </a:rPr>
              <a:t>is unacceptable </a:t>
            </a:r>
            <a:r>
              <a:rPr lang="en-GB" dirty="0" smtClean="0">
                <a:effectLst/>
              </a:rPr>
              <a:t>… </a:t>
            </a:r>
            <a:r>
              <a:rPr lang="en-GB" dirty="0">
                <a:effectLst/>
              </a:rPr>
              <a:t>Too often, observes Freire, students are asked to memorize and repeat ideas, stanzas, phrases, and formulas without understanding the meaning of or meaning behind them. This process “turns [students] into ‘containers,’ into ‘receptacles’ to be ‘filled’ by the teacher” (Idem). As a result, students are nothing but objects, nothing but receptacles to receive, file, and store deposits—that is, containers for what the teacher has deposited in their “banks</a:t>
            </a:r>
            <a:r>
              <a:rPr lang="en-GB" dirty="0" smtClean="0">
                <a:effectLst/>
              </a:rPr>
              <a:t>.”(Crittenden 2013). </a:t>
            </a:r>
            <a:endParaRPr lang="en-GB" dirty="0">
              <a:effectLst/>
            </a:endParaRPr>
          </a:p>
          <a:p>
            <a:endParaRPr lang="en-GB" dirty="0"/>
          </a:p>
        </p:txBody>
      </p:sp>
    </p:spTree>
    <p:extLst>
      <p:ext uri="{BB962C8B-B14F-4D97-AF65-F5344CB8AC3E}">
        <p14:creationId xmlns:p14="http://schemas.microsoft.com/office/powerpoint/2010/main" val="20344940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34472"/>
            <a:ext cx="9905998" cy="1048870"/>
          </a:xfrm>
        </p:spPr>
        <p:txBody>
          <a:bodyPr>
            <a:normAutofit/>
          </a:bodyPr>
          <a:lstStyle/>
          <a:p>
            <a:pPr algn="ctr"/>
            <a:r>
              <a:rPr lang="en-GB" sz="3200" dirty="0" smtClean="0"/>
              <a:t>Paulo Freire's liberation pedagogy cont …</a:t>
            </a:r>
            <a:endParaRPr lang="en-GB" sz="3200" dirty="0"/>
          </a:p>
        </p:txBody>
      </p:sp>
      <p:sp>
        <p:nvSpPr>
          <p:cNvPr id="3" name="Content Placeholder 2"/>
          <p:cNvSpPr>
            <a:spLocks noGrp="1"/>
          </p:cNvSpPr>
          <p:nvPr>
            <p:ph idx="1"/>
          </p:nvPr>
        </p:nvSpPr>
        <p:spPr>
          <a:xfrm>
            <a:off x="1141412" y="1183342"/>
            <a:ext cx="9905999" cy="5446057"/>
          </a:xfrm>
        </p:spPr>
        <p:txBody>
          <a:bodyPr>
            <a:normAutofit lnSpcReduction="10000"/>
          </a:bodyPr>
          <a:lstStyle/>
          <a:p>
            <a:r>
              <a:rPr lang="en-GB" dirty="0">
                <a:effectLst/>
              </a:rPr>
              <a:t>Like Dewey, Freire thinks that knowledge comes only from invention and reinvention and the perpetual inquiry in the world that is a mark of all free human beings. Students thereby educate the teachers as well. In sharp contrast, then, to the banking concept is “‘problem-posing’ education” </a:t>
            </a:r>
            <a:r>
              <a:rPr lang="en-GB" dirty="0" smtClean="0">
                <a:effectLst/>
              </a:rPr>
              <a:t>(Crittenden 2013)</a:t>
            </a:r>
          </a:p>
          <a:p>
            <a:r>
              <a:rPr lang="en-GB" dirty="0" smtClean="0">
                <a:effectLst/>
              </a:rPr>
              <a:t>‘To </a:t>
            </a:r>
            <a:r>
              <a:rPr lang="en-GB" dirty="0">
                <a:effectLst/>
              </a:rPr>
              <a:t>overcome oppression people must first critically recognize its causes. One cause is people's own internalization of the oppressor consciousness [or “image,” as Freire </a:t>
            </a:r>
            <a:r>
              <a:rPr lang="en-GB" dirty="0" smtClean="0">
                <a:effectLst/>
              </a:rPr>
              <a:t>says’ …and ‘… </a:t>
            </a:r>
            <a:r>
              <a:rPr lang="en-GB" dirty="0">
                <a:effectLst/>
              </a:rPr>
              <a:t>The banking concept of education precludes the perspective that students need to recognize their oppression: “The more students [or adults] work at storing the deposits entrusted to them, the less they develop the critical consciousness which would </a:t>
            </a:r>
            <a:r>
              <a:rPr lang="en-GB" dirty="0" smtClean="0">
                <a:effectLst/>
              </a:rPr>
              <a:t>result </a:t>
            </a:r>
            <a:r>
              <a:rPr lang="en-GB" dirty="0">
                <a:effectLst/>
              </a:rPr>
              <a:t>from their intervention in the world as transformers of that world</a:t>
            </a:r>
            <a:r>
              <a:rPr lang="en-GB" dirty="0" smtClean="0">
                <a:effectLst/>
              </a:rPr>
              <a:t>” (ibid)</a:t>
            </a:r>
          </a:p>
          <a:p>
            <a:endParaRPr lang="en-GB" dirty="0">
              <a:effectLst/>
            </a:endParaRPr>
          </a:p>
          <a:p>
            <a:endParaRPr lang="en-GB" dirty="0"/>
          </a:p>
        </p:txBody>
      </p:sp>
    </p:spTree>
    <p:extLst>
      <p:ext uri="{BB962C8B-B14F-4D97-AF65-F5344CB8AC3E}">
        <p14:creationId xmlns:p14="http://schemas.microsoft.com/office/powerpoint/2010/main" val="18194100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https://www.youtube.com/watch?v=UvCs6XkT3-o</a:t>
            </a:r>
          </a:p>
        </p:txBody>
      </p:sp>
      <p:sp>
        <p:nvSpPr>
          <p:cNvPr id="3" name="Content Placeholder 2"/>
          <p:cNvSpPr>
            <a:spLocks noGrp="1"/>
          </p:cNvSpPr>
          <p:nvPr>
            <p:ph idx="1"/>
          </p:nvPr>
        </p:nvSpPr>
        <p:spPr/>
        <p:txBody>
          <a:bodyPr/>
          <a:lstStyle/>
          <a:p>
            <a:r>
              <a:rPr lang="en-GB" dirty="0" smtClean="0"/>
              <a:t>Watch Paul Giroux an expositor and developer of Paulo Freire's ideas in a North </a:t>
            </a:r>
            <a:r>
              <a:rPr lang="en-GB" smtClean="0"/>
              <a:t>American context, </a:t>
            </a:r>
            <a:r>
              <a:rPr lang="en-GB" dirty="0" smtClean="0"/>
              <a:t>discusses his contribution and others in what became known as the </a:t>
            </a:r>
            <a:r>
              <a:rPr lang="en-GB" smtClean="0"/>
              <a:t>‘New </a:t>
            </a:r>
            <a:r>
              <a:rPr lang="en-GB" dirty="0" smtClean="0"/>
              <a:t>left </a:t>
            </a:r>
            <a:r>
              <a:rPr lang="en-GB" smtClean="0"/>
              <a:t>scholars movement’  </a:t>
            </a:r>
            <a:endParaRPr lang="en-GB" dirty="0"/>
          </a:p>
        </p:txBody>
      </p:sp>
    </p:spTree>
    <p:extLst>
      <p:ext uri="{BB962C8B-B14F-4D97-AF65-F5344CB8AC3E}">
        <p14:creationId xmlns:p14="http://schemas.microsoft.com/office/powerpoint/2010/main" val="35871113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B5F27"/>
      </a:dk2>
      <a:lt2>
        <a:srgbClr val="D8FC68"/>
      </a:lt2>
      <a:accent1>
        <a:srgbClr val="DDC855"/>
      </a:accent1>
      <a:accent2>
        <a:srgbClr val="FCA03D"/>
      </a:accent2>
      <a:accent3>
        <a:srgbClr val="E36439"/>
      </a:accent3>
      <a:accent4>
        <a:srgbClr val="C2935B"/>
      </a:accent4>
      <a:accent5>
        <a:srgbClr val="88C25C"/>
      </a:accent5>
      <a:accent6>
        <a:srgbClr val="BFCC86"/>
      </a:accent6>
      <a:hlink>
        <a:srgbClr val="FFCE23"/>
      </a:hlink>
      <a:folHlink>
        <a:srgbClr val="FDEB86"/>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88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82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xmlns="" name="Circuit" id="{0AC2F7E7-15F5-431C-B2A2-456FE929F56C}" vid="{97ECCC31-8429-4523-BE8D-8F09B7A4D46D}"/>
    </a:ext>
  </a:extLst>
</a:theme>
</file>

<file path=docProps/app.xml><?xml version="1.0" encoding="utf-8"?>
<Properties xmlns="http://schemas.openxmlformats.org/officeDocument/2006/extended-properties" xmlns:vt="http://schemas.openxmlformats.org/officeDocument/2006/docPropsVTypes">
  <Template>TM04033919[[fn=Circuit]]</Template>
  <TotalTime>201</TotalTime>
  <Words>1052</Words>
  <Application>Microsoft Office PowerPoint</Application>
  <PresentationFormat>Custom</PresentationFormat>
  <Paragraphs>38</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Circuit</vt:lpstr>
      <vt:lpstr>Critical Pedagogy</vt:lpstr>
      <vt:lpstr>Philosophy and education</vt:lpstr>
      <vt:lpstr>What is education?</vt:lpstr>
      <vt:lpstr>What is education … continued</vt:lpstr>
      <vt:lpstr>What is education continued …</vt:lpstr>
      <vt:lpstr>Education and its aims</vt:lpstr>
      <vt:lpstr>Critical theory as a precursor to a critical pedagogy </vt:lpstr>
      <vt:lpstr>The base/superstructure </vt:lpstr>
      <vt:lpstr>Critical theory continued …</vt:lpstr>
      <vt:lpstr>From critical theory to critical pedagogy</vt:lpstr>
      <vt:lpstr>Paulo Freire’s Liberation Pedagogy </vt:lpstr>
      <vt:lpstr>Paulo Freire's liberation pedagogy cont …</vt:lpstr>
      <vt:lpstr>https://www.youtube.com/watch?v=UvCs6XkT3-o</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Pedagogy</dc:title>
  <dc:creator>Davis</dc:creator>
  <cp:lastModifiedBy>Administrator</cp:lastModifiedBy>
  <cp:revision>21</cp:revision>
  <dcterms:created xsi:type="dcterms:W3CDTF">2017-03-27T22:03:08Z</dcterms:created>
  <dcterms:modified xsi:type="dcterms:W3CDTF">2017-03-28T08:27:36Z</dcterms:modified>
</cp:coreProperties>
</file>