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handoutMasterIdLst>
    <p:handoutMasterId r:id="rId15"/>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67A14D6-6E5B-AF76-E2F0-ECD704035B5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78E36320-3DC1-A4DE-ED02-96C5430550D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3C03396-0D98-4FCC-AD71-55366BAFCA52}" type="datetimeFigureOut">
              <a:rPr lang="en-GB" smtClean="0"/>
              <a:t>12/10/2026</a:t>
            </a:fld>
            <a:endParaRPr lang="en-GB"/>
          </a:p>
        </p:txBody>
      </p:sp>
      <p:sp>
        <p:nvSpPr>
          <p:cNvPr id="4" name="Footer Placeholder 3">
            <a:extLst>
              <a:ext uri="{FF2B5EF4-FFF2-40B4-BE49-F238E27FC236}">
                <a16:creationId xmlns:a16="http://schemas.microsoft.com/office/drawing/2014/main" id="{310CC92C-98AE-41E8-7ADB-B9A849E5FF3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A63AE358-EF8F-6FE9-CF46-9D4AB49ECA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D806DED-5C76-4588-BA95-8AAA1946F246}" type="slidenum">
              <a:rPr lang="en-GB" smtClean="0"/>
              <a:t>‹#›</a:t>
            </a:fld>
            <a:endParaRPr lang="en-GB"/>
          </a:p>
        </p:txBody>
      </p:sp>
    </p:spTree>
    <p:extLst>
      <p:ext uri="{BB962C8B-B14F-4D97-AF65-F5344CB8AC3E}">
        <p14:creationId xmlns:p14="http://schemas.microsoft.com/office/powerpoint/2010/main" val="231805661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9173F9-D1F7-44AA-95D1-9B2C48B09BED}" type="datetimeFigureOut">
              <a:rPr lang="en-GB" smtClean="0"/>
              <a:t>12/10/2026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84B46-3A93-4B51-BF73-38D32229F0F0}" type="slidenum">
              <a:rPr lang="en-GB" smtClean="0"/>
              <a:t>‹#›</a:t>
            </a:fld>
            <a:endParaRPr lang="en-GB"/>
          </a:p>
        </p:txBody>
      </p:sp>
    </p:spTree>
    <p:extLst>
      <p:ext uri="{BB962C8B-B14F-4D97-AF65-F5344CB8AC3E}">
        <p14:creationId xmlns:p14="http://schemas.microsoft.com/office/powerpoint/2010/main" val="349492646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4A96A35-EFE5-460D-902F-24AA6A4286AE}" type="datetime1">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D8FB5-CB72-4853-B213-9AA847E6A80D}" type="slidenum">
              <a:rPr lang="en-GB" smtClean="0"/>
              <a:t>‹#›</a:t>
            </a:fld>
            <a:endParaRPr lang="en-GB"/>
          </a:p>
        </p:txBody>
      </p:sp>
    </p:spTree>
    <p:extLst>
      <p:ext uri="{BB962C8B-B14F-4D97-AF65-F5344CB8AC3E}">
        <p14:creationId xmlns:p14="http://schemas.microsoft.com/office/powerpoint/2010/main" val="754743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B48A4B8-EA26-4A79-8221-BAE2D0C99CE0}" type="datetime1">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D8FB5-CB72-4853-B213-9AA847E6A80D}" type="slidenum">
              <a:rPr lang="en-GB" smtClean="0"/>
              <a:t>‹#›</a:t>
            </a:fld>
            <a:endParaRPr lang="en-GB"/>
          </a:p>
        </p:txBody>
      </p:sp>
    </p:spTree>
    <p:extLst>
      <p:ext uri="{BB962C8B-B14F-4D97-AF65-F5344CB8AC3E}">
        <p14:creationId xmlns:p14="http://schemas.microsoft.com/office/powerpoint/2010/main" val="566800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5C0C57E-46F6-48AC-981D-1F24A9160D23}" type="datetime1">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D8FB5-CB72-4853-B213-9AA847E6A80D}" type="slidenum">
              <a:rPr lang="en-GB" smtClean="0"/>
              <a:t>‹#›</a:t>
            </a:fld>
            <a:endParaRPr lang="en-GB"/>
          </a:p>
        </p:txBody>
      </p:sp>
    </p:spTree>
    <p:extLst>
      <p:ext uri="{BB962C8B-B14F-4D97-AF65-F5344CB8AC3E}">
        <p14:creationId xmlns:p14="http://schemas.microsoft.com/office/powerpoint/2010/main" val="129058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28E415F-1370-4374-9069-4BBF085E120F}" type="datetime1">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3D8FB5-CB72-4853-B213-9AA847E6A80D}" type="slidenum">
              <a:rPr lang="en-GB" smtClean="0"/>
              <a:t>‹#›</a:t>
            </a:fld>
            <a:endParaRPr lang="en-GB"/>
          </a:p>
        </p:txBody>
      </p:sp>
    </p:spTree>
    <p:extLst>
      <p:ext uri="{BB962C8B-B14F-4D97-AF65-F5344CB8AC3E}">
        <p14:creationId xmlns:p14="http://schemas.microsoft.com/office/powerpoint/2010/main" val="2415803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BF97DD2-F648-470F-A17A-58843783BCE7}" type="datetime1">
              <a:rPr lang="en-GB" smtClean="0"/>
              <a:t>12/10/2026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3D8FB5-CB72-4853-B213-9AA847E6A80D}" type="slidenum">
              <a:rPr lang="en-GB" smtClean="0"/>
              <a:t>‹#›</a:t>
            </a:fld>
            <a:endParaRPr lang="en-GB"/>
          </a:p>
        </p:txBody>
      </p:sp>
    </p:spTree>
    <p:extLst>
      <p:ext uri="{BB962C8B-B14F-4D97-AF65-F5344CB8AC3E}">
        <p14:creationId xmlns:p14="http://schemas.microsoft.com/office/powerpoint/2010/main" val="837851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067FC8D-BCDD-4A22-93DF-F8E1B7F52B33}" type="datetime1">
              <a:rPr lang="en-GB" smtClean="0"/>
              <a:t>12/10/2026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3D8FB5-CB72-4853-B213-9AA847E6A80D}" type="slidenum">
              <a:rPr lang="en-GB" smtClean="0"/>
              <a:t>‹#›</a:t>
            </a:fld>
            <a:endParaRPr lang="en-GB"/>
          </a:p>
        </p:txBody>
      </p:sp>
    </p:spTree>
    <p:extLst>
      <p:ext uri="{BB962C8B-B14F-4D97-AF65-F5344CB8AC3E}">
        <p14:creationId xmlns:p14="http://schemas.microsoft.com/office/powerpoint/2010/main" val="3444364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DCD643-F089-4F72-B588-6107FC3B8949}" type="datetime1">
              <a:rPr lang="en-GB" smtClean="0"/>
              <a:t>12/10/2026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3D8FB5-CB72-4853-B213-9AA847E6A80D}" type="slidenum">
              <a:rPr lang="en-GB" smtClean="0"/>
              <a:t>‹#›</a:t>
            </a:fld>
            <a:endParaRPr lang="en-GB"/>
          </a:p>
        </p:txBody>
      </p:sp>
    </p:spTree>
    <p:extLst>
      <p:ext uri="{BB962C8B-B14F-4D97-AF65-F5344CB8AC3E}">
        <p14:creationId xmlns:p14="http://schemas.microsoft.com/office/powerpoint/2010/main" val="1576805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C844447-5380-44FE-B11E-EEF7D22F309F}" type="datetime1">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3D8FB5-CB72-4853-B213-9AA847E6A80D}" type="slidenum">
              <a:rPr lang="en-GB" smtClean="0"/>
              <a:t>‹#›</a:t>
            </a:fld>
            <a:endParaRPr lang="en-GB"/>
          </a:p>
        </p:txBody>
      </p:sp>
    </p:spTree>
    <p:extLst>
      <p:ext uri="{BB962C8B-B14F-4D97-AF65-F5344CB8AC3E}">
        <p14:creationId xmlns:p14="http://schemas.microsoft.com/office/powerpoint/2010/main" val="889513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3D8FB5-CB72-4853-B213-9AA847E6A80D}" type="slidenum">
              <a:rPr lang="en-GB" smtClean="0"/>
              <a:t>‹#›</a:t>
            </a:fld>
            <a:endParaRPr lang="en-GB"/>
          </a:p>
        </p:txBody>
      </p:sp>
      <p:sp>
        <p:nvSpPr>
          <p:cNvPr id="5" name="Date Placeholder 4"/>
          <p:cNvSpPr>
            <a:spLocks noGrp="1"/>
          </p:cNvSpPr>
          <p:nvPr>
            <p:ph type="dt" sz="half" idx="10"/>
          </p:nvPr>
        </p:nvSpPr>
        <p:spPr/>
        <p:txBody>
          <a:bodyPr/>
          <a:lstStyle/>
          <a:p>
            <a:fld id="{42776C8D-9311-427C-B6FC-D65434C37AB3}" type="datetime1">
              <a:rPr lang="en-GB" smtClean="0"/>
              <a:t>12/10/2026</a:t>
            </a:fld>
            <a:endParaRPr lang="en-GB"/>
          </a:p>
        </p:txBody>
      </p:sp>
    </p:spTree>
    <p:extLst>
      <p:ext uri="{BB962C8B-B14F-4D97-AF65-F5344CB8AC3E}">
        <p14:creationId xmlns:p14="http://schemas.microsoft.com/office/powerpoint/2010/main" val="2977866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11BF50F-EE08-4655-99CF-42326113BC6B}" type="datetime1">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D8FB5-CB72-4853-B213-9AA847E6A80D}" type="slidenum">
              <a:rPr lang="en-GB" smtClean="0"/>
              <a:t>‹#›</a:t>
            </a:fld>
            <a:endParaRPr lang="en-GB"/>
          </a:p>
        </p:txBody>
      </p:sp>
    </p:spTree>
    <p:extLst>
      <p:ext uri="{BB962C8B-B14F-4D97-AF65-F5344CB8AC3E}">
        <p14:creationId xmlns:p14="http://schemas.microsoft.com/office/powerpoint/2010/main" val="3248272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ABEB2F3-CA6E-459E-A6DC-76A6D6B98B9D}" type="datetime1">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D8FB5-CB72-4853-B213-9AA847E6A80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294312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D3E4B7-0AE3-4C73-9D09-172FF68198D6}" type="datetime1">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D8FB5-CB72-4853-B213-9AA847E6A80D}" type="slidenum">
              <a:rPr lang="en-GB" smtClean="0"/>
              <a:t>‹#›</a:t>
            </a:fld>
            <a:endParaRPr lang="en-GB"/>
          </a:p>
        </p:txBody>
      </p:sp>
    </p:spTree>
    <p:extLst>
      <p:ext uri="{BB962C8B-B14F-4D97-AF65-F5344CB8AC3E}">
        <p14:creationId xmlns:p14="http://schemas.microsoft.com/office/powerpoint/2010/main" val="20051905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376E824-78F4-4E65-B9FC-98CD92AF6079}" type="datetime1">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D8FB5-CB72-4853-B213-9AA847E6A80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126703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4249127-9A06-48E5-8321-0FDA7C9C0656}" type="datetime1">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D8FB5-CB72-4853-B213-9AA847E6A80D}" type="slidenum">
              <a:rPr lang="en-GB" smtClean="0"/>
              <a:t>‹#›</a:t>
            </a:fld>
            <a:endParaRPr lang="en-GB"/>
          </a:p>
        </p:txBody>
      </p:sp>
    </p:spTree>
    <p:extLst>
      <p:ext uri="{BB962C8B-B14F-4D97-AF65-F5344CB8AC3E}">
        <p14:creationId xmlns:p14="http://schemas.microsoft.com/office/powerpoint/2010/main" val="25302280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DA6AE9-1007-4F07-AEA8-296E79E3329C}" type="datetime1">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D8FB5-CB72-4853-B213-9AA847E6A80D}" type="slidenum">
              <a:rPr lang="en-GB" smtClean="0"/>
              <a:t>‹#›</a:t>
            </a:fld>
            <a:endParaRPr lang="en-GB"/>
          </a:p>
        </p:txBody>
      </p:sp>
    </p:spTree>
    <p:extLst>
      <p:ext uri="{BB962C8B-B14F-4D97-AF65-F5344CB8AC3E}">
        <p14:creationId xmlns:p14="http://schemas.microsoft.com/office/powerpoint/2010/main" val="27083072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CCF4D8-174E-4DE5-A0C0-74F850D5D5DD}" type="datetime1">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D8FB5-CB72-4853-B213-9AA847E6A80D}" type="slidenum">
              <a:rPr lang="en-GB" smtClean="0"/>
              <a:t>‹#›</a:t>
            </a:fld>
            <a:endParaRPr lang="en-GB"/>
          </a:p>
        </p:txBody>
      </p:sp>
    </p:spTree>
    <p:extLst>
      <p:ext uri="{BB962C8B-B14F-4D97-AF65-F5344CB8AC3E}">
        <p14:creationId xmlns:p14="http://schemas.microsoft.com/office/powerpoint/2010/main" val="201936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C524615-7124-42B8-B62D-FD9BC806DE27}" type="datetime1">
              <a:rPr lang="en-GB" smtClean="0"/>
              <a:t>12/10/2026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C3D8FB5-CB72-4853-B213-9AA847E6A80D}" type="slidenum">
              <a:rPr lang="en-GB" smtClean="0"/>
              <a:t>‹#›</a:t>
            </a:fld>
            <a:endParaRPr lang="en-GB"/>
          </a:p>
        </p:txBody>
      </p:sp>
    </p:spTree>
    <p:extLst>
      <p:ext uri="{BB962C8B-B14F-4D97-AF65-F5344CB8AC3E}">
        <p14:creationId xmlns:p14="http://schemas.microsoft.com/office/powerpoint/2010/main" val="321857735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4135/9781483396439.n9" TargetMode="External"/><Relationship Id="rId2" Type="http://schemas.openxmlformats.org/officeDocument/2006/relationships/hyperlink" Target="https://doi-org.uwtsd.idm.oclc.org/10.1002/tie.70086"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CCD33-361A-3E1B-984A-59E4E753BC63}"/>
              </a:ext>
            </a:extLst>
          </p:cNvPr>
          <p:cNvSpPr>
            <a:spLocks noGrp="1"/>
          </p:cNvSpPr>
          <p:nvPr>
            <p:ph type="ctrTitle"/>
          </p:nvPr>
        </p:nvSpPr>
        <p:spPr>
          <a:xfrm>
            <a:off x="1321834" y="2194417"/>
            <a:ext cx="7466046" cy="954108"/>
          </a:xfrm>
        </p:spPr>
        <p:txBody>
          <a:bodyPr anchor="t"/>
          <a:lstStyle/>
          <a:p>
            <a:pPr algn="ctr"/>
            <a:r>
              <a:rPr lang="en-GB" sz="2800" b="1" dirty="0">
                <a:solidFill>
                  <a:schemeClr val="tx1"/>
                </a:solidFill>
                <a:latin typeface="Arial" panose="020B0604020202020204" pitchFamily="34" charset="0"/>
                <a:cs typeface="Arial" panose="020B0604020202020204" pitchFamily="34" charset="0"/>
              </a:rPr>
              <a:t>LCLM_5002_Developing and Managing Individuals &amp; Teams</a:t>
            </a:r>
          </a:p>
        </p:txBody>
      </p:sp>
      <p:sp>
        <p:nvSpPr>
          <p:cNvPr id="3" name="Subtitle 2">
            <a:extLst>
              <a:ext uri="{FF2B5EF4-FFF2-40B4-BE49-F238E27FC236}">
                <a16:creationId xmlns:a16="http://schemas.microsoft.com/office/drawing/2014/main" id="{363476CD-8B6A-5563-415A-8295BAE23343}"/>
              </a:ext>
            </a:extLst>
          </p:cNvPr>
          <p:cNvSpPr>
            <a:spLocks noGrp="1"/>
          </p:cNvSpPr>
          <p:nvPr>
            <p:ph type="subTitle" idx="1"/>
          </p:nvPr>
        </p:nvSpPr>
        <p:spPr>
          <a:xfrm>
            <a:off x="3118754" y="3548521"/>
            <a:ext cx="4049485" cy="1296955"/>
          </a:xfrm>
        </p:spPr>
        <p:txBody>
          <a:bodyPr>
            <a:normAutofit/>
          </a:bodyPr>
          <a:lstStyle/>
          <a:p>
            <a:pPr algn="l"/>
            <a:r>
              <a:rPr lang="en-GB" sz="2000" b="1" u="sng" dirty="0">
                <a:solidFill>
                  <a:schemeClr val="tx1"/>
                </a:solidFill>
                <a:latin typeface="Arial" panose="020B0604020202020204" pitchFamily="34" charset="0"/>
              </a:rPr>
              <a:t>Student Name</a:t>
            </a:r>
            <a:r>
              <a:rPr lang="en-GB" sz="2000" b="1" dirty="0">
                <a:solidFill>
                  <a:schemeClr val="tx1"/>
                </a:solidFill>
                <a:latin typeface="Arial" panose="020B0604020202020204" pitchFamily="34" charset="0"/>
              </a:rPr>
              <a:t>: Mark Tunnicliffe</a:t>
            </a:r>
          </a:p>
          <a:p>
            <a:pPr algn="l"/>
            <a:r>
              <a:rPr lang="en-GB" sz="2000" b="1" u="sng" dirty="0">
                <a:solidFill>
                  <a:schemeClr val="tx1"/>
                </a:solidFill>
                <a:latin typeface="Arial" panose="020B0604020202020204" pitchFamily="34" charset="0"/>
              </a:rPr>
              <a:t>Student Number</a:t>
            </a:r>
            <a:r>
              <a:rPr lang="en-GB" sz="2000" b="1" dirty="0">
                <a:solidFill>
                  <a:schemeClr val="tx1"/>
                </a:solidFill>
                <a:latin typeface="Arial" panose="020B0604020202020204" pitchFamily="34" charset="0"/>
              </a:rPr>
              <a:t>: 2512864</a:t>
            </a:r>
          </a:p>
          <a:p>
            <a:pPr algn="l"/>
            <a:r>
              <a:rPr lang="en-GB" sz="2000" b="1" u="sng" dirty="0">
                <a:solidFill>
                  <a:schemeClr val="tx1"/>
                </a:solidFill>
                <a:latin typeface="Arial" panose="020B0604020202020204" pitchFamily="34" charset="0"/>
              </a:rPr>
              <a:t>Lecturer Name</a:t>
            </a:r>
            <a:r>
              <a:rPr lang="en-GB" sz="2000" b="1" dirty="0">
                <a:solidFill>
                  <a:schemeClr val="tx1"/>
                </a:solidFill>
                <a:latin typeface="Arial" panose="020B0604020202020204" pitchFamily="34" charset="0"/>
              </a:rPr>
              <a:t>: Dr. Shujun Xiao</a:t>
            </a:r>
          </a:p>
        </p:txBody>
      </p:sp>
      <p:sp>
        <p:nvSpPr>
          <p:cNvPr id="8" name="TextBox 7">
            <a:extLst>
              <a:ext uri="{FF2B5EF4-FFF2-40B4-BE49-F238E27FC236}">
                <a16:creationId xmlns:a16="http://schemas.microsoft.com/office/drawing/2014/main" id="{BD4FFA23-9F99-C6B5-CF15-8839DFA38A9E}"/>
              </a:ext>
            </a:extLst>
          </p:cNvPr>
          <p:cNvSpPr txBox="1"/>
          <p:nvPr/>
        </p:nvSpPr>
        <p:spPr>
          <a:xfrm>
            <a:off x="1321834" y="194790"/>
            <a:ext cx="7643327" cy="1384995"/>
          </a:xfrm>
          <a:prstGeom prst="rect">
            <a:avLst/>
          </a:prstGeom>
          <a:noFill/>
        </p:spPr>
        <p:txBody>
          <a:bodyPr wrap="square">
            <a:spAutoFit/>
          </a:bodyPr>
          <a:lstStyle/>
          <a:p>
            <a:pPr algn="ctr"/>
            <a:r>
              <a:rPr lang="en-GB" sz="2800" b="1" u="sng" dirty="0">
                <a:latin typeface="Arial" panose="020B0604020202020204" pitchFamily="34" charset="0"/>
                <a:cs typeface="Arial" panose="020B0604020202020204" pitchFamily="34" charset="0"/>
              </a:rPr>
              <a:t>Component 1</a:t>
            </a:r>
            <a:r>
              <a:rPr lang="en-GB" sz="2800" b="1" dirty="0">
                <a:latin typeface="Arial" panose="020B0604020202020204" pitchFamily="34" charset="0"/>
                <a:cs typeface="Arial" panose="020B0604020202020204" pitchFamily="34" charset="0"/>
              </a:rPr>
              <a:t>: Individual Presentation</a:t>
            </a:r>
          </a:p>
          <a:p>
            <a:pPr algn="ctr"/>
            <a:endParaRPr lang="en-GB" sz="2800" b="1" dirty="0">
              <a:latin typeface="Arial" panose="020B0604020202020204" pitchFamily="34" charset="0"/>
              <a:cs typeface="Arial" panose="020B0604020202020204" pitchFamily="34" charset="0"/>
            </a:endParaRPr>
          </a:p>
          <a:p>
            <a:pPr algn="ctr"/>
            <a:r>
              <a:rPr lang="en-GB" sz="2800" b="1" dirty="0">
                <a:latin typeface="Arial" panose="020B0604020202020204" pitchFamily="34" charset="0"/>
                <a:cs typeface="Arial" panose="020B0604020202020204" pitchFamily="34" charset="0"/>
              </a:rPr>
              <a:t>(HR Consultancy for HealthConnect UK)</a:t>
            </a:r>
            <a:endParaRPr lang="en-GB" b="1" dirty="0"/>
          </a:p>
        </p:txBody>
      </p:sp>
      <p:grpSp>
        <p:nvGrpSpPr>
          <p:cNvPr id="12" name="Group 11">
            <a:extLst>
              <a:ext uri="{FF2B5EF4-FFF2-40B4-BE49-F238E27FC236}">
                <a16:creationId xmlns:a16="http://schemas.microsoft.com/office/drawing/2014/main" id="{0B5220D6-F86F-26B4-8A1B-CC387D6019BA}"/>
              </a:ext>
            </a:extLst>
          </p:cNvPr>
          <p:cNvGrpSpPr/>
          <p:nvPr/>
        </p:nvGrpSpPr>
        <p:grpSpPr>
          <a:xfrm>
            <a:off x="2964022" y="5477069"/>
            <a:ext cx="4181670" cy="1380931"/>
            <a:chOff x="1071465" y="5920874"/>
            <a:chExt cx="2847392" cy="937126"/>
          </a:xfrm>
        </p:grpSpPr>
        <p:pic>
          <p:nvPicPr>
            <p:cNvPr id="4" name="Picture 3">
              <a:extLst>
                <a:ext uri="{FF2B5EF4-FFF2-40B4-BE49-F238E27FC236}">
                  <a16:creationId xmlns:a16="http://schemas.microsoft.com/office/drawing/2014/main" id="{F74163F3-CD83-763B-95F9-66291E099700}"/>
                </a:ext>
              </a:extLst>
            </p:cNvPr>
            <p:cNvPicPr>
              <a:picLocks noChangeAspect="1"/>
            </p:cNvPicPr>
            <p:nvPr/>
          </p:nvPicPr>
          <p:blipFill>
            <a:blip r:embed="rId2"/>
            <a:stretch>
              <a:fillRect/>
            </a:stretch>
          </p:blipFill>
          <p:spPr>
            <a:xfrm>
              <a:off x="1071465" y="5920874"/>
              <a:ext cx="937126" cy="937126"/>
            </a:xfrm>
            <a:prstGeom prst="rect">
              <a:avLst/>
            </a:prstGeom>
            <a:ln>
              <a:solidFill>
                <a:schemeClr val="tx1"/>
              </a:solidFill>
            </a:ln>
          </p:spPr>
        </p:pic>
        <p:pic>
          <p:nvPicPr>
            <p:cNvPr id="10" name="Picture 9">
              <a:extLst>
                <a:ext uri="{FF2B5EF4-FFF2-40B4-BE49-F238E27FC236}">
                  <a16:creationId xmlns:a16="http://schemas.microsoft.com/office/drawing/2014/main" id="{CBD365D7-B9F3-262A-C7F9-94B90036202A}"/>
                </a:ext>
              </a:extLst>
            </p:cNvPr>
            <p:cNvPicPr>
              <a:picLocks noChangeAspect="1"/>
            </p:cNvPicPr>
            <p:nvPr/>
          </p:nvPicPr>
          <p:blipFill>
            <a:blip r:embed="rId3"/>
            <a:stretch>
              <a:fillRect/>
            </a:stretch>
          </p:blipFill>
          <p:spPr>
            <a:xfrm>
              <a:off x="2008591" y="5920874"/>
              <a:ext cx="1910266" cy="937126"/>
            </a:xfrm>
            <a:prstGeom prst="rect">
              <a:avLst/>
            </a:prstGeom>
            <a:ln>
              <a:solidFill>
                <a:schemeClr val="tx1"/>
              </a:solidFill>
            </a:ln>
          </p:spPr>
        </p:pic>
      </p:grpSp>
      <p:sp>
        <p:nvSpPr>
          <p:cNvPr id="11" name="Slide Number Placeholder 10">
            <a:extLst>
              <a:ext uri="{FF2B5EF4-FFF2-40B4-BE49-F238E27FC236}">
                <a16:creationId xmlns:a16="http://schemas.microsoft.com/office/drawing/2014/main" id="{29877176-BA9A-1C50-51F8-675C65E34EF9}"/>
              </a:ext>
            </a:extLst>
          </p:cNvPr>
          <p:cNvSpPr>
            <a:spLocks noGrp="1"/>
          </p:cNvSpPr>
          <p:nvPr>
            <p:ph type="sldNum" sz="quarter" idx="12"/>
          </p:nvPr>
        </p:nvSpPr>
        <p:spPr>
          <a:xfrm>
            <a:off x="11850783" y="6492875"/>
            <a:ext cx="341217" cy="365125"/>
          </a:xfrm>
          <a:ln>
            <a:noFill/>
          </a:ln>
        </p:spPr>
        <p:txBody>
          <a:bodyPr/>
          <a:lstStyle/>
          <a:p>
            <a:pPr algn="l"/>
            <a:fld id="{5C3D8FB5-CB72-4853-B213-9AA847E6A80D}" type="slidenum">
              <a:rPr lang="en-GB" sz="2400" smtClean="0">
                <a:solidFill>
                  <a:schemeClr val="tx1"/>
                </a:solidFill>
                <a:latin typeface="Arial" panose="020B0604020202020204" pitchFamily="34" charset="0"/>
                <a:cs typeface="Arial" panose="020B0604020202020204" pitchFamily="34" charset="0"/>
              </a:rPr>
              <a:pPr algn="l"/>
              <a:t>1</a:t>
            </a:fld>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2265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73C18-4205-3E5C-AE1D-4F1CF01B7E45}"/>
              </a:ext>
            </a:extLst>
          </p:cNvPr>
          <p:cNvSpPr>
            <a:spLocks noGrp="1"/>
          </p:cNvSpPr>
          <p:nvPr>
            <p:ph type="title"/>
          </p:nvPr>
        </p:nvSpPr>
        <p:spPr>
          <a:xfrm>
            <a:off x="0" y="0"/>
            <a:ext cx="5019869" cy="541176"/>
          </a:xfrm>
        </p:spPr>
        <p:txBody>
          <a:bodyPr>
            <a:normAutofit/>
          </a:bodyPr>
          <a:lstStyle/>
          <a:p>
            <a:r>
              <a:rPr lang="en-GB" sz="2800" b="1" u="sng" dirty="0">
                <a:solidFill>
                  <a:schemeClr val="accent1">
                    <a:lumMod val="50000"/>
                  </a:schemeClr>
                </a:solidFill>
                <a:latin typeface="Arial" panose="020B0604020202020204" pitchFamily="34" charset="0"/>
                <a:cs typeface="Arial" panose="020B0604020202020204" pitchFamily="34" charset="0"/>
              </a:rPr>
              <a:t>HealthConnect UK Overview</a:t>
            </a:r>
          </a:p>
        </p:txBody>
      </p:sp>
      <p:sp>
        <p:nvSpPr>
          <p:cNvPr id="3" name="Slide Number Placeholder 2">
            <a:extLst>
              <a:ext uri="{FF2B5EF4-FFF2-40B4-BE49-F238E27FC236}">
                <a16:creationId xmlns:a16="http://schemas.microsoft.com/office/drawing/2014/main" id="{6196E26B-448E-5B2E-10B1-8E31B5DFB4AD}"/>
              </a:ext>
            </a:extLst>
          </p:cNvPr>
          <p:cNvSpPr>
            <a:spLocks noGrp="1"/>
          </p:cNvSpPr>
          <p:nvPr>
            <p:ph type="sldNum" sz="quarter" idx="12"/>
          </p:nvPr>
        </p:nvSpPr>
        <p:spPr>
          <a:xfrm>
            <a:off x="11804130" y="6492875"/>
            <a:ext cx="387870" cy="365125"/>
          </a:xfrm>
        </p:spPr>
        <p:txBody>
          <a:bodyPr/>
          <a:lstStyle/>
          <a:p>
            <a:pPr algn="l"/>
            <a:fld id="{5C3D8FB5-CB72-4853-B213-9AA847E6A80D}" type="slidenum">
              <a:rPr lang="en-GB" sz="2400" smtClean="0">
                <a:solidFill>
                  <a:schemeClr val="tx1"/>
                </a:solidFill>
                <a:latin typeface="Arial" panose="020B0604020202020204" pitchFamily="34" charset="0"/>
                <a:cs typeface="Arial" panose="020B0604020202020204" pitchFamily="34" charset="0"/>
              </a:rPr>
              <a:pPr algn="l"/>
              <a:t>2</a:t>
            </a:fld>
            <a:endParaRPr lang="en-GB" sz="2400" dirty="0">
              <a:solidFill>
                <a:schemeClr val="tx1"/>
              </a:solidFill>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0B4DB38C-283D-BC97-16AF-4EEF97C44659}"/>
              </a:ext>
            </a:extLst>
          </p:cNvPr>
          <p:cNvGraphicFramePr>
            <a:graphicFrameLocks noGrp="1"/>
          </p:cNvGraphicFramePr>
          <p:nvPr>
            <p:extLst>
              <p:ext uri="{D42A27DB-BD31-4B8C-83A1-F6EECF244321}">
                <p14:modId xmlns:p14="http://schemas.microsoft.com/office/powerpoint/2010/main" val="1112296266"/>
              </p:ext>
            </p:extLst>
          </p:nvPr>
        </p:nvGraphicFramePr>
        <p:xfrm>
          <a:off x="223832" y="1597218"/>
          <a:ext cx="9382127" cy="3519477"/>
        </p:xfrm>
        <a:graphic>
          <a:graphicData uri="http://schemas.openxmlformats.org/drawingml/2006/table">
            <a:tbl>
              <a:tblPr firstRow="1" bandRow="1">
                <a:tableStyleId>{5C22544A-7EE6-4342-B048-85BDC9FD1C3A}</a:tableStyleId>
              </a:tblPr>
              <a:tblGrid>
                <a:gridCol w="3717806">
                  <a:extLst>
                    <a:ext uri="{9D8B030D-6E8A-4147-A177-3AD203B41FA5}">
                      <a16:colId xmlns:a16="http://schemas.microsoft.com/office/drawing/2014/main" val="3651207158"/>
                    </a:ext>
                  </a:extLst>
                </a:gridCol>
                <a:gridCol w="2851106">
                  <a:extLst>
                    <a:ext uri="{9D8B030D-6E8A-4147-A177-3AD203B41FA5}">
                      <a16:colId xmlns:a16="http://schemas.microsoft.com/office/drawing/2014/main" val="1048356389"/>
                    </a:ext>
                  </a:extLst>
                </a:gridCol>
                <a:gridCol w="2813215">
                  <a:extLst>
                    <a:ext uri="{9D8B030D-6E8A-4147-A177-3AD203B41FA5}">
                      <a16:colId xmlns:a16="http://schemas.microsoft.com/office/drawing/2014/main" val="724479383"/>
                    </a:ext>
                  </a:extLst>
                </a:gridCol>
              </a:tblGrid>
              <a:tr h="283443">
                <a:tc>
                  <a:txBody>
                    <a:bodyPr/>
                    <a:lstStyle/>
                    <a:p>
                      <a:pPr algn="ctr"/>
                      <a:r>
                        <a:rPr kumimoji="0" lang="en-GB"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HealthConnect UK challenge </a:t>
                      </a:r>
                      <a:endParaRPr lang="en-GB" sz="1400" b="1" dirty="0"/>
                    </a:p>
                  </a:txBody>
                  <a:tcPr/>
                </a:tc>
                <a:tc>
                  <a:txBody>
                    <a:bodyPr/>
                    <a:lstStyle/>
                    <a:p>
                      <a:pPr algn="ctr"/>
                      <a:r>
                        <a:rPr lang="en-GB" sz="1400" b="1" dirty="0">
                          <a:solidFill>
                            <a:schemeClr val="tx1"/>
                          </a:solidFill>
                          <a:effectLst/>
                          <a:latin typeface="Arial" panose="020B0604020202020204" pitchFamily="34" charset="0"/>
                          <a:ea typeface="DengXian"/>
                        </a:rPr>
                        <a:t>Possible cause</a:t>
                      </a:r>
                      <a:endParaRPr lang="en-GB" sz="1400" b="1" dirty="0">
                        <a:solidFill>
                          <a:schemeClr val="tx1"/>
                        </a:solidFill>
                      </a:endParaRPr>
                    </a:p>
                  </a:txBody>
                  <a:tcPr/>
                </a:tc>
                <a:tc>
                  <a:txBody>
                    <a:bodyPr/>
                    <a:lstStyle/>
                    <a:p>
                      <a:pPr algn="ctr"/>
                      <a:r>
                        <a:rPr lang="en-GB" sz="1400" b="1" dirty="0">
                          <a:solidFill>
                            <a:schemeClr val="tx1"/>
                          </a:solidFill>
                          <a:latin typeface="Arial" panose="020B0604020202020204" pitchFamily="34" charset="0"/>
                          <a:cs typeface="Arial" panose="020B0604020202020204" pitchFamily="34" charset="0"/>
                        </a:rPr>
                        <a:t>Possible impact</a:t>
                      </a:r>
                    </a:p>
                  </a:txBody>
                  <a:tcPr/>
                </a:tc>
                <a:extLst>
                  <a:ext uri="{0D108BD9-81ED-4DB2-BD59-A6C34878D82A}">
                    <a16:rowId xmlns:a16="http://schemas.microsoft.com/office/drawing/2014/main" val="972839560"/>
                  </a:ext>
                </a:extLst>
              </a:tr>
              <a:tr h="370840">
                <a:tc>
                  <a:txBody>
                    <a:bodyPr/>
                    <a:lstStyle/>
                    <a:p>
                      <a:pPr marL="285750" indent="-285750" algn="l">
                        <a:buFont typeface="Arial" panose="020B0604020202020204" pitchFamily="34" charset="0"/>
                        <a:buChar cha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Difficulty attracting highly skilled healthcare and technology professionals</a:t>
                      </a:r>
                      <a:endParaRPr lang="en-GB" sz="1400" dirty="0"/>
                    </a:p>
                  </a:txBody>
                  <a:tcPr anchor="ctr"/>
                </a:tc>
                <a:tc>
                  <a:txBody>
                    <a:bodyPr/>
                    <a:lstStyle/>
                    <a:p>
                      <a:pPr marL="0" lvl="0" indent="0" algn="ctr">
                        <a:lnSpc>
                          <a:spcPct val="107000"/>
                        </a:lnSpc>
                        <a:spcAft>
                          <a:spcPts val="800"/>
                        </a:spcAft>
                        <a:buSzPts val="1000"/>
                        <a:buFont typeface="Symbol" panose="05050102010706020507" pitchFamily="18" charset="2"/>
                        <a:buNone/>
                        <a:tabLst>
                          <a:tab pos="457200" algn="l"/>
                        </a:tabLst>
                      </a:pPr>
                      <a:r>
                        <a:rPr lang="en-GB" sz="1400" kern="100" dirty="0">
                          <a:effectLst/>
                          <a:latin typeface="Arial" panose="020B0604020202020204" pitchFamily="34" charset="0"/>
                          <a:ea typeface="DengXian"/>
                          <a:cs typeface="Arial" panose="020B0604020202020204" pitchFamily="34" charset="0"/>
                        </a:rPr>
                        <a:t>Recruitment costs </a:t>
                      </a:r>
                      <a:endParaRPr lang="en-GB" sz="1400" kern="100" dirty="0">
                        <a:effectLst/>
                        <a:latin typeface="Calibri" panose="020F0502020204030204" pitchFamily="34" charset="0"/>
                        <a:ea typeface="DengXian"/>
                        <a:cs typeface="Arial" panose="020B0604020202020204" pitchFamily="34" charset="0"/>
                      </a:endParaRPr>
                    </a:p>
                  </a:txBody>
                  <a:tcPr anchor="ctr"/>
                </a:tc>
                <a:tc>
                  <a:txBody>
                    <a:bodyPr/>
                    <a:lstStyle/>
                    <a:p>
                      <a:pPr marL="0" marR="0" lvl="0" indent="0" algn="ctr" defTabSz="457200" rtl="0" eaLnBrk="1" fontAlgn="auto" latinLnBrk="0" hangingPunct="1">
                        <a:lnSpc>
                          <a:spcPct val="107000"/>
                        </a:lnSpc>
                        <a:spcBef>
                          <a:spcPts val="0"/>
                        </a:spcBef>
                        <a:spcAft>
                          <a:spcPts val="800"/>
                        </a:spcAft>
                        <a:buClrTx/>
                        <a:buSzPts val="1000"/>
                        <a:buFont typeface="Symbol" panose="05050102010706020507" pitchFamily="18" charset="2"/>
                        <a:buNone/>
                        <a:tabLst>
                          <a:tab pos="457200" algn="l"/>
                        </a:tabLst>
                        <a:defRPr/>
                      </a:pPr>
                      <a:r>
                        <a:rPr kumimoji="0" lang="en-GB" sz="1400" b="0" i="0" u="none" strike="noStrike" kern="100" cap="none" spc="0" normalizeH="0" baseline="0" noProof="0" dirty="0">
                          <a:ln>
                            <a:noFill/>
                          </a:ln>
                          <a:solidFill>
                            <a:prstClr val="black"/>
                          </a:solidFill>
                          <a:effectLst/>
                          <a:uLnTx/>
                          <a:uFillTx/>
                          <a:latin typeface="Arial" panose="020B0604020202020204" pitchFamily="34" charset="0"/>
                          <a:ea typeface="DengXian"/>
                          <a:cs typeface="Arial" panose="020B0604020202020204" pitchFamily="34" charset="0"/>
                        </a:rPr>
                        <a:t>Pressure on remaining employees </a:t>
                      </a:r>
                      <a:endParaRPr kumimoji="0" lang="en-GB" sz="1400" b="0" i="0" u="none" strike="noStrike" kern="100" cap="none" spc="0" normalizeH="0" baseline="0" noProof="0" dirty="0">
                        <a:ln>
                          <a:noFill/>
                        </a:ln>
                        <a:solidFill>
                          <a:prstClr val="black"/>
                        </a:solidFill>
                        <a:effectLst/>
                        <a:uLnTx/>
                        <a:uFillTx/>
                        <a:latin typeface="Calibri" panose="020F0502020204030204" pitchFamily="34" charset="0"/>
                        <a:ea typeface="DengXian"/>
                        <a:cs typeface="Arial" panose="020B0604020202020204" pitchFamily="34" charset="0"/>
                      </a:endParaRPr>
                    </a:p>
                  </a:txBody>
                  <a:tcPr anchor="ctr"/>
                </a:tc>
                <a:extLst>
                  <a:ext uri="{0D108BD9-81ED-4DB2-BD59-A6C34878D82A}">
                    <a16:rowId xmlns:a16="http://schemas.microsoft.com/office/drawing/2014/main" val="366766872"/>
                  </a:ext>
                </a:extLst>
              </a:tr>
              <a:tr h="382005">
                <a:tc>
                  <a:txBody>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Increased employee turnover</a:t>
                      </a:r>
                    </a:p>
                  </a:txBody>
                  <a:tcPr anchor="ctr"/>
                </a:tc>
                <a:tc>
                  <a:txBody>
                    <a:bodyPr/>
                    <a:lstStyle/>
                    <a:p>
                      <a:pPr marL="0" lvl="0" indent="0" algn="ctr">
                        <a:lnSpc>
                          <a:spcPct val="107000"/>
                        </a:lnSpc>
                        <a:spcAft>
                          <a:spcPts val="800"/>
                        </a:spcAft>
                        <a:buSzPts val="1000"/>
                        <a:buFont typeface="Arial" panose="020B0604020202020204" pitchFamily="34" charset="0"/>
                        <a:buNone/>
                        <a:tabLst>
                          <a:tab pos="457200" algn="l"/>
                        </a:tabLst>
                      </a:pPr>
                      <a:r>
                        <a:rPr lang="en-GB" sz="1400" kern="100" dirty="0">
                          <a:effectLst/>
                          <a:latin typeface="Arial" panose="020B0604020202020204" pitchFamily="34" charset="0"/>
                          <a:ea typeface="DengXian"/>
                          <a:cs typeface="Arial" panose="020B0604020202020204" pitchFamily="34" charset="0"/>
                        </a:rPr>
                        <a:t>Better opportunities elsewhere</a:t>
                      </a:r>
                    </a:p>
                  </a:txBody>
                  <a:tcPr anchor="ctr"/>
                </a:tc>
                <a:tc>
                  <a:txBody>
                    <a:bodyPr/>
                    <a:lstStyle/>
                    <a:p>
                      <a:pPr marL="0" marR="0" lvl="0" indent="0" algn="ctr" defTabSz="457200" rtl="0" eaLnBrk="1" fontAlgn="auto" latinLnBrk="0" hangingPunct="1">
                        <a:lnSpc>
                          <a:spcPct val="107000"/>
                        </a:lnSpc>
                        <a:spcBef>
                          <a:spcPts val="0"/>
                        </a:spcBef>
                        <a:spcAft>
                          <a:spcPts val="800"/>
                        </a:spcAft>
                        <a:buClrTx/>
                        <a:buSzPts val="1000"/>
                        <a:buFont typeface="Symbol" panose="05050102010706020507" pitchFamily="18" charset="2"/>
                        <a:buNone/>
                        <a:tabLst>
                          <a:tab pos="457200" algn="l"/>
                        </a:tabLst>
                        <a:defRPr/>
                      </a:pPr>
                      <a:r>
                        <a:rPr kumimoji="0" lang="en-GB" sz="1400" b="0" i="0" u="none" strike="noStrike" kern="100" cap="none" spc="0" normalizeH="0" baseline="0" noProof="0" dirty="0">
                          <a:ln>
                            <a:noFill/>
                          </a:ln>
                          <a:solidFill>
                            <a:prstClr val="black"/>
                          </a:solidFill>
                          <a:effectLst/>
                          <a:uLnTx/>
                          <a:uFillTx/>
                          <a:latin typeface="Arial" panose="020B0604020202020204" pitchFamily="34" charset="0"/>
                          <a:ea typeface="DengXian"/>
                          <a:cs typeface="Arial" panose="020B0604020202020204" pitchFamily="34" charset="0"/>
                        </a:rPr>
                        <a:t>Loss of experienced employees</a:t>
                      </a:r>
                      <a:endParaRPr kumimoji="0" lang="en-GB" sz="1400" b="0" i="0" u="none" strike="noStrike" kern="100" cap="none" spc="0" normalizeH="0" baseline="0" noProof="0" dirty="0">
                        <a:ln>
                          <a:noFill/>
                        </a:ln>
                        <a:solidFill>
                          <a:prstClr val="black"/>
                        </a:solidFill>
                        <a:effectLst/>
                        <a:uLnTx/>
                        <a:uFillTx/>
                        <a:latin typeface="Calibri" panose="020F0502020204030204" pitchFamily="34" charset="0"/>
                        <a:ea typeface="DengXian"/>
                        <a:cs typeface="Arial" panose="020B0604020202020204" pitchFamily="34" charset="0"/>
                      </a:endParaRPr>
                    </a:p>
                  </a:txBody>
                  <a:tcPr anchor="ctr"/>
                </a:tc>
                <a:extLst>
                  <a:ext uri="{0D108BD9-81ED-4DB2-BD59-A6C34878D82A}">
                    <a16:rowId xmlns:a16="http://schemas.microsoft.com/office/drawing/2014/main" val="165269134"/>
                  </a:ext>
                </a:extLst>
              </a:tr>
              <a:tr h="370840">
                <a:tc>
                  <a:txBody>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Employee wellbeing and burnout concerns</a:t>
                      </a:r>
                    </a:p>
                  </a:txBody>
                  <a:tcPr anchor="ctr"/>
                </a:tc>
                <a:tc>
                  <a:txBody>
                    <a:bodyPr/>
                    <a:lstStyle/>
                    <a:p>
                      <a:pPr marL="0" lvl="0" indent="0" algn="ctr">
                        <a:lnSpc>
                          <a:spcPct val="107000"/>
                        </a:lnSpc>
                        <a:spcAft>
                          <a:spcPts val="800"/>
                        </a:spcAft>
                        <a:buSzPts val="1000"/>
                        <a:buFont typeface="Symbol" panose="05050102010706020507" pitchFamily="18" charset="2"/>
                        <a:buNone/>
                        <a:tabLst>
                          <a:tab pos="457200" algn="l"/>
                        </a:tabLst>
                      </a:pPr>
                      <a:r>
                        <a:rPr lang="en-GB" sz="1400" kern="100" dirty="0">
                          <a:effectLst/>
                          <a:latin typeface="Arial" panose="020B0604020202020204" pitchFamily="34" charset="0"/>
                          <a:ea typeface="DengXian"/>
                          <a:cs typeface="Arial" panose="020B0604020202020204" pitchFamily="34" charset="0"/>
                        </a:rPr>
                        <a:t>Inadequate rewards</a:t>
                      </a:r>
                      <a:endParaRPr lang="en-GB" sz="1400" kern="100" dirty="0">
                        <a:effectLst/>
                        <a:latin typeface="Calibri" panose="020F0502020204030204" pitchFamily="34" charset="0"/>
                        <a:ea typeface="DengXian"/>
                        <a:cs typeface="Arial" panose="020B0604020202020204" pitchFamily="34" charset="0"/>
                      </a:endParaRPr>
                    </a:p>
                  </a:txBody>
                  <a:tcPr anchor="ctr"/>
                </a:tc>
                <a:tc>
                  <a:txBody>
                    <a:bodyPr/>
                    <a:lstStyle/>
                    <a:p>
                      <a:pPr marL="0" marR="0" lvl="0" indent="0" algn="ctr" defTabSz="457200" rtl="0" eaLnBrk="1" fontAlgn="auto" latinLnBrk="0" hangingPunct="1">
                        <a:lnSpc>
                          <a:spcPct val="107000"/>
                        </a:lnSpc>
                        <a:spcBef>
                          <a:spcPts val="0"/>
                        </a:spcBef>
                        <a:spcAft>
                          <a:spcPts val="800"/>
                        </a:spcAft>
                        <a:buClrTx/>
                        <a:buSzPts val="1000"/>
                        <a:buFont typeface="Symbol" panose="05050102010706020507" pitchFamily="18" charset="2"/>
                        <a:buNone/>
                        <a:tabLst>
                          <a:tab pos="457200" algn="l"/>
                        </a:tabLst>
                        <a:defRPr/>
                      </a:pPr>
                      <a:r>
                        <a:rPr kumimoji="0" lang="en-GB" sz="1400" b="0" i="0" u="none" strike="noStrike" kern="100" cap="none" spc="0" normalizeH="0" baseline="0" noProof="0" dirty="0">
                          <a:ln>
                            <a:noFill/>
                          </a:ln>
                          <a:solidFill>
                            <a:prstClr val="black"/>
                          </a:solidFill>
                          <a:effectLst/>
                          <a:uLnTx/>
                          <a:uFillTx/>
                          <a:latin typeface="Arial" panose="020B0604020202020204" pitchFamily="34" charset="0"/>
                          <a:ea typeface="DengXian"/>
                          <a:cs typeface="Arial" panose="020B0604020202020204" pitchFamily="34" charset="0"/>
                        </a:rPr>
                        <a:t>Reduced productivity </a:t>
                      </a:r>
                      <a:endParaRPr kumimoji="0" lang="en-GB" sz="1400" b="0" i="0" u="none" strike="noStrike" kern="100" cap="none" spc="0" normalizeH="0" baseline="0" noProof="0" dirty="0">
                        <a:ln>
                          <a:noFill/>
                        </a:ln>
                        <a:solidFill>
                          <a:prstClr val="black"/>
                        </a:solidFill>
                        <a:effectLst/>
                        <a:uLnTx/>
                        <a:uFillTx/>
                        <a:latin typeface="Calibri" panose="020F0502020204030204" pitchFamily="34" charset="0"/>
                        <a:ea typeface="DengXian"/>
                        <a:cs typeface="Arial" panose="020B0604020202020204" pitchFamily="34" charset="0"/>
                      </a:endParaRPr>
                    </a:p>
                  </a:txBody>
                  <a:tcPr anchor="ctr"/>
                </a:tc>
                <a:extLst>
                  <a:ext uri="{0D108BD9-81ED-4DB2-BD59-A6C34878D82A}">
                    <a16:rowId xmlns:a16="http://schemas.microsoft.com/office/drawing/2014/main" val="67961577"/>
                  </a:ext>
                </a:extLst>
              </a:tr>
              <a:tr h="498201">
                <a:tc>
                  <a:txBody>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Skills shortages in digital healthcare technologies</a:t>
                      </a:r>
                    </a:p>
                  </a:txBody>
                  <a:tcPr anchor="ctr"/>
                </a:tc>
                <a:tc>
                  <a:txBody>
                    <a:bodyPr/>
                    <a:lstStyle/>
                    <a:p>
                      <a:pPr marL="0" marR="0" lvl="0" indent="0" algn="ctr" defTabSz="457200" rtl="0" eaLnBrk="1" fontAlgn="auto" latinLnBrk="0" hangingPunct="1">
                        <a:lnSpc>
                          <a:spcPct val="107000"/>
                        </a:lnSpc>
                        <a:spcBef>
                          <a:spcPts val="0"/>
                        </a:spcBef>
                        <a:spcAft>
                          <a:spcPts val="800"/>
                        </a:spcAft>
                        <a:buClrTx/>
                        <a:buSzPts val="1000"/>
                        <a:buFont typeface="Symbol" panose="05050102010706020507" pitchFamily="18" charset="2"/>
                        <a:buNone/>
                        <a:tabLst>
                          <a:tab pos="457200" algn="l"/>
                        </a:tabLst>
                        <a:defRPr/>
                      </a:pPr>
                      <a:r>
                        <a:rPr kumimoji="0" lang="en-GB" sz="1400" b="0" i="0" u="none" strike="noStrike" kern="100" cap="none" spc="0" normalizeH="0" baseline="0" noProof="0" dirty="0">
                          <a:ln>
                            <a:noFill/>
                          </a:ln>
                          <a:solidFill>
                            <a:prstClr val="black"/>
                          </a:solidFill>
                          <a:effectLst/>
                          <a:uLnTx/>
                          <a:uFillTx/>
                          <a:latin typeface="Arial" panose="020B0604020202020204" pitchFamily="34" charset="0"/>
                          <a:ea typeface="DengXian"/>
                          <a:cs typeface="Arial" panose="020B0604020202020204" pitchFamily="34" charset="0"/>
                        </a:rPr>
                        <a:t>Limited career training</a:t>
                      </a:r>
                      <a:endParaRPr kumimoji="0" lang="en-GB" sz="1400" b="0" i="0" u="none" strike="noStrike" kern="100" cap="none" spc="0" normalizeH="0" baseline="0" noProof="0" dirty="0">
                        <a:ln>
                          <a:noFill/>
                        </a:ln>
                        <a:solidFill>
                          <a:prstClr val="black"/>
                        </a:solidFill>
                        <a:effectLst/>
                        <a:uLnTx/>
                        <a:uFillTx/>
                        <a:latin typeface="Calibri" panose="020F0502020204030204" pitchFamily="34" charset="0"/>
                        <a:ea typeface="DengXian"/>
                        <a:cs typeface="Arial" panose="020B0604020202020204" pitchFamily="34" charset="0"/>
                      </a:endParaRPr>
                    </a:p>
                  </a:txBody>
                  <a:tcPr anchor="ctr"/>
                </a:tc>
                <a:tc>
                  <a:txBody>
                    <a:bodyPr/>
                    <a:lstStyle/>
                    <a:p>
                      <a:pPr marL="0" lvl="0" indent="0" algn="ctr">
                        <a:lnSpc>
                          <a:spcPct val="107000"/>
                        </a:lnSpc>
                        <a:spcAft>
                          <a:spcPts val="800"/>
                        </a:spcAft>
                        <a:buSzPts val="1000"/>
                        <a:buFont typeface="Symbol" panose="05050102010706020507" pitchFamily="18" charset="2"/>
                        <a:buNone/>
                        <a:tabLst>
                          <a:tab pos="457200" algn="l"/>
                        </a:tabLst>
                      </a:pPr>
                      <a:r>
                        <a:rPr kumimoji="0" lang="en-GB" sz="1400" b="0" i="0" u="none" strike="noStrike" kern="100" cap="none" spc="0" normalizeH="0" baseline="0" noProof="0" dirty="0">
                          <a:ln>
                            <a:noFill/>
                          </a:ln>
                          <a:solidFill>
                            <a:prstClr val="black"/>
                          </a:solidFill>
                          <a:effectLst/>
                          <a:uLnTx/>
                          <a:uFillTx/>
                          <a:latin typeface="Arial" panose="020B0604020202020204" pitchFamily="34" charset="0"/>
                          <a:ea typeface="DengXian"/>
                          <a:cs typeface="Arial" panose="020B0604020202020204" pitchFamily="34" charset="0"/>
                        </a:rPr>
                        <a:t>Lower quality of service</a:t>
                      </a:r>
                      <a:endParaRPr lang="en-GB" sz="1400" kern="100" dirty="0">
                        <a:effectLst/>
                        <a:latin typeface="Calibri" panose="020F0502020204030204" pitchFamily="34" charset="0"/>
                        <a:ea typeface="DengXian"/>
                        <a:cs typeface="Arial" panose="020B0604020202020204" pitchFamily="34" charset="0"/>
                      </a:endParaRPr>
                    </a:p>
                  </a:txBody>
                  <a:tcPr anchor="ctr"/>
                </a:tc>
                <a:extLst>
                  <a:ext uri="{0D108BD9-81ED-4DB2-BD59-A6C34878D82A}">
                    <a16:rowId xmlns:a16="http://schemas.microsoft.com/office/drawing/2014/main" val="306306499"/>
                  </a:ext>
                </a:extLst>
              </a:tr>
              <a:tr h="370840">
                <a:tc>
                  <a:txBody>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Reduced employee engagement</a:t>
                      </a:r>
                    </a:p>
                  </a:txBody>
                  <a:tcPr anchor="ctr"/>
                </a:tc>
                <a:tc>
                  <a:txBody>
                    <a:bodyPr/>
                    <a:lstStyle/>
                    <a:p>
                      <a:pPr marL="0" lvl="0" indent="0" algn="ctr">
                        <a:lnSpc>
                          <a:spcPct val="107000"/>
                        </a:lnSpc>
                        <a:spcAft>
                          <a:spcPts val="800"/>
                        </a:spcAft>
                        <a:buSzPts val="1000"/>
                        <a:buFont typeface="Symbol" panose="05050102010706020507" pitchFamily="18" charset="2"/>
                        <a:buNone/>
                        <a:tabLst>
                          <a:tab pos="457200" algn="l"/>
                        </a:tabLst>
                      </a:pPr>
                      <a:r>
                        <a:rPr lang="en-GB" sz="1400" kern="100" dirty="0">
                          <a:effectLst/>
                          <a:latin typeface="Arial" panose="020B0604020202020204" pitchFamily="34" charset="0"/>
                          <a:ea typeface="DengXian"/>
                          <a:cs typeface="Arial" panose="020B0604020202020204" pitchFamily="34" charset="0"/>
                        </a:rPr>
                        <a:t>Burnout</a:t>
                      </a:r>
                      <a:endParaRPr lang="en-GB" sz="1400" kern="100" dirty="0">
                        <a:effectLst/>
                        <a:latin typeface="Calibri" panose="020F0502020204030204" pitchFamily="34" charset="0"/>
                        <a:ea typeface="DengXian"/>
                        <a:cs typeface="Arial" panose="020B0604020202020204" pitchFamily="34" charset="0"/>
                      </a:endParaRPr>
                    </a:p>
                  </a:txBody>
                  <a:tcPr anchor="ctr"/>
                </a:tc>
                <a:tc>
                  <a:txBody>
                    <a:bodyPr/>
                    <a:lstStyle/>
                    <a:p>
                      <a:pPr marL="0" marR="0" lvl="0" indent="0" algn="ctr" defTabSz="457200" rtl="0" eaLnBrk="1" fontAlgn="auto" latinLnBrk="0" hangingPunct="1">
                        <a:lnSpc>
                          <a:spcPct val="107000"/>
                        </a:lnSpc>
                        <a:spcBef>
                          <a:spcPts val="0"/>
                        </a:spcBef>
                        <a:spcAft>
                          <a:spcPts val="800"/>
                        </a:spcAft>
                        <a:buClrTx/>
                        <a:buSzPts val="1000"/>
                        <a:buFont typeface="Symbol" panose="05050102010706020507" pitchFamily="18" charset="2"/>
                        <a:buNone/>
                        <a:tabLst>
                          <a:tab pos="457200" algn="l"/>
                        </a:tabLst>
                        <a:defRPr/>
                      </a:pPr>
                      <a:r>
                        <a:rPr kumimoji="0" lang="en-GB" sz="1400" b="0" i="0" u="none" strike="noStrike" kern="100" cap="none" spc="0" normalizeH="0" baseline="0" noProof="0" dirty="0">
                          <a:ln>
                            <a:noFill/>
                          </a:ln>
                          <a:solidFill>
                            <a:prstClr val="black"/>
                          </a:solidFill>
                          <a:effectLst/>
                          <a:uLnTx/>
                          <a:uFillTx/>
                          <a:latin typeface="Arial" panose="020B0604020202020204" pitchFamily="34" charset="0"/>
                          <a:ea typeface="DengXian"/>
                          <a:cs typeface="Arial" panose="020B0604020202020204" pitchFamily="34" charset="0"/>
                        </a:rPr>
                        <a:t>Lower quality of service</a:t>
                      </a:r>
                      <a:endParaRPr kumimoji="0" lang="en-GB" sz="1400" b="0" i="0" u="none" strike="noStrike" kern="100" cap="none" spc="0" normalizeH="0" baseline="0" noProof="0" dirty="0">
                        <a:ln>
                          <a:noFill/>
                        </a:ln>
                        <a:solidFill>
                          <a:prstClr val="black"/>
                        </a:solidFill>
                        <a:effectLst/>
                        <a:uLnTx/>
                        <a:uFillTx/>
                        <a:latin typeface="Calibri" panose="020F0502020204030204" pitchFamily="34" charset="0"/>
                        <a:ea typeface="DengXian"/>
                        <a:cs typeface="Arial" panose="020B0604020202020204" pitchFamily="34" charset="0"/>
                      </a:endParaRPr>
                    </a:p>
                  </a:txBody>
                  <a:tcPr anchor="ctr"/>
                </a:tc>
                <a:extLst>
                  <a:ext uri="{0D108BD9-81ED-4DB2-BD59-A6C34878D82A}">
                    <a16:rowId xmlns:a16="http://schemas.microsoft.com/office/drawing/2014/main" val="876294235"/>
                  </a:ext>
                </a:extLst>
              </a:tr>
              <a:tr h="370840">
                <a:tc>
                  <a:txBody>
                    <a:bodyPr/>
                    <a:lstStyle/>
                    <a:p>
                      <a:pPr marL="285750" indent="-285750" algn="l">
                        <a:buFont typeface="Arial" panose="020B0604020202020204" pitchFamily="34" charset="0"/>
                        <a:buChar cha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Challenges in managing multidisciplinary teams</a:t>
                      </a:r>
                      <a:endParaRPr lang="en-GB" sz="1400" dirty="0"/>
                    </a:p>
                  </a:txBody>
                  <a:tcPr anchor="ctr"/>
                </a:tc>
                <a:tc>
                  <a:txBody>
                    <a:bodyPr/>
                    <a:lstStyle/>
                    <a:p>
                      <a:pPr marL="0" lvl="0" indent="0" algn="ctr">
                        <a:lnSpc>
                          <a:spcPct val="107000"/>
                        </a:lnSpc>
                        <a:spcAft>
                          <a:spcPts val="800"/>
                        </a:spcAft>
                        <a:buSzPts val="1000"/>
                        <a:buFont typeface="Symbol" panose="05050102010706020507" pitchFamily="18" charset="2"/>
                        <a:buNone/>
                        <a:tabLst>
                          <a:tab pos="457200" algn="l"/>
                        </a:tabLst>
                      </a:pPr>
                      <a:r>
                        <a:rPr lang="en-GB" sz="1400" kern="100" dirty="0">
                          <a:effectLst/>
                          <a:latin typeface="Arial" panose="020B0604020202020204" pitchFamily="34" charset="0"/>
                          <a:ea typeface="DengXian"/>
                          <a:cs typeface="Arial" panose="020B0604020202020204" pitchFamily="34" charset="0"/>
                        </a:rPr>
                        <a:t>Poor leadership </a:t>
                      </a:r>
                      <a:endParaRPr lang="en-GB" sz="1400" kern="100" dirty="0">
                        <a:effectLst/>
                        <a:latin typeface="Calibri" panose="020F0502020204030204" pitchFamily="34" charset="0"/>
                        <a:ea typeface="DengXian"/>
                        <a:cs typeface="Arial" panose="020B0604020202020204" pitchFamily="34" charset="0"/>
                      </a:endParaRPr>
                    </a:p>
                  </a:txBody>
                  <a:tcPr anchor="ctr"/>
                </a:tc>
                <a:tc>
                  <a:txBody>
                    <a:bodyPr/>
                    <a:lstStyle/>
                    <a:p>
                      <a:pPr marL="0" marR="0" lvl="0" indent="0" algn="ctr" defTabSz="457200" rtl="0" eaLnBrk="1" fontAlgn="auto" latinLnBrk="0" hangingPunct="1">
                        <a:lnSpc>
                          <a:spcPct val="107000"/>
                        </a:lnSpc>
                        <a:spcBef>
                          <a:spcPts val="0"/>
                        </a:spcBef>
                        <a:spcAft>
                          <a:spcPts val="800"/>
                        </a:spcAft>
                        <a:buClrTx/>
                        <a:buSzPts val="1000"/>
                        <a:buFont typeface="Symbol" panose="05050102010706020507" pitchFamily="18" charset="2"/>
                        <a:buNone/>
                        <a:tabLst>
                          <a:tab pos="457200" algn="l"/>
                        </a:tabLst>
                        <a:defRPr/>
                      </a:pPr>
                      <a:r>
                        <a:rPr kumimoji="0" lang="en-GB" sz="1400" b="0" i="0" u="none" strike="noStrike" kern="100" cap="none" spc="0" normalizeH="0" baseline="0" noProof="0" dirty="0">
                          <a:ln>
                            <a:noFill/>
                          </a:ln>
                          <a:solidFill>
                            <a:prstClr val="black"/>
                          </a:solidFill>
                          <a:effectLst/>
                          <a:uLnTx/>
                          <a:uFillTx/>
                          <a:latin typeface="Arial" panose="020B0604020202020204" pitchFamily="34" charset="0"/>
                          <a:ea typeface="DengXian"/>
                          <a:cs typeface="Arial" panose="020B0604020202020204" pitchFamily="34" charset="0"/>
                        </a:rPr>
                        <a:t>Heavy workloads</a:t>
                      </a:r>
                      <a:endParaRPr kumimoji="0" lang="en-GB" sz="1400" b="0" i="0" u="none" strike="noStrike" kern="100" cap="none" spc="0" normalizeH="0" baseline="0" noProof="0" dirty="0">
                        <a:ln>
                          <a:noFill/>
                        </a:ln>
                        <a:solidFill>
                          <a:prstClr val="black"/>
                        </a:solidFill>
                        <a:effectLst/>
                        <a:uLnTx/>
                        <a:uFillTx/>
                        <a:latin typeface="Calibri" panose="020F0502020204030204" pitchFamily="34" charset="0"/>
                        <a:ea typeface="DengXian"/>
                        <a:cs typeface="Arial" panose="020B0604020202020204" pitchFamily="34" charset="0"/>
                      </a:endParaRPr>
                    </a:p>
                  </a:txBody>
                  <a:tcPr anchor="ctr"/>
                </a:tc>
                <a:extLst>
                  <a:ext uri="{0D108BD9-81ED-4DB2-BD59-A6C34878D82A}">
                    <a16:rowId xmlns:a16="http://schemas.microsoft.com/office/drawing/2014/main" val="2123539293"/>
                  </a:ext>
                </a:extLst>
              </a:tr>
              <a:tr h="370840">
                <a:tc>
                  <a:txBody>
                    <a:bodyPr/>
                    <a:lstStyle/>
                    <a:p>
                      <a:pPr marL="285750" indent="-285750" algn="l">
                        <a:buFont typeface="Arial" panose="020B0604020202020204" pitchFamily="34" charset="0"/>
                        <a:buChar cha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Leadership development gaps</a:t>
                      </a:r>
                      <a:endParaRPr lang="en-GB" sz="1400" dirty="0"/>
                    </a:p>
                  </a:txBody>
                  <a:tcPr anchor="ctr"/>
                </a:tc>
                <a:tc>
                  <a:txBody>
                    <a:bodyPr/>
                    <a:lstStyle/>
                    <a:p>
                      <a:pPr marL="0" lvl="0" indent="0" algn="ctr">
                        <a:lnSpc>
                          <a:spcPct val="107000"/>
                        </a:lnSpc>
                        <a:spcAft>
                          <a:spcPts val="800"/>
                        </a:spcAft>
                        <a:buSzPts val="1000"/>
                        <a:buFont typeface="Symbol" panose="05050102010706020507" pitchFamily="18" charset="2"/>
                        <a:buNone/>
                        <a:tabLst>
                          <a:tab pos="457200" algn="l"/>
                        </a:tabLst>
                      </a:pPr>
                      <a:r>
                        <a:rPr lang="en-GB" sz="1400" kern="100" dirty="0">
                          <a:effectLst/>
                          <a:latin typeface="Arial" panose="020B0604020202020204" pitchFamily="34" charset="0"/>
                          <a:ea typeface="DengXian"/>
                          <a:cs typeface="Arial" panose="020B0604020202020204" pitchFamily="34" charset="0"/>
                        </a:rPr>
                        <a:t>Limited career development </a:t>
                      </a:r>
                      <a:endParaRPr lang="en-GB" sz="1400" kern="100" dirty="0">
                        <a:effectLst/>
                        <a:latin typeface="Calibri" panose="020F0502020204030204" pitchFamily="34" charset="0"/>
                        <a:ea typeface="DengXian"/>
                        <a:cs typeface="Arial" panose="020B0604020202020204" pitchFamily="34" charset="0"/>
                      </a:endParaRPr>
                    </a:p>
                  </a:txBody>
                  <a:tcPr anchor="ctr"/>
                </a:tc>
                <a:tc>
                  <a:txBody>
                    <a:bodyPr/>
                    <a:lstStyle/>
                    <a:p>
                      <a:pPr marL="0" lvl="0" indent="0" algn="ctr">
                        <a:lnSpc>
                          <a:spcPct val="107000"/>
                        </a:lnSpc>
                        <a:spcAft>
                          <a:spcPts val="800"/>
                        </a:spcAft>
                        <a:buSzPts val="1000"/>
                        <a:buFont typeface="Symbol" panose="05050102010706020507" pitchFamily="18" charset="2"/>
                        <a:buNone/>
                        <a:tabLst>
                          <a:tab pos="457200" algn="l"/>
                        </a:tabLst>
                      </a:pPr>
                      <a:r>
                        <a:rPr lang="en-GB" sz="1400" kern="100" dirty="0">
                          <a:effectLst/>
                          <a:latin typeface="Arial" panose="020B0604020202020204" pitchFamily="34" charset="0"/>
                          <a:ea typeface="DengXian"/>
                          <a:cs typeface="Arial" panose="020B0604020202020204" pitchFamily="34" charset="0"/>
                        </a:rPr>
                        <a:t>Poor leadership </a:t>
                      </a:r>
                      <a:endParaRPr lang="en-GB" sz="1400" kern="100" dirty="0">
                        <a:effectLst/>
                        <a:latin typeface="Calibri" panose="020F0502020204030204" pitchFamily="34" charset="0"/>
                        <a:ea typeface="DengXian"/>
                        <a:cs typeface="Arial" panose="020B0604020202020204" pitchFamily="34" charset="0"/>
                      </a:endParaRPr>
                    </a:p>
                  </a:txBody>
                  <a:tcPr anchor="ctr"/>
                </a:tc>
                <a:extLst>
                  <a:ext uri="{0D108BD9-81ED-4DB2-BD59-A6C34878D82A}">
                    <a16:rowId xmlns:a16="http://schemas.microsoft.com/office/drawing/2014/main" val="2082293149"/>
                  </a:ext>
                </a:extLst>
              </a:tr>
            </a:tbl>
          </a:graphicData>
        </a:graphic>
      </p:graphicFrame>
      <p:sp>
        <p:nvSpPr>
          <p:cNvPr id="5" name="TextBox 4">
            <a:extLst>
              <a:ext uri="{FF2B5EF4-FFF2-40B4-BE49-F238E27FC236}">
                <a16:creationId xmlns:a16="http://schemas.microsoft.com/office/drawing/2014/main" id="{3936BFFB-F18D-E4E0-D412-23D8ED831C8C}"/>
              </a:ext>
            </a:extLst>
          </p:cNvPr>
          <p:cNvSpPr txBox="1"/>
          <p:nvPr/>
        </p:nvSpPr>
        <p:spPr>
          <a:xfrm>
            <a:off x="158518" y="651926"/>
            <a:ext cx="9280757" cy="738664"/>
          </a:xfrm>
          <a:prstGeom prst="rect">
            <a:avLst/>
          </a:prstGeom>
          <a:solidFill>
            <a:schemeClr val="accent1">
              <a:lumMod val="20000"/>
              <a:lumOff val="80000"/>
            </a:schemeClr>
          </a:solidFill>
          <a:ln>
            <a:solidFill>
              <a:schemeClr val="accent2">
                <a:lumMod val="75000"/>
              </a:schemeClr>
            </a:solidFill>
          </a:ln>
        </p:spPr>
        <p:txBody>
          <a:bodyPr wrap="square">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HealthConnect UK is a rapidly growing digital healthcare organisation that provides virtual consultations, remote patient monitoring, and digital healthcare services throughout the United Kingdom. The Executive Board of HealthConnect UK is requesting evaluations and recommendations of effective HR practices to solve its issues.</a:t>
            </a:r>
            <a:endParaRPr lang="en-GB" sz="15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46EE8FFF-F46E-4F66-0C29-386BEBD502F8}"/>
              </a:ext>
            </a:extLst>
          </p:cNvPr>
          <p:cNvSpPr txBox="1"/>
          <p:nvPr/>
        </p:nvSpPr>
        <p:spPr>
          <a:xfrm>
            <a:off x="384695" y="5323324"/>
            <a:ext cx="7602310" cy="1169551"/>
          </a:xfrm>
          <a:prstGeom prst="rect">
            <a:avLst/>
          </a:prstGeom>
          <a:solidFill>
            <a:schemeClr val="accent1">
              <a:lumMod val="20000"/>
              <a:lumOff val="80000"/>
            </a:schemeClr>
          </a:solidFill>
          <a:ln>
            <a:solidFill>
              <a:schemeClr val="accent2">
                <a:lumMod val="75000"/>
              </a:schemeClr>
            </a:solidFill>
          </a:ln>
        </p:spPr>
        <p:txBody>
          <a:bodyPr wrap="square">
            <a:spAutoFit/>
          </a:bodyPr>
          <a:lstStyle/>
          <a:p>
            <a:pPr marL="285750" indent="-285750">
              <a:buFont typeface="Arial" panose="020B0604020202020204" pitchFamily="34" charset="0"/>
              <a:buChar char="•"/>
            </a:pPr>
            <a:r>
              <a:rPr lang="en-GB" sz="1400" dirty="0">
                <a:solidFill>
                  <a:prstClr val="black"/>
                </a:solidFill>
                <a:latin typeface="Arial" panose="020B0604020202020204" pitchFamily="34" charset="0"/>
                <a:cs typeface="Arial" panose="020B0604020202020204" pitchFamily="34" charset="0"/>
              </a:rPr>
              <a:t>S</a:t>
            </a:r>
            <a:r>
              <a:rPr lang="en-GB" sz="1400" dirty="0">
                <a:latin typeface="Arial" panose="020B0604020202020204" pitchFamily="34" charset="0"/>
                <a:cs typeface="Arial" panose="020B0604020202020204" pitchFamily="34" charset="0"/>
              </a:rPr>
              <a:t>trategic HRM diagnostics and practices are important for change because HealthConnect UK’s workforce depends on highly skilled healthcare and technology employees.</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effectLst/>
                <a:latin typeface="Arial" panose="020B0604020202020204" pitchFamily="34" charset="0"/>
                <a:ea typeface="DengXian"/>
              </a:rPr>
              <a:t>By implementing strategic HRM it will allow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HealthConnect UK to </a:t>
            </a:r>
            <a:r>
              <a:rPr kumimoji="0" lang="en-GB" sz="1400" b="0" i="0" u="none" strike="noStrike" kern="1200" cap="none" spc="0" normalizeH="0" baseline="0" noProof="0" dirty="0">
                <a:ln>
                  <a:noFill/>
                </a:ln>
                <a:solidFill>
                  <a:prstClr val="black"/>
                </a:solidFill>
                <a:uLnTx/>
                <a:uFillTx/>
                <a:latin typeface="Arial" panose="020B0604020202020204" pitchFamily="34" charset="0"/>
                <a:cs typeface="Arial" panose="020B0604020202020204" pitchFamily="34" charset="0"/>
              </a:rPr>
              <a:t>at</a:t>
            </a:r>
            <a:r>
              <a:rPr lang="en-GB" sz="1400" dirty="0">
                <a:effectLst/>
                <a:latin typeface="Arial" panose="020B0604020202020204" pitchFamily="34" charset="0"/>
                <a:ea typeface="DengXian"/>
              </a:rPr>
              <a:t>tract, select, develop, motivate its workforce while retaining and increasing its’ performance effectively. </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28159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73C18-4205-3E5C-AE1D-4F1CF01B7E45}"/>
              </a:ext>
            </a:extLst>
          </p:cNvPr>
          <p:cNvSpPr>
            <a:spLocks noGrp="1"/>
          </p:cNvSpPr>
          <p:nvPr>
            <p:ph type="title"/>
          </p:nvPr>
        </p:nvSpPr>
        <p:spPr>
          <a:xfrm>
            <a:off x="0" y="0"/>
            <a:ext cx="7113727" cy="556727"/>
          </a:xfrm>
        </p:spPr>
        <p:txBody>
          <a:bodyPr>
            <a:normAutofit/>
          </a:bodyPr>
          <a:lstStyle/>
          <a:p>
            <a:r>
              <a:rPr lang="en-GB" sz="2800" b="1" u="sng" dirty="0">
                <a:solidFill>
                  <a:schemeClr val="accent2">
                    <a:lumMod val="75000"/>
                  </a:schemeClr>
                </a:solidFill>
                <a:latin typeface="Arial" panose="020B0604020202020204" pitchFamily="34" charset="0"/>
                <a:cs typeface="Arial" panose="020B0604020202020204" pitchFamily="34" charset="0"/>
              </a:rPr>
              <a:t>Strategic Importance of HR Management</a:t>
            </a:r>
          </a:p>
        </p:txBody>
      </p:sp>
      <p:sp>
        <p:nvSpPr>
          <p:cNvPr id="3" name="Slide Number Placeholder 2">
            <a:extLst>
              <a:ext uri="{FF2B5EF4-FFF2-40B4-BE49-F238E27FC236}">
                <a16:creationId xmlns:a16="http://schemas.microsoft.com/office/drawing/2014/main" id="{2B9FC83D-4EEB-5EFD-9A61-96F6BF6623F5}"/>
              </a:ext>
            </a:extLst>
          </p:cNvPr>
          <p:cNvSpPr>
            <a:spLocks noGrp="1"/>
          </p:cNvSpPr>
          <p:nvPr>
            <p:ph type="sldNum" sz="quarter" idx="12"/>
          </p:nvPr>
        </p:nvSpPr>
        <p:spPr>
          <a:xfrm>
            <a:off x="11832122" y="6492875"/>
            <a:ext cx="359878" cy="365125"/>
          </a:xfrm>
        </p:spPr>
        <p:txBody>
          <a:bodyPr/>
          <a:lstStyle/>
          <a:p>
            <a:pPr algn="l"/>
            <a:fld id="{5C3D8FB5-CB72-4853-B213-9AA847E6A80D}" type="slidenum">
              <a:rPr lang="en-GB" sz="2400" smtClean="0">
                <a:solidFill>
                  <a:schemeClr val="tx1"/>
                </a:solidFill>
                <a:latin typeface="Arial" panose="020B0604020202020204" pitchFamily="34" charset="0"/>
                <a:cs typeface="Arial" panose="020B0604020202020204" pitchFamily="34" charset="0"/>
              </a:rPr>
              <a:pPr algn="l"/>
              <a:t>3</a:t>
            </a:fld>
            <a:endParaRPr lang="en-GB" sz="2400" dirty="0">
              <a:solidFill>
                <a:schemeClr val="tx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54343F5-AE07-F759-955A-27D407D87EF0}"/>
              </a:ext>
            </a:extLst>
          </p:cNvPr>
          <p:cNvSpPr txBox="1"/>
          <p:nvPr/>
        </p:nvSpPr>
        <p:spPr>
          <a:xfrm>
            <a:off x="686189" y="747032"/>
            <a:ext cx="7310146" cy="2462213"/>
          </a:xfrm>
          <a:prstGeom prst="rect">
            <a:avLst/>
          </a:prstGeom>
          <a:solidFill>
            <a:schemeClr val="accent1">
              <a:lumMod val="20000"/>
              <a:lumOff val="80000"/>
            </a:schemeClr>
          </a:solidFill>
          <a:ln>
            <a:solidFill>
              <a:schemeClr val="accent2">
                <a:lumMod val="75000"/>
              </a:schemeClr>
            </a:solidFill>
          </a:ln>
        </p:spPr>
        <p:txBody>
          <a:bodyPr wrap="square">
            <a:spAutoFit/>
          </a:bodyPr>
          <a:lstStyle/>
          <a:p>
            <a:r>
              <a:rPr lang="en-GB" sz="1400" dirty="0">
                <a:latin typeface="Arial" panose="020B0604020202020204" pitchFamily="34" charset="0"/>
                <a:cs typeface="Arial" panose="020B0604020202020204" pitchFamily="34" charset="0"/>
              </a:rPr>
              <a:t>Strategic human resources management is crucial to HealthConnect UK’s organisational goals, by supporting both it’s employees and the HR department through strategic working.</a:t>
            </a:r>
          </a:p>
          <a:p>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Sustaining HealthConnect UK’s purpose.</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Developing a more employee centric culture.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Having a diverse, equitable, and inclusive work environment.</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Promoting teamwork.</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Focusing on employee advancement.</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Improving employee retention.</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Receiving regular employee feedback.</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Organizational flexibility.</a:t>
            </a:r>
          </a:p>
        </p:txBody>
      </p:sp>
      <p:sp>
        <p:nvSpPr>
          <p:cNvPr id="10" name="TextBox 9">
            <a:extLst>
              <a:ext uri="{FF2B5EF4-FFF2-40B4-BE49-F238E27FC236}">
                <a16:creationId xmlns:a16="http://schemas.microsoft.com/office/drawing/2014/main" id="{03FAC573-4729-0035-E755-96C9951FCBCA}"/>
              </a:ext>
            </a:extLst>
          </p:cNvPr>
          <p:cNvSpPr txBox="1"/>
          <p:nvPr/>
        </p:nvSpPr>
        <p:spPr>
          <a:xfrm>
            <a:off x="686189" y="3429000"/>
            <a:ext cx="2390192" cy="2677656"/>
          </a:xfrm>
          <a:prstGeom prst="rect">
            <a:avLst/>
          </a:prstGeom>
          <a:solidFill>
            <a:schemeClr val="accent1">
              <a:lumMod val="20000"/>
              <a:lumOff val="80000"/>
            </a:schemeClr>
          </a:solidFill>
          <a:ln>
            <a:solidFill>
              <a:schemeClr val="accent2">
                <a:lumMod val="75000"/>
              </a:schemeClr>
            </a:solidFill>
          </a:ln>
        </p:spPr>
        <p:txBody>
          <a:bodyPr wrap="square">
            <a:spAutoFit/>
          </a:bodyPr>
          <a:lstStyle/>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fundamental aim of strategic HRM is to generate organizational capability by ensuring that the organization has the skilled, engaged, committed and well-motivated employees it needs to achieve sustained competitive advantage. (Armstrong, 2014)</a:t>
            </a:r>
          </a:p>
        </p:txBody>
      </p:sp>
      <p:pic>
        <p:nvPicPr>
          <p:cNvPr id="11" name="Picture 10">
            <a:extLst>
              <a:ext uri="{FF2B5EF4-FFF2-40B4-BE49-F238E27FC236}">
                <a16:creationId xmlns:a16="http://schemas.microsoft.com/office/drawing/2014/main" id="{DDE7C5FF-19F6-409C-8126-80E2883A3F95}"/>
              </a:ext>
            </a:extLst>
          </p:cNvPr>
          <p:cNvPicPr>
            <a:picLocks noChangeAspect="1"/>
          </p:cNvPicPr>
          <p:nvPr/>
        </p:nvPicPr>
        <p:blipFill>
          <a:blip r:embed="rId2"/>
          <a:stretch>
            <a:fillRect/>
          </a:stretch>
        </p:blipFill>
        <p:spPr>
          <a:xfrm>
            <a:off x="3076381" y="3429000"/>
            <a:ext cx="4919953" cy="2681968"/>
          </a:xfrm>
          <a:prstGeom prst="rect">
            <a:avLst/>
          </a:prstGeom>
        </p:spPr>
      </p:pic>
    </p:spTree>
    <p:extLst>
      <p:ext uri="{BB962C8B-B14F-4D97-AF65-F5344CB8AC3E}">
        <p14:creationId xmlns:p14="http://schemas.microsoft.com/office/powerpoint/2010/main" val="742077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73C18-4205-3E5C-AE1D-4F1CF01B7E45}"/>
              </a:ext>
            </a:extLst>
          </p:cNvPr>
          <p:cNvSpPr>
            <a:spLocks noGrp="1"/>
          </p:cNvSpPr>
          <p:nvPr>
            <p:ph type="title"/>
          </p:nvPr>
        </p:nvSpPr>
        <p:spPr>
          <a:xfrm>
            <a:off x="1" y="1"/>
            <a:ext cx="3200399" cy="541176"/>
          </a:xfrm>
        </p:spPr>
        <p:txBody>
          <a:bodyPr>
            <a:normAutofit fontScale="90000"/>
          </a:bodyPr>
          <a:lstStyle/>
          <a:p>
            <a:r>
              <a:rPr lang="en-GB" sz="2800" b="1" u="sng" dirty="0">
                <a:solidFill>
                  <a:schemeClr val="accent2">
                    <a:lumMod val="75000"/>
                  </a:schemeClr>
                </a:solidFill>
                <a:latin typeface="Arial" panose="020B0604020202020204" pitchFamily="34" charset="0"/>
                <a:cs typeface="Arial" panose="020B0604020202020204" pitchFamily="34" charset="0"/>
              </a:rPr>
              <a:t>Workforce Planning</a:t>
            </a:r>
          </a:p>
        </p:txBody>
      </p:sp>
      <p:sp>
        <p:nvSpPr>
          <p:cNvPr id="3" name="Slide Number Placeholder 2">
            <a:extLst>
              <a:ext uri="{FF2B5EF4-FFF2-40B4-BE49-F238E27FC236}">
                <a16:creationId xmlns:a16="http://schemas.microsoft.com/office/drawing/2014/main" id="{F0359324-8908-3A1C-28E1-C90DF4BEE330}"/>
              </a:ext>
            </a:extLst>
          </p:cNvPr>
          <p:cNvSpPr>
            <a:spLocks noGrp="1"/>
          </p:cNvSpPr>
          <p:nvPr>
            <p:ph type="sldNum" sz="quarter" idx="12"/>
          </p:nvPr>
        </p:nvSpPr>
        <p:spPr>
          <a:xfrm>
            <a:off x="11914026" y="6469758"/>
            <a:ext cx="277974" cy="388242"/>
          </a:xfrm>
        </p:spPr>
        <p:txBody>
          <a:bodyPr/>
          <a:lstStyle/>
          <a:p>
            <a:pPr algn="ctr"/>
            <a:fld id="{5C3D8FB5-CB72-4853-B213-9AA847E6A80D}" type="slidenum">
              <a:rPr lang="en-GB" sz="2400" smtClean="0">
                <a:solidFill>
                  <a:schemeClr val="tx1"/>
                </a:solidFill>
                <a:latin typeface="Arial" panose="020B0604020202020204" pitchFamily="34" charset="0"/>
                <a:cs typeface="Arial" panose="020B0604020202020204" pitchFamily="34" charset="0"/>
              </a:rPr>
              <a:pPr algn="ctr"/>
              <a:t>4</a:t>
            </a:fld>
            <a:endParaRPr lang="en-GB" sz="2400" dirty="0">
              <a:solidFill>
                <a:schemeClr val="tx1"/>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41024E89-EF59-A487-49EB-07C821279377}"/>
              </a:ext>
            </a:extLst>
          </p:cNvPr>
          <p:cNvPicPr>
            <a:picLocks noChangeAspect="1"/>
          </p:cNvPicPr>
          <p:nvPr/>
        </p:nvPicPr>
        <p:blipFill>
          <a:blip r:embed="rId2"/>
          <a:stretch>
            <a:fillRect/>
          </a:stretch>
        </p:blipFill>
        <p:spPr>
          <a:xfrm>
            <a:off x="6255119" y="541176"/>
            <a:ext cx="5472965" cy="5436377"/>
          </a:xfrm>
          <a:prstGeom prst="rect">
            <a:avLst/>
          </a:prstGeom>
          <a:ln>
            <a:solidFill>
              <a:schemeClr val="accent2">
                <a:lumMod val="75000"/>
              </a:schemeClr>
            </a:solidFill>
          </a:ln>
        </p:spPr>
      </p:pic>
      <p:sp>
        <p:nvSpPr>
          <p:cNvPr id="8" name="TextBox 7">
            <a:extLst>
              <a:ext uri="{FF2B5EF4-FFF2-40B4-BE49-F238E27FC236}">
                <a16:creationId xmlns:a16="http://schemas.microsoft.com/office/drawing/2014/main" id="{24937F19-CBA2-FEA3-C606-7F7CF08F9744}"/>
              </a:ext>
            </a:extLst>
          </p:cNvPr>
          <p:cNvSpPr txBox="1"/>
          <p:nvPr/>
        </p:nvSpPr>
        <p:spPr>
          <a:xfrm>
            <a:off x="6255118" y="6017402"/>
            <a:ext cx="5429250" cy="523220"/>
          </a:xfrm>
          <a:prstGeom prst="rect">
            <a:avLst/>
          </a:prstGeom>
          <a:noFill/>
        </p:spPr>
        <p:txBody>
          <a:bodyPr wrap="square">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Adapted from: Pilbeam and Corbridge (2010) and Bramham (1994) and reproduced with kind permission of the CIPD</a:t>
            </a:r>
          </a:p>
        </p:txBody>
      </p:sp>
      <p:sp>
        <p:nvSpPr>
          <p:cNvPr id="10" name="TextBox 9">
            <a:extLst>
              <a:ext uri="{FF2B5EF4-FFF2-40B4-BE49-F238E27FC236}">
                <a16:creationId xmlns:a16="http://schemas.microsoft.com/office/drawing/2014/main" id="{28822919-CCD6-2510-5043-EF055D2D7B2C}"/>
              </a:ext>
            </a:extLst>
          </p:cNvPr>
          <p:cNvSpPr txBox="1"/>
          <p:nvPr/>
        </p:nvSpPr>
        <p:spPr>
          <a:xfrm>
            <a:off x="325993" y="531818"/>
            <a:ext cx="5929125" cy="1600438"/>
          </a:xfrm>
          <a:prstGeom prst="rect">
            <a:avLst/>
          </a:prstGeom>
          <a:solidFill>
            <a:schemeClr val="accent1">
              <a:lumMod val="20000"/>
              <a:lumOff val="80000"/>
            </a:schemeClr>
          </a:solidFill>
          <a:ln>
            <a:solidFill>
              <a:schemeClr val="accent2">
                <a:lumMod val="75000"/>
              </a:schemeClr>
            </a:solidFill>
          </a:ln>
        </p:spPr>
        <p:txBody>
          <a:bodyPr wrap="square">
            <a:spAutoFit/>
          </a:bodyPr>
          <a:lstStyle/>
          <a:p>
            <a:r>
              <a:rPr lang="en-GB" sz="1400" dirty="0">
                <a:latin typeface="Arial" panose="020B0604020202020204" pitchFamily="34" charset="0"/>
                <a:cs typeface="Arial" panose="020B0604020202020204" pitchFamily="34" charset="0"/>
              </a:rPr>
              <a:t>Bramham’s (1994) human resource planning (HRP) process according to the model, the HRP process goes through four main stages: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Stage 1: Analysis and investigation.</a:t>
            </a:r>
          </a:p>
          <a:p>
            <a:r>
              <a:rPr lang="en-GB" sz="1400" dirty="0">
                <a:latin typeface="Arial" panose="020B0604020202020204" pitchFamily="34" charset="0"/>
                <a:cs typeface="Arial" panose="020B0604020202020204" pitchFamily="34" charset="0"/>
              </a:rPr>
              <a:t>Stage 2: Forecasting.</a:t>
            </a:r>
          </a:p>
          <a:p>
            <a:r>
              <a:rPr lang="en-GB" sz="1400" dirty="0">
                <a:latin typeface="Arial" panose="020B0604020202020204" pitchFamily="34" charset="0"/>
                <a:cs typeface="Arial" panose="020B0604020202020204" pitchFamily="34" charset="0"/>
              </a:rPr>
              <a:t>Stage 3: Planning.</a:t>
            </a:r>
          </a:p>
          <a:p>
            <a:r>
              <a:rPr lang="en-GB" sz="1400" dirty="0">
                <a:latin typeface="Arial" panose="020B0604020202020204" pitchFamily="34" charset="0"/>
                <a:cs typeface="Arial" panose="020B0604020202020204" pitchFamily="34" charset="0"/>
              </a:rPr>
              <a:t>Stage 4: Implementation and control.</a:t>
            </a:r>
          </a:p>
        </p:txBody>
      </p:sp>
      <p:sp>
        <p:nvSpPr>
          <p:cNvPr id="12" name="TextBox 11">
            <a:extLst>
              <a:ext uri="{FF2B5EF4-FFF2-40B4-BE49-F238E27FC236}">
                <a16:creationId xmlns:a16="http://schemas.microsoft.com/office/drawing/2014/main" id="{C6C60FFF-4880-61E9-6B4A-784D20A45696}"/>
              </a:ext>
            </a:extLst>
          </p:cNvPr>
          <p:cNvSpPr txBox="1"/>
          <p:nvPr/>
        </p:nvSpPr>
        <p:spPr>
          <a:xfrm>
            <a:off x="325993" y="2454467"/>
            <a:ext cx="5929127" cy="2031325"/>
          </a:xfrm>
          <a:prstGeom prst="rect">
            <a:avLst/>
          </a:prstGeom>
          <a:solidFill>
            <a:schemeClr val="accent1">
              <a:lumMod val="20000"/>
              <a:lumOff val="80000"/>
            </a:schemeClr>
          </a:solidFill>
          <a:ln>
            <a:solidFill>
              <a:schemeClr val="accent2">
                <a:lumMod val="75000"/>
              </a:schemeClr>
            </a:solidFill>
          </a:ln>
        </p:spPr>
        <p:txBody>
          <a:bodyPr wrap="square">
            <a:spAutoFit/>
          </a:bodyPr>
          <a:lstStyle/>
          <a:p>
            <a:r>
              <a:rPr lang="en-GB" sz="1400" dirty="0">
                <a:latin typeface="Arial" panose="020B0604020202020204" pitchFamily="34" charset="0"/>
                <a:cs typeface="Arial" panose="020B0604020202020204" pitchFamily="34" charset="0"/>
              </a:rPr>
              <a:t>HealthConnect UK is growing, therefore HR needs to address:</a:t>
            </a:r>
          </a:p>
          <a:p>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How many healthcare professionals are needed?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How many technology specialists are needed?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What digital skills are employees missing?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Which roles are specialist or difficult to recruit?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Which employees are likely to leave?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What skills/roles will HealthConnect UK require in 2–3 years?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How can HealthConnect UK implement a meaningful plan?</a:t>
            </a:r>
          </a:p>
        </p:txBody>
      </p:sp>
      <p:sp>
        <p:nvSpPr>
          <p:cNvPr id="13" name="TextBox 12">
            <a:extLst>
              <a:ext uri="{FF2B5EF4-FFF2-40B4-BE49-F238E27FC236}">
                <a16:creationId xmlns:a16="http://schemas.microsoft.com/office/drawing/2014/main" id="{02AD1EBB-802F-7FDE-8ABA-9CBD3F40961E}"/>
              </a:ext>
            </a:extLst>
          </p:cNvPr>
          <p:cNvSpPr txBox="1"/>
          <p:nvPr/>
        </p:nvSpPr>
        <p:spPr>
          <a:xfrm>
            <a:off x="463916" y="4808003"/>
            <a:ext cx="5791203" cy="1169551"/>
          </a:xfrm>
          <a:prstGeom prst="rect">
            <a:avLst/>
          </a:prstGeom>
          <a:solidFill>
            <a:schemeClr val="accent1">
              <a:lumMod val="20000"/>
              <a:lumOff val="80000"/>
            </a:schemeClr>
          </a:solidFill>
          <a:ln>
            <a:solidFill>
              <a:schemeClr val="accent2">
                <a:lumMod val="75000"/>
              </a:schemeClr>
            </a:solidFill>
          </a:ln>
        </p:spPr>
        <p:txBody>
          <a:bodyPr wrap="square" rtlCol="0">
            <a:spAutoFit/>
          </a:bodyPr>
          <a:lstStyle/>
          <a:p>
            <a:r>
              <a:rPr lang="en-GB" sz="1400" dirty="0">
                <a:latin typeface="Arial" panose="020B0604020202020204" pitchFamily="34" charset="0"/>
                <a:cs typeface="Arial" panose="020B0604020202020204" pitchFamily="34" charset="0"/>
              </a:rPr>
              <a:t>HealthConnect UK will choose how to acquire these vital roles through;</a:t>
            </a:r>
          </a:p>
          <a:p>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Internal training and development</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External hiring of new talent</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Consultations of industry experts</a:t>
            </a:r>
          </a:p>
        </p:txBody>
      </p:sp>
    </p:spTree>
    <p:extLst>
      <p:ext uri="{BB962C8B-B14F-4D97-AF65-F5344CB8AC3E}">
        <p14:creationId xmlns:p14="http://schemas.microsoft.com/office/powerpoint/2010/main" val="39526826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73C18-4205-3E5C-AE1D-4F1CF01B7E45}"/>
              </a:ext>
            </a:extLst>
          </p:cNvPr>
          <p:cNvSpPr>
            <a:spLocks noGrp="1"/>
          </p:cNvSpPr>
          <p:nvPr>
            <p:ph type="title"/>
          </p:nvPr>
        </p:nvSpPr>
        <p:spPr>
          <a:xfrm>
            <a:off x="0" y="0"/>
            <a:ext cx="4043956" cy="519404"/>
          </a:xfrm>
        </p:spPr>
        <p:txBody>
          <a:bodyPr>
            <a:normAutofit/>
          </a:bodyPr>
          <a:lstStyle/>
          <a:p>
            <a:r>
              <a:rPr lang="en-GB" sz="2800" b="1" u="sng" dirty="0">
                <a:solidFill>
                  <a:schemeClr val="accent2">
                    <a:lumMod val="75000"/>
                  </a:schemeClr>
                </a:solidFill>
                <a:latin typeface="Arial" panose="020B0604020202020204" pitchFamily="34" charset="0"/>
                <a:cs typeface="Arial" panose="020B0604020202020204" pitchFamily="34" charset="0"/>
              </a:rPr>
              <a:t>Skill Gap Identification</a:t>
            </a:r>
          </a:p>
        </p:txBody>
      </p:sp>
      <p:sp>
        <p:nvSpPr>
          <p:cNvPr id="3" name="Slide Number Placeholder 2">
            <a:extLst>
              <a:ext uri="{FF2B5EF4-FFF2-40B4-BE49-F238E27FC236}">
                <a16:creationId xmlns:a16="http://schemas.microsoft.com/office/drawing/2014/main" id="{6E09CB7B-8AFF-9927-CAFB-9A961CB24817}"/>
              </a:ext>
            </a:extLst>
          </p:cNvPr>
          <p:cNvSpPr>
            <a:spLocks noGrp="1"/>
          </p:cNvSpPr>
          <p:nvPr>
            <p:ph type="sldNum" sz="quarter" idx="12"/>
          </p:nvPr>
        </p:nvSpPr>
        <p:spPr>
          <a:xfrm>
            <a:off x="11869446" y="6492875"/>
            <a:ext cx="322554" cy="365125"/>
          </a:xfrm>
        </p:spPr>
        <p:txBody>
          <a:bodyPr/>
          <a:lstStyle/>
          <a:p>
            <a:pPr algn="l"/>
            <a:fld id="{5C3D8FB5-CB72-4853-B213-9AA847E6A80D}" type="slidenum">
              <a:rPr lang="en-GB" sz="2400" smtClean="0">
                <a:solidFill>
                  <a:schemeClr val="tx1"/>
                </a:solidFill>
                <a:latin typeface="Arial" panose="020B0604020202020204" pitchFamily="34" charset="0"/>
                <a:cs typeface="Arial" panose="020B0604020202020204" pitchFamily="34" charset="0"/>
              </a:rPr>
              <a:pPr algn="l"/>
              <a:t>5</a:t>
            </a:fld>
            <a:endParaRPr lang="en-GB" sz="2400" dirty="0">
              <a:solidFill>
                <a:schemeClr val="tx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B455E1DB-17FF-1112-62A9-2E7AE5B8EC3A}"/>
              </a:ext>
            </a:extLst>
          </p:cNvPr>
          <p:cNvPicPr>
            <a:picLocks noChangeAspect="1"/>
          </p:cNvPicPr>
          <p:nvPr/>
        </p:nvPicPr>
        <p:blipFill>
          <a:blip r:embed="rId2"/>
          <a:stretch>
            <a:fillRect/>
          </a:stretch>
        </p:blipFill>
        <p:spPr>
          <a:xfrm>
            <a:off x="2423066" y="4248627"/>
            <a:ext cx="4761615" cy="2609373"/>
          </a:xfrm>
          <a:prstGeom prst="rect">
            <a:avLst/>
          </a:prstGeom>
        </p:spPr>
      </p:pic>
      <p:sp>
        <p:nvSpPr>
          <p:cNvPr id="6" name="TextBox 5">
            <a:extLst>
              <a:ext uri="{FF2B5EF4-FFF2-40B4-BE49-F238E27FC236}">
                <a16:creationId xmlns:a16="http://schemas.microsoft.com/office/drawing/2014/main" id="{08F9A9B8-FA37-3B30-927C-2BFF25C9579D}"/>
              </a:ext>
            </a:extLst>
          </p:cNvPr>
          <p:cNvSpPr txBox="1"/>
          <p:nvPr/>
        </p:nvSpPr>
        <p:spPr>
          <a:xfrm>
            <a:off x="6503438" y="2217302"/>
            <a:ext cx="2981132" cy="1600438"/>
          </a:xfrm>
          <a:prstGeom prst="rect">
            <a:avLst/>
          </a:prstGeom>
          <a:solidFill>
            <a:schemeClr val="accent1">
              <a:lumMod val="20000"/>
              <a:lumOff val="80000"/>
            </a:schemeClr>
          </a:solidFill>
          <a:ln>
            <a:solidFill>
              <a:schemeClr val="accent1">
                <a:lumMod val="75000"/>
              </a:schemeClr>
            </a:solidFill>
          </a:ln>
        </p:spPr>
        <p:txBody>
          <a:bodyPr wrap="square">
            <a:spAutoFit/>
          </a:bodyPr>
          <a:lstStyle/>
          <a:p>
            <a:r>
              <a:rPr lang="en-GB" sz="1400" b="1" u="sng" dirty="0">
                <a:latin typeface="Arial" panose="020B0604020202020204" pitchFamily="34" charset="0"/>
                <a:cs typeface="Arial" panose="020B0604020202020204" pitchFamily="34" charset="0"/>
              </a:rPr>
              <a:t>Action Strategies to Close Gaps</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Upskill / Train</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Reskill</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Hire / Contract</a:t>
            </a:r>
          </a:p>
        </p:txBody>
      </p:sp>
      <p:sp>
        <p:nvSpPr>
          <p:cNvPr id="8" name="TextBox 7">
            <a:extLst>
              <a:ext uri="{FF2B5EF4-FFF2-40B4-BE49-F238E27FC236}">
                <a16:creationId xmlns:a16="http://schemas.microsoft.com/office/drawing/2014/main" id="{E9181ACB-E169-0B26-10B9-77E8A8B887DD}"/>
              </a:ext>
            </a:extLst>
          </p:cNvPr>
          <p:cNvSpPr txBox="1"/>
          <p:nvPr/>
        </p:nvSpPr>
        <p:spPr>
          <a:xfrm>
            <a:off x="3639863" y="2217302"/>
            <a:ext cx="2328023" cy="1600438"/>
          </a:xfrm>
          <a:prstGeom prst="rect">
            <a:avLst/>
          </a:prstGeom>
          <a:solidFill>
            <a:schemeClr val="accent1">
              <a:lumMod val="20000"/>
              <a:lumOff val="80000"/>
            </a:schemeClr>
          </a:solidFill>
          <a:ln>
            <a:solidFill>
              <a:schemeClr val="accent1">
                <a:lumMod val="75000"/>
              </a:schemeClr>
            </a:solidFill>
          </a:ln>
        </p:spPr>
        <p:txBody>
          <a:bodyPr wrap="square">
            <a:spAutoFit/>
          </a:bodyPr>
          <a:lstStyle/>
          <a:p>
            <a:r>
              <a:rPr lang="en-GB" sz="1400" b="1" u="sng" dirty="0">
                <a:latin typeface="Arial" panose="020B0604020202020204" pitchFamily="34" charset="0"/>
                <a:cs typeface="Arial" panose="020B0604020202020204" pitchFamily="34" charset="0"/>
              </a:rPr>
              <a:t>Key Types of Skills Gaps </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Knowledge Gaps</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Individual Skill Gaps</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Performance Gaps</a:t>
            </a:r>
          </a:p>
        </p:txBody>
      </p:sp>
      <p:sp>
        <p:nvSpPr>
          <p:cNvPr id="10" name="TextBox 9">
            <a:extLst>
              <a:ext uri="{FF2B5EF4-FFF2-40B4-BE49-F238E27FC236}">
                <a16:creationId xmlns:a16="http://schemas.microsoft.com/office/drawing/2014/main" id="{B10AC1EF-D685-B896-520C-8CA489EAAF75}"/>
              </a:ext>
            </a:extLst>
          </p:cNvPr>
          <p:cNvSpPr txBox="1"/>
          <p:nvPr/>
        </p:nvSpPr>
        <p:spPr>
          <a:xfrm>
            <a:off x="0" y="1786414"/>
            <a:ext cx="3251719" cy="2462213"/>
          </a:xfrm>
          <a:prstGeom prst="rect">
            <a:avLst/>
          </a:prstGeom>
          <a:solidFill>
            <a:schemeClr val="accent1">
              <a:lumMod val="20000"/>
              <a:lumOff val="80000"/>
            </a:schemeClr>
          </a:solidFill>
          <a:ln>
            <a:solidFill>
              <a:schemeClr val="accent1">
                <a:lumMod val="75000"/>
              </a:schemeClr>
            </a:solidFill>
          </a:ln>
        </p:spPr>
        <p:txBody>
          <a:bodyPr wrap="square">
            <a:spAutoFit/>
          </a:bodyPr>
          <a:lstStyle/>
          <a:p>
            <a:r>
              <a:rPr lang="en-GB" sz="1400" b="1" u="sng" dirty="0">
                <a:latin typeface="Arial" panose="020B0604020202020204" pitchFamily="34" charset="0"/>
                <a:cs typeface="Arial" panose="020B0604020202020204" pitchFamily="34" charset="0"/>
              </a:rPr>
              <a:t>How to Identify Skill Gaps </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Define Business Goals</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Build a Skills Inventory</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Determine Required Competencies</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Assess Current Capabilities</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Compare and Prioritize</a:t>
            </a:r>
          </a:p>
        </p:txBody>
      </p:sp>
      <p:sp>
        <p:nvSpPr>
          <p:cNvPr id="11" name="Arrow: Right 10">
            <a:extLst>
              <a:ext uri="{FF2B5EF4-FFF2-40B4-BE49-F238E27FC236}">
                <a16:creationId xmlns:a16="http://schemas.microsoft.com/office/drawing/2014/main" id="{04BE28CF-DDB5-9093-4D8E-982D8E8FBE24}"/>
              </a:ext>
            </a:extLst>
          </p:cNvPr>
          <p:cNvSpPr/>
          <p:nvPr/>
        </p:nvSpPr>
        <p:spPr>
          <a:xfrm>
            <a:off x="5967886" y="2894880"/>
            <a:ext cx="541175" cy="43312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ED91D244-6E09-D76A-CCFE-EFCAB330B9AA}"/>
              </a:ext>
            </a:extLst>
          </p:cNvPr>
          <p:cNvSpPr/>
          <p:nvPr/>
        </p:nvSpPr>
        <p:spPr>
          <a:xfrm>
            <a:off x="3251719" y="2898257"/>
            <a:ext cx="401216" cy="44786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C5F70804-530F-1C26-877A-61EA158F82AE}"/>
              </a:ext>
            </a:extLst>
          </p:cNvPr>
          <p:cNvSpPr txBox="1"/>
          <p:nvPr/>
        </p:nvSpPr>
        <p:spPr>
          <a:xfrm>
            <a:off x="234343" y="716094"/>
            <a:ext cx="9225644" cy="738664"/>
          </a:xfrm>
          <a:prstGeom prst="rect">
            <a:avLst/>
          </a:prstGeom>
          <a:solidFill>
            <a:schemeClr val="accent1">
              <a:lumMod val="20000"/>
              <a:lumOff val="80000"/>
            </a:schemeClr>
          </a:solidFill>
          <a:ln>
            <a:solidFill>
              <a:schemeClr val="accent1">
                <a:lumMod val="75000"/>
              </a:schemeClr>
            </a:solidFill>
          </a:ln>
        </p:spPr>
        <p:txBody>
          <a:bodyPr wrap="square">
            <a:spAutoFit/>
          </a:bodyPr>
          <a:lstStyle/>
          <a:p>
            <a:r>
              <a:rPr lang="en-GB" sz="1400" dirty="0">
                <a:latin typeface="Arial" panose="020B0604020202020204" pitchFamily="34" charset="0"/>
                <a:cs typeface="Arial" panose="020B0604020202020204" pitchFamily="34" charset="0"/>
              </a:rPr>
              <a:t>HealthConnect UK has to address what skill gap its employees have and how to navigate them. Traditional businesses are adopting new technologies to navigate a more extensive and challenging transformation of their operating processes. (Morakinyo et al, 2024)</a:t>
            </a:r>
          </a:p>
        </p:txBody>
      </p:sp>
    </p:spTree>
    <p:extLst>
      <p:ext uri="{BB962C8B-B14F-4D97-AF65-F5344CB8AC3E}">
        <p14:creationId xmlns:p14="http://schemas.microsoft.com/office/powerpoint/2010/main" val="3935782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73C18-4205-3E5C-AE1D-4F1CF01B7E45}"/>
              </a:ext>
            </a:extLst>
          </p:cNvPr>
          <p:cNvSpPr>
            <a:spLocks noGrp="1"/>
          </p:cNvSpPr>
          <p:nvPr>
            <p:ph type="title"/>
          </p:nvPr>
        </p:nvSpPr>
        <p:spPr>
          <a:xfrm>
            <a:off x="1" y="0"/>
            <a:ext cx="3834882" cy="528735"/>
          </a:xfrm>
        </p:spPr>
        <p:txBody>
          <a:bodyPr>
            <a:normAutofit fontScale="90000"/>
          </a:bodyPr>
          <a:lstStyle/>
          <a:p>
            <a:r>
              <a:rPr lang="en-GB" sz="2800" b="1" u="sng" dirty="0">
                <a:solidFill>
                  <a:schemeClr val="accent2">
                    <a:lumMod val="75000"/>
                  </a:schemeClr>
                </a:solidFill>
                <a:latin typeface="Arial" panose="020B0604020202020204" pitchFamily="34" charset="0"/>
                <a:cs typeface="Arial" panose="020B0604020202020204" pitchFamily="34" charset="0"/>
              </a:rPr>
              <a:t>Recruitment Challenges</a:t>
            </a:r>
          </a:p>
        </p:txBody>
      </p:sp>
      <p:sp>
        <p:nvSpPr>
          <p:cNvPr id="3" name="Slide Number Placeholder 2">
            <a:extLst>
              <a:ext uri="{FF2B5EF4-FFF2-40B4-BE49-F238E27FC236}">
                <a16:creationId xmlns:a16="http://schemas.microsoft.com/office/drawing/2014/main" id="{3FB77221-1AED-8A01-F228-E6EBD54178BA}"/>
              </a:ext>
            </a:extLst>
          </p:cNvPr>
          <p:cNvSpPr>
            <a:spLocks noGrp="1"/>
          </p:cNvSpPr>
          <p:nvPr>
            <p:ph type="sldNum" sz="quarter" idx="12"/>
          </p:nvPr>
        </p:nvSpPr>
        <p:spPr>
          <a:xfrm>
            <a:off x="11804130" y="6492875"/>
            <a:ext cx="387870" cy="365125"/>
          </a:xfrm>
        </p:spPr>
        <p:txBody>
          <a:bodyPr/>
          <a:lstStyle/>
          <a:p>
            <a:pPr algn="l"/>
            <a:fld id="{5C3D8FB5-CB72-4853-B213-9AA847E6A80D}" type="slidenum">
              <a:rPr lang="en-GB" sz="2400" smtClean="0">
                <a:solidFill>
                  <a:schemeClr val="tx1"/>
                </a:solidFill>
                <a:latin typeface="Arial" panose="020B0604020202020204" pitchFamily="34" charset="0"/>
                <a:cs typeface="Arial" panose="020B0604020202020204" pitchFamily="34" charset="0"/>
              </a:rPr>
              <a:pPr algn="l"/>
              <a:t>6</a:t>
            </a:fld>
            <a:endParaRPr lang="en-GB" sz="2400" dirty="0">
              <a:solidFill>
                <a:schemeClr val="tx1"/>
              </a:solidFill>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8E60C303-B036-C825-EF07-1C7C9F185E8B}"/>
              </a:ext>
            </a:extLst>
          </p:cNvPr>
          <p:cNvGraphicFramePr>
            <a:graphicFrameLocks noGrp="1"/>
          </p:cNvGraphicFramePr>
          <p:nvPr>
            <p:extLst>
              <p:ext uri="{D42A27DB-BD31-4B8C-83A1-F6EECF244321}">
                <p14:modId xmlns:p14="http://schemas.microsoft.com/office/powerpoint/2010/main" val="2406828490"/>
              </p:ext>
            </p:extLst>
          </p:nvPr>
        </p:nvGraphicFramePr>
        <p:xfrm>
          <a:off x="436464" y="2153469"/>
          <a:ext cx="7802467" cy="4104261"/>
        </p:xfrm>
        <a:graphic>
          <a:graphicData uri="http://schemas.openxmlformats.org/drawingml/2006/table">
            <a:tbl>
              <a:tblPr firstRow="1" bandRow="1">
                <a:tableStyleId>{5C22544A-7EE6-4342-B048-85BDC9FD1C3A}</a:tableStyleId>
              </a:tblPr>
              <a:tblGrid>
                <a:gridCol w="3038846">
                  <a:extLst>
                    <a:ext uri="{9D8B030D-6E8A-4147-A177-3AD203B41FA5}">
                      <a16:colId xmlns:a16="http://schemas.microsoft.com/office/drawing/2014/main" val="917615533"/>
                    </a:ext>
                  </a:extLst>
                </a:gridCol>
                <a:gridCol w="4763621">
                  <a:extLst>
                    <a:ext uri="{9D8B030D-6E8A-4147-A177-3AD203B41FA5}">
                      <a16:colId xmlns:a16="http://schemas.microsoft.com/office/drawing/2014/main" val="562462342"/>
                    </a:ext>
                  </a:extLst>
                </a:gridCol>
              </a:tblGrid>
              <a:tr h="586323">
                <a:tc>
                  <a:txBody>
                    <a:bodyPr/>
                    <a:lstStyle/>
                    <a:p>
                      <a:pPr algn="ctr"/>
                      <a:r>
                        <a:rPr lang="en-GB" sz="1400" u="sng" dirty="0">
                          <a:solidFill>
                            <a:schemeClr val="tx1"/>
                          </a:solidFill>
                          <a:latin typeface="Arial" panose="020B0604020202020204" pitchFamily="34" charset="0"/>
                          <a:cs typeface="Arial" panose="020B0604020202020204" pitchFamily="34" charset="0"/>
                        </a:rPr>
                        <a:t>Industry Challenge</a:t>
                      </a:r>
                    </a:p>
                  </a:txBody>
                  <a:tcPr anchor="ctr"/>
                </a:tc>
                <a:tc>
                  <a:txBody>
                    <a:bodyPr/>
                    <a:lstStyle/>
                    <a:p>
                      <a:pPr algn="ctr"/>
                      <a:r>
                        <a:rPr lang="en-GB" sz="1400" u="sng" dirty="0">
                          <a:solidFill>
                            <a:schemeClr val="tx1"/>
                          </a:solidFill>
                          <a:latin typeface="Arial" panose="020B0604020202020204" pitchFamily="34" charset="0"/>
                          <a:cs typeface="Arial" panose="020B0604020202020204" pitchFamily="34" charset="0"/>
                        </a:rPr>
                        <a:t>Reason for Challenge</a:t>
                      </a:r>
                    </a:p>
                  </a:txBody>
                  <a:tcPr anchor="ctr"/>
                </a:tc>
                <a:extLst>
                  <a:ext uri="{0D108BD9-81ED-4DB2-BD59-A6C34878D82A}">
                    <a16:rowId xmlns:a16="http://schemas.microsoft.com/office/drawing/2014/main" val="3303227103"/>
                  </a:ext>
                </a:extLst>
              </a:tr>
              <a:tr h="586323">
                <a:tc>
                  <a:txBody>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High-Demand Roles</a:t>
                      </a:r>
                    </a:p>
                  </a:txBody>
                  <a:tcPr anchor="ctr"/>
                </a:tc>
                <a:tc>
                  <a:txBody>
                    <a:bodyPr/>
                    <a:lstStyle/>
                    <a:p>
                      <a:pPr algn="ctr"/>
                      <a:r>
                        <a:rPr lang="en-GB" sz="1400" dirty="0">
                          <a:latin typeface="Arial" panose="020B0604020202020204" pitchFamily="34" charset="0"/>
                          <a:cs typeface="Arial" panose="020B0604020202020204" pitchFamily="34" charset="0"/>
                        </a:rPr>
                        <a:t>Remain vacant for months due to this hyper-specialised criteria.</a:t>
                      </a:r>
                    </a:p>
                  </a:txBody>
                  <a:tcPr anchor="ctr"/>
                </a:tc>
                <a:extLst>
                  <a:ext uri="{0D108BD9-81ED-4DB2-BD59-A6C34878D82A}">
                    <a16:rowId xmlns:a16="http://schemas.microsoft.com/office/drawing/2014/main" val="2780528412"/>
                  </a:ext>
                </a:extLst>
              </a:tr>
              <a:tr h="586323">
                <a:tc>
                  <a:txBody>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Intense Salary Competition</a:t>
                      </a:r>
                    </a:p>
                  </a:txBody>
                  <a:tcPr anchor="ctr"/>
                </a:tc>
                <a:tc>
                  <a:txBody>
                    <a:bodyPr/>
                    <a:lstStyle/>
                    <a:p>
                      <a:pPr algn="ctr"/>
                      <a:r>
                        <a:rPr lang="en-GB" sz="1400" dirty="0">
                          <a:latin typeface="Arial" panose="020B0604020202020204" pitchFamily="34" charset="0"/>
                          <a:cs typeface="Arial" panose="020B0604020202020204" pitchFamily="34" charset="0"/>
                        </a:rPr>
                        <a:t>Operate on tighter margins than standard firms</a:t>
                      </a:r>
                    </a:p>
                  </a:txBody>
                  <a:tcPr anchor="ctr"/>
                </a:tc>
                <a:extLst>
                  <a:ext uri="{0D108BD9-81ED-4DB2-BD59-A6C34878D82A}">
                    <a16:rowId xmlns:a16="http://schemas.microsoft.com/office/drawing/2014/main" val="143020265"/>
                  </a:ext>
                </a:extLst>
              </a:tr>
              <a:tr h="586323">
                <a:tc>
                  <a:txBody>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Vetting Delays</a:t>
                      </a:r>
                    </a:p>
                  </a:txBody>
                  <a:tcPr anchor="ctr"/>
                </a:tc>
                <a:tc>
                  <a:txBody>
                    <a:bodyPr/>
                    <a:lstStyle/>
                    <a:p>
                      <a:pPr algn="ctr"/>
                      <a:r>
                        <a:rPr lang="en-GB" sz="1400" dirty="0">
                          <a:latin typeface="Arial" panose="020B0604020202020204" pitchFamily="34" charset="0"/>
                          <a:cs typeface="Arial" panose="020B0604020202020204" pitchFamily="34" charset="0"/>
                        </a:rPr>
                        <a:t>Background checks and rigorous vetting.</a:t>
                      </a:r>
                    </a:p>
                  </a:txBody>
                  <a:tcPr anchor="ctr"/>
                </a:tc>
                <a:extLst>
                  <a:ext uri="{0D108BD9-81ED-4DB2-BD59-A6C34878D82A}">
                    <a16:rowId xmlns:a16="http://schemas.microsoft.com/office/drawing/2014/main" val="1684571574"/>
                  </a:ext>
                </a:extLst>
              </a:tr>
              <a:tr h="586323">
                <a:tc>
                  <a:txBody>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Onboarding Friction</a:t>
                      </a:r>
                    </a:p>
                  </a:txBody>
                  <a:tcPr anchor="ctr"/>
                </a:tc>
                <a:tc>
                  <a:txBody>
                    <a:bodyPr/>
                    <a:lstStyle/>
                    <a:p>
                      <a:pPr algn="ctr"/>
                      <a:r>
                        <a:rPr lang="en-GB" sz="1400" dirty="0">
                          <a:latin typeface="Arial" panose="020B0604020202020204" pitchFamily="34" charset="0"/>
                          <a:cs typeface="Arial" panose="020B0604020202020204" pitchFamily="34" charset="0"/>
                        </a:rPr>
                        <a:t>Lengthy internal compliance.</a:t>
                      </a:r>
                    </a:p>
                  </a:txBody>
                  <a:tcPr anchor="ctr"/>
                </a:tc>
                <a:extLst>
                  <a:ext uri="{0D108BD9-81ED-4DB2-BD59-A6C34878D82A}">
                    <a16:rowId xmlns:a16="http://schemas.microsoft.com/office/drawing/2014/main" val="789971888"/>
                  </a:ext>
                </a:extLst>
              </a:tr>
              <a:tr h="586323">
                <a:tc>
                  <a:txBody>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Long Vacancy Cycles</a:t>
                      </a:r>
                    </a:p>
                  </a:txBody>
                  <a:tcPr anchor="ctr"/>
                </a:tc>
                <a:tc>
                  <a:txBody>
                    <a:bodyPr/>
                    <a:lstStyle/>
                    <a:p>
                      <a:pPr algn="ctr"/>
                      <a:r>
                        <a:rPr lang="en-GB" sz="1400" dirty="0">
                          <a:latin typeface="Arial" panose="020B0604020202020204" pitchFamily="34" charset="0"/>
                          <a:cs typeface="Arial" panose="020B0604020202020204" pitchFamily="34" charset="0"/>
                        </a:rPr>
                        <a:t>Typically up to sixty days or more.</a:t>
                      </a:r>
                    </a:p>
                  </a:txBody>
                  <a:tcPr anchor="ctr"/>
                </a:tc>
                <a:extLst>
                  <a:ext uri="{0D108BD9-81ED-4DB2-BD59-A6C34878D82A}">
                    <a16:rowId xmlns:a16="http://schemas.microsoft.com/office/drawing/2014/main" val="1876420751"/>
                  </a:ext>
                </a:extLst>
              </a:tr>
              <a:tr h="586323">
                <a:tc>
                  <a:txBody>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Rapid Technological Obsolescence</a:t>
                      </a:r>
                    </a:p>
                  </a:txBody>
                  <a:tcPr anchor="ctr"/>
                </a:tc>
                <a:tc>
                  <a:txBody>
                    <a:bodyPr/>
                    <a:lstStyle/>
                    <a:p>
                      <a:pPr algn="ctr"/>
                      <a:r>
                        <a:rPr lang="en-GB" sz="1400" dirty="0">
                          <a:latin typeface="Arial" panose="020B0604020202020204" pitchFamily="34" charset="0"/>
                          <a:cs typeface="Arial" panose="020B0604020202020204" pitchFamily="34" charset="0"/>
                        </a:rPr>
                        <a:t>Technology shifting at a lightning pace.</a:t>
                      </a:r>
                    </a:p>
                  </a:txBody>
                  <a:tcPr anchor="ctr"/>
                </a:tc>
                <a:extLst>
                  <a:ext uri="{0D108BD9-81ED-4DB2-BD59-A6C34878D82A}">
                    <a16:rowId xmlns:a16="http://schemas.microsoft.com/office/drawing/2014/main" val="3687296933"/>
                  </a:ext>
                </a:extLst>
              </a:tr>
            </a:tbl>
          </a:graphicData>
        </a:graphic>
      </p:graphicFrame>
      <p:sp>
        <p:nvSpPr>
          <p:cNvPr id="8" name="TextBox 7">
            <a:extLst>
              <a:ext uri="{FF2B5EF4-FFF2-40B4-BE49-F238E27FC236}">
                <a16:creationId xmlns:a16="http://schemas.microsoft.com/office/drawing/2014/main" id="{E745E388-FD86-F14B-676A-964F4F40E90F}"/>
              </a:ext>
            </a:extLst>
          </p:cNvPr>
          <p:cNvSpPr txBox="1"/>
          <p:nvPr/>
        </p:nvSpPr>
        <p:spPr>
          <a:xfrm>
            <a:off x="436464" y="1630249"/>
            <a:ext cx="7802467" cy="523220"/>
          </a:xfrm>
          <a:prstGeom prst="rect">
            <a:avLst/>
          </a:prstGeom>
          <a:solidFill>
            <a:schemeClr val="accent1">
              <a:lumMod val="20000"/>
              <a:lumOff val="80000"/>
            </a:schemeClr>
          </a:solidFill>
          <a:ln>
            <a:solidFill>
              <a:schemeClr val="accent1">
                <a:lumMod val="75000"/>
              </a:schemeClr>
            </a:solidFill>
          </a:ln>
        </p:spPr>
        <p:txBody>
          <a:bodyPr wrap="square">
            <a:spAutoFit/>
          </a:bodyPr>
          <a:lstStyle/>
          <a:p>
            <a:r>
              <a:rPr lang="en-GB" sz="1400" dirty="0">
                <a:latin typeface="Arial" panose="020B0604020202020204" pitchFamily="34" charset="0"/>
                <a:cs typeface="Arial" panose="020B0604020202020204" pitchFamily="34" charset="0"/>
              </a:rPr>
              <a:t>The primary recruitment challenges in HealthConnect UK span across several key operational, financial, technological and regulatory bottlenecks.</a:t>
            </a:r>
          </a:p>
        </p:txBody>
      </p:sp>
      <p:sp>
        <p:nvSpPr>
          <p:cNvPr id="10" name="TextBox 9">
            <a:extLst>
              <a:ext uri="{FF2B5EF4-FFF2-40B4-BE49-F238E27FC236}">
                <a16:creationId xmlns:a16="http://schemas.microsoft.com/office/drawing/2014/main" id="{5D7E46DA-55C1-E416-0748-3FE2D72FCDB5}"/>
              </a:ext>
            </a:extLst>
          </p:cNvPr>
          <p:cNvSpPr txBox="1"/>
          <p:nvPr/>
        </p:nvSpPr>
        <p:spPr>
          <a:xfrm>
            <a:off x="436465" y="634483"/>
            <a:ext cx="7802466" cy="738664"/>
          </a:xfrm>
          <a:prstGeom prst="rect">
            <a:avLst/>
          </a:prstGeom>
          <a:solidFill>
            <a:schemeClr val="accent1">
              <a:lumMod val="20000"/>
              <a:lumOff val="80000"/>
            </a:schemeClr>
          </a:solidFill>
          <a:ln>
            <a:solidFill>
              <a:schemeClr val="accent1">
                <a:lumMod val="75000"/>
              </a:schemeClr>
            </a:solidFill>
          </a:ln>
        </p:spPr>
        <p:txBody>
          <a:bodyPr wrap="square">
            <a:spAutoFit/>
          </a:bodyPr>
          <a:lstStyle/>
          <a:p>
            <a:r>
              <a:rPr lang="en-GB" sz="1400" dirty="0">
                <a:latin typeface="Arial" panose="020B0604020202020204" pitchFamily="34" charset="0"/>
                <a:cs typeface="Arial" panose="020B0604020202020204" pitchFamily="34" charset="0"/>
              </a:rPr>
              <a:t>Not only are there specific shortages of particular skills such as in manufacturing, construction and plumbing, health and social care, but employers also struggle to find employees with the ‘core generic skills’ of communication, literacy and numeracy. (Leatherbarrow, 2018) </a:t>
            </a:r>
          </a:p>
        </p:txBody>
      </p:sp>
    </p:spTree>
    <p:extLst>
      <p:ext uri="{BB962C8B-B14F-4D97-AF65-F5344CB8AC3E}">
        <p14:creationId xmlns:p14="http://schemas.microsoft.com/office/powerpoint/2010/main" val="2246308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73C18-4205-3E5C-AE1D-4F1CF01B7E45}"/>
              </a:ext>
            </a:extLst>
          </p:cNvPr>
          <p:cNvSpPr>
            <a:spLocks noGrp="1"/>
          </p:cNvSpPr>
          <p:nvPr>
            <p:ph type="title"/>
          </p:nvPr>
        </p:nvSpPr>
        <p:spPr>
          <a:xfrm>
            <a:off x="0" y="0"/>
            <a:ext cx="7464490" cy="631371"/>
          </a:xfrm>
        </p:spPr>
        <p:txBody>
          <a:bodyPr>
            <a:normAutofit/>
          </a:bodyPr>
          <a:lstStyle/>
          <a:p>
            <a:r>
              <a:rPr lang="en-GB" sz="2800" b="1" u="sng" dirty="0">
                <a:solidFill>
                  <a:schemeClr val="accent2">
                    <a:lumMod val="75000"/>
                  </a:schemeClr>
                </a:solidFill>
                <a:latin typeface="Arial" panose="020B0604020202020204" pitchFamily="34" charset="0"/>
                <a:cs typeface="Arial" panose="020B0604020202020204" pitchFamily="34" charset="0"/>
              </a:rPr>
              <a:t>Recruitment Methods:</a:t>
            </a:r>
            <a:r>
              <a:rPr lang="en-GB" sz="2800" b="1" dirty="0">
                <a:solidFill>
                  <a:schemeClr val="accent2">
                    <a:lumMod val="75000"/>
                  </a:schemeClr>
                </a:solidFill>
                <a:latin typeface="Arial" panose="020B0604020202020204" pitchFamily="34" charset="0"/>
                <a:cs typeface="Arial" panose="020B0604020202020204" pitchFamily="34" charset="0"/>
              </a:rPr>
              <a:t> Internal vs. External</a:t>
            </a:r>
            <a:endParaRPr lang="en-GB" sz="2800" b="1" u="sng" dirty="0">
              <a:solidFill>
                <a:schemeClr val="accent2">
                  <a:lumMod val="75000"/>
                </a:schemeClr>
              </a:solidFill>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65F5D6F1-E417-83FB-5A1C-D6BD6822EF01}"/>
              </a:ext>
            </a:extLst>
          </p:cNvPr>
          <p:cNvSpPr>
            <a:spLocks noGrp="1"/>
          </p:cNvSpPr>
          <p:nvPr>
            <p:ph type="sldNum" sz="quarter" idx="12"/>
          </p:nvPr>
        </p:nvSpPr>
        <p:spPr>
          <a:xfrm>
            <a:off x="11850783" y="6492875"/>
            <a:ext cx="341217" cy="365125"/>
          </a:xfrm>
        </p:spPr>
        <p:txBody>
          <a:bodyPr/>
          <a:lstStyle/>
          <a:p>
            <a:pPr algn="l"/>
            <a:fld id="{5C3D8FB5-CB72-4853-B213-9AA847E6A80D}" type="slidenum">
              <a:rPr lang="en-GB" sz="2400" smtClean="0">
                <a:solidFill>
                  <a:schemeClr val="tx1"/>
                </a:solidFill>
                <a:latin typeface="Arial" panose="020B0604020202020204" pitchFamily="34" charset="0"/>
                <a:cs typeface="Arial" panose="020B0604020202020204" pitchFamily="34" charset="0"/>
              </a:rPr>
              <a:pPr algn="l"/>
              <a:t>7</a:t>
            </a:fld>
            <a:endParaRPr lang="en-GB" sz="2400"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8FE80FD-0BC1-17E4-E63B-AE252EEDB600}"/>
              </a:ext>
            </a:extLst>
          </p:cNvPr>
          <p:cNvSpPr txBox="1"/>
          <p:nvPr/>
        </p:nvSpPr>
        <p:spPr>
          <a:xfrm>
            <a:off x="2976465" y="811993"/>
            <a:ext cx="6214188" cy="369332"/>
          </a:xfrm>
          <a:prstGeom prst="rect">
            <a:avLst/>
          </a:prstGeom>
          <a:noFill/>
        </p:spPr>
        <p:txBody>
          <a:bodyPr wrap="square">
            <a:spAutoFit/>
          </a:bodyPr>
          <a:lstStyle/>
          <a:p>
            <a:r>
              <a:rPr lang="en-GB" dirty="0"/>
              <a:t> </a:t>
            </a:r>
          </a:p>
        </p:txBody>
      </p:sp>
      <p:sp>
        <p:nvSpPr>
          <p:cNvPr id="8" name="TextBox 7">
            <a:extLst>
              <a:ext uri="{FF2B5EF4-FFF2-40B4-BE49-F238E27FC236}">
                <a16:creationId xmlns:a16="http://schemas.microsoft.com/office/drawing/2014/main" id="{BD24EA4E-A54E-585B-9667-5DA0D6AE0EF1}"/>
              </a:ext>
            </a:extLst>
          </p:cNvPr>
          <p:cNvSpPr txBox="1"/>
          <p:nvPr/>
        </p:nvSpPr>
        <p:spPr>
          <a:xfrm>
            <a:off x="2128935" y="1971701"/>
            <a:ext cx="3206620" cy="738664"/>
          </a:xfrm>
          <a:prstGeom prst="rect">
            <a:avLst/>
          </a:prstGeom>
          <a:solidFill>
            <a:schemeClr val="accent1">
              <a:lumMod val="20000"/>
              <a:lumOff val="80000"/>
            </a:schemeClr>
          </a:solidFill>
          <a:ln>
            <a:solidFill>
              <a:schemeClr val="accent1">
                <a:lumMod val="75000"/>
              </a:schemeClr>
            </a:solidFill>
          </a:ln>
        </p:spPr>
        <p:txBody>
          <a:bodyPr wrap="square">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Internal Methods: E-mail notices, company intranet boards, internal job postings, and staff referrals.</a:t>
            </a:r>
          </a:p>
        </p:txBody>
      </p:sp>
      <p:sp>
        <p:nvSpPr>
          <p:cNvPr id="10" name="TextBox 9">
            <a:extLst>
              <a:ext uri="{FF2B5EF4-FFF2-40B4-BE49-F238E27FC236}">
                <a16:creationId xmlns:a16="http://schemas.microsoft.com/office/drawing/2014/main" id="{899EF779-53FE-4B6B-E3AE-022B9F6E3F30}"/>
              </a:ext>
            </a:extLst>
          </p:cNvPr>
          <p:cNvSpPr txBox="1"/>
          <p:nvPr/>
        </p:nvSpPr>
        <p:spPr>
          <a:xfrm>
            <a:off x="5533052" y="1971701"/>
            <a:ext cx="3359021" cy="738664"/>
          </a:xfrm>
          <a:prstGeom prst="rect">
            <a:avLst/>
          </a:prstGeom>
          <a:solidFill>
            <a:schemeClr val="accent1">
              <a:lumMod val="20000"/>
              <a:lumOff val="80000"/>
            </a:schemeClr>
          </a:solidFill>
          <a:ln>
            <a:solidFill>
              <a:schemeClr val="accent1">
                <a:lumMod val="75000"/>
              </a:schemeClr>
            </a:solidFill>
          </a:ln>
        </p:spPr>
        <p:txBody>
          <a:bodyPr wrap="square">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External Methods: Job boards, recruitment agencies, social media, and university/campus hiring.</a:t>
            </a:r>
          </a:p>
        </p:txBody>
      </p:sp>
      <p:graphicFrame>
        <p:nvGraphicFramePr>
          <p:cNvPr id="11" name="Table 10">
            <a:extLst>
              <a:ext uri="{FF2B5EF4-FFF2-40B4-BE49-F238E27FC236}">
                <a16:creationId xmlns:a16="http://schemas.microsoft.com/office/drawing/2014/main" id="{E7FAE534-40A7-3DCA-7B07-A5DD0C54A729}"/>
              </a:ext>
            </a:extLst>
          </p:cNvPr>
          <p:cNvGraphicFramePr>
            <a:graphicFrameLocks noGrp="1"/>
          </p:cNvGraphicFramePr>
          <p:nvPr>
            <p:extLst>
              <p:ext uri="{D42A27DB-BD31-4B8C-83A1-F6EECF244321}">
                <p14:modId xmlns:p14="http://schemas.microsoft.com/office/powerpoint/2010/main" val="3141238138"/>
              </p:ext>
            </p:extLst>
          </p:nvPr>
        </p:nvGraphicFramePr>
        <p:xfrm>
          <a:off x="1163409" y="3275248"/>
          <a:ext cx="6214188" cy="3400189"/>
        </p:xfrm>
        <a:graphic>
          <a:graphicData uri="http://schemas.openxmlformats.org/drawingml/2006/table">
            <a:tbl>
              <a:tblPr firstRow="1" bandRow="1">
                <a:tableStyleId>{5C22544A-7EE6-4342-B048-85BDC9FD1C3A}</a:tableStyleId>
              </a:tblPr>
              <a:tblGrid>
                <a:gridCol w="2184821">
                  <a:extLst>
                    <a:ext uri="{9D8B030D-6E8A-4147-A177-3AD203B41FA5}">
                      <a16:colId xmlns:a16="http://schemas.microsoft.com/office/drawing/2014/main" val="480070320"/>
                    </a:ext>
                  </a:extLst>
                </a:gridCol>
                <a:gridCol w="1996751">
                  <a:extLst>
                    <a:ext uri="{9D8B030D-6E8A-4147-A177-3AD203B41FA5}">
                      <a16:colId xmlns:a16="http://schemas.microsoft.com/office/drawing/2014/main" val="254568081"/>
                    </a:ext>
                  </a:extLst>
                </a:gridCol>
                <a:gridCol w="2032616">
                  <a:extLst>
                    <a:ext uri="{9D8B030D-6E8A-4147-A177-3AD203B41FA5}">
                      <a16:colId xmlns:a16="http://schemas.microsoft.com/office/drawing/2014/main" val="4198418879"/>
                    </a:ext>
                  </a:extLst>
                </a:gridCol>
              </a:tblGrid>
              <a:tr h="466909">
                <a:tc>
                  <a:txBody>
                    <a:bodyPr/>
                    <a:lstStyle/>
                    <a:p>
                      <a:pPr algn="ctr"/>
                      <a:endParaRPr lang="en-GB" sz="1400" dirty="0">
                        <a:latin typeface="Arial" panose="020B0604020202020204" pitchFamily="34" charset="0"/>
                        <a:cs typeface="Arial" panose="020B0604020202020204" pitchFamily="34" charset="0"/>
                      </a:endParaRPr>
                    </a:p>
                  </a:txBody>
                  <a:tcPr/>
                </a:tc>
                <a:tc>
                  <a:txBody>
                    <a:bodyPr/>
                    <a:lstStyle/>
                    <a:p>
                      <a:pPr algn="ctr"/>
                      <a:r>
                        <a:rPr lang="en-GB" sz="1400" dirty="0">
                          <a:solidFill>
                            <a:schemeClr val="tx1"/>
                          </a:solidFill>
                          <a:latin typeface="Arial" panose="020B0604020202020204" pitchFamily="34" charset="0"/>
                          <a:cs typeface="Arial" panose="020B0604020202020204" pitchFamily="34" charset="0"/>
                        </a:rPr>
                        <a:t>Internal Recruitment</a:t>
                      </a:r>
                    </a:p>
                  </a:txBody>
                  <a:tcPr/>
                </a:tc>
                <a:tc>
                  <a:txBody>
                    <a:bodyPr/>
                    <a:lstStyle/>
                    <a:p>
                      <a:pPr algn="ctr"/>
                      <a:r>
                        <a:rPr lang="en-GB" sz="1400" dirty="0">
                          <a:solidFill>
                            <a:schemeClr val="tx1"/>
                          </a:solidFill>
                          <a:latin typeface="Arial" panose="020B0604020202020204" pitchFamily="34" charset="0"/>
                          <a:cs typeface="Arial" panose="020B0604020202020204" pitchFamily="34" charset="0"/>
                        </a:rPr>
                        <a:t>External Recruitment</a:t>
                      </a:r>
                    </a:p>
                  </a:txBody>
                  <a:tcPr/>
                </a:tc>
                <a:extLst>
                  <a:ext uri="{0D108BD9-81ED-4DB2-BD59-A6C34878D82A}">
                    <a16:rowId xmlns:a16="http://schemas.microsoft.com/office/drawing/2014/main" val="2299290048"/>
                  </a:ext>
                </a:extLst>
              </a:tr>
              <a:tr h="466909">
                <a:tc>
                  <a:txBody>
                    <a:bodyPr/>
                    <a:lstStyle/>
                    <a:p>
                      <a:pPr marL="285750" indent="-285750">
                        <a:buFont typeface="Arial" panose="020B0604020202020204" pitchFamily="34" charset="0"/>
                        <a:buChar char="•"/>
                      </a:pPr>
                      <a:r>
                        <a:rPr lang="en-GB" sz="1400" b="1" dirty="0">
                          <a:solidFill>
                            <a:schemeClr val="tx1"/>
                          </a:solidFill>
                          <a:latin typeface="Arial" panose="020B0604020202020204" pitchFamily="34" charset="0"/>
                          <a:cs typeface="Arial" panose="020B0604020202020204" pitchFamily="34" charset="0"/>
                        </a:rPr>
                        <a:t>Recruitment Source</a:t>
                      </a:r>
                    </a:p>
                  </a:txBody>
                  <a:tcPr>
                    <a:solidFill>
                      <a:schemeClr val="accent1"/>
                    </a:solidFill>
                  </a:tcPr>
                </a:tc>
                <a:tc>
                  <a:txBody>
                    <a:bodyPr/>
                    <a:lstStyle/>
                    <a:p>
                      <a:pPr algn="ctr"/>
                      <a:r>
                        <a:rPr lang="en-GB" sz="1400" dirty="0">
                          <a:latin typeface="Arial" panose="020B0604020202020204" pitchFamily="34" charset="0"/>
                          <a:cs typeface="Arial" panose="020B0604020202020204" pitchFamily="34" charset="0"/>
                        </a:rPr>
                        <a:t>Existing workforce</a:t>
                      </a:r>
                    </a:p>
                  </a:txBody>
                  <a:tcPr/>
                </a:tc>
                <a:tc>
                  <a:txBody>
                    <a:bodyPr/>
                    <a:lstStyle/>
                    <a:p>
                      <a:pPr algn="ctr"/>
                      <a:r>
                        <a:rPr lang="en-GB" sz="1400" dirty="0">
                          <a:latin typeface="Arial" panose="020B0604020202020204" pitchFamily="34" charset="0"/>
                          <a:cs typeface="Arial" panose="020B0604020202020204" pitchFamily="34" charset="0"/>
                        </a:rPr>
                        <a:t>Outside the company </a:t>
                      </a:r>
                    </a:p>
                  </a:txBody>
                  <a:tcPr/>
                </a:tc>
                <a:extLst>
                  <a:ext uri="{0D108BD9-81ED-4DB2-BD59-A6C34878D82A}">
                    <a16:rowId xmlns:a16="http://schemas.microsoft.com/office/drawing/2014/main" val="4280633842"/>
                  </a:ext>
                </a:extLst>
              </a:tr>
              <a:tr h="466909">
                <a:tc>
                  <a:txBody>
                    <a:bodyPr/>
                    <a:lstStyle/>
                    <a:p>
                      <a:pPr marL="285750" indent="-285750">
                        <a:buFont typeface="Arial" panose="020B0604020202020204" pitchFamily="34" charset="0"/>
                        <a:buChar char="•"/>
                      </a:pPr>
                      <a:r>
                        <a:rPr lang="en-GB" sz="1400" b="1" dirty="0">
                          <a:solidFill>
                            <a:schemeClr val="tx1"/>
                          </a:solidFill>
                          <a:latin typeface="Arial" panose="020B0604020202020204" pitchFamily="34" charset="0"/>
                          <a:cs typeface="Arial" panose="020B0604020202020204" pitchFamily="34" charset="0"/>
                        </a:rPr>
                        <a:t>Cost &amp; Time</a:t>
                      </a:r>
                    </a:p>
                  </a:txBody>
                  <a:tcPr>
                    <a:solidFill>
                      <a:schemeClr val="accent1"/>
                    </a:solidFill>
                  </a:tcPr>
                </a:tc>
                <a:tc>
                  <a:txBody>
                    <a:bodyPr/>
                    <a:lstStyle/>
                    <a:p>
                      <a:pPr algn="ctr"/>
                      <a:r>
                        <a:rPr lang="en-GB" sz="1400" dirty="0">
                          <a:latin typeface="Arial" panose="020B0604020202020204" pitchFamily="34" charset="0"/>
                          <a:cs typeface="Arial" panose="020B0604020202020204" pitchFamily="34" charset="0"/>
                        </a:rPr>
                        <a:t>Cheaper and faster</a:t>
                      </a:r>
                    </a:p>
                  </a:txBody>
                  <a:tcPr/>
                </a:tc>
                <a:tc>
                  <a:txBody>
                    <a:bodyPr/>
                    <a:lstStyle/>
                    <a:p>
                      <a:pPr algn="ctr"/>
                      <a:r>
                        <a:rPr lang="en-GB" sz="1400" dirty="0">
                          <a:latin typeface="Arial" panose="020B0604020202020204" pitchFamily="34" charset="0"/>
                          <a:cs typeface="Arial" panose="020B0604020202020204" pitchFamily="34" charset="0"/>
                        </a:rPr>
                        <a:t>More expensive and lengthy</a:t>
                      </a:r>
                    </a:p>
                  </a:txBody>
                  <a:tcPr/>
                </a:tc>
                <a:extLst>
                  <a:ext uri="{0D108BD9-81ED-4DB2-BD59-A6C34878D82A}">
                    <a16:rowId xmlns:a16="http://schemas.microsoft.com/office/drawing/2014/main" val="500373453"/>
                  </a:ext>
                </a:extLst>
              </a:tr>
              <a:tr h="444982">
                <a:tc>
                  <a:txBody>
                    <a:bodyPr/>
                    <a:lstStyle/>
                    <a:p>
                      <a:pPr marL="285750" indent="-285750">
                        <a:buFont typeface="Arial" panose="020B0604020202020204" pitchFamily="34" charset="0"/>
                        <a:buChar char="•"/>
                      </a:pPr>
                      <a:r>
                        <a:rPr lang="en-GB" sz="1400" b="1" dirty="0">
                          <a:solidFill>
                            <a:schemeClr val="tx1"/>
                          </a:solidFill>
                          <a:latin typeface="Arial" panose="020B0604020202020204" pitchFamily="34" charset="0"/>
                          <a:cs typeface="Arial" panose="020B0604020202020204" pitchFamily="34" charset="0"/>
                        </a:rPr>
                        <a:t>Talent Pool</a:t>
                      </a:r>
                    </a:p>
                  </a:txBody>
                  <a:tcPr>
                    <a:solidFill>
                      <a:schemeClr val="accent1"/>
                    </a:solidFill>
                  </a:tcPr>
                </a:tc>
                <a:tc>
                  <a:txBody>
                    <a:bodyPr/>
                    <a:lstStyle/>
                    <a:p>
                      <a:pPr algn="ctr"/>
                      <a:r>
                        <a:rPr lang="en-GB" sz="1400" dirty="0">
                          <a:latin typeface="Arial" panose="020B0604020202020204" pitchFamily="34" charset="0"/>
                          <a:cs typeface="Arial" panose="020B0604020202020204" pitchFamily="34" charset="0"/>
                        </a:rPr>
                        <a:t>Limited</a:t>
                      </a:r>
                    </a:p>
                  </a:txBody>
                  <a:tcPr/>
                </a:tc>
                <a:tc>
                  <a:txBody>
                    <a:bodyPr/>
                    <a:lstStyle/>
                    <a:p>
                      <a:pPr algn="ctr"/>
                      <a:r>
                        <a:rPr lang="en-GB" sz="1400" dirty="0">
                          <a:latin typeface="Arial" panose="020B0604020202020204" pitchFamily="34" charset="0"/>
                          <a:cs typeface="Arial" panose="020B0604020202020204" pitchFamily="34" charset="0"/>
                        </a:rPr>
                        <a:t>Wider market</a:t>
                      </a:r>
                    </a:p>
                  </a:txBody>
                  <a:tcPr/>
                </a:tc>
                <a:extLst>
                  <a:ext uri="{0D108BD9-81ED-4DB2-BD59-A6C34878D82A}">
                    <a16:rowId xmlns:a16="http://schemas.microsoft.com/office/drawing/2014/main" val="1352428742"/>
                  </a:ext>
                </a:extLst>
              </a:tr>
              <a:tr h="466909">
                <a:tc>
                  <a:txBody>
                    <a:bodyPr/>
                    <a:lstStyle/>
                    <a:p>
                      <a:pPr marL="285750" indent="-285750">
                        <a:buFont typeface="Arial" panose="020B0604020202020204" pitchFamily="34" charset="0"/>
                        <a:buChar char="•"/>
                      </a:pPr>
                      <a:r>
                        <a:rPr lang="en-GB" sz="1400" b="1" dirty="0">
                          <a:solidFill>
                            <a:schemeClr val="tx1"/>
                          </a:solidFill>
                          <a:latin typeface="Arial" panose="020B0604020202020204" pitchFamily="34" charset="0"/>
                          <a:cs typeface="Arial" panose="020B0604020202020204" pitchFamily="34" charset="0"/>
                        </a:rPr>
                        <a:t>New Ideas</a:t>
                      </a:r>
                    </a:p>
                  </a:txBody>
                  <a:tcPr>
                    <a:solidFill>
                      <a:schemeClr val="accent1"/>
                    </a:solidFill>
                  </a:tcPr>
                </a:tc>
                <a:tc>
                  <a:txBody>
                    <a:bodyPr/>
                    <a:lstStyle/>
                    <a:p>
                      <a:pPr algn="ctr"/>
                      <a:r>
                        <a:rPr lang="en-GB" sz="1400" dirty="0">
                          <a:latin typeface="Arial" panose="020B0604020202020204" pitchFamily="34" charset="0"/>
                          <a:cs typeface="Arial" panose="020B0604020202020204" pitchFamily="34" charset="0"/>
                        </a:rPr>
                        <a:t>Existing culture and methods</a:t>
                      </a:r>
                    </a:p>
                  </a:txBody>
                  <a:tcPr/>
                </a:tc>
                <a:tc>
                  <a:txBody>
                    <a:bodyPr/>
                    <a:lstStyle/>
                    <a:p>
                      <a:pPr algn="ctr"/>
                      <a:r>
                        <a:rPr lang="en-GB" sz="1400" dirty="0">
                          <a:latin typeface="Arial" panose="020B0604020202020204" pitchFamily="34" charset="0"/>
                          <a:cs typeface="Arial" panose="020B0604020202020204" pitchFamily="34" charset="0"/>
                        </a:rPr>
                        <a:t>Fresh ideas and new skills</a:t>
                      </a:r>
                    </a:p>
                  </a:txBody>
                  <a:tcPr/>
                </a:tc>
                <a:extLst>
                  <a:ext uri="{0D108BD9-81ED-4DB2-BD59-A6C34878D82A}">
                    <a16:rowId xmlns:a16="http://schemas.microsoft.com/office/drawing/2014/main" val="2867595585"/>
                  </a:ext>
                </a:extLst>
              </a:tr>
              <a:tr h="466909">
                <a:tc>
                  <a:txBody>
                    <a:bodyPr/>
                    <a:lstStyle/>
                    <a:p>
                      <a:pPr marL="285750" indent="-285750">
                        <a:buFont typeface="Arial" panose="020B0604020202020204" pitchFamily="34" charset="0"/>
                        <a:buChar char="•"/>
                      </a:pPr>
                      <a:r>
                        <a:rPr lang="en-GB" sz="1400" b="1" dirty="0">
                          <a:solidFill>
                            <a:schemeClr val="tx1"/>
                          </a:solidFill>
                          <a:latin typeface="Arial" panose="020B0604020202020204" pitchFamily="34" charset="0"/>
                          <a:cs typeface="Arial" panose="020B0604020202020204" pitchFamily="34" charset="0"/>
                        </a:rPr>
                        <a:t>Training Needs</a:t>
                      </a:r>
                    </a:p>
                  </a:txBody>
                  <a:tcPr>
                    <a:solidFill>
                      <a:schemeClr val="accent1"/>
                    </a:solidFill>
                  </a:tcPr>
                </a:tc>
                <a:tc>
                  <a:txBody>
                    <a:bodyPr/>
                    <a:lstStyle/>
                    <a:p>
                      <a:pPr algn="ctr"/>
                      <a:r>
                        <a:rPr lang="en-GB" sz="1400" dirty="0">
                          <a:latin typeface="Arial" panose="020B0604020202020204" pitchFamily="34" charset="0"/>
                          <a:cs typeface="Arial" panose="020B0604020202020204" pitchFamily="34" charset="0"/>
                        </a:rPr>
                        <a:t>Minimal induction needed</a:t>
                      </a:r>
                    </a:p>
                  </a:txBody>
                  <a:tcPr/>
                </a:tc>
                <a:tc>
                  <a:txBody>
                    <a:bodyPr/>
                    <a:lstStyle/>
                    <a:p>
                      <a:pPr algn="ctr"/>
                      <a:r>
                        <a:rPr lang="en-GB" sz="1400" dirty="0">
                          <a:latin typeface="Arial" panose="020B0604020202020204" pitchFamily="34" charset="0"/>
                          <a:cs typeface="Arial" panose="020B0604020202020204" pitchFamily="34" charset="0"/>
                        </a:rPr>
                        <a:t>Settling-in period and training. </a:t>
                      </a:r>
                    </a:p>
                  </a:txBody>
                  <a:tcPr/>
                </a:tc>
                <a:extLst>
                  <a:ext uri="{0D108BD9-81ED-4DB2-BD59-A6C34878D82A}">
                    <a16:rowId xmlns:a16="http://schemas.microsoft.com/office/drawing/2014/main" val="3212162095"/>
                  </a:ext>
                </a:extLst>
              </a:tr>
              <a:tr h="466909">
                <a:tc>
                  <a:txBody>
                    <a:bodyPr/>
                    <a:lstStyle/>
                    <a:p>
                      <a:pPr marL="285750" indent="-285750">
                        <a:buFont typeface="Arial" panose="020B0604020202020204" pitchFamily="34" charset="0"/>
                        <a:buChar char="•"/>
                      </a:pPr>
                      <a:r>
                        <a:rPr lang="en-GB" sz="1400" b="1" dirty="0">
                          <a:solidFill>
                            <a:schemeClr val="tx1"/>
                          </a:solidFill>
                          <a:latin typeface="Arial" panose="020B0604020202020204" pitchFamily="34" charset="0"/>
                          <a:cs typeface="Arial" panose="020B0604020202020204" pitchFamily="34" charset="0"/>
                        </a:rPr>
                        <a:t>Selection Basis</a:t>
                      </a:r>
                    </a:p>
                  </a:txBody>
                  <a:tcPr>
                    <a:solidFill>
                      <a:schemeClr val="accent1"/>
                    </a:solidFill>
                  </a:tcPr>
                </a:tc>
                <a:tc>
                  <a:txBody>
                    <a:bodyPr/>
                    <a:lstStyle/>
                    <a:p>
                      <a:pPr algn="ctr"/>
                      <a:r>
                        <a:rPr lang="en-GB" sz="1400" dirty="0">
                          <a:latin typeface="Arial" panose="020B0604020202020204" pitchFamily="34" charset="0"/>
                          <a:cs typeface="Arial" panose="020B0604020202020204" pitchFamily="34" charset="0"/>
                        </a:rPr>
                        <a:t>Merit and seniority</a:t>
                      </a:r>
                    </a:p>
                  </a:txBody>
                  <a:tcPr/>
                </a:tc>
                <a:tc>
                  <a:txBody>
                    <a:bodyPr/>
                    <a:lstStyle/>
                    <a:p>
                      <a:pPr algn="ctr"/>
                      <a:r>
                        <a:rPr lang="en-GB" sz="1400" dirty="0">
                          <a:latin typeface="Arial" panose="020B0604020202020204" pitchFamily="34" charset="0"/>
                          <a:cs typeface="Arial" panose="020B0604020202020204" pitchFamily="34" charset="0"/>
                        </a:rPr>
                        <a:t>Merit and qualifications</a:t>
                      </a:r>
                    </a:p>
                  </a:txBody>
                  <a:tcPr/>
                </a:tc>
                <a:extLst>
                  <a:ext uri="{0D108BD9-81ED-4DB2-BD59-A6C34878D82A}">
                    <a16:rowId xmlns:a16="http://schemas.microsoft.com/office/drawing/2014/main" val="2114123819"/>
                  </a:ext>
                </a:extLst>
              </a:tr>
            </a:tbl>
          </a:graphicData>
        </a:graphic>
      </p:graphicFrame>
      <p:sp>
        <p:nvSpPr>
          <p:cNvPr id="13" name="TextBox 12">
            <a:extLst>
              <a:ext uri="{FF2B5EF4-FFF2-40B4-BE49-F238E27FC236}">
                <a16:creationId xmlns:a16="http://schemas.microsoft.com/office/drawing/2014/main" id="{0EAE1D9B-559B-8880-455F-7396435ECF61}"/>
              </a:ext>
            </a:extLst>
          </p:cNvPr>
          <p:cNvSpPr txBox="1"/>
          <p:nvPr/>
        </p:nvSpPr>
        <p:spPr>
          <a:xfrm>
            <a:off x="379250" y="864965"/>
            <a:ext cx="8764750" cy="738664"/>
          </a:xfrm>
          <a:prstGeom prst="rect">
            <a:avLst/>
          </a:prstGeom>
          <a:solidFill>
            <a:schemeClr val="accent1">
              <a:lumMod val="20000"/>
              <a:lumOff val="80000"/>
            </a:schemeClr>
          </a:solidFill>
          <a:ln>
            <a:solidFill>
              <a:schemeClr val="accent1">
                <a:lumMod val="75000"/>
              </a:schemeClr>
            </a:solidFill>
          </a:ln>
        </p:spPr>
        <p:txBody>
          <a:bodyPr wrap="square">
            <a:spAutoFit/>
          </a:bodyPr>
          <a:lstStyle/>
          <a:p>
            <a:r>
              <a:rPr lang="en-GB" sz="1400" dirty="0">
                <a:latin typeface="Arial" panose="020B0604020202020204" pitchFamily="34" charset="0"/>
                <a:cs typeface="Arial" panose="020B0604020202020204" pitchFamily="34" charset="0"/>
              </a:rPr>
              <a:t>HealthConnect UK has to look at where it wants to expand or how to strengthen it. While recruiting through external channels occurs in almost every organization, internal recruiting is not as ubiquitous and therefore may be slightly less understood. (Picardi, 2020)</a:t>
            </a:r>
          </a:p>
        </p:txBody>
      </p:sp>
      <p:sp>
        <p:nvSpPr>
          <p:cNvPr id="15" name="Arrow: Right 14">
            <a:extLst>
              <a:ext uri="{FF2B5EF4-FFF2-40B4-BE49-F238E27FC236}">
                <a16:creationId xmlns:a16="http://schemas.microsoft.com/office/drawing/2014/main" id="{629BC8B5-1A1C-D349-7D3B-D440C7D67128}"/>
              </a:ext>
            </a:extLst>
          </p:cNvPr>
          <p:cNvSpPr/>
          <p:nvPr/>
        </p:nvSpPr>
        <p:spPr>
          <a:xfrm rot="5400000">
            <a:off x="4161257" y="2725578"/>
            <a:ext cx="452731" cy="42230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D3E0ED75-D394-A0E5-6B3C-86BFF06A708C}"/>
              </a:ext>
            </a:extLst>
          </p:cNvPr>
          <p:cNvSpPr/>
          <p:nvPr/>
        </p:nvSpPr>
        <p:spPr>
          <a:xfrm>
            <a:off x="5972175" y="2710366"/>
            <a:ext cx="419100" cy="47653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49097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73C18-4205-3E5C-AE1D-4F1CF01B7E45}"/>
              </a:ext>
            </a:extLst>
          </p:cNvPr>
          <p:cNvSpPr>
            <a:spLocks noGrp="1"/>
          </p:cNvSpPr>
          <p:nvPr>
            <p:ph type="title"/>
          </p:nvPr>
        </p:nvSpPr>
        <p:spPr>
          <a:xfrm>
            <a:off x="0" y="0"/>
            <a:ext cx="8596668" cy="566057"/>
          </a:xfrm>
        </p:spPr>
        <p:txBody>
          <a:bodyPr/>
          <a:lstStyle/>
          <a:p>
            <a:r>
              <a:rPr kumimoji="0" lang="en-GB" sz="2800" b="1" i="0" u="sng" strike="noStrike" kern="1200" cap="none" spc="0" normalizeH="0" baseline="0" noProof="0" dirty="0">
                <a:ln>
                  <a:noFill/>
                </a:ln>
                <a:solidFill>
                  <a:srgbClr val="2E83C3">
                    <a:lumMod val="75000"/>
                  </a:srgbClr>
                </a:solidFill>
                <a:effectLst/>
                <a:uLnTx/>
                <a:uFillTx/>
                <a:latin typeface="Arial" panose="020B0604020202020204" pitchFamily="34" charset="0"/>
                <a:ea typeface="+mj-ea"/>
                <a:cs typeface="Arial" panose="020B0604020202020204" pitchFamily="34" charset="0"/>
              </a:rPr>
              <a:t>Recruitment Methods:</a:t>
            </a:r>
            <a:r>
              <a:rPr kumimoji="0" lang="en-GB" sz="2800" b="1" i="0" strike="noStrike" kern="1200" cap="none" spc="0" normalizeH="0" baseline="0" noProof="0" dirty="0">
                <a:ln>
                  <a:noFill/>
                </a:ln>
                <a:solidFill>
                  <a:srgbClr val="2E83C3">
                    <a:lumMod val="75000"/>
                  </a:srgbClr>
                </a:solidFill>
                <a:effectLst/>
                <a:uLnTx/>
                <a:uFillTx/>
                <a:latin typeface="Arial" panose="020B0604020202020204" pitchFamily="34" charset="0"/>
                <a:ea typeface="+mj-ea"/>
                <a:cs typeface="Arial" panose="020B0604020202020204" pitchFamily="34" charset="0"/>
              </a:rPr>
              <a:t> Online and Social Media</a:t>
            </a:r>
            <a:endParaRPr lang="en-GB" dirty="0"/>
          </a:p>
        </p:txBody>
      </p:sp>
      <p:sp>
        <p:nvSpPr>
          <p:cNvPr id="3" name="Slide Number Placeholder 2">
            <a:extLst>
              <a:ext uri="{FF2B5EF4-FFF2-40B4-BE49-F238E27FC236}">
                <a16:creationId xmlns:a16="http://schemas.microsoft.com/office/drawing/2014/main" id="{9E4A0218-4A0B-63B6-C12D-21EF78A1C614}"/>
              </a:ext>
            </a:extLst>
          </p:cNvPr>
          <p:cNvSpPr>
            <a:spLocks noGrp="1"/>
          </p:cNvSpPr>
          <p:nvPr>
            <p:ph type="sldNum" sz="quarter" idx="12"/>
          </p:nvPr>
        </p:nvSpPr>
        <p:spPr>
          <a:xfrm>
            <a:off x="11860114" y="6492875"/>
            <a:ext cx="331886" cy="365125"/>
          </a:xfrm>
        </p:spPr>
        <p:txBody>
          <a:bodyPr/>
          <a:lstStyle/>
          <a:p>
            <a:pPr algn="l"/>
            <a:fld id="{5C3D8FB5-CB72-4853-B213-9AA847E6A80D}" type="slidenum">
              <a:rPr lang="en-GB" sz="2400" smtClean="0">
                <a:solidFill>
                  <a:schemeClr val="tx1"/>
                </a:solidFill>
                <a:latin typeface="Arial" panose="020B0604020202020204" pitchFamily="34" charset="0"/>
                <a:cs typeface="Arial" panose="020B0604020202020204" pitchFamily="34" charset="0"/>
              </a:rPr>
              <a:pPr algn="l"/>
              <a:t>8</a:t>
            </a:fld>
            <a:endParaRPr lang="en-GB" sz="2400"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206BC55-22B8-9A65-169D-3932E46C7578}"/>
              </a:ext>
            </a:extLst>
          </p:cNvPr>
          <p:cNvSpPr txBox="1"/>
          <p:nvPr/>
        </p:nvSpPr>
        <p:spPr>
          <a:xfrm>
            <a:off x="466918" y="743339"/>
            <a:ext cx="8596668" cy="1169551"/>
          </a:xfrm>
          <a:prstGeom prst="rect">
            <a:avLst/>
          </a:prstGeom>
          <a:solidFill>
            <a:schemeClr val="accent1">
              <a:lumMod val="20000"/>
              <a:lumOff val="80000"/>
            </a:schemeClr>
          </a:solidFill>
          <a:ln>
            <a:solidFill>
              <a:schemeClr val="accent1">
                <a:lumMod val="75000"/>
              </a:schemeClr>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dirty="0">
                <a:solidFill>
                  <a:prstClr val="black"/>
                </a:solidFill>
                <a:latin typeface="Arial" panose="020B0604020202020204" pitchFamily="34" charset="0"/>
                <a:cs typeface="Arial" panose="020B0604020202020204" pitchFamily="34" charset="0"/>
              </a:rPr>
              <a:t>HealthConnect UK can take</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advantage of online recruitment methods for wider talent pools, reduced hiring and administrative costs, faster communication cycles, and automated screening.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400" dirty="0">
              <a:solidFill>
                <a:prstClr val="black"/>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E-recruitment enhances talent acquisition,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particularly in the IT sector, by improving speed and skill alignment. (</a:t>
            </a:r>
            <a:r>
              <a:rPr lang="sv-SE" sz="1400" dirty="0">
                <a:latin typeface="Arial" panose="020B0604020202020204" pitchFamily="34" charset="0"/>
                <a:cs typeface="Arial" panose="020B0604020202020204" pitchFamily="34" charset="0"/>
              </a:rPr>
              <a:t>Akshera, Saranya, Melba Kani, 2026)</a:t>
            </a: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7E215FA8-553F-E99F-1F65-CCD02E305545}"/>
              </a:ext>
            </a:extLst>
          </p:cNvPr>
          <p:cNvGraphicFramePr>
            <a:graphicFrameLocks noGrp="1"/>
          </p:cNvGraphicFramePr>
          <p:nvPr>
            <p:extLst>
              <p:ext uri="{D42A27DB-BD31-4B8C-83A1-F6EECF244321}">
                <p14:modId xmlns:p14="http://schemas.microsoft.com/office/powerpoint/2010/main" val="3585520077"/>
              </p:ext>
            </p:extLst>
          </p:nvPr>
        </p:nvGraphicFramePr>
        <p:xfrm>
          <a:off x="466918" y="1912890"/>
          <a:ext cx="8596668" cy="3556000"/>
        </p:xfrm>
        <a:graphic>
          <a:graphicData uri="http://schemas.openxmlformats.org/drawingml/2006/table">
            <a:tbl>
              <a:tblPr firstRow="1" bandRow="1">
                <a:tableStyleId>{5C22544A-7EE6-4342-B048-85BDC9FD1C3A}</a:tableStyleId>
              </a:tblPr>
              <a:tblGrid>
                <a:gridCol w="3395956">
                  <a:extLst>
                    <a:ext uri="{9D8B030D-6E8A-4147-A177-3AD203B41FA5}">
                      <a16:colId xmlns:a16="http://schemas.microsoft.com/office/drawing/2014/main" val="1026541223"/>
                    </a:ext>
                  </a:extLst>
                </a:gridCol>
                <a:gridCol w="5200712">
                  <a:extLst>
                    <a:ext uri="{9D8B030D-6E8A-4147-A177-3AD203B41FA5}">
                      <a16:colId xmlns:a16="http://schemas.microsoft.com/office/drawing/2014/main" val="2770418324"/>
                    </a:ext>
                  </a:extLst>
                </a:gridCol>
              </a:tblGrid>
              <a:tr h="370840">
                <a:tc>
                  <a:txBody>
                    <a:bodyPr/>
                    <a:lstStyle/>
                    <a:p>
                      <a:pPr algn="ctr"/>
                      <a:r>
                        <a:rPr lang="en-GB" sz="1400" u="sng" dirty="0">
                          <a:solidFill>
                            <a:schemeClr val="tx1"/>
                          </a:solidFill>
                          <a:latin typeface="Arial" panose="020B0604020202020204" pitchFamily="34" charset="0"/>
                          <a:cs typeface="Arial" panose="020B0604020202020204" pitchFamily="34" charset="0"/>
                        </a:rPr>
                        <a:t>Digital Recruitment Methods</a:t>
                      </a:r>
                    </a:p>
                  </a:txBody>
                  <a:tcPr/>
                </a:tc>
                <a:tc>
                  <a:txBody>
                    <a:bodyPr/>
                    <a:lstStyle/>
                    <a:p>
                      <a:pPr algn="ctr"/>
                      <a:r>
                        <a:rPr lang="en-GB" sz="1400" u="sng" dirty="0">
                          <a:solidFill>
                            <a:schemeClr val="tx1"/>
                          </a:solidFill>
                          <a:latin typeface="Arial" panose="020B0604020202020204" pitchFamily="34" charset="0"/>
                          <a:cs typeface="Arial" panose="020B0604020202020204" pitchFamily="34" charset="0"/>
                        </a:rPr>
                        <a:t>Execution</a:t>
                      </a:r>
                    </a:p>
                  </a:txBody>
                  <a:tcPr/>
                </a:tc>
                <a:extLst>
                  <a:ext uri="{0D108BD9-81ED-4DB2-BD59-A6C34878D82A}">
                    <a16:rowId xmlns:a16="http://schemas.microsoft.com/office/drawing/2014/main" val="198375412"/>
                  </a:ext>
                </a:extLst>
              </a:tr>
              <a:tr h="370840">
                <a:tc>
                  <a:txBody>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Corporate Career Websites</a:t>
                      </a:r>
                    </a:p>
                  </a:txBody>
                  <a:tcPr/>
                </a:tc>
                <a:tc>
                  <a:txBody>
                    <a:bodyPr/>
                    <a:lstStyle/>
                    <a:p>
                      <a:pPr algn="ctr"/>
                      <a:r>
                        <a:rPr lang="en-GB" sz="1400" dirty="0">
                          <a:solidFill>
                            <a:schemeClr val="tx1"/>
                          </a:solidFill>
                          <a:latin typeface="Arial" panose="020B0604020202020204" pitchFamily="34" charset="0"/>
                          <a:cs typeface="Arial" panose="020B0604020202020204" pitchFamily="34" charset="0"/>
                        </a:rPr>
                        <a:t>Publishing job openings directly on the company's website.</a:t>
                      </a:r>
                    </a:p>
                  </a:txBody>
                  <a:tcPr/>
                </a:tc>
                <a:extLst>
                  <a:ext uri="{0D108BD9-81ED-4DB2-BD59-A6C34878D82A}">
                    <a16:rowId xmlns:a16="http://schemas.microsoft.com/office/drawing/2014/main" val="769192366"/>
                  </a:ext>
                </a:extLst>
              </a:tr>
              <a:tr h="370840">
                <a:tc>
                  <a:txBody>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Commercial Job Boards &amp; Portals</a:t>
                      </a:r>
                    </a:p>
                  </a:txBody>
                  <a:tcPr/>
                </a:tc>
                <a:tc>
                  <a:txBody>
                    <a:bodyPr/>
                    <a:lstStyle/>
                    <a:p>
                      <a:pPr algn="ctr"/>
                      <a:r>
                        <a:rPr lang="en-GB" sz="1400" dirty="0">
                          <a:solidFill>
                            <a:schemeClr val="tx1"/>
                          </a:solidFill>
                          <a:latin typeface="Arial" panose="020B0604020202020204" pitchFamily="34" charset="0"/>
                          <a:cs typeface="Arial" panose="020B0604020202020204" pitchFamily="34" charset="0"/>
                        </a:rPr>
                        <a:t>Listing vacancies on dedicated employment platforms like Indeed.</a:t>
                      </a:r>
                    </a:p>
                  </a:txBody>
                  <a:tcPr/>
                </a:tc>
                <a:extLst>
                  <a:ext uri="{0D108BD9-81ED-4DB2-BD59-A6C34878D82A}">
                    <a16:rowId xmlns:a16="http://schemas.microsoft.com/office/drawing/2014/main" val="191239786"/>
                  </a:ext>
                </a:extLst>
              </a:tr>
              <a:tr h="370840">
                <a:tc>
                  <a:txBody>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Professional Social Networks</a:t>
                      </a:r>
                    </a:p>
                  </a:txBody>
                  <a:tcPr/>
                </a:tc>
                <a:tc>
                  <a:txBody>
                    <a:bodyPr/>
                    <a:lstStyle/>
                    <a:p>
                      <a:pPr algn="ctr"/>
                      <a:r>
                        <a:rPr lang="en-GB" sz="1400" dirty="0">
                          <a:solidFill>
                            <a:schemeClr val="tx1"/>
                          </a:solidFill>
                          <a:latin typeface="Arial" panose="020B0604020202020204" pitchFamily="34" charset="0"/>
                          <a:cs typeface="Arial" panose="020B0604020202020204" pitchFamily="34" charset="0"/>
                        </a:rPr>
                        <a:t>Leveraging platforms like LinkedIn or Twitter to share posts.</a:t>
                      </a:r>
                    </a:p>
                  </a:txBody>
                  <a:tcPr/>
                </a:tc>
                <a:extLst>
                  <a:ext uri="{0D108BD9-81ED-4DB2-BD59-A6C34878D82A}">
                    <a16:rowId xmlns:a16="http://schemas.microsoft.com/office/drawing/2014/main" val="1384201760"/>
                  </a:ext>
                </a:extLst>
              </a:tr>
              <a:tr h="370840">
                <a:tc>
                  <a:txBody>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Passive Candidate Sourcing</a:t>
                      </a:r>
                    </a:p>
                  </a:txBody>
                  <a:tcPr/>
                </a:tc>
                <a:tc>
                  <a:txBody>
                    <a:bodyPr/>
                    <a:lstStyle/>
                    <a:p>
                      <a:pPr algn="ctr"/>
                      <a:r>
                        <a:rPr lang="en-GB" sz="1400" dirty="0">
                          <a:solidFill>
                            <a:schemeClr val="tx1"/>
                          </a:solidFill>
                          <a:latin typeface="Arial" panose="020B0604020202020204" pitchFamily="34" charset="0"/>
                          <a:cs typeface="Arial" panose="020B0604020202020204" pitchFamily="34" charset="0"/>
                        </a:rPr>
                        <a:t>Running targeted keyword searches in digital resume databases or agency portals.</a:t>
                      </a:r>
                    </a:p>
                  </a:txBody>
                  <a:tcPr/>
                </a:tc>
                <a:extLst>
                  <a:ext uri="{0D108BD9-81ED-4DB2-BD59-A6C34878D82A}">
                    <a16:rowId xmlns:a16="http://schemas.microsoft.com/office/drawing/2014/main" val="4091487924"/>
                  </a:ext>
                </a:extLst>
              </a:tr>
              <a:tr h="370840">
                <a:tc>
                  <a:txBody>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Content &amp; Social Media Marketing</a:t>
                      </a:r>
                    </a:p>
                  </a:txBody>
                  <a:tcPr/>
                </a:tc>
                <a:tc>
                  <a:txBody>
                    <a:bodyPr/>
                    <a:lstStyle/>
                    <a:p>
                      <a:pPr algn="ctr"/>
                      <a:r>
                        <a:rPr lang="en-GB" sz="1400" dirty="0">
                          <a:solidFill>
                            <a:schemeClr val="tx1"/>
                          </a:solidFill>
                          <a:latin typeface="Arial" panose="020B0604020202020204" pitchFamily="34" charset="0"/>
                          <a:cs typeface="Arial" panose="020B0604020202020204" pitchFamily="34" charset="0"/>
                        </a:rPr>
                        <a:t>Publishing online posts to showcase company culture and attract aligned talent.</a:t>
                      </a:r>
                    </a:p>
                  </a:txBody>
                  <a:tcPr/>
                </a:tc>
                <a:extLst>
                  <a:ext uri="{0D108BD9-81ED-4DB2-BD59-A6C34878D82A}">
                    <a16:rowId xmlns:a16="http://schemas.microsoft.com/office/drawing/2014/main" val="3480155527"/>
                  </a:ext>
                </a:extLst>
              </a:tr>
              <a:tr h="370840">
                <a:tc>
                  <a:txBody>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Video &amp; Virtual Interviews</a:t>
                      </a:r>
                    </a:p>
                  </a:txBody>
                  <a:tcPr/>
                </a:tc>
                <a:tc>
                  <a:txBody>
                    <a:bodyPr/>
                    <a:lstStyle/>
                    <a:p>
                      <a:pPr algn="ctr"/>
                      <a:r>
                        <a:rPr lang="en-GB" sz="1400" dirty="0">
                          <a:solidFill>
                            <a:schemeClr val="tx1"/>
                          </a:solidFill>
                          <a:latin typeface="Arial" panose="020B0604020202020204" pitchFamily="34" charset="0"/>
                          <a:cs typeface="Arial" panose="020B0604020202020204" pitchFamily="34" charset="0"/>
                        </a:rPr>
                        <a:t>Utilising video conferencing tools such as Zoom or Teams.</a:t>
                      </a:r>
                    </a:p>
                  </a:txBody>
                  <a:tcPr/>
                </a:tc>
                <a:extLst>
                  <a:ext uri="{0D108BD9-81ED-4DB2-BD59-A6C34878D82A}">
                    <a16:rowId xmlns:a16="http://schemas.microsoft.com/office/drawing/2014/main" val="1903683140"/>
                  </a:ext>
                </a:extLst>
              </a:tr>
              <a:tr h="370840">
                <a:tc>
                  <a:txBody>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Digital Onboarding &amp; E-Signatures</a:t>
                      </a:r>
                    </a:p>
                  </a:txBody>
                  <a:tcPr/>
                </a:tc>
                <a:tc>
                  <a:txBody>
                    <a:bodyPr/>
                    <a:lstStyle/>
                    <a:p>
                      <a:pPr algn="ctr"/>
                      <a:r>
                        <a:rPr lang="en-GB" sz="1400" dirty="0">
                          <a:solidFill>
                            <a:schemeClr val="tx1"/>
                          </a:solidFill>
                          <a:latin typeface="Arial" panose="020B0604020202020204" pitchFamily="34" charset="0"/>
                          <a:cs typeface="Arial" panose="020B0604020202020204" pitchFamily="34" charset="0"/>
                        </a:rPr>
                        <a:t>Virtual orientation via HR platforms and finalizing contracts with e-signature software.</a:t>
                      </a:r>
                    </a:p>
                  </a:txBody>
                  <a:tcPr/>
                </a:tc>
                <a:extLst>
                  <a:ext uri="{0D108BD9-81ED-4DB2-BD59-A6C34878D82A}">
                    <a16:rowId xmlns:a16="http://schemas.microsoft.com/office/drawing/2014/main" val="3877038194"/>
                  </a:ext>
                </a:extLst>
              </a:tr>
            </a:tbl>
          </a:graphicData>
        </a:graphic>
      </p:graphicFrame>
    </p:spTree>
    <p:extLst>
      <p:ext uri="{BB962C8B-B14F-4D97-AF65-F5344CB8AC3E}">
        <p14:creationId xmlns:p14="http://schemas.microsoft.com/office/powerpoint/2010/main" val="37828141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73C18-4205-3E5C-AE1D-4F1CF01B7E45}"/>
              </a:ext>
            </a:extLst>
          </p:cNvPr>
          <p:cNvSpPr>
            <a:spLocks noGrp="1"/>
          </p:cNvSpPr>
          <p:nvPr>
            <p:ph type="title"/>
          </p:nvPr>
        </p:nvSpPr>
        <p:spPr>
          <a:xfrm>
            <a:off x="-1" y="0"/>
            <a:ext cx="5010539" cy="575388"/>
          </a:xfrm>
        </p:spPr>
        <p:txBody>
          <a:bodyPr>
            <a:normAutofit fontScale="90000"/>
          </a:bodyPr>
          <a:lstStyle/>
          <a:p>
            <a:r>
              <a:rPr lang="en-GB" sz="2800" b="1" u="sng" dirty="0">
                <a:solidFill>
                  <a:schemeClr val="accent2">
                    <a:lumMod val="75000"/>
                  </a:schemeClr>
                </a:solidFill>
                <a:latin typeface="Arial" panose="020B0604020202020204" pitchFamily="34" charset="0"/>
                <a:cs typeface="Arial" panose="020B0604020202020204" pitchFamily="34" charset="0"/>
              </a:rPr>
              <a:t>Recruitment Recommendations</a:t>
            </a:r>
          </a:p>
        </p:txBody>
      </p:sp>
      <p:sp>
        <p:nvSpPr>
          <p:cNvPr id="3" name="Slide Number Placeholder 2">
            <a:extLst>
              <a:ext uri="{FF2B5EF4-FFF2-40B4-BE49-F238E27FC236}">
                <a16:creationId xmlns:a16="http://schemas.microsoft.com/office/drawing/2014/main" id="{5C1911F6-8524-5F08-F082-3D5FF0C2C44F}"/>
              </a:ext>
            </a:extLst>
          </p:cNvPr>
          <p:cNvSpPr>
            <a:spLocks noGrp="1"/>
          </p:cNvSpPr>
          <p:nvPr>
            <p:ph type="sldNum" sz="quarter" idx="12"/>
          </p:nvPr>
        </p:nvSpPr>
        <p:spPr>
          <a:xfrm>
            <a:off x="11850783" y="6492875"/>
            <a:ext cx="341217" cy="365125"/>
          </a:xfrm>
        </p:spPr>
        <p:txBody>
          <a:bodyPr/>
          <a:lstStyle/>
          <a:p>
            <a:pPr algn="l"/>
            <a:fld id="{5C3D8FB5-CB72-4853-B213-9AA847E6A80D}" type="slidenum">
              <a:rPr lang="en-GB" sz="2400" smtClean="0">
                <a:solidFill>
                  <a:schemeClr val="tx1"/>
                </a:solidFill>
                <a:latin typeface="Arial" panose="020B0604020202020204" pitchFamily="34" charset="0"/>
                <a:cs typeface="Arial" panose="020B0604020202020204" pitchFamily="34" charset="0"/>
              </a:rPr>
              <a:pPr algn="l"/>
              <a:t>9</a:t>
            </a:fld>
            <a:endParaRPr lang="en-GB" sz="2400"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5CFE023-7CD5-3912-BED9-2F54C0DA345B}"/>
              </a:ext>
            </a:extLst>
          </p:cNvPr>
          <p:cNvSpPr txBox="1"/>
          <p:nvPr/>
        </p:nvSpPr>
        <p:spPr>
          <a:xfrm>
            <a:off x="5254299" y="1626074"/>
            <a:ext cx="4261757" cy="3139321"/>
          </a:xfrm>
          <a:prstGeom prst="rect">
            <a:avLst/>
          </a:prstGeom>
          <a:solidFill>
            <a:schemeClr val="accent1">
              <a:lumMod val="20000"/>
              <a:lumOff val="80000"/>
            </a:schemeClr>
          </a:solidFill>
          <a:ln>
            <a:solidFill>
              <a:schemeClr val="accent1">
                <a:lumMod val="75000"/>
              </a:schemeClr>
            </a:solidFill>
          </a:ln>
        </p:spPr>
        <p:txBody>
          <a:bodyPr wrap="square">
            <a:spAutoFit/>
          </a:bodyPr>
          <a:lstStyle/>
          <a:p>
            <a:pPr algn="ctr"/>
            <a:r>
              <a:rPr lang="en-GB" b="1" u="sng" dirty="0">
                <a:latin typeface="Arial" panose="020B0604020202020204" pitchFamily="34" charset="0"/>
                <a:cs typeface="Arial" panose="020B0604020202020204" pitchFamily="34" charset="0"/>
              </a:rPr>
              <a:t>Recruitment Strategies</a:t>
            </a:r>
          </a:p>
          <a:p>
            <a:pPr marL="285750" indent="-285750" algn="ct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Update Job Descriptions Frequently</a:t>
            </a:r>
          </a:p>
          <a:p>
            <a:pPr marL="285750" indent="-285750" algn="ct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Target Hybrid Skill Sets</a:t>
            </a:r>
          </a:p>
          <a:p>
            <a:pPr marL="285750" indent="-285750" algn="ct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Leverage Specialized Networks</a:t>
            </a:r>
          </a:p>
          <a:p>
            <a:pPr marL="285750" indent="-285750" algn="ct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Build Ecosystem Partnerships</a:t>
            </a:r>
          </a:p>
          <a:p>
            <a:pPr marL="285750" indent="-285750" algn="ct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Elevate Employer Branding</a:t>
            </a:r>
          </a:p>
        </p:txBody>
      </p:sp>
      <p:sp>
        <p:nvSpPr>
          <p:cNvPr id="7" name="TextBox 6">
            <a:extLst>
              <a:ext uri="{FF2B5EF4-FFF2-40B4-BE49-F238E27FC236}">
                <a16:creationId xmlns:a16="http://schemas.microsoft.com/office/drawing/2014/main" id="{1989C158-DC9E-97E0-D363-27C6DD693AB7}"/>
              </a:ext>
            </a:extLst>
          </p:cNvPr>
          <p:cNvSpPr txBox="1"/>
          <p:nvPr/>
        </p:nvSpPr>
        <p:spPr>
          <a:xfrm>
            <a:off x="304409" y="1487575"/>
            <a:ext cx="4401717" cy="3416320"/>
          </a:xfrm>
          <a:prstGeom prst="rect">
            <a:avLst/>
          </a:prstGeom>
          <a:solidFill>
            <a:schemeClr val="accent1">
              <a:lumMod val="20000"/>
              <a:lumOff val="80000"/>
            </a:schemeClr>
          </a:solidFill>
          <a:ln>
            <a:solidFill>
              <a:schemeClr val="accent1">
                <a:lumMod val="75000"/>
              </a:schemeClr>
            </a:solidFill>
          </a:ln>
        </p:spPr>
        <p:txBody>
          <a:bodyPr wrap="square">
            <a:spAutoFit/>
          </a:bodyPr>
          <a:lstStyle/>
          <a:p>
            <a:pPr algn="ctr"/>
            <a:r>
              <a:rPr lang="en-GB" b="1" u="sng" dirty="0">
                <a:latin typeface="Arial" panose="020B0604020202020204" pitchFamily="34" charset="0"/>
                <a:cs typeface="Arial" panose="020B0604020202020204" pitchFamily="34" charset="0"/>
              </a:rPr>
              <a:t>Key Roles to Target</a:t>
            </a:r>
          </a:p>
          <a:p>
            <a:pPr marL="285750" indent="-285750" algn="ct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Clinical Informatics Specialists</a:t>
            </a:r>
          </a:p>
          <a:p>
            <a:pPr marL="285750" indent="-285750" algn="ct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Health Data Engineers &amp; AI Professionals</a:t>
            </a:r>
          </a:p>
          <a:p>
            <a:pPr marL="285750" indent="-285750" algn="ct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Interoperability Specialists</a:t>
            </a:r>
          </a:p>
          <a:p>
            <a:pPr marL="285750" indent="-285750" algn="ct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Digital Health Product Managers</a:t>
            </a:r>
          </a:p>
          <a:p>
            <a:pPr marL="285750" indent="-285750" algn="ct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Regulatory &amp; Compliance Experts</a:t>
            </a:r>
          </a:p>
        </p:txBody>
      </p:sp>
      <p:sp>
        <p:nvSpPr>
          <p:cNvPr id="8" name="Arrow: Right 7">
            <a:extLst>
              <a:ext uri="{FF2B5EF4-FFF2-40B4-BE49-F238E27FC236}">
                <a16:creationId xmlns:a16="http://schemas.microsoft.com/office/drawing/2014/main" id="{FEF58956-175B-588A-CECC-B525B030196E}"/>
              </a:ext>
            </a:extLst>
          </p:cNvPr>
          <p:cNvSpPr/>
          <p:nvPr/>
        </p:nvSpPr>
        <p:spPr>
          <a:xfrm>
            <a:off x="4706125" y="3051110"/>
            <a:ext cx="547009" cy="49452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080306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73C18-4205-3E5C-AE1D-4F1CF01B7E45}"/>
              </a:ext>
            </a:extLst>
          </p:cNvPr>
          <p:cNvSpPr>
            <a:spLocks noGrp="1"/>
          </p:cNvSpPr>
          <p:nvPr>
            <p:ph type="title"/>
          </p:nvPr>
        </p:nvSpPr>
        <p:spPr>
          <a:xfrm>
            <a:off x="0" y="0"/>
            <a:ext cx="4379858" cy="547396"/>
          </a:xfrm>
        </p:spPr>
        <p:txBody>
          <a:bodyPr>
            <a:normAutofit/>
          </a:bodyPr>
          <a:lstStyle/>
          <a:p>
            <a:r>
              <a:rPr lang="en-GB" sz="2800" b="1" u="sng" dirty="0">
                <a:solidFill>
                  <a:schemeClr val="accent2">
                    <a:lumMod val="75000"/>
                  </a:schemeClr>
                </a:solidFill>
                <a:latin typeface="Arial" panose="020B0604020202020204" pitchFamily="34" charset="0"/>
                <a:cs typeface="Arial" panose="020B0604020202020204" pitchFamily="34" charset="0"/>
              </a:rPr>
              <a:t>Learning &amp; Development</a:t>
            </a:r>
          </a:p>
        </p:txBody>
      </p:sp>
      <p:sp>
        <p:nvSpPr>
          <p:cNvPr id="3" name="Slide Number Placeholder 2">
            <a:extLst>
              <a:ext uri="{FF2B5EF4-FFF2-40B4-BE49-F238E27FC236}">
                <a16:creationId xmlns:a16="http://schemas.microsoft.com/office/drawing/2014/main" id="{C7F6A525-00DC-C96A-D1AB-AE295929607C}"/>
              </a:ext>
            </a:extLst>
          </p:cNvPr>
          <p:cNvSpPr>
            <a:spLocks noGrp="1"/>
          </p:cNvSpPr>
          <p:nvPr>
            <p:ph type="sldNum" sz="quarter" idx="12"/>
          </p:nvPr>
        </p:nvSpPr>
        <p:spPr>
          <a:xfrm>
            <a:off x="11648341" y="6492875"/>
            <a:ext cx="543659" cy="365125"/>
          </a:xfrm>
        </p:spPr>
        <p:txBody>
          <a:bodyPr/>
          <a:lstStyle/>
          <a:p>
            <a:pPr algn="l"/>
            <a:fld id="{5C3D8FB5-CB72-4853-B213-9AA847E6A80D}" type="slidenum">
              <a:rPr lang="en-GB" sz="2400" smtClean="0">
                <a:solidFill>
                  <a:schemeClr val="tx1"/>
                </a:solidFill>
                <a:latin typeface="Arial" panose="020B0604020202020204" pitchFamily="34" charset="0"/>
                <a:cs typeface="Arial" panose="020B0604020202020204" pitchFamily="34" charset="0"/>
              </a:rPr>
              <a:pPr algn="l"/>
              <a:t>10</a:t>
            </a:fld>
            <a:endParaRPr lang="en-GB" sz="2400"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7B2AA1D-2F89-6573-8FE4-9696593483CC}"/>
              </a:ext>
            </a:extLst>
          </p:cNvPr>
          <p:cNvSpPr txBox="1"/>
          <p:nvPr/>
        </p:nvSpPr>
        <p:spPr>
          <a:xfrm>
            <a:off x="393046" y="1139616"/>
            <a:ext cx="8980715" cy="738664"/>
          </a:xfrm>
          <a:prstGeom prst="rect">
            <a:avLst/>
          </a:prstGeom>
          <a:solidFill>
            <a:schemeClr val="accent1">
              <a:lumMod val="20000"/>
              <a:lumOff val="80000"/>
            </a:schemeClr>
          </a:solidFill>
          <a:ln>
            <a:solidFill>
              <a:schemeClr val="accent2">
                <a:lumMod val="75000"/>
              </a:schemeClr>
            </a:solidFill>
          </a:ln>
        </p:spPr>
        <p:txBody>
          <a:bodyPr wrap="square">
            <a:spAutoFit/>
          </a:bodyPr>
          <a:lstStyle/>
          <a:p>
            <a:r>
              <a:rPr lang="en-GB" sz="1400" dirty="0">
                <a:latin typeface="Arial" panose="020B0604020202020204" pitchFamily="34" charset="0"/>
                <a:cs typeface="Arial" panose="020B0604020202020204" pitchFamily="34" charset="0"/>
              </a:rPr>
              <a:t>HealthConnect UK’s skills shortage can be addressed by building skills internally, HealthConnect UK does not have to buy all its skills through recruitment. Training is an activity aimed at developing competencies that are needed for employees to do their jobs. (Cater, Dermol, 2013). </a:t>
            </a:r>
          </a:p>
        </p:txBody>
      </p:sp>
      <p:sp>
        <p:nvSpPr>
          <p:cNvPr id="10" name="TextBox 9">
            <a:extLst>
              <a:ext uri="{FF2B5EF4-FFF2-40B4-BE49-F238E27FC236}">
                <a16:creationId xmlns:a16="http://schemas.microsoft.com/office/drawing/2014/main" id="{5C77A08E-E43F-809D-ED43-658E4DDD6019}"/>
              </a:ext>
            </a:extLst>
          </p:cNvPr>
          <p:cNvSpPr txBox="1"/>
          <p:nvPr/>
        </p:nvSpPr>
        <p:spPr>
          <a:xfrm>
            <a:off x="6227596" y="2571912"/>
            <a:ext cx="2697200" cy="738664"/>
          </a:xfrm>
          <a:prstGeom prst="rect">
            <a:avLst/>
          </a:prstGeom>
          <a:solidFill>
            <a:schemeClr val="accent1">
              <a:lumMod val="20000"/>
              <a:lumOff val="80000"/>
            </a:schemeClr>
          </a:solidFill>
          <a:ln>
            <a:solidFill>
              <a:schemeClr val="accent2">
                <a:lumMod val="75000"/>
              </a:schemeClr>
            </a:solidFill>
          </a:ln>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Workshops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Courses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Professional qualifications </a:t>
            </a:r>
          </a:p>
        </p:txBody>
      </p:sp>
      <p:sp>
        <p:nvSpPr>
          <p:cNvPr id="11" name="TextBox 10">
            <a:extLst>
              <a:ext uri="{FF2B5EF4-FFF2-40B4-BE49-F238E27FC236}">
                <a16:creationId xmlns:a16="http://schemas.microsoft.com/office/drawing/2014/main" id="{B5296DB4-E062-B48E-36E3-377D035C4200}"/>
              </a:ext>
            </a:extLst>
          </p:cNvPr>
          <p:cNvSpPr txBox="1"/>
          <p:nvPr/>
        </p:nvSpPr>
        <p:spPr>
          <a:xfrm>
            <a:off x="819405" y="2573022"/>
            <a:ext cx="2688386" cy="738664"/>
          </a:xfrm>
          <a:prstGeom prst="rect">
            <a:avLst/>
          </a:prstGeom>
          <a:solidFill>
            <a:schemeClr val="accent1">
              <a:lumMod val="20000"/>
              <a:lumOff val="80000"/>
            </a:schemeClr>
          </a:solidFill>
          <a:ln>
            <a:solidFill>
              <a:schemeClr val="accent2">
                <a:lumMod val="75000"/>
              </a:schemeClr>
            </a:solidFill>
          </a:ln>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Online courses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E-learning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Webinars </a:t>
            </a:r>
          </a:p>
        </p:txBody>
      </p:sp>
      <p:sp>
        <p:nvSpPr>
          <p:cNvPr id="12" name="TextBox 11">
            <a:extLst>
              <a:ext uri="{FF2B5EF4-FFF2-40B4-BE49-F238E27FC236}">
                <a16:creationId xmlns:a16="http://schemas.microsoft.com/office/drawing/2014/main" id="{2357CFB6-C7FA-BF25-FDE9-4417241E4CBC}"/>
              </a:ext>
            </a:extLst>
          </p:cNvPr>
          <p:cNvSpPr txBox="1"/>
          <p:nvPr/>
        </p:nvSpPr>
        <p:spPr>
          <a:xfrm>
            <a:off x="3539210" y="2571912"/>
            <a:ext cx="2688386" cy="954107"/>
          </a:xfrm>
          <a:prstGeom prst="rect">
            <a:avLst/>
          </a:prstGeom>
          <a:solidFill>
            <a:schemeClr val="accent1">
              <a:lumMod val="20000"/>
              <a:lumOff val="80000"/>
            </a:schemeClr>
          </a:solidFill>
          <a:ln>
            <a:solidFill>
              <a:schemeClr val="accent2">
                <a:lumMod val="75000"/>
              </a:schemeClr>
            </a:solidFill>
          </a:ln>
        </p:spPr>
        <p:txBody>
          <a:bodyPr wrap="square" rtlCol="0">
            <a:spAutoFit/>
          </a:bodyPr>
          <a:lstStyle/>
          <a:p>
            <a:r>
              <a:rPr lang="en-GB" sz="1400" dirty="0">
                <a:latin typeface="Arial" panose="020B0604020202020204" pitchFamily="34" charset="0"/>
                <a:cs typeface="Arial" panose="020B0604020202020204" pitchFamily="34" charset="0"/>
              </a:rPr>
              <a:t>•	Coaching </a:t>
            </a:r>
          </a:p>
          <a:p>
            <a:r>
              <a:rPr lang="en-GB" sz="1400" dirty="0">
                <a:latin typeface="Arial" panose="020B0604020202020204" pitchFamily="34" charset="0"/>
                <a:cs typeface="Arial" panose="020B0604020202020204" pitchFamily="34" charset="0"/>
              </a:rPr>
              <a:t>•	Mentoring </a:t>
            </a:r>
          </a:p>
          <a:p>
            <a:r>
              <a:rPr lang="en-GB" sz="1400" dirty="0">
                <a:latin typeface="Arial" panose="020B0604020202020204" pitchFamily="34" charset="0"/>
                <a:cs typeface="Arial" panose="020B0604020202020204" pitchFamily="34" charset="0"/>
              </a:rPr>
              <a:t>•	Job rotation </a:t>
            </a:r>
          </a:p>
          <a:p>
            <a:r>
              <a:rPr lang="en-GB" sz="1400" dirty="0">
                <a:latin typeface="Arial" panose="020B0604020202020204" pitchFamily="34" charset="0"/>
                <a:cs typeface="Arial" panose="020B0604020202020204" pitchFamily="34" charset="0"/>
              </a:rPr>
              <a:t>•	Shadowing </a:t>
            </a:r>
          </a:p>
        </p:txBody>
      </p:sp>
      <p:sp>
        <p:nvSpPr>
          <p:cNvPr id="14" name="TextBox 13">
            <a:extLst>
              <a:ext uri="{FF2B5EF4-FFF2-40B4-BE49-F238E27FC236}">
                <a16:creationId xmlns:a16="http://schemas.microsoft.com/office/drawing/2014/main" id="{520405BF-F384-9BCD-803C-DE4B348633F9}"/>
              </a:ext>
            </a:extLst>
          </p:cNvPr>
          <p:cNvSpPr txBox="1"/>
          <p:nvPr/>
        </p:nvSpPr>
        <p:spPr>
          <a:xfrm>
            <a:off x="393046" y="3994455"/>
            <a:ext cx="8980715" cy="738664"/>
          </a:xfrm>
          <a:prstGeom prst="rect">
            <a:avLst/>
          </a:prstGeom>
          <a:solidFill>
            <a:schemeClr val="accent1">
              <a:lumMod val="20000"/>
              <a:lumOff val="80000"/>
            </a:schemeClr>
          </a:solidFill>
          <a:ln>
            <a:solidFill>
              <a:schemeClr val="accent1">
                <a:lumMod val="75000"/>
              </a:schemeClr>
            </a:solidFill>
          </a:ln>
        </p:spPr>
        <p:txBody>
          <a:bodyPr wrap="square">
            <a:spAutoFit/>
          </a:bodyPr>
          <a:lstStyle/>
          <a:p>
            <a:r>
              <a:rPr lang="en-GB" sz="1400" dirty="0">
                <a:latin typeface="Arial" panose="020B0604020202020204" pitchFamily="34" charset="0"/>
                <a:cs typeface="Arial" panose="020B0604020202020204" pitchFamily="34" charset="0"/>
              </a:rPr>
              <a:t>To see success from internal training HealthConnect UK must align training with the organization’s strategic direction this involves examining key business objectives and challenges, identifying the functions and jobs that most influence organizational success. (Baraldi, Cifalino, 2015)</a:t>
            </a:r>
          </a:p>
        </p:txBody>
      </p:sp>
      <p:graphicFrame>
        <p:nvGraphicFramePr>
          <p:cNvPr id="4" name="Table 3">
            <a:extLst>
              <a:ext uri="{FF2B5EF4-FFF2-40B4-BE49-F238E27FC236}">
                <a16:creationId xmlns:a16="http://schemas.microsoft.com/office/drawing/2014/main" id="{1B929FD1-1C90-13B1-DD2C-4647B9350346}"/>
              </a:ext>
            </a:extLst>
          </p:cNvPr>
          <p:cNvGraphicFramePr>
            <a:graphicFrameLocks noGrp="1"/>
          </p:cNvGraphicFramePr>
          <p:nvPr>
            <p:extLst>
              <p:ext uri="{D42A27DB-BD31-4B8C-83A1-F6EECF244321}">
                <p14:modId xmlns:p14="http://schemas.microsoft.com/office/powerpoint/2010/main" val="654092418"/>
              </p:ext>
            </p:extLst>
          </p:nvPr>
        </p:nvGraphicFramePr>
        <p:xfrm>
          <a:off x="819405" y="2201072"/>
          <a:ext cx="8127999" cy="37084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937025507"/>
                    </a:ext>
                  </a:extLst>
                </a:gridCol>
                <a:gridCol w="2709333">
                  <a:extLst>
                    <a:ext uri="{9D8B030D-6E8A-4147-A177-3AD203B41FA5}">
                      <a16:colId xmlns:a16="http://schemas.microsoft.com/office/drawing/2014/main" val="1072749140"/>
                    </a:ext>
                  </a:extLst>
                </a:gridCol>
                <a:gridCol w="2709333">
                  <a:extLst>
                    <a:ext uri="{9D8B030D-6E8A-4147-A177-3AD203B41FA5}">
                      <a16:colId xmlns:a16="http://schemas.microsoft.com/office/drawing/2014/main" val="363655375"/>
                    </a:ext>
                  </a:extLst>
                </a:gridCol>
              </a:tblGrid>
              <a:tr h="370840">
                <a:tc>
                  <a:txBody>
                    <a:bodyPr/>
                    <a:lstStyle/>
                    <a:p>
                      <a:pPr algn="ctr"/>
                      <a:r>
                        <a:rPr lang="en-GB" sz="1400" u="sng" dirty="0">
                          <a:solidFill>
                            <a:schemeClr val="tx1"/>
                          </a:solidFill>
                          <a:latin typeface="Arial" panose="020B0604020202020204" pitchFamily="34" charset="0"/>
                          <a:cs typeface="Arial" panose="020B0604020202020204" pitchFamily="34" charset="0"/>
                        </a:rPr>
                        <a:t>Digital learning</a:t>
                      </a:r>
                    </a:p>
                  </a:txBody>
                  <a:tcPr anchor="ctr"/>
                </a:tc>
                <a:tc>
                  <a:txBody>
                    <a:bodyPr/>
                    <a:lstStyle/>
                    <a:p>
                      <a:pPr algn="ctr"/>
                      <a:r>
                        <a:rPr lang="en-GB" sz="1400" u="sng" dirty="0">
                          <a:solidFill>
                            <a:schemeClr val="tx1"/>
                          </a:solidFill>
                          <a:latin typeface="Arial" panose="020B0604020202020204" pitchFamily="34" charset="0"/>
                          <a:cs typeface="Arial" panose="020B0604020202020204" pitchFamily="34" charset="0"/>
                        </a:rPr>
                        <a:t>Work-based learning</a:t>
                      </a:r>
                    </a:p>
                  </a:txBody>
                  <a:tcPr anchor="ctr"/>
                </a:tc>
                <a:tc>
                  <a:txBody>
                    <a:bodyPr/>
                    <a:lstStyle/>
                    <a:p>
                      <a:pPr algn="ctr"/>
                      <a:r>
                        <a:rPr lang="en-GB" sz="1400" u="sng" dirty="0">
                          <a:solidFill>
                            <a:schemeClr val="tx1"/>
                          </a:solidFill>
                          <a:latin typeface="Arial" panose="020B0604020202020204" pitchFamily="34" charset="0"/>
                          <a:cs typeface="Arial" panose="020B0604020202020204" pitchFamily="34" charset="0"/>
                        </a:rPr>
                        <a:t>Formal training</a:t>
                      </a:r>
                    </a:p>
                  </a:txBody>
                  <a:tcPr anchor="ctr"/>
                </a:tc>
                <a:extLst>
                  <a:ext uri="{0D108BD9-81ED-4DB2-BD59-A6C34878D82A}">
                    <a16:rowId xmlns:a16="http://schemas.microsoft.com/office/drawing/2014/main" val="1200048995"/>
                  </a:ext>
                </a:extLst>
              </a:tr>
            </a:tbl>
          </a:graphicData>
        </a:graphic>
      </p:graphicFrame>
    </p:spTree>
    <p:extLst>
      <p:ext uri="{BB962C8B-B14F-4D97-AF65-F5344CB8AC3E}">
        <p14:creationId xmlns:p14="http://schemas.microsoft.com/office/powerpoint/2010/main" val="3618335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73C18-4205-3E5C-AE1D-4F1CF01B7E45}"/>
              </a:ext>
            </a:extLst>
          </p:cNvPr>
          <p:cNvSpPr>
            <a:spLocks noGrp="1"/>
          </p:cNvSpPr>
          <p:nvPr>
            <p:ph type="title"/>
          </p:nvPr>
        </p:nvSpPr>
        <p:spPr>
          <a:xfrm>
            <a:off x="0" y="0"/>
            <a:ext cx="2159172" cy="603380"/>
          </a:xfrm>
        </p:spPr>
        <p:txBody>
          <a:bodyPr>
            <a:normAutofit/>
          </a:bodyPr>
          <a:lstStyle/>
          <a:p>
            <a:r>
              <a:rPr lang="en-GB" sz="2800" b="1" u="sng" dirty="0">
                <a:solidFill>
                  <a:schemeClr val="accent2">
                    <a:lumMod val="75000"/>
                  </a:schemeClr>
                </a:solidFill>
                <a:latin typeface="Arial" panose="020B0604020202020204" pitchFamily="34" charset="0"/>
                <a:cs typeface="Arial" panose="020B0604020202020204" pitchFamily="34" charset="0"/>
              </a:rPr>
              <a:t>Conclusion</a:t>
            </a:r>
          </a:p>
        </p:txBody>
      </p:sp>
      <p:sp>
        <p:nvSpPr>
          <p:cNvPr id="3" name="Slide Number Placeholder 2">
            <a:extLst>
              <a:ext uri="{FF2B5EF4-FFF2-40B4-BE49-F238E27FC236}">
                <a16:creationId xmlns:a16="http://schemas.microsoft.com/office/drawing/2014/main" id="{0E3D205A-6597-FCF9-44D0-5EC6547EF469}"/>
              </a:ext>
            </a:extLst>
          </p:cNvPr>
          <p:cNvSpPr>
            <a:spLocks noGrp="1"/>
          </p:cNvSpPr>
          <p:nvPr>
            <p:ph type="sldNum" sz="quarter" idx="12"/>
          </p:nvPr>
        </p:nvSpPr>
        <p:spPr>
          <a:xfrm>
            <a:off x="11669486" y="6492875"/>
            <a:ext cx="522514" cy="365125"/>
          </a:xfrm>
        </p:spPr>
        <p:txBody>
          <a:bodyPr/>
          <a:lstStyle/>
          <a:p>
            <a:pPr algn="l"/>
            <a:fld id="{5C3D8FB5-CB72-4853-B213-9AA847E6A80D}" type="slidenum">
              <a:rPr lang="en-GB" sz="2400" smtClean="0">
                <a:solidFill>
                  <a:schemeClr val="tx1"/>
                </a:solidFill>
                <a:latin typeface="Arial" panose="020B0604020202020204" pitchFamily="34" charset="0"/>
                <a:cs typeface="Arial" panose="020B0604020202020204" pitchFamily="34" charset="0"/>
              </a:rPr>
              <a:pPr algn="l"/>
              <a:t>11</a:t>
            </a:fld>
            <a:endParaRPr lang="en-GB" sz="2400" dirty="0">
              <a:solidFill>
                <a:schemeClr val="tx1"/>
              </a:solidFill>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4ED9FFD2-D345-D248-2213-E1B96905B956}"/>
              </a:ext>
            </a:extLst>
          </p:cNvPr>
          <p:cNvGraphicFramePr>
            <a:graphicFrameLocks noGrp="1"/>
          </p:cNvGraphicFramePr>
          <p:nvPr>
            <p:extLst>
              <p:ext uri="{D42A27DB-BD31-4B8C-83A1-F6EECF244321}">
                <p14:modId xmlns:p14="http://schemas.microsoft.com/office/powerpoint/2010/main" val="2233704991"/>
              </p:ext>
            </p:extLst>
          </p:nvPr>
        </p:nvGraphicFramePr>
        <p:xfrm>
          <a:off x="1334278" y="1726768"/>
          <a:ext cx="7063275" cy="2935298"/>
        </p:xfrm>
        <a:graphic>
          <a:graphicData uri="http://schemas.openxmlformats.org/drawingml/2006/table">
            <a:tbl>
              <a:tblPr firstRow="1" bandRow="1">
                <a:tableStyleId>{5C22544A-7EE6-4342-B048-85BDC9FD1C3A}</a:tableStyleId>
              </a:tblPr>
              <a:tblGrid>
                <a:gridCol w="2369975">
                  <a:extLst>
                    <a:ext uri="{9D8B030D-6E8A-4147-A177-3AD203B41FA5}">
                      <a16:colId xmlns:a16="http://schemas.microsoft.com/office/drawing/2014/main" val="860390152"/>
                    </a:ext>
                  </a:extLst>
                </a:gridCol>
                <a:gridCol w="2463282">
                  <a:extLst>
                    <a:ext uri="{9D8B030D-6E8A-4147-A177-3AD203B41FA5}">
                      <a16:colId xmlns:a16="http://schemas.microsoft.com/office/drawing/2014/main" val="351358266"/>
                    </a:ext>
                  </a:extLst>
                </a:gridCol>
                <a:gridCol w="2230018">
                  <a:extLst>
                    <a:ext uri="{9D8B030D-6E8A-4147-A177-3AD203B41FA5}">
                      <a16:colId xmlns:a16="http://schemas.microsoft.com/office/drawing/2014/main" val="2757590937"/>
                    </a:ext>
                  </a:extLst>
                </a:gridCol>
              </a:tblGrid>
              <a:tr h="381950">
                <a:tc>
                  <a:txBody>
                    <a:bodyPr/>
                    <a:lstStyle/>
                    <a:p>
                      <a:pPr algn="ctr"/>
                      <a:r>
                        <a:rPr lang="en-GB" sz="1400" dirty="0">
                          <a:latin typeface="Arial" panose="020B0604020202020204" pitchFamily="34" charset="0"/>
                          <a:cs typeface="Arial" panose="020B0604020202020204" pitchFamily="34" charset="0"/>
                        </a:rPr>
                        <a:t>Recommendation</a:t>
                      </a:r>
                    </a:p>
                  </a:txBody>
                  <a:tcPr/>
                </a:tc>
                <a:tc>
                  <a:txBody>
                    <a:bodyPr/>
                    <a:lstStyle/>
                    <a:p>
                      <a:pPr algn="ctr"/>
                      <a:r>
                        <a:rPr lang="en-GB" sz="1600" dirty="0">
                          <a:latin typeface="Arial" panose="020B0604020202020204" pitchFamily="34" charset="0"/>
                          <a:cs typeface="Arial" panose="020B0604020202020204" pitchFamily="34" charset="0"/>
                        </a:rPr>
                        <a:t>Action</a:t>
                      </a:r>
                    </a:p>
                  </a:txBody>
                  <a:tcPr/>
                </a:tc>
                <a:tc>
                  <a:txBody>
                    <a:bodyPr/>
                    <a:lstStyle/>
                    <a:p>
                      <a:pPr algn="ctr"/>
                      <a:r>
                        <a:rPr lang="en-GB" sz="1600" dirty="0">
                          <a:latin typeface="Arial" panose="020B0604020202020204" pitchFamily="34" charset="0"/>
                          <a:cs typeface="Arial" panose="020B0604020202020204" pitchFamily="34" charset="0"/>
                        </a:rPr>
                        <a:t>Benefit</a:t>
                      </a:r>
                    </a:p>
                  </a:txBody>
                  <a:tcPr/>
                </a:tc>
                <a:extLst>
                  <a:ext uri="{0D108BD9-81ED-4DB2-BD59-A6C34878D82A}">
                    <a16:rowId xmlns:a16="http://schemas.microsoft.com/office/drawing/2014/main" val="1073884790"/>
                  </a:ext>
                </a:extLst>
              </a:tr>
              <a:tr h="851116">
                <a:tc>
                  <a:txBody>
                    <a:bodyPr/>
                    <a:lstStyle/>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Learning &amp; development for existing employees</a:t>
                      </a:r>
                    </a:p>
                  </a:txBody>
                  <a:tcPr anchor="ctr"/>
                </a:tc>
                <a:tc>
                  <a:txBody>
                    <a:bodyPr/>
                    <a:lstStyle/>
                    <a:p>
                      <a:pPr algn="ctr"/>
                      <a:r>
                        <a:rPr lang="en-GB" sz="1600" dirty="0">
                          <a:latin typeface="Arial" panose="020B0604020202020204" pitchFamily="34" charset="0"/>
                          <a:cs typeface="Arial" panose="020B0604020202020204" pitchFamily="34" charset="0"/>
                        </a:rPr>
                        <a:t>Train existing staff using an external industry experts.</a:t>
                      </a:r>
                    </a:p>
                  </a:txBody>
                  <a:tcPr anchor="ctr"/>
                </a:tc>
                <a:tc>
                  <a:txBody>
                    <a:bodyPr/>
                    <a:lstStyle/>
                    <a:p>
                      <a:pPr algn="ctr"/>
                      <a:r>
                        <a:rPr lang="en-GB" sz="1600" dirty="0">
                          <a:latin typeface="Arial" panose="020B0604020202020204" pitchFamily="34" charset="0"/>
                          <a:cs typeface="Arial" panose="020B0604020202020204" pitchFamily="34" charset="0"/>
                        </a:rPr>
                        <a:t>Upskilled employees and less reliance on new recruitment.</a:t>
                      </a:r>
                    </a:p>
                  </a:txBody>
                  <a:tcPr anchor="ctr"/>
                </a:tc>
                <a:extLst>
                  <a:ext uri="{0D108BD9-81ED-4DB2-BD59-A6C34878D82A}">
                    <a16:rowId xmlns:a16="http://schemas.microsoft.com/office/drawing/2014/main" val="3627982892"/>
                  </a:ext>
                </a:extLst>
              </a:tr>
              <a:tr h="851116">
                <a:tc>
                  <a:txBody>
                    <a:bodyPr/>
                    <a:lstStyle/>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Improve rewards and compensations.</a:t>
                      </a:r>
                    </a:p>
                  </a:txBody>
                  <a:tcPr anchor="ctr"/>
                </a:tc>
                <a:tc>
                  <a:txBody>
                    <a:bodyPr/>
                    <a:lstStyle/>
                    <a:p>
                      <a:pPr algn="ctr"/>
                      <a:r>
                        <a:rPr lang="en-GB" sz="1600" dirty="0">
                          <a:latin typeface="Arial" panose="020B0604020202020204" pitchFamily="34" charset="0"/>
                          <a:cs typeface="Arial" panose="020B0604020202020204" pitchFamily="34" charset="0"/>
                        </a:rPr>
                        <a:t>Restructure EVP for all employees.</a:t>
                      </a:r>
                    </a:p>
                  </a:txBody>
                  <a:tcPr anchor="ctr"/>
                </a:tc>
                <a:tc>
                  <a:txBody>
                    <a:bodyPr/>
                    <a:lstStyle/>
                    <a:p>
                      <a:pPr algn="ctr"/>
                      <a:r>
                        <a:rPr lang="en-GB" sz="1600" dirty="0">
                          <a:latin typeface="Arial" panose="020B0604020202020204" pitchFamily="34" charset="0"/>
                          <a:cs typeface="Arial" panose="020B0604020202020204" pitchFamily="34" charset="0"/>
                        </a:rPr>
                        <a:t>Improve staff retention and reduce burnout.</a:t>
                      </a:r>
                    </a:p>
                  </a:txBody>
                  <a:tcPr anchor="ctr"/>
                </a:tc>
                <a:extLst>
                  <a:ext uri="{0D108BD9-81ED-4DB2-BD59-A6C34878D82A}">
                    <a16:rowId xmlns:a16="http://schemas.microsoft.com/office/drawing/2014/main" val="601013313"/>
                  </a:ext>
                </a:extLst>
              </a:tr>
              <a:tr h="851116">
                <a:tc>
                  <a:txBody>
                    <a:bodyPr/>
                    <a:lstStyle/>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Reduce unnecessary HR expenditure. </a:t>
                      </a:r>
                    </a:p>
                  </a:txBody>
                  <a:tcPr anchor="ctr"/>
                </a:tc>
                <a:tc>
                  <a:txBody>
                    <a:bodyPr/>
                    <a:lstStyle/>
                    <a:p>
                      <a:pPr algn="ctr"/>
                      <a:r>
                        <a:rPr lang="en-GB" sz="1600" dirty="0">
                          <a:latin typeface="Arial" panose="020B0604020202020204" pitchFamily="34" charset="0"/>
                          <a:cs typeface="Arial" panose="020B0604020202020204" pitchFamily="34" charset="0"/>
                        </a:rPr>
                        <a:t>Streamline excessive teams and management.</a:t>
                      </a:r>
                    </a:p>
                  </a:txBody>
                  <a:tcPr anchor="ctr"/>
                </a:tc>
                <a:tc>
                  <a:txBody>
                    <a:bodyPr/>
                    <a:lstStyle/>
                    <a:p>
                      <a:pPr algn="ctr"/>
                      <a:r>
                        <a:rPr lang="en-GB" sz="1600" dirty="0">
                          <a:latin typeface="Arial" panose="020B0604020202020204" pitchFamily="34" charset="0"/>
                          <a:cs typeface="Arial" panose="020B0604020202020204" pitchFamily="34" charset="0"/>
                        </a:rPr>
                        <a:t>Improve organizational efficiency.</a:t>
                      </a:r>
                    </a:p>
                  </a:txBody>
                  <a:tcPr anchor="ctr"/>
                </a:tc>
                <a:extLst>
                  <a:ext uri="{0D108BD9-81ED-4DB2-BD59-A6C34878D82A}">
                    <a16:rowId xmlns:a16="http://schemas.microsoft.com/office/drawing/2014/main" val="1890370789"/>
                  </a:ext>
                </a:extLst>
              </a:tr>
            </a:tbl>
          </a:graphicData>
        </a:graphic>
      </p:graphicFrame>
      <p:sp>
        <p:nvSpPr>
          <p:cNvPr id="5" name="TextBox 4">
            <a:extLst>
              <a:ext uri="{FF2B5EF4-FFF2-40B4-BE49-F238E27FC236}">
                <a16:creationId xmlns:a16="http://schemas.microsoft.com/office/drawing/2014/main" id="{273C2306-1251-0B97-A330-34B88FB5903D}"/>
              </a:ext>
            </a:extLst>
          </p:cNvPr>
          <p:cNvSpPr txBox="1"/>
          <p:nvPr/>
        </p:nvSpPr>
        <p:spPr>
          <a:xfrm>
            <a:off x="1334277" y="1080437"/>
            <a:ext cx="7063275" cy="646331"/>
          </a:xfrm>
          <a:prstGeom prst="rect">
            <a:avLst/>
          </a:prstGeom>
          <a:solidFill>
            <a:schemeClr val="accent1">
              <a:lumMod val="20000"/>
              <a:lumOff val="80000"/>
            </a:schemeClr>
          </a:solidFill>
          <a:ln>
            <a:solidFill>
              <a:schemeClr val="accent1">
                <a:lumMod val="75000"/>
              </a:schemeClr>
            </a:solidFill>
          </a:ln>
        </p:spPr>
        <p:txBody>
          <a:bodyPr wrap="square" rtlCol="0">
            <a:spAutoFit/>
          </a:bodyPr>
          <a:lstStyle/>
          <a:p>
            <a:pPr algn="ctr"/>
            <a:r>
              <a:rPr lang="en-GB" dirty="0">
                <a:latin typeface="Arial" panose="020B0604020202020204" pitchFamily="34" charset="0"/>
                <a:cs typeface="Arial" panose="020B0604020202020204" pitchFamily="34" charset="0"/>
              </a:rPr>
              <a:t>There are three recommendations that HealthConnect UK should implement and the benefits of carrying them out.</a:t>
            </a:r>
          </a:p>
        </p:txBody>
      </p:sp>
    </p:spTree>
    <p:extLst>
      <p:ext uri="{BB962C8B-B14F-4D97-AF65-F5344CB8AC3E}">
        <p14:creationId xmlns:p14="http://schemas.microsoft.com/office/powerpoint/2010/main" val="18132847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73C18-4205-3E5C-AE1D-4F1CF01B7E45}"/>
              </a:ext>
            </a:extLst>
          </p:cNvPr>
          <p:cNvSpPr>
            <a:spLocks noGrp="1"/>
          </p:cNvSpPr>
          <p:nvPr>
            <p:ph type="title"/>
          </p:nvPr>
        </p:nvSpPr>
        <p:spPr>
          <a:xfrm>
            <a:off x="0" y="0"/>
            <a:ext cx="2177833" cy="547396"/>
          </a:xfrm>
        </p:spPr>
        <p:txBody>
          <a:bodyPr>
            <a:normAutofit/>
          </a:bodyPr>
          <a:lstStyle/>
          <a:p>
            <a:r>
              <a:rPr lang="en-GB" sz="2800" b="1" u="sng" dirty="0">
                <a:solidFill>
                  <a:schemeClr val="accent2">
                    <a:lumMod val="75000"/>
                  </a:schemeClr>
                </a:solidFill>
                <a:latin typeface="Arial" panose="020B0604020202020204" pitchFamily="34" charset="0"/>
                <a:cs typeface="Arial" panose="020B0604020202020204" pitchFamily="34" charset="0"/>
              </a:rPr>
              <a:t>References</a:t>
            </a:r>
          </a:p>
        </p:txBody>
      </p:sp>
      <p:sp>
        <p:nvSpPr>
          <p:cNvPr id="3" name="Slide Number Placeholder 2">
            <a:extLst>
              <a:ext uri="{FF2B5EF4-FFF2-40B4-BE49-F238E27FC236}">
                <a16:creationId xmlns:a16="http://schemas.microsoft.com/office/drawing/2014/main" id="{9794A8AD-E757-C7DF-A560-6907DB947BEF}"/>
              </a:ext>
            </a:extLst>
          </p:cNvPr>
          <p:cNvSpPr>
            <a:spLocks noGrp="1"/>
          </p:cNvSpPr>
          <p:nvPr>
            <p:ph type="sldNum" sz="quarter" idx="12"/>
          </p:nvPr>
        </p:nvSpPr>
        <p:spPr>
          <a:xfrm>
            <a:off x="11626222" y="6492875"/>
            <a:ext cx="565778" cy="365125"/>
          </a:xfrm>
        </p:spPr>
        <p:txBody>
          <a:bodyPr/>
          <a:lstStyle/>
          <a:p>
            <a:pPr algn="l"/>
            <a:fld id="{5C3D8FB5-CB72-4853-B213-9AA847E6A80D}" type="slidenum">
              <a:rPr lang="en-GB" sz="2400" smtClean="0">
                <a:solidFill>
                  <a:schemeClr val="tx1"/>
                </a:solidFill>
                <a:latin typeface="Arial" panose="020B0604020202020204" pitchFamily="34" charset="0"/>
                <a:cs typeface="Arial" panose="020B0604020202020204" pitchFamily="34" charset="0"/>
              </a:rPr>
              <a:pPr algn="l"/>
              <a:t>12</a:t>
            </a:fld>
            <a:endParaRPr lang="en-GB" sz="2400"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85D78FE-9007-C70F-5E53-E3F874451092}"/>
              </a:ext>
            </a:extLst>
          </p:cNvPr>
          <p:cNvSpPr txBox="1"/>
          <p:nvPr/>
        </p:nvSpPr>
        <p:spPr>
          <a:xfrm>
            <a:off x="456746" y="631372"/>
            <a:ext cx="8799221" cy="5570756"/>
          </a:xfrm>
          <a:prstGeom prst="rect">
            <a:avLst/>
          </a:prstGeom>
          <a:noFill/>
        </p:spPr>
        <p:txBody>
          <a:bodyPr wrap="square">
            <a:spAutoFit/>
          </a:bodyPr>
          <a:lstStyle/>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Akshera, R. V., Saranya S. M., and Melba Kani, R. (2026) </a:t>
            </a:r>
            <a:r>
              <a:rPr lang="en-GB" sz="1200" i="1" dirty="0">
                <a:latin typeface="Arial" panose="020B0604020202020204" pitchFamily="34" charset="0"/>
                <a:cs typeface="Arial" panose="020B0604020202020204" pitchFamily="34" charset="0"/>
              </a:rPr>
              <a:t>“ Digital Recruitment Strategies: Exploring the Role of Technology in Modern Talent Acquisition.”</a:t>
            </a:r>
            <a:r>
              <a:rPr lang="en-GB" sz="1200" dirty="0">
                <a:latin typeface="Arial" panose="020B0604020202020204" pitchFamily="34" charset="0"/>
                <a:cs typeface="Arial" panose="020B0604020202020204" pitchFamily="34" charset="0"/>
              </a:rPr>
              <a:t> ,Thunderbird International Business Review, pp. 1–18. Available at: </a:t>
            </a:r>
            <a:r>
              <a:rPr lang="en-GB" sz="1200" dirty="0">
                <a:latin typeface="Arial" panose="020B0604020202020204" pitchFamily="34" charset="0"/>
                <a:cs typeface="Arial" panose="020B0604020202020204" pitchFamily="34" charset="0"/>
                <a:hlinkClick r:id="rId2"/>
              </a:rPr>
              <a:t>https://doi-org.uwtsd.idm.oclc.org/10.1002/tie.70086</a:t>
            </a:r>
            <a:r>
              <a:rPr lang="en-GB" sz="1200" dirty="0">
                <a:latin typeface="Arial" panose="020B0604020202020204" pitchFamily="34" charset="0"/>
                <a:cs typeface="Arial" panose="020B0604020202020204" pitchFamily="34" charset="0"/>
              </a:rPr>
              <a:t> (Accessed on: 11/10/2026)</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Armstrong, M. (2014) </a:t>
            </a:r>
            <a:r>
              <a:rPr lang="en-GB" sz="1200" i="1" dirty="0">
                <a:latin typeface="Arial" panose="020B0604020202020204" pitchFamily="34" charset="0"/>
                <a:cs typeface="Arial" panose="020B0604020202020204" pitchFamily="34" charset="0"/>
              </a:rPr>
              <a:t>Armstrong's handbook of human resource management practice,</a:t>
            </a:r>
            <a:r>
              <a:rPr lang="en-GB" sz="1200" dirty="0">
                <a:latin typeface="Arial" panose="020B0604020202020204" pitchFamily="34" charset="0"/>
                <a:cs typeface="Arial" panose="020B0604020202020204" pitchFamily="34" charset="0"/>
              </a:rPr>
              <a:t> Kogan Page, Thirteenth Edition, p.18</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Baraldi, S. Cifalinò, A. (2015) Delivering training strategies: the balanced scorecard at work. </a:t>
            </a:r>
            <a:r>
              <a:rPr lang="en-GB" sz="1200" i="1" dirty="0">
                <a:latin typeface="Arial" panose="020B0604020202020204" pitchFamily="34" charset="0"/>
                <a:cs typeface="Arial" panose="020B0604020202020204" pitchFamily="34" charset="0"/>
              </a:rPr>
              <a:t>International Journal of Training and Development</a:t>
            </a:r>
            <a:r>
              <a:rPr lang="en-GB" sz="1200" dirty="0">
                <a:latin typeface="Arial" panose="020B0604020202020204" pitchFamily="34" charset="0"/>
                <a:cs typeface="Arial" panose="020B0604020202020204" pitchFamily="34" charset="0"/>
              </a:rPr>
              <a:t>, 19(3), pp.179-198, Available at DOI: https//-org.uwtsd.idm.oclc.org/10.1111/ijtd.12055 (Accessed on 11/10/2026)</a:t>
            </a:r>
          </a:p>
          <a:p>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Cater, T., Dermol, V. (2013) </a:t>
            </a:r>
            <a:r>
              <a:rPr lang="en-GB" sz="1200" i="1" dirty="0">
                <a:latin typeface="Arial" panose="020B0604020202020204" pitchFamily="34" charset="0"/>
                <a:cs typeface="Arial" panose="020B0604020202020204" pitchFamily="34" charset="0"/>
              </a:rPr>
              <a:t>The influence of training and training transfer factors on organisational learning and performance</a:t>
            </a:r>
            <a:r>
              <a:rPr lang="en-GB" sz="1200" dirty="0">
                <a:latin typeface="Arial" panose="020B0604020202020204" pitchFamily="34" charset="0"/>
                <a:cs typeface="Arial" panose="020B0604020202020204" pitchFamily="34" charset="0"/>
              </a:rPr>
              <a:t>, Personnel Review, 42(3), pp.324-348, Available at DOI:10.1108/00483481311320435 (Accessed on: 11/10/2026)</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Leatherbarrow, C. (2018) </a:t>
            </a:r>
            <a:r>
              <a:rPr lang="en-GB" sz="1200" i="1" dirty="0">
                <a:latin typeface="Arial" panose="020B0604020202020204" pitchFamily="34" charset="0"/>
                <a:cs typeface="Arial" panose="020B0604020202020204" pitchFamily="34" charset="0"/>
              </a:rPr>
              <a:t>Introduction to human resource management: a guide to HR in practice,</a:t>
            </a:r>
            <a:r>
              <a:rPr lang="en-GB" sz="1200" dirty="0">
                <a:latin typeface="Arial" panose="020B0604020202020204" pitchFamily="34" charset="0"/>
                <a:cs typeface="Arial" panose="020B0604020202020204" pitchFamily="34" charset="0"/>
              </a:rPr>
              <a:t> Kogan Page, Fourth edition, pp.102-103</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Leatherbarrow, C. (2018) Introduction to human resource management: a guide to HR in practice, Kogan Page, Fourth edition, p.132</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i="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Picardi, C. (2020) </a:t>
            </a:r>
            <a:r>
              <a:rPr lang="en-GB" sz="1200" i="1" dirty="0">
                <a:latin typeface="Arial" panose="020B0604020202020204" pitchFamily="34" charset="0"/>
                <a:cs typeface="Arial" panose="020B0604020202020204" pitchFamily="34" charset="0"/>
              </a:rPr>
              <a:t>Recruitment Strategy. In: Recruitment and Selection: Strategies for Workforce Planning and Assessment. </a:t>
            </a:r>
            <a:r>
              <a:rPr lang="en-GB" sz="1200" dirty="0">
                <a:latin typeface="Arial" panose="020B0604020202020204" pitchFamily="34" charset="0"/>
                <a:cs typeface="Arial" panose="020B0604020202020204" pitchFamily="34" charset="0"/>
              </a:rPr>
              <a:t>Thousand Oaks, CA: SAGE Publications, Inc. pp. 133-160 Available at: </a:t>
            </a:r>
            <a:r>
              <a:rPr lang="en-GB" sz="1200" dirty="0">
                <a:latin typeface="Arial" panose="020B0604020202020204" pitchFamily="34" charset="0"/>
                <a:cs typeface="Arial" panose="020B0604020202020204" pitchFamily="34" charset="0"/>
                <a:hlinkClick r:id="rId3"/>
              </a:rPr>
              <a:t>https://doi.org/10.4135/9781483396439.n9</a:t>
            </a:r>
            <a:r>
              <a:rPr lang="en-GB" sz="1200" dirty="0">
                <a:latin typeface="Arial" panose="020B0604020202020204" pitchFamily="34" charset="0"/>
                <a:cs typeface="Arial" panose="020B0604020202020204" pitchFamily="34" charset="0"/>
              </a:rPr>
              <a:t>  (Accessed on: 11/10/2026).</a:t>
            </a:r>
          </a:p>
          <a:p>
            <a:pPr marL="285750" indent="-285750">
              <a:buFont typeface="Arial" panose="020B0604020202020204" pitchFamily="34" charset="0"/>
              <a:buChar char="•"/>
            </a:pPr>
            <a:endParaRPr lang="en-GB" sz="1400" i="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Morakinyo, D., Ng, C.P. &amp; Song, B.L., Tee, P.K., Wong, L.C. (2024) </a:t>
            </a:r>
            <a:r>
              <a:rPr lang="en-GB" sz="1200" i="1" dirty="0">
                <a:latin typeface="Arial" panose="020B0604020202020204" pitchFamily="34" charset="0"/>
                <a:cs typeface="Arial" panose="020B0604020202020204" pitchFamily="34" charset="0"/>
              </a:rPr>
              <a:t>"Demand for digital skills, skill gaps and graduate employability: Evidence from employers in Malaysia", </a:t>
            </a:r>
            <a:r>
              <a:rPr lang="en-GB" sz="1200" dirty="0">
                <a:latin typeface="Arial" panose="020B0604020202020204" pitchFamily="34" charset="0"/>
                <a:cs typeface="Arial" panose="020B0604020202020204" pitchFamily="34" charset="0"/>
              </a:rPr>
              <a:t>F1000Research</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vol. 13. Available at: DOI:10.12688/f1000research.148514.1 (Accessed on 12/10/2026)</a:t>
            </a:r>
            <a:endParaRPr lang="en-GB" sz="12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523110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2438</TotalTime>
  <Words>1674</Words>
  <Application>Microsoft Office PowerPoint</Application>
  <PresentationFormat>Widescreen</PresentationFormat>
  <Paragraphs>241</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Calibri</vt:lpstr>
      <vt:lpstr>Symbol</vt:lpstr>
      <vt:lpstr>Trebuchet MS</vt:lpstr>
      <vt:lpstr>Wingdings 3</vt:lpstr>
      <vt:lpstr>Facet</vt:lpstr>
      <vt:lpstr>LCLM_5002_Developing and Managing Individuals &amp; Teams</vt:lpstr>
      <vt:lpstr>HealthConnect UK Overview</vt:lpstr>
      <vt:lpstr>Strategic Importance of HR Management</vt:lpstr>
      <vt:lpstr>Workforce Planning</vt:lpstr>
      <vt:lpstr>Skill Gap Identification</vt:lpstr>
      <vt:lpstr>Recruitment Challenges</vt:lpstr>
      <vt:lpstr>Recruitment Methods: Internal vs. External</vt:lpstr>
      <vt:lpstr>Recruitment Methods: Online and Social Media</vt:lpstr>
      <vt:lpstr>Recruitment Recommendations</vt:lpstr>
      <vt:lpstr>Learning &amp; Development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Mark Tunnicliffe</dc:creator>
  <cp:lastModifiedBy>Mark Tunnicliffe</cp:lastModifiedBy>
  <cp:revision>69</cp:revision>
  <dcterms:created xsi:type="dcterms:W3CDTF">2026-09-26T13:29:39Z</dcterms:created>
  <dcterms:modified xsi:type="dcterms:W3CDTF">2026-10-12T04:57:01Z</dcterms:modified>
</cp:coreProperties>
</file>