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50" r:id="rId2"/>
    <p:sldId id="259" r:id="rId3"/>
    <p:sldId id="351" r:id="rId4"/>
    <p:sldId id="364" r:id="rId5"/>
    <p:sldId id="353" r:id="rId6"/>
    <p:sldId id="352" r:id="rId7"/>
    <p:sldId id="365" r:id="rId8"/>
    <p:sldId id="371" r:id="rId9"/>
    <p:sldId id="354" r:id="rId10"/>
    <p:sldId id="356" r:id="rId11"/>
    <p:sldId id="366" r:id="rId12"/>
    <p:sldId id="355" r:id="rId13"/>
    <p:sldId id="367" r:id="rId14"/>
    <p:sldId id="369" r:id="rId15"/>
    <p:sldId id="368" r:id="rId16"/>
    <p:sldId id="358" r:id="rId17"/>
    <p:sldId id="360" r:id="rId18"/>
    <p:sldId id="372" r:id="rId19"/>
    <p:sldId id="359" r:id="rId20"/>
    <p:sldId id="361" r:id="rId21"/>
    <p:sldId id="362" r:id="rId22"/>
    <p:sldId id="363" r:id="rId23"/>
    <p:sldId id="37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5" d="100"/>
          <a:sy n="115" d="100"/>
        </p:scale>
        <p:origin x="80"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973-F11C-F918-99C2-BF1A2C763B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F4E295-03A0-491A-7D03-1A70AC56AB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D43AFF-8BF0-C5F8-C1D7-BA3F04787496}"/>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A566FA95-BC72-A3EF-83DA-62E62058E5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48677-0092-E6DA-DB1C-A491980042F6}"/>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85658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C535-6521-5DE2-4075-5C731FCFD9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27DC8F-E18F-80B8-3DD7-C65377EA19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D57B22-4091-0DFE-071E-846B01AE7A1B}"/>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DE10DE15-8E9D-F5D4-D8B7-2D34C9CDF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3A2D38-0EC4-2FF3-C51F-BB0F946F8A4C}"/>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829716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99BF-3667-72AC-620C-B363408BD1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CA3345-D60E-4705-AEBF-F2775BC5AD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40844C-A8A5-13B2-C907-5201B8D64785}"/>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B4356031-81FB-6211-5952-F31472611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344FA-7F9B-0D14-F685-DD7CC8D640E9}"/>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752672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AF81A-BDC8-831E-F18F-3AD475324A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F14AA7-0D63-22A2-E7F6-1CF271724C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130893-6AFD-D799-3A9B-3648A02DD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BDA8C7-4422-7F06-5288-680C21B6D90C}"/>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6" name="Footer Placeholder 5">
            <a:extLst>
              <a:ext uri="{FF2B5EF4-FFF2-40B4-BE49-F238E27FC236}">
                <a16:creationId xmlns:a16="http://schemas.microsoft.com/office/drawing/2014/main" id="{C58180B6-175A-95CA-9FA8-0E5DD64054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AFD156-1271-B115-E900-7895D8F562BA}"/>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50007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69AE-F709-BAC4-F430-A4F41247AA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B5E74B-A55E-FCB6-27BB-1727F8F4BF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79D1D6-47F4-1DEF-CC0C-5AA2D1F8F9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3B0F8B-2E93-015D-F444-5AF13B2878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CD7E07-59D1-F1AB-6726-755A6C0F01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657EC2-4D97-1EBD-264A-8A2445E56C83}"/>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8" name="Footer Placeholder 7">
            <a:extLst>
              <a:ext uri="{FF2B5EF4-FFF2-40B4-BE49-F238E27FC236}">
                <a16:creationId xmlns:a16="http://schemas.microsoft.com/office/drawing/2014/main" id="{9F29B0BF-B7F8-77D9-DC9E-7CF3CC2D7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2A10D0-FE02-B303-3464-E3AF1C3BC25B}"/>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9200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878F-F277-440F-5EA4-16B75071EA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157819-B71F-39D5-9B09-1AD903E36944}"/>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4" name="Footer Placeholder 3">
            <a:extLst>
              <a:ext uri="{FF2B5EF4-FFF2-40B4-BE49-F238E27FC236}">
                <a16:creationId xmlns:a16="http://schemas.microsoft.com/office/drawing/2014/main" id="{53F0FBE5-AD9B-9ADF-57C0-AFA643590E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A67B16-B7C2-8F10-09CD-1C1E61489EE2}"/>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678668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C6C5BF-3B0C-AA04-D063-87932E0D5C8C}"/>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3" name="Footer Placeholder 2">
            <a:extLst>
              <a:ext uri="{FF2B5EF4-FFF2-40B4-BE49-F238E27FC236}">
                <a16:creationId xmlns:a16="http://schemas.microsoft.com/office/drawing/2014/main" id="{A76D270F-045B-6451-3931-C8F7F9747E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EF67-A78E-79CE-D0C7-89C800F1C4F1}"/>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239591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2FC71-5061-FDA4-89F7-6F95BCF990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DFB4ED-9D09-9A82-0F8D-82707282E1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AE7787-BE1B-DC4E-6E2F-1FF56C010F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D77CE7-35BB-8972-76C4-0ACEFD6A5239}"/>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6" name="Footer Placeholder 5">
            <a:extLst>
              <a:ext uri="{FF2B5EF4-FFF2-40B4-BE49-F238E27FC236}">
                <a16:creationId xmlns:a16="http://schemas.microsoft.com/office/drawing/2014/main" id="{C10A0660-8393-9B56-CB81-8CEBD0247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192FE-2E5C-66F3-6D54-DD0EE72BA39E}"/>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194578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5903-8472-2056-F3D6-36C204F5B6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3BF13C-9699-FBA6-EA10-5BA56F54F5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741F32-5582-1F4A-D08E-4A7F275EF0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1176AD-D954-A5EE-D281-66EC0DA1F078}"/>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6" name="Footer Placeholder 5">
            <a:extLst>
              <a:ext uri="{FF2B5EF4-FFF2-40B4-BE49-F238E27FC236}">
                <a16:creationId xmlns:a16="http://schemas.microsoft.com/office/drawing/2014/main" id="{57443C49-596A-87B2-8AED-EB0358982C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12AA09-0525-BCB7-CF98-0A3A216AD268}"/>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05635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82D9-D0FA-5728-0C31-FDBF270877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4DC3ED-4B37-64A2-3708-BE2DC61BD8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2435A-B68C-3A28-E30F-4A646D33DB24}"/>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255B1D09-0841-B8F9-A422-BF1F681D3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6532-1948-B73C-3DA8-8778776C5797}"/>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269536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58B76A-C6C5-1A65-8C84-3D59A3F8AC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9A2F-7213-EE71-8874-B057A9F409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3E093-5295-C009-C3CF-D7D11C95B1A9}"/>
              </a:ext>
            </a:extLst>
          </p:cNvPr>
          <p:cNvSpPr>
            <a:spLocks noGrp="1"/>
          </p:cNvSpPr>
          <p:nvPr>
            <p:ph type="dt" sz="half" idx="10"/>
          </p:nvPr>
        </p:nvSpPr>
        <p:spPr/>
        <p:txBody>
          <a:body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1E2F0A54-154F-9303-8928-0E0F828B9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BB513-A2A1-F1F2-E0EA-172553953A4F}"/>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57115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B1D779-5BD0-4485-4CC6-DDE2E30F25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FA256F-2A17-0A2C-898C-2012AF4D83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68AB3-3B72-9530-7D32-7C153C97E7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C59A4D-4B2B-4D9C-85C2-89B75B932089}" type="datetimeFigureOut">
              <a:rPr lang="en-GB" smtClean="0"/>
              <a:t>09/10/2024</a:t>
            </a:fld>
            <a:endParaRPr lang="en-GB"/>
          </a:p>
        </p:txBody>
      </p:sp>
      <p:sp>
        <p:nvSpPr>
          <p:cNvPr id="5" name="Footer Placeholder 4">
            <a:extLst>
              <a:ext uri="{FF2B5EF4-FFF2-40B4-BE49-F238E27FC236}">
                <a16:creationId xmlns:a16="http://schemas.microsoft.com/office/drawing/2014/main" id="{B71DC6F2-A3DE-62A6-AA01-8EEFB4826E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47971F6-B8A4-0EB9-2D72-89BE16B69B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ABBE45-3D47-4B15-8EB0-FBC44E911E08}" type="slidenum">
              <a:rPr lang="en-GB" smtClean="0"/>
              <a:t>‹#›</a:t>
            </a:fld>
            <a:endParaRPr lang="en-GB"/>
          </a:p>
        </p:txBody>
      </p:sp>
    </p:spTree>
    <p:extLst>
      <p:ext uri="{BB962C8B-B14F-4D97-AF65-F5344CB8AC3E}">
        <p14:creationId xmlns:p14="http://schemas.microsoft.com/office/powerpoint/2010/main" val="3046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uk-england-tyne-60470301"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oliceconduct.gov.uk/news/mps-officer-given-three-year-prison-sentence-causing-death-dangerous-driving#:~:text=Police%20Constable%20(PC)%20Nadeem%20Patel,relation%20to%20the%20same%20incident."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ps.gov.uk/legal-guidance/offences-against-person-incorporating-charging-standar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fontScale="70000" lnSpcReduction="20000"/>
          </a:bodyPr>
          <a:lstStyle/>
          <a:p>
            <a:pPr algn="l"/>
            <a:r>
              <a:rPr lang="en-GB" b="1" dirty="0"/>
              <a:t>15.10.24</a:t>
            </a:r>
          </a:p>
          <a:p>
            <a:pPr algn="l"/>
            <a:r>
              <a:rPr lang="en-GB" b="1" dirty="0"/>
              <a:t>10</a:t>
            </a:r>
          </a:p>
          <a:p>
            <a:pPr algn="l"/>
            <a:r>
              <a:rPr lang="en-GB" b="1" dirty="0"/>
              <a:t>Dangerous driving, death by dangerous driving and dangerous driving causing serious injury.</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fontScale="92500" lnSpcReduction="10000"/>
          </a:bodyPr>
          <a:lstStyle/>
          <a:p>
            <a:pPr algn="l"/>
            <a:r>
              <a:rPr lang="en-GB" dirty="0"/>
              <a:t>Define  the offence of Dangerous driving and provide examples.</a:t>
            </a:r>
          </a:p>
          <a:p>
            <a:pPr algn="l"/>
            <a:r>
              <a:rPr lang="en-GB" dirty="0"/>
              <a:t>Explain the term Death by dangerous driving and how this differs from causing death by Careless driving through drink or drugs.</a:t>
            </a:r>
          </a:p>
          <a:p>
            <a:pPr algn="l"/>
            <a:r>
              <a:rPr lang="en-GB" dirty="0"/>
              <a:t>Identify the offence of Dangerous driving causing serious injury.</a:t>
            </a:r>
          </a:p>
          <a:p>
            <a:pPr algn="l"/>
            <a:r>
              <a:rPr lang="en-GB" dirty="0"/>
              <a:t>Understand the exemptions to the offence of Dangerous driving and when that would not apply.</a:t>
            </a:r>
          </a:p>
        </p:txBody>
      </p:sp>
    </p:spTree>
    <p:extLst>
      <p:ext uri="{BB962C8B-B14F-4D97-AF65-F5344CB8AC3E}">
        <p14:creationId xmlns:p14="http://schemas.microsoft.com/office/powerpoint/2010/main" val="3715740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23B6-92A3-A26D-AD37-160AD2873C32}"/>
              </a:ext>
            </a:extLst>
          </p:cNvPr>
          <p:cNvSpPr>
            <a:spLocks noGrp="1"/>
          </p:cNvSpPr>
          <p:nvPr>
            <p:ph type="title"/>
          </p:nvPr>
        </p:nvSpPr>
        <p:spPr/>
        <p:txBody>
          <a:bodyPr/>
          <a:lstStyle/>
          <a:p>
            <a:r>
              <a:rPr lang="en-GB" dirty="0"/>
              <a:t>Dangerous Driving.  S. 2A Road Traffic Act 1988.</a:t>
            </a:r>
          </a:p>
        </p:txBody>
      </p:sp>
      <p:sp>
        <p:nvSpPr>
          <p:cNvPr id="3" name="Content Placeholder 2">
            <a:extLst>
              <a:ext uri="{FF2B5EF4-FFF2-40B4-BE49-F238E27FC236}">
                <a16:creationId xmlns:a16="http://schemas.microsoft.com/office/drawing/2014/main" id="{4365AEAE-50FC-FE9C-197D-C39A2B511455}"/>
              </a:ext>
            </a:extLst>
          </p:cNvPr>
          <p:cNvSpPr>
            <a:spLocks noGrp="1"/>
          </p:cNvSpPr>
          <p:nvPr>
            <p:ph idx="1"/>
          </p:nvPr>
        </p:nvSpPr>
        <p:spPr/>
        <p:txBody>
          <a:bodyPr/>
          <a:lstStyle/>
          <a:p>
            <a:pPr marL="0" indent="0" algn="l">
              <a:buNone/>
            </a:pPr>
            <a:r>
              <a:rPr lang="en-GB" b="1" i="0" dirty="0">
                <a:solidFill>
                  <a:srgbClr val="000000"/>
                </a:solidFill>
                <a:effectLst/>
                <a:highlight>
                  <a:srgbClr val="FFFFFF"/>
                </a:highlight>
                <a:latin typeface="arial" panose="020B0604020202020204" pitchFamily="34" charset="0"/>
              </a:rPr>
              <a:t>2A Meaning of dangerous driving.</a:t>
            </a:r>
          </a:p>
          <a:p>
            <a:pPr algn="l"/>
            <a:r>
              <a:rPr lang="en-GB" b="0" i="0" dirty="0">
                <a:solidFill>
                  <a:srgbClr val="1E1E1E"/>
                </a:solidFill>
                <a:effectLst/>
                <a:highlight>
                  <a:srgbClr val="FFFFFF"/>
                </a:highlight>
                <a:latin typeface="arial" panose="020B0604020202020204" pitchFamily="34" charset="0"/>
              </a:rPr>
              <a:t>(1) ….a person is to be regarded as driving dangerously if (and, subject to subsection (2) below, only if)—</a:t>
            </a:r>
          </a:p>
          <a:p>
            <a:pPr algn="l"/>
            <a:r>
              <a:rPr lang="en-GB" b="0" i="0" dirty="0">
                <a:solidFill>
                  <a:srgbClr val="1E1E1E"/>
                </a:solidFill>
                <a:effectLst/>
                <a:highlight>
                  <a:srgbClr val="FFFFFF"/>
                </a:highlight>
                <a:latin typeface="arial" panose="020B0604020202020204" pitchFamily="34" charset="0"/>
              </a:rPr>
              <a:t>(a)the way he drives falls far below what would be expected of a competent and careful driver, and</a:t>
            </a:r>
          </a:p>
          <a:p>
            <a:pPr algn="l"/>
            <a:r>
              <a:rPr lang="en-GB" b="0" i="0" dirty="0">
                <a:solidFill>
                  <a:srgbClr val="1E1E1E"/>
                </a:solidFill>
                <a:effectLst/>
                <a:highlight>
                  <a:srgbClr val="FFFFFF"/>
                </a:highlight>
                <a:latin typeface="arial" panose="020B0604020202020204" pitchFamily="34" charset="0"/>
              </a:rPr>
              <a:t>(b)it would be </a:t>
            </a:r>
            <a:r>
              <a:rPr lang="en-GB" b="1" i="0" dirty="0">
                <a:solidFill>
                  <a:srgbClr val="1E1E1E"/>
                </a:solidFill>
                <a:effectLst/>
                <a:highlight>
                  <a:srgbClr val="FFFFFF"/>
                </a:highlight>
                <a:latin typeface="arial" panose="020B0604020202020204" pitchFamily="34" charset="0"/>
              </a:rPr>
              <a:t>obvious to a competent and careful driver that driving in that way would be dangerous</a:t>
            </a:r>
            <a:r>
              <a:rPr lang="en-GB" b="0" i="0" dirty="0">
                <a:solidFill>
                  <a:srgbClr val="1E1E1E"/>
                </a:solidFill>
                <a:effectLst/>
                <a:highlight>
                  <a:srgbClr val="FFFFFF"/>
                </a:highlight>
                <a:latin typeface="arial" panose="020B0604020202020204" pitchFamily="34" charset="0"/>
              </a:rPr>
              <a:t>.</a:t>
            </a:r>
          </a:p>
          <a:p>
            <a:endParaRPr lang="en-GB" dirty="0"/>
          </a:p>
        </p:txBody>
      </p:sp>
    </p:spTree>
    <p:extLst>
      <p:ext uri="{BB962C8B-B14F-4D97-AF65-F5344CB8AC3E}">
        <p14:creationId xmlns:p14="http://schemas.microsoft.com/office/powerpoint/2010/main" val="123016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CF942D0-82B6-3774-24FC-5A9F83C238A8}"/>
              </a:ext>
            </a:extLst>
          </p:cNvPr>
          <p:cNvPicPr>
            <a:picLocks noGrp="1" noChangeAspect="1"/>
          </p:cNvPicPr>
          <p:nvPr>
            <p:ph idx="1"/>
          </p:nvPr>
        </p:nvPicPr>
        <p:blipFill>
          <a:blip r:embed="rId2"/>
          <a:stretch>
            <a:fillRect/>
          </a:stretch>
        </p:blipFill>
        <p:spPr>
          <a:xfrm>
            <a:off x="1126875" y="1980104"/>
            <a:ext cx="3472834" cy="3046325"/>
          </a:xfrm>
        </p:spPr>
      </p:pic>
      <p:pic>
        <p:nvPicPr>
          <p:cNvPr id="7" name="Picture 6">
            <a:extLst>
              <a:ext uri="{FF2B5EF4-FFF2-40B4-BE49-F238E27FC236}">
                <a16:creationId xmlns:a16="http://schemas.microsoft.com/office/drawing/2014/main" id="{513A4587-F3E5-79DD-8985-55E012EBA4FA}"/>
              </a:ext>
            </a:extLst>
          </p:cNvPr>
          <p:cNvPicPr>
            <a:picLocks noChangeAspect="1"/>
          </p:cNvPicPr>
          <p:nvPr/>
        </p:nvPicPr>
        <p:blipFill>
          <a:blip r:embed="rId3"/>
          <a:stretch>
            <a:fillRect/>
          </a:stretch>
        </p:blipFill>
        <p:spPr>
          <a:xfrm>
            <a:off x="8097292" y="1980104"/>
            <a:ext cx="2901821" cy="2907660"/>
          </a:xfrm>
          <a:prstGeom prst="rect">
            <a:avLst/>
          </a:prstGeom>
        </p:spPr>
      </p:pic>
    </p:spTree>
    <p:extLst>
      <p:ext uri="{BB962C8B-B14F-4D97-AF65-F5344CB8AC3E}">
        <p14:creationId xmlns:p14="http://schemas.microsoft.com/office/powerpoint/2010/main" val="570996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D710-4940-9ECA-FE81-7A30ACB9DFC5}"/>
              </a:ext>
            </a:extLst>
          </p:cNvPr>
          <p:cNvSpPr>
            <a:spLocks noGrp="1"/>
          </p:cNvSpPr>
          <p:nvPr>
            <p:ph type="title"/>
          </p:nvPr>
        </p:nvSpPr>
        <p:spPr/>
        <p:txBody>
          <a:bodyPr/>
          <a:lstStyle/>
          <a:p>
            <a:r>
              <a:rPr lang="en-GB" dirty="0"/>
              <a:t>Examples could include….</a:t>
            </a:r>
          </a:p>
        </p:txBody>
      </p:sp>
      <p:sp>
        <p:nvSpPr>
          <p:cNvPr id="3" name="Content Placeholder 2">
            <a:extLst>
              <a:ext uri="{FF2B5EF4-FFF2-40B4-BE49-F238E27FC236}">
                <a16:creationId xmlns:a16="http://schemas.microsoft.com/office/drawing/2014/main" id="{7BB29DBF-52EA-0C75-BC61-91B2621B3F15}"/>
              </a:ext>
            </a:extLst>
          </p:cNvPr>
          <p:cNvSpPr>
            <a:spLocks noGrp="1"/>
          </p:cNvSpPr>
          <p:nvPr>
            <p:ph idx="1"/>
          </p:nvPr>
        </p:nvSpPr>
        <p:spPr/>
        <p:txBody>
          <a:bodyPr/>
          <a:lstStyle/>
          <a:p>
            <a:r>
              <a:rPr lang="en-GB" dirty="0"/>
              <a:t>Racing</a:t>
            </a:r>
          </a:p>
          <a:p>
            <a:r>
              <a:rPr lang="en-GB" dirty="0"/>
              <a:t>Driving at extremely excessive speeds</a:t>
            </a:r>
          </a:p>
          <a:p>
            <a:r>
              <a:rPr lang="en-GB" dirty="0"/>
              <a:t>Using a mechanically propelled vehicle inappropriately</a:t>
            </a:r>
          </a:p>
          <a:p>
            <a:r>
              <a:rPr lang="en-GB" dirty="0"/>
              <a:t>Visibility</a:t>
            </a:r>
          </a:p>
          <a:p>
            <a:r>
              <a:rPr lang="en-GB" dirty="0"/>
              <a:t>Load</a:t>
            </a:r>
          </a:p>
          <a:p>
            <a:r>
              <a:rPr lang="en-GB" dirty="0"/>
              <a:t>Inappropriate carriage of passengers.</a:t>
            </a:r>
          </a:p>
          <a:p>
            <a:r>
              <a:rPr lang="en-GB" dirty="0"/>
              <a:t>Using the vehicle as a weapon.</a:t>
            </a:r>
          </a:p>
        </p:txBody>
      </p:sp>
    </p:spTree>
    <p:extLst>
      <p:ext uri="{BB962C8B-B14F-4D97-AF65-F5344CB8AC3E}">
        <p14:creationId xmlns:p14="http://schemas.microsoft.com/office/powerpoint/2010/main" val="547398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3D458-8EBA-67ED-D7BA-63E46F01615E}"/>
              </a:ext>
            </a:extLst>
          </p:cNvPr>
          <p:cNvSpPr>
            <a:spLocks noGrp="1"/>
          </p:cNvSpPr>
          <p:nvPr>
            <p:ph type="title"/>
          </p:nvPr>
        </p:nvSpPr>
        <p:spPr>
          <a:xfrm>
            <a:off x="838200" y="365125"/>
            <a:ext cx="10515600" cy="516383"/>
          </a:xfrm>
        </p:spPr>
        <p:txBody>
          <a:bodyPr>
            <a:normAutofit fontScale="90000"/>
          </a:bodyPr>
          <a:lstStyle/>
          <a:p>
            <a:r>
              <a:rPr lang="en-GB" dirty="0"/>
              <a:t>Examples of dangerous driving:</a:t>
            </a:r>
          </a:p>
        </p:txBody>
      </p:sp>
      <p:pic>
        <p:nvPicPr>
          <p:cNvPr id="5" name="Content Placeholder 4">
            <a:extLst>
              <a:ext uri="{FF2B5EF4-FFF2-40B4-BE49-F238E27FC236}">
                <a16:creationId xmlns:a16="http://schemas.microsoft.com/office/drawing/2014/main" id="{5BFBE1AD-C025-C502-96FF-4D9DB6ECFF64}"/>
              </a:ext>
            </a:extLst>
          </p:cNvPr>
          <p:cNvPicPr>
            <a:picLocks noGrp="1" noChangeAspect="1"/>
          </p:cNvPicPr>
          <p:nvPr>
            <p:ph idx="1"/>
          </p:nvPr>
        </p:nvPicPr>
        <p:blipFill>
          <a:blip r:embed="rId2"/>
          <a:stretch>
            <a:fillRect/>
          </a:stretch>
        </p:blipFill>
        <p:spPr>
          <a:xfrm>
            <a:off x="136596" y="962897"/>
            <a:ext cx="6711536" cy="2466103"/>
          </a:xfrm>
        </p:spPr>
      </p:pic>
      <p:pic>
        <p:nvPicPr>
          <p:cNvPr id="9" name="Picture 8">
            <a:extLst>
              <a:ext uri="{FF2B5EF4-FFF2-40B4-BE49-F238E27FC236}">
                <a16:creationId xmlns:a16="http://schemas.microsoft.com/office/drawing/2014/main" id="{8E6B6BE6-AC13-EF62-847C-4C8DA9C7E0DA}"/>
              </a:ext>
            </a:extLst>
          </p:cNvPr>
          <p:cNvPicPr>
            <a:picLocks noChangeAspect="1"/>
          </p:cNvPicPr>
          <p:nvPr/>
        </p:nvPicPr>
        <p:blipFill>
          <a:blip r:embed="rId3"/>
          <a:stretch>
            <a:fillRect/>
          </a:stretch>
        </p:blipFill>
        <p:spPr>
          <a:xfrm>
            <a:off x="6848132" y="962897"/>
            <a:ext cx="5343868" cy="2466104"/>
          </a:xfrm>
          <a:prstGeom prst="rect">
            <a:avLst/>
          </a:prstGeom>
        </p:spPr>
      </p:pic>
      <p:pic>
        <p:nvPicPr>
          <p:cNvPr id="11" name="Picture 10">
            <a:extLst>
              <a:ext uri="{FF2B5EF4-FFF2-40B4-BE49-F238E27FC236}">
                <a16:creationId xmlns:a16="http://schemas.microsoft.com/office/drawing/2014/main" id="{16CF2070-283E-7B81-EC00-A8DD6C52C95E}"/>
              </a:ext>
            </a:extLst>
          </p:cNvPr>
          <p:cNvPicPr>
            <a:picLocks noChangeAspect="1"/>
          </p:cNvPicPr>
          <p:nvPr/>
        </p:nvPicPr>
        <p:blipFill>
          <a:blip r:embed="rId4"/>
          <a:stretch>
            <a:fillRect/>
          </a:stretch>
        </p:blipFill>
        <p:spPr>
          <a:xfrm>
            <a:off x="2027249" y="4010880"/>
            <a:ext cx="8137502" cy="2466103"/>
          </a:xfrm>
          <a:prstGeom prst="rect">
            <a:avLst/>
          </a:prstGeom>
        </p:spPr>
      </p:pic>
    </p:spTree>
    <p:extLst>
      <p:ext uri="{BB962C8B-B14F-4D97-AF65-F5344CB8AC3E}">
        <p14:creationId xmlns:p14="http://schemas.microsoft.com/office/powerpoint/2010/main" val="1836516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FF73AC-EFA0-CB72-B89D-9BCF89B36805}"/>
              </a:ext>
            </a:extLst>
          </p:cNvPr>
          <p:cNvPicPr>
            <a:picLocks noGrp="1" noChangeAspect="1"/>
          </p:cNvPicPr>
          <p:nvPr>
            <p:ph idx="1"/>
          </p:nvPr>
        </p:nvPicPr>
        <p:blipFill>
          <a:blip r:embed="rId2"/>
          <a:stretch>
            <a:fillRect/>
          </a:stretch>
        </p:blipFill>
        <p:spPr>
          <a:xfrm>
            <a:off x="212515" y="407897"/>
            <a:ext cx="6010667" cy="2782635"/>
          </a:xfrm>
          <a:prstGeom prst="rect">
            <a:avLst/>
          </a:prstGeom>
        </p:spPr>
      </p:pic>
      <p:pic>
        <p:nvPicPr>
          <p:cNvPr id="5" name="Picture 6" descr="Pin on OPPS&lt;&gt;">
            <a:extLst>
              <a:ext uri="{FF2B5EF4-FFF2-40B4-BE49-F238E27FC236}">
                <a16:creationId xmlns:a16="http://schemas.microsoft.com/office/drawing/2014/main" id="{2C291F11-EAA0-B288-A929-675026E7C0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515" y="3667468"/>
            <a:ext cx="6010667" cy="27826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9ED602B-156D-B790-5258-93F6C100F319}"/>
              </a:ext>
            </a:extLst>
          </p:cNvPr>
          <p:cNvPicPr>
            <a:picLocks noChangeAspect="1"/>
          </p:cNvPicPr>
          <p:nvPr/>
        </p:nvPicPr>
        <p:blipFill>
          <a:blip r:embed="rId4"/>
          <a:stretch>
            <a:fillRect/>
          </a:stretch>
        </p:blipFill>
        <p:spPr>
          <a:xfrm>
            <a:off x="6282388" y="3746263"/>
            <a:ext cx="5859736" cy="2703839"/>
          </a:xfrm>
          <a:prstGeom prst="rect">
            <a:avLst/>
          </a:prstGeom>
        </p:spPr>
      </p:pic>
      <p:pic>
        <p:nvPicPr>
          <p:cNvPr id="8" name="Picture 7">
            <a:extLst>
              <a:ext uri="{FF2B5EF4-FFF2-40B4-BE49-F238E27FC236}">
                <a16:creationId xmlns:a16="http://schemas.microsoft.com/office/drawing/2014/main" id="{9C3D7034-AB01-CF64-B612-8893C576AE4E}"/>
              </a:ext>
            </a:extLst>
          </p:cNvPr>
          <p:cNvPicPr>
            <a:picLocks noChangeAspect="1"/>
          </p:cNvPicPr>
          <p:nvPr/>
        </p:nvPicPr>
        <p:blipFill>
          <a:blip r:embed="rId5"/>
          <a:stretch>
            <a:fillRect/>
          </a:stretch>
        </p:blipFill>
        <p:spPr>
          <a:xfrm>
            <a:off x="6374486" y="407897"/>
            <a:ext cx="5767638" cy="2782634"/>
          </a:xfrm>
          <a:prstGeom prst="rect">
            <a:avLst/>
          </a:prstGeom>
        </p:spPr>
      </p:pic>
    </p:spTree>
    <p:extLst>
      <p:ext uri="{BB962C8B-B14F-4D97-AF65-F5344CB8AC3E}">
        <p14:creationId xmlns:p14="http://schemas.microsoft.com/office/powerpoint/2010/main" val="1445796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CB0F5FF-0997-419D-3759-D0A55366F631}"/>
              </a:ext>
            </a:extLst>
          </p:cNvPr>
          <p:cNvPicPr>
            <a:picLocks noGrp="1" noChangeAspect="1"/>
          </p:cNvPicPr>
          <p:nvPr>
            <p:ph idx="1"/>
          </p:nvPr>
        </p:nvPicPr>
        <p:blipFill>
          <a:blip r:embed="rId2"/>
          <a:stretch>
            <a:fillRect/>
          </a:stretch>
        </p:blipFill>
        <p:spPr>
          <a:xfrm>
            <a:off x="2111433" y="329700"/>
            <a:ext cx="8645236" cy="5847263"/>
          </a:xfrm>
        </p:spPr>
      </p:pic>
      <p:sp>
        <p:nvSpPr>
          <p:cNvPr id="7" name="TextBox 6">
            <a:extLst>
              <a:ext uri="{FF2B5EF4-FFF2-40B4-BE49-F238E27FC236}">
                <a16:creationId xmlns:a16="http://schemas.microsoft.com/office/drawing/2014/main" id="{9C347B5D-75E3-76FC-5C28-46B615F1A333}"/>
              </a:ext>
            </a:extLst>
          </p:cNvPr>
          <p:cNvSpPr txBox="1"/>
          <p:nvPr/>
        </p:nvSpPr>
        <p:spPr>
          <a:xfrm>
            <a:off x="4804755" y="6519446"/>
            <a:ext cx="6528262" cy="338554"/>
          </a:xfrm>
          <a:prstGeom prst="rect">
            <a:avLst/>
          </a:prstGeom>
          <a:noFill/>
        </p:spPr>
        <p:txBody>
          <a:bodyPr wrap="square">
            <a:spAutoFit/>
          </a:bodyPr>
          <a:lstStyle/>
          <a:p>
            <a:r>
              <a:rPr lang="en-GB" sz="1600" dirty="0">
                <a:hlinkClick r:id="rId3"/>
              </a:rPr>
              <a:t>A1M crash: County Durham man admits dangerous driving - BBC News</a:t>
            </a:r>
            <a:endParaRPr lang="en-GB" sz="1600" dirty="0"/>
          </a:p>
        </p:txBody>
      </p:sp>
    </p:spTree>
    <p:extLst>
      <p:ext uri="{BB962C8B-B14F-4D97-AF65-F5344CB8AC3E}">
        <p14:creationId xmlns:p14="http://schemas.microsoft.com/office/powerpoint/2010/main" val="270619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44FE-8A3D-3D08-7216-249CF4584C36}"/>
              </a:ext>
            </a:extLst>
          </p:cNvPr>
          <p:cNvSpPr>
            <a:spLocks noGrp="1"/>
          </p:cNvSpPr>
          <p:nvPr>
            <p:ph type="title"/>
          </p:nvPr>
        </p:nvSpPr>
        <p:spPr/>
        <p:txBody>
          <a:bodyPr/>
          <a:lstStyle/>
          <a:p>
            <a:r>
              <a:rPr lang="en-GB" dirty="0"/>
              <a:t>Exemption to 2A Road Traffic Act 1988</a:t>
            </a:r>
          </a:p>
        </p:txBody>
      </p:sp>
      <p:sp>
        <p:nvSpPr>
          <p:cNvPr id="3" name="Content Placeholder 2">
            <a:extLst>
              <a:ext uri="{FF2B5EF4-FFF2-40B4-BE49-F238E27FC236}">
                <a16:creationId xmlns:a16="http://schemas.microsoft.com/office/drawing/2014/main" id="{3A5394C4-1877-20D3-9EF8-24F62A6A18A4}"/>
              </a:ext>
            </a:extLst>
          </p:cNvPr>
          <p:cNvSpPr>
            <a:spLocks noGrp="1"/>
          </p:cNvSpPr>
          <p:nvPr>
            <p:ph idx="1"/>
          </p:nvPr>
        </p:nvSpPr>
        <p:spPr/>
        <p:txBody>
          <a:bodyPr>
            <a:normAutofit/>
          </a:bodyPr>
          <a:lstStyle/>
          <a:p>
            <a:pPr algn="just"/>
            <a:r>
              <a:rPr lang="en-GB" b="0" i="0" dirty="0">
                <a:solidFill>
                  <a:srgbClr val="1E1E1E"/>
                </a:solidFill>
                <a:effectLst/>
                <a:highlight>
                  <a:srgbClr val="FFFFFF"/>
                </a:highlight>
                <a:latin typeface="arial" panose="020B0604020202020204" pitchFamily="34" charset="0"/>
              </a:rPr>
              <a:t>It does not apply where subsection (1B) applies.</a:t>
            </a:r>
          </a:p>
          <a:p>
            <a:pPr algn="l"/>
            <a:r>
              <a:rPr lang="en-GB" b="0" i="0" dirty="0">
                <a:solidFill>
                  <a:srgbClr val="1E1E1E"/>
                </a:solidFill>
                <a:effectLst/>
                <a:highlight>
                  <a:srgbClr val="FFFFFF"/>
                </a:highlight>
                <a:latin typeface="arial" panose="020B0604020202020204" pitchFamily="34" charset="0"/>
              </a:rPr>
              <a:t>(1A)Subsection (1B) applies where a designated person—</a:t>
            </a:r>
          </a:p>
          <a:p>
            <a:pPr algn="l"/>
            <a:r>
              <a:rPr lang="en-GB" b="0" i="0" dirty="0">
                <a:solidFill>
                  <a:srgbClr val="1E1E1E"/>
                </a:solidFill>
                <a:effectLst/>
                <a:highlight>
                  <a:srgbClr val="FFFFFF"/>
                </a:highlight>
                <a:latin typeface="arial" panose="020B0604020202020204" pitchFamily="34" charset="0"/>
              </a:rPr>
              <a:t>(a)is driving for police purposes (subject to subsections (1E) and (1F)), and</a:t>
            </a:r>
          </a:p>
          <a:p>
            <a:pPr algn="l"/>
            <a:r>
              <a:rPr lang="en-GB" b="0" i="0" dirty="0">
                <a:solidFill>
                  <a:srgbClr val="1E1E1E"/>
                </a:solidFill>
                <a:effectLst/>
                <a:highlight>
                  <a:srgbClr val="FFFFFF"/>
                </a:highlight>
                <a:latin typeface="arial" panose="020B0604020202020204" pitchFamily="34" charset="0"/>
              </a:rPr>
              <a:t>(b)has undertaken prescribed training.</a:t>
            </a:r>
          </a:p>
          <a:p>
            <a:pPr algn="l"/>
            <a:endParaRPr lang="en-GB" dirty="0">
              <a:solidFill>
                <a:srgbClr val="1E1E1E"/>
              </a:solidFill>
              <a:highlight>
                <a:srgbClr val="FFFFFF"/>
              </a:highlight>
              <a:latin typeface="arial" panose="020B0604020202020204" pitchFamily="34" charset="0"/>
            </a:endParaRPr>
          </a:p>
        </p:txBody>
      </p:sp>
      <p:pic>
        <p:nvPicPr>
          <p:cNvPr id="5" name="Picture 4">
            <a:extLst>
              <a:ext uri="{FF2B5EF4-FFF2-40B4-BE49-F238E27FC236}">
                <a16:creationId xmlns:a16="http://schemas.microsoft.com/office/drawing/2014/main" id="{9475C5FF-2D8D-D928-56BF-639B01CF59DE}"/>
              </a:ext>
            </a:extLst>
          </p:cNvPr>
          <p:cNvPicPr>
            <a:picLocks noChangeAspect="1"/>
          </p:cNvPicPr>
          <p:nvPr/>
        </p:nvPicPr>
        <p:blipFill>
          <a:blip r:embed="rId2"/>
          <a:stretch>
            <a:fillRect/>
          </a:stretch>
        </p:blipFill>
        <p:spPr>
          <a:xfrm>
            <a:off x="8565099" y="4183873"/>
            <a:ext cx="2788701" cy="1940155"/>
          </a:xfrm>
          <a:prstGeom prst="rect">
            <a:avLst/>
          </a:prstGeom>
        </p:spPr>
      </p:pic>
    </p:spTree>
    <p:extLst>
      <p:ext uri="{BB962C8B-B14F-4D97-AF65-F5344CB8AC3E}">
        <p14:creationId xmlns:p14="http://schemas.microsoft.com/office/powerpoint/2010/main" val="802113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FD7D71-EFB3-A009-81FE-539819E8E338}"/>
              </a:ext>
            </a:extLst>
          </p:cNvPr>
          <p:cNvSpPr>
            <a:spLocks noGrp="1"/>
          </p:cNvSpPr>
          <p:nvPr>
            <p:ph idx="1"/>
          </p:nvPr>
        </p:nvSpPr>
        <p:spPr>
          <a:xfrm>
            <a:off x="838200" y="731520"/>
            <a:ext cx="10515600" cy="5445443"/>
          </a:xfrm>
        </p:spPr>
        <p:txBody>
          <a:bodyPr>
            <a:normAutofit/>
          </a:bodyPr>
          <a:lstStyle/>
          <a:p>
            <a:r>
              <a:rPr lang="en-GB" dirty="0"/>
              <a:t>Appointed Constable or member of police staff, designated by Chief Constable of force in England and Wales.</a:t>
            </a:r>
          </a:p>
          <a:p>
            <a:r>
              <a:rPr lang="en-GB" dirty="0"/>
              <a:t>Member of staff appointed by the Scottish Police Authority under sec 26(1) Police and Fire Reform (Scotland) Act 2012.</a:t>
            </a:r>
          </a:p>
          <a:p>
            <a:r>
              <a:rPr lang="en-GB" dirty="0"/>
              <a:t>Employee of British Transport Police, appointed under sec 27 Railways and Transport Safety Act 2003.</a:t>
            </a:r>
          </a:p>
          <a:p>
            <a:r>
              <a:rPr lang="en-GB" dirty="0"/>
              <a:t>National Crime Agency (NCA). Officer for law enforcement purposes only.</a:t>
            </a:r>
          </a:p>
          <a:p>
            <a:endParaRPr lang="en-GB" dirty="0"/>
          </a:p>
        </p:txBody>
      </p:sp>
      <p:pic>
        <p:nvPicPr>
          <p:cNvPr id="4" name="Picture 3">
            <a:extLst>
              <a:ext uri="{FF2B5EF4-FFF2-40B4-BE49-F238E27FC236}">
                <a16:creationId xmlns:a16="http://schemas.microsoft.com/office/drawing/2014/main" id="{1B2A8E05-0DF1-34A6-627A-38E9B60333D5}"/>
              </a:ext>
            </a:extLst>
          </p:cNvPr>
          <p:cNvPicPr>
            <a:picLocks noChangeAspect="1"/>
          </p:cNvPicPr>
          <p:nvPr/>
        </p:nvPicPr>
        <p:blipFill>
          <a:blip r:embed="rId2"/>
          <a:stretch>
            <a:fillRect/>
          </a:stretch>
        </p:blipFill>
        <p:spPr>
          <a:xfrm>
            <a:off x="3658433" y="4763167"/>
            <a:ext cx="2021931" cy="1609950"/>
          </a:xfrm>
          <a:prstGeom prst="rect">
            <a:avLst/>
          </a:prstGeom>
        </p:spPr>
      </p:pic>
      <p:pic>
        <p:nvPicPr>
          <p:cNvPr id="6" name="Picture 5">
            <a:extLst>
              <a:ext uri="{FF2B5EF4-FFF2-40B4-BE49-F238E27FC236}">
                <a16:creationId xmlns:a16="http://schemas.microsoft.com/office/drawing/2014/main" id="{F041C263-274F-E3FC-6D96-2885B74B3A64}"/>
              </a:ext>
            </a:extLst>
          </p:cNvPr>
          <p:cNvPicPr>
            <a:picLocks noChangeAspect="1"/>
          </p:cNvPicPr>
          <p:nvPr/>
        </p:nvPicPr>
        <p:blipFill>
          <a:blip r:embed="rId3"/>
          <a:stretch>
            <a:fillRect/>
          </a:stretch>
        </p:blipFill>
        <p:spPr>
          <a:xfrm>
            <a:off x="6301516" y="4763167"/>
            <a:ext cx="2143850" cy="1609950"/>
          </a:xfrm>
          <a:prstGeom prst="rect">
            <a:avLst/>
          </a:prstGeom>
        </p:spPr>
      </p:pic>
      <p:pic>
        <p:nvPicPr>
          <p:cNvPr id="8" name="Picture 7">
            <a:extLst>
              <a:ext uri="{FF2B5EF4-FFF2-40B4-BE49-F238E27FC236}">
                <a16:creationId xmlns:a16="http://schemas.microsoft.com/office/drawing/2014/main" id="{5E711D9B-C216-5F80-2734-FB5D68B8A13B}"/>
              </a:ext>
            </a:extLst>
          </p:cNvPr>
          <p:cNvPicPr>
            <a:picLocks noChangeAspect="1"/>
          </p:cNvPicPr>
          <p:nvPr/>
        </p:nvPicPr>
        <p:blipFill>
          <a:blip r:embed="rId4"/>
          <a:stretch>
            <a:fillRect/>
          </a:stretch>
        </p:blipFill>
        <p:spPr>
          <a:xfrm>
            <a:off x="9286587" y="4763167"/>
            <a:ext cx="2067213" cy="1609950"/>
          </a:xfrm>
          <a:prstGeom prst="rect">
            <a:avLst/>
          </a:prstGeom>
        </p:spPr>
      </p:pic>
      <p:pic>
        <p:nvPicPr>
          <p:cNvPr id="10" name="Picture 9">
            <a:extLst>
              <a:ext uri="{FF2B5EF4-FFF2-40B4-BE49-F238E27FC236}">
                <a16:creationId xmlns:a16="http://schemas.microsoft.com/office/drawing/2014/main" id="{DED6F8BD-F1B5-66E5-73FF-355C32564C7E}"/>
              </a:ext>
            </a:extLst>
          </p:cNvPr>
          <p:cNvPicPr>
            <a:picLocks noChangeAspect="1"/>
          </p:cNvPicPr>
          <p:nvPr/>
        </p:nvPicPr>
        <p:blipFill>
          <a:blip r:embed="rId5"/>
          <a:stretch>
            <a:fillRect/>
          </a:stretch>
        </p:blipFill>
        <p:spPr>
          <a:xfrm>
            <a:off x="946562" y="4763167"/>
            <a:ext cx="1952898" cy="1609950"/>
          </a:xfrm>
          <a:prstGeom prst="rect">
            <a:avLst/>
          </a:prstGeom>
        </p:spPr>
      </p:pic>
    </p:spTree>
    <p:extLst>
      <p:ext uri="{BB962C8B-B14F-4D97-AF65-F5344CB8AC3E}">
        <p14:creationId xmlns:p14="http://schemas.microsoft.com/office/powerpoint/2010/main" val="1772950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298251-411C-18C8-3A49-724A1AD45611}"/>
              </a:ext>
            </a:extLst>
          </p:cNvPr>
          <p:cNvSpPr>
            <a:spLocks noGrp="1"/>
          </p:cNvSpPr>
          <p:nvPr>
            <p:ph idx="1"/>
          </p:nvPr>
        </p:nvSpPr>
        <p:spPr/>
        <p:txBody>
          <a:bodyPr/>
          <a:lstStyle/>
          <a:p>
            <a:r>
              <a:rPr lang="en-GB" dirty="0"/>
              <a:t>A driver trainer employed for those purposes by either a Chief officer of police, BTP, Civil Nuclear Police, Chief Constable for the MOD or Scottish Police Authority and NCA.</a:t>
            </a:r>
          </a:p>
          <a:p>
            <a:r>
              <a:rPr lang="en-GB" dirty="0"/>
              <a:t>It </a:t>
            </a:r>
            <a:r>
              <a:rPr lang="en-GB" b="1" dirty="0"/>
              <a:t>does not </a:t>
            </a:r>
            <a:r>
              <a:rPr lang="en-GB" dirty="0"/>
              <a:t>include a “constable” within the meaning of sec 7 of the Marine Navigation Act 2013 or Sec 16 of the Harbours Act 1964.</a:t>
            </a:r>
          </a:p>
          <a:p>
            <a:endParaRPr lang="en-GB" dirty="0"/>
          </a:p>
        </p:txBody>
      </p:sp>
      <p:pic>
        <p:nvPicPr>
          <p:cNvPr id="7" name="Picture 6">
            <a:extLst>
              <a:ext uri="{FF2B5EF4-FFF2-40B4-BE49-F238E27FC236}">
                <a16:creationId xmlns:a16="http://schemas.microsoft.com/office/drawing/2014/main" id="{B4ED9CAE-6E02-262B-534B-099135B32E08}"/>
              </a:ext>
            </a:extLst>
          </p:cNvPr>
          <p:cNvPicPr>
            <a:picLocks noChangeAspect="1"/>
          </p:cNvPicPr>
          <p:nvPr/>
        </p:nvPicPr>
        <p:blipFill>
          <a:blip r:embed="rId2"/>
          <a:stretch>
            <a:fillRect/>
          </a:stretch>
        </p:blipFill>
        <p:spPr>
          <a:xfrm flipH="1">
            <a:off x="8328277" y="4001294"/>
            <a:ext cx="3723384" cy="2683994"/>
          </a:xfrm>
          <a:prstGeom prst="rect">
            <a:avLst/>
          </a:prstGeom>
        </p:spPr>
      </p:pic>
    </p:spTree>
    <p:extLst>
      <p:ext uri="{BB962C8B-B14F-4D97-AF65-F5344CB8AC3E}">
        <p14:creationId xmlns:p14="http://schemas.microsoft.com/office/powerpoint/2010/main" val="529127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8DFDB-23C8-EB36-D664-B1C7D1824013}"/>
              </a:ext>
            </a:extLst>
          </p:cNvPr>
          <p:cNvSpPr>
            <a:spLocks noGrp="1"/>
          </p:cNvSpPr>
          <p:nvPr>
            <p:ph type="title"/>
          </p:nvPr>
        </p:nvSpPr>
        <p:spPr/>
        <p:txBody>
          <a:bodyPr>
            <a:normAutofit/>
          </a:bodyPr>
          <a:lstStyle/>
          <a:p>
            <a:r>
              <a:rPr lang="en-GB" sz="4000" dirty="0"/>
              <a:t>However, the designated person would commit the offence of dangerous driving if…</a:t>
            </a:r>
          </a:p>
        </p:txBody>
      </p:sp>
      <p:sp>
        <p:nvSpPr>
          <p:cNvPr id="5" name="TextBox 4">
            <a:extLst>
              <a:ext uri="{FF2B5EF4-FFF2-40B4-BE49-F238E27FC236}">
                <a16:creationId xmlns:a16="http://schemas.microsoft.com/office/drawing/2014/main" id="{B86A7ADB-7671-7AC3-2D56-066A34659AED}"/>
              </a:ext>
            </a:extLst>
          </p:cNvPr>
          <p:cNvSpPr txBox="1"/>
          <p:nvPr/>
        </p:nvSpPr>
        <p:spPr>
          <a:xfrm>
            <a:off x="1318953" y="1860725"/>
            <a:ext cx="10263447" cy="3539430"/>
          </a:xfrm>
          <a:prstGeom prst="rect">
            <a:avLst/>
          </a:prstGeom>
          <a:noFill/>
        </p:spPr>
        <p:txBody>
          <a:bodyPr wrap="square">
            <a:spAutoFit/>
          </a:bodyPr>
          <a:lstStyle/>
          <a:p>
            <a:pPr algn="l"/>
            <a:endParaRPr lang="en-GB" sz="3200" b="0" i="0" dirty="0">
              <a:solidFill>
                <a:srgbClr val="1E1E1E"/>
              </a:solidFill>
              <a:effectLst/>
              <a:highlight>
                <a:srgbClr val="FFFFFF"/>
              </a:highlight>
              <a:latin typeface="arial" panose="020B0604020202020204" pitchFamily="34" charset="0"/>
            </a:endParaRPr>
          </a:p>
          <a:p>
            <a:pPr algn="l"/>
            <a:r>
              <a:rPr lang="en-GB" sz="3200" b="0" i="0" dirty="0">
                <a:solidFill>
                  <a:srgbClr val="1E1E1E"/>
                </a:solidFill>
                <a:effectLst/>
                <a:highlight>
                  <a:srgbClr val="FFFFFF"/>
                </a:highlight>
                <a:latin typeface="arial" panose="020B0604020202020204" pitchFamily="34" charset="0"/>
              </a:rPr>
              <a:t>(a)the way the person drives falls </a:t>
            </a:r>
            <a:r>
              <a:rPr lang="en-GB" sz="3200" b="1" i="0" dirty="0">
                <a:solidFill>
                  <a:srgbClr val="1E1E1E"/>
                </a:solidFill>
                <a:effectLst/>
                <a:highlight>
                  <a:srgbClr val="FFFFFF"/>
                </a:highlight>
                <a:latin typeface="arial" panose="020B0604020202020204" pitchFamily="34" charset="0"/>
              </a:rPr>
              <a:t>far below </a:t>
            </a:r>
            <a:r>
              <a:rPr lang="en-GB" sz="3200" b="0" i="0" dirty="0">
                <a:solidFill>
                  <a:srgbClr val="1E1E1E"/>
                </a:solidFill>
                <a:effectLst/>
                <a:highlight>
                  <a:srgbClr val="FFFFFF"/>
                </a:highlight>
                <a:latin typeface="arial" panose="020B0604020202020204" pitchFamily="34" charset="0"/>
              </a:rPr>
              <a:t>what would be expected of a </a:t>
            </a:r>
            <a:r>
              <a:rPr lang="en-GB" sz="3200" b="1" i="0" dirty="0">
                <a:solidFill>
                  <a:srgbClr val="1E1E1E"/>
                </a:solidFill>
                <a:effectLst/>
                <a:highlight>
                  <a:srgbClr val="FFFFFF"/>
                </a:highlight>
                <a:latin typeface="arial" panose="020B0604020202020204" pitchFamily="34" charset="0"/>
              </a:rPr>
              <a:t>competent and careful constable </a:t>
            </a:r>
            <a:r>
              <a:rPr lang="en-GB" sz="3200" b="0" i="0" dirty="0">
                <a:solidFill>
                  <a:srgbClr val="1E1E1E"/>
                </a:solidFill>
                <a:effectLst/>
                <a:highlight>
                  <a:srgbClr val="FFFFFF"/>
                </a:highlight>
                <a:latin typeface="arial" panose="020B0604020202020204" pitchFamily="34" charset="0"/>
              </a:rPr>
              <a:t>who has undertaken the same prescribed training, and</a:t>
            </a:r>
          </a:p>
          <a:p>
            <a:pPr algn="l"/>
            <a:r>
              <a:rPr lang="en-GB" sz="3200" b="0" i="0" dirty="0">
                <a:solidFill>
                  <a:srgbClr val="1E1E1E"/>
                </a:solidFill>
                <a:effectLst/>
                <a:highlight>
                  <a:srgbClr val="FFFFFF"/>
                </a:highlight>
                <a:latin typeface="arial" panose="020B0604020202020204" pitchFamily="34" charset="0"/>
              </a:rPr>
              <a:t>(b)it would be </a:t>
            </a:r>
            <a:r>
              <a:rPr lang="en-GB" sz="3200" b="1" i="0" dirty="0">
                <a:solidFill>
                  <a:srgbClr val="1E1E1E"/>
                </a:solidFill>
                <a:effectLst/>
                <a:highlight>
                  <a:srgbClr val="FFFFFF"/>
                </a:highlight>
                <a:latin typeface="arial" panose="020B0604020202020204" pitchFamily="34" charset="0"/>
              </a:rPr>
              <a:t>obvious</a:t>
            </a:r>
            <a:r>
              <a:rPr lang="en-GB" sz="3200" b="0" i="0" dirty="0">
                <a:solidFill>
                  <a:srgbClr val="1E1E1E"/>
                </a:solidFill>
                <a:effectLst/>
                <a:highlight>
                  <a:srgbClr val="FFFFFF"/>
                </a:highlight>
                <a:latin typeface="arial" panose="020B0604020202020204" pitchFamily="34" charset="0"/>
              </a:rPr>
              <a:t> to such a </a:t>
            </a:r>
            <a:r>
              <a:rPr lang="en-GB" sz="3200" b="1" i="0" dirty="0">
                <a:solidFill>
                  <a:srgbClr val="1E1E1E"/>
                </a:solidFill>
                <a:effectLst/>
                <a:highlight>
                  <a:srgbClr val="FFFFFF"/>
                </a:highlight>
                <a:latin typeface="arial" panose="020B0604020202020204" pitchFamily="34" charset="0"/>
              </a:rPr>
              <a:t>competent and careful constable </a:t>
            </a:r>
            <a:r>
              <a:rPr lang="en-GB" sz="3200" b="0" i="0" dirty="0">
                <a:solidFill>
                  <a:srgbClr val="1E1E1E"/>
                </a:solidFill>
                <a:effectLst/>
                <a:highlight>
                  <a:srgbClr val="FFFFFF"/>
                </a:highlight>
                <a:latin typeface="arial" panose="020B0604020202020204" pitchFamily="34" charset="0"/>
              </a:rPr>
              <a:t>that driving in that way would be </a:t>
            </a:r>
            <a:r>
              <a:rPr lang="en-GB" sz="3200" b="1" i="0" dirty="0">
                <a:solidFill>
                  <a:srgbClr val="1E1E1E"/>
                </a:solidFill>
                <a:effectLst/>
                <a:highlight>
                  <a:srgbClr val="FFFFFF"/>
                </a:highlight>
                <a:latin typeface="arial" panose="020B0604020202020204" pitchFamily="34" charset="0"/>
              </a:rPr>
              <a:t>dangerous</a:t>
            </a:r>
            <a:r>
              <a:rPr lang="en-GB" sz="3200" b="0" i="0" dirty="0">
                <a:solidFill>
                  <a:srgbClr val="1E1E1E"/>
                </a:solidFill>
                <a:effectLst/>
                <a:highlight>
                  <a:srgbClr val="FFFFFF"/>
                </a:highlight>
                <a:latin typeface="arial" panose="020B0604020202020204" pitchFamily="34" charset="0"/>
              </a:rPr>
              <a:t>.</a:t>
            </a:r>
          </a:p>
        </p:txBody>
      </p:sp>
    </p:spTree>
    <p:extLst>
      <p:ext uri="{BB962C8B-B14F-4D97-AF65-F5344CB8AC3E}">
        <p14:creationId xmlns:p14="http://schemas.microsoft.com/office/powerpoint/2010/main" val="3491914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3E5E0A-16F4-BA72-B848-EB7931340520}"/>
              </a:ext>
            </a:extLst>
          </p:cNvPr>
          <p:cNvPicPr>
            <a:picLocks noGrp="1" noChangeAspect="1"/>
          </p:cNvPicPr>
          <p:nvPr>
            <p:ph idx="1"/>
          </p:nvPr>
        </p:nvPicPr>
        <p:blipFill>
          <a:blip r:embed="rId2"/>
          <a:stretch>
            <a:fillRect/>
          </a:stretch>
        </p:blipFill>
        <p:spPr>
          <a:xfrm>
            <a:off x="838200" y="465514"/>
            <a:ext cx="10515600" cy="3713017"/>
          </a:xfrm>
          <a:prstGeom prst="rect">
            <a:avLst/>
          </a:prstGeom>
        </p:spPr>
      </p:pic>
      <p:sp>
        <p:nvSpPr>
          <p:cNvPr id="6" name="TextBox 5">
            <a:extLst>
              <a:ext uri="{FF2B5EF4-FFF2-40B4-BE49-F238E27FC236}">
                <a16:creationId xmlns:a16="http://schemas.microsoft.com/office/drawing/2014/main" id="{D0251EDB-23EE-40A4-7820-0EB4CA4F8182}"/>
              </a:ext>
            </a:extLst>
          </p:cNvPr>
          <p:cNvSpPr txBox="1"/>
          <p:nvPr/>
        </p:nvSpPr>
        <p:spPr>
          <a:xfrm>
            <a:off x="2498812" y="5717721"/>
            <a:ext cx="6094902" cy="923330"/>
          </a:xfrm>
          <a:prstGeom prst="rect">
            <a:avLst/>
          </a:prstGeom>
          <a:noFill/>
        </p:spPr>
        <p:txBody>
          <a:bodyPr wrap="square">
            <a:spAutoFit/>
          </a:bodyPr>
          <a:lstStyle/>
          <a:p>
            <a:r>
              <a:rPr lang="en-GB" dirty="0">
                <a:hlinkClick r:id="rId3"/>
              </a:rPr>
              <a:t>MPS officer given three-year prison sentence for causing death by dangerous driving | Independent Office for Police Conduct (IOPC)</a:t>
            </a:r>
            <a:endParaRPr lang="en-GB" dirty="0"/>
          </a:p>
        </p:txBody>
      </p:sp>
    </p:spTree>
    <p:extLst>
      <p:ext uri="{BB962C8B-B14F-4D97-AF65-F5344CB8AC3E}">
        <p14:creationId xmlns:p14="http://schemas.microsoft.com/office/powerpoint/2010/main" val="2250047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D74677-9347-EE84-7140-3EFC7A0703A9}"/>
              </a:ext>
            </a:extLst>
          </p:cNvPr>
          <p:cNvPicPr>
            <a:picLocks noChangeAspect="1"/>
          </p:cNvPicPr>
          <p:nvPr/>
        </p:nvPicPr>
        <p:blipFill>
          <a:blip r:embed="rId2"/>
          <a:stretch>
            <a:fillRect/>
          </a:stretch>
        </p:blipFill>
        <p:spPr>
          <a:xfrm>
            <a:off x="282633" y="1168400"/>
            <a:ext cx="11676612" cy="4521200"/>
          </a:xfrm>
          <a:prstGeom prst="rect">
            <a:avLst/>
          </a:prstGeom>
        </p:spPr>
      </p:pic>
    </p:spTree>
    <p:extLst>
      <p:ext uri="{BB962C8B-B14F-4D97-AF65-F5344CB8AC3E}">
        <p14:creationId xmlns:p14="http://schemas.microsoft.com/office/powerpoint/2010/main" val="899369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300F5F-A7EB-0DB2-2590-96044C062ECA}"/>
              </a:ext>
            </a:extLst>
          </p:cNvPr>
          <p:cNvPicPr>
            <a:picLocks noChangeAspect="1"/>
          </p:cNvPicPr>
          <p:nvPr/>
        </p:nvPicPr>
        <p:blipFill>
          <a:blip r:embed="rId2"/>
          <a:stretch>
            <a:fillRect/>
          </a:stretch>
        </p:blipFill>
        <p:spPr>
          <a:xfrm>
            <a:off x="648392" y="2035012"/>
            <a:ext cx="11543607" cy="4066529"/>
          </a:xfrm>
          <a:prstGeom prst="rect">
            <a:avLst/>
          </a:prstGeom>
        </p:spPr>
      </p:pic>
      <p:pic>
        <p:nvPicPr>
          <p:cNvPr id="7" name="Picture 6">
            <a:extLst>
              <a:ext uri="{FF2B5EF4-FFF2-40B4-BE49-F238E27FC236}">
                <a16:creationId xmlns:a16="http://schemas.microsoft.com/office/drawing/2014/main" id="{10CCF4BD-8B46-04BE-F598-BD23DAB67D66}"/>
              </a:ext>
            </a:extLst>
          </p:cNvPr>
          <p:cNvPicPr>
            <a:picLocks noChangeAspect="1"/>
          </p:cNvPicPr>
          <p:nvPr/>
        </p:nvPicPr>
        <p:blipFill>
          <a:blip r:embed="rId3"/>
          <a:stretch>
            <a:fillRect/>
          </a:stretch>
        </p:blipFill>
        <p:spPr>
          <a:xfrm>
            <a:off x="55418" y="243413"/>
            <a:ext cx="11914909" cy="1026091"/>
          </a:xfrm>
          <a:prstGeom prst="rect">
            <a:avLst/>
          </a:prstGeom>
        </p:spPr>
      </p:pic>
    </p:spTree>
    <p:extLst>
      <p:ext uri="{BB962C8B-B14F-4D97-AF65-F5344CB8AC3E}">
        <p14:creationId xmlns:p14="http://schemas.microsoft.com/office/powerpoint/2010/main" val="121647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9917-8A46-3902-6694-791E4C9CB2DF}"/>
              </a:ext>
            </a:extLst>
          </p:cNvPr>
          <p:cNvSpPr>
            <a:spLocks noGrp="1"/>
          </p:cNvSpPr>
          <p:nvPr>
            <p:ph type="title"/>
          </p:nvPr>
        </p:nvSpPr>
        <p:spPr/>
        <p:txBody>
          <a:bodyPr/>
          <a:lstStyle/>
          <a:p>
            <a:r>
              <a:rPr lang="en-GB" dirty="0"/>
              <a:t>Causing, Death by dangerous driving</a:t>
            </a:r>
          </a:p>
        </p:txBody>
      </p:sp>
      <p:sp>
        <p:nvSpPr>
          <p:cNvPr id="3" name="Content Placeholder 2">
            <a:extLst>
              <a:ext uri="{FF2B5EF4-FFF2-40B4-BE49-F238E27FC236}">
                <a16:creationId xmlns:a16="http://schemas.microsoft.com/office/drawing/2014/main" id="{2538727D-2CB7-028A-63B8-7D3F0FB02E20}"/>
              </a:ext>
            </a:extLst>
          </p:cNvPr>
          <p:cNvSpPr>
            <a:spLocks noGrp="1"/>
          </p:cNvSpPr>
          <p:nvPr>
            <p:ph idx="1"/>
          </p:nvPr>
        </p:nvSpPr>
        <p:spPr/>
        <p:txBody>
          <a:bodyPr/>
          <a:lstStyle/>
          <a:p>
            <a:r>
              <a:rPr lang="en-GB" dirty="0"/>
              <a:t>S1 Road Traffic Act 1988</a:t>
            </a:r>
          </a:p>
          <a:p>
            <a:endParaRPr lang="en-GB" dirty="0"/>
          </a:p>
          <a:p>
            <a:r>
              <a:rPr lang="en-GB" b="0" i="0" dirty="0">
                <a:solidFill>
                  <a:srgbClr val="1E1E1E"/>
                </a:solidFill>
                <a:effectLst/>
                <a:highlight>
                  <a:srgbClr val="FFFFFF"/>
                </a:highlight>
                <a:latin typeface="arial" panose="020B0604020202020204" pitchFamily="34" charset="0"/>
              </a:rPr>
              <a:t>A person who </a:t>
            </a:r>
            <a:r>
              <a:rPr lang="en-GB" b="1" i="0" dirty="0">
                <a:solidFill>
                  <a:srgbClr val="1E1E1E"/>
                </a:solidFill>
                <a:effectLst/>
                <a:highlight>
                  <a:srgbClr val="FFFFFF"/>
                </a:highlight>
                <a:latin typeface="arial" panose="020B0604020202020204" pitchFamily="34" charset="0"/>
              </a:rPr>
              <a:t>causes</a:t>
            </a:r>
            <a:r>
              <a:rPr lang="en-GB" b="0" i="0" dirty="0">
                <a:solidFill>
                  <a:srgbClr val="1E1E1E"/>
                </a:solidFill>
                <a:effectLst/>
                <a:highlight>
                  <a:srgbClr val="FFFFFF"/>
                </a:highlight>
                <a:latin typeface="arial" panose="020B0604020202020204" pitchFamily="34" charset="0"/>
              </a:rPr>
              <a:t> the death of another person by driving a mechanically propelled vehicle </a:t>
            </a:r>
            <a:r>
              <a:rPr lang="en-GB" b="1" i="0" dirty="0">
                <a:solidFill>
                  <a:srgbClr val="1E1E1E"/>
                </a:solidFill>
                <a:effectLst/>
                <a:highlight>
                  <a:srgbClr val="FFFFFF"/>
                </a:highlight>
                <a:latin typeface="arial" panose="020B0604020202020204" pitchFamily="34" charset="0"/>
              </a:rPr>
              <a:t>dangerously</a:t>
            </a:r>
            <a:r>
              <a:rPr lang="en-GB" b="0" i="0" dirty="0">
                <a:solidFill>
                  <a:srgbClr val="1E1E1E"/>
                </a:solidFill>
                <a:effectLst/>
                <a:highlight>
                  <a:srgbClr val="FFFFFF"/>
                </a:highlight>
                <a:latin typeface="arial" panose="020B0604020202020204" pitchFamily="34" charset="0"/>
              </a:rPr>
              <a:t> on a </a:t>
            </a:r>
            <a:r>
              <a:rPr lang="en-GB" b="1" i="0" dirty="0">
                <a:solidFill>
                  <a:srgbClr val="1E1E1E"/>
                </a:solidFill>
                <a:effectLst/>
                <a:highlight>
                  <a:srgbClr val="FFFFFF"/>
                </a:highlight>
                <a:latin typeface="arial" panose="020B0604020202020204" pitchFamily="34" charset="0"/>
              </a:rPr>
              <a:t>road</a:t>
            </a:r>
            <a:r>
              <a:rPr lang="en-GB" b="0" i="0" dirty="0">
                <a:solidFill>
                  <a:srgbClr val="1E1E1E"/>
                </a:solidFill>
                <a:effectLst/>
                <a:highlight>
                  <a:srgbClr val="FFFFFF"/>
                </a:highlight>
                <a:latin typeface="arial" panose="020B0604020202020204" pitchFamily="34" charset="0"/>
              </a:rPr>
              <a:t> or other </a:t>
            </a:r>
            <a:r>
              <a:rPr lang="en-GB" b="1" i="0" dirty="0">
                <a:solidFill>
                  <a:srgbClr val="1E1E1E"/>
                </a:solidFill>
                <a:effectLst/>
                <a:highlight>
                  <a:srgbClr val="FFFFFF"/>
                </a:highlight>
                <a:latin typeface="arial" panose="020B0604020202020204" pitchFamily="34" charset="0"/>
              </a:rPr>
              <a:t>public place </a:t>
            </a:r>
            <a:r>
              <a:rPr lang="en-GB" b="0" i="0" dirty="0">
                <a:solidFill>
                  <a:srgbClr val="1E1E1E"/>
                </a:solidFill>
                <a:effectLst/>
                <a:highlight>
                  <a:srgbClr val="FFFFFF"/>
                </a:highlight>
                <a:latin typeface="arial" panose="020B0604020202020204" pitchFamily="34" charset="0"/>
              </a:rPr>
              <a:t>is guilty of an offence.</a:t>
            </a:r>
            <a:endParaRPr lang="en-GB" dirty="0"/>
          </a:p>
        </p:txBody>
      </p:sp>
    </p:spTree>
    <p:extLst>
      <p:ext uri="{BB962C8B-B14F-4D97-AF65-F5344CB8AC3E}">
        <p14:creationId xmlns:p14="http://schemas.microsoft.com/office/powerpoint/2010/main" val="2484900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E3F3-6E61-94C0-1383-E87B502521AB}"/>
              </a:ext>
            </a:extLst>
          </p:cNvPr>
          <p:cNvSpPr>
            <a:spLocks noGrp="1"/>
          </p:cNvSpPr>
          <p:nvPr>
            <p:ph type="title"/>
          </p:nvPr>
        </p:nvSpPr>
        <p:spPr/>
        <p:txBody>
          <a:bodyPr/>
          <a:lstStyle/>
          <a:p>
            <a:r>
              <a:rPr lang="en-GB" dirty="0"/>
              <a:t>Dangerous driving causing serious injury</a:t>
            </a:r>
          </a:p>
        </p:txBody>
      </p:sp>
      <p:sp>
        <p:nvSpPr>
          <p:cNvPr id="3" name="Content Placeholder 2">
            <a:extLst>
              <a:ext uri="{FF2B5EF4-FFF2-40B4-BE49-F238E27FC236}">
                <a16:creationId xmlns:a16="http://schemas.microsoft.com/office/drawing/2014/main" id="{D3D085C8-3A85-873B-1BAB-42162730C304}"/>
              </a:ext>
            </a:extLst>
          </p:cNvPr>
          <p:cNvSpPr>
            <a:spLocks noGrp="1"/>
          </p:cNvSpPr>
          <p:nvPr>
            <p:ph idx="1"/>
          </p:nvPr>
        </p:nvSpPr>
        <p:spPr/>
        <p:txBody>
          <a:bodyPr/>
          <a:lstStyle/>
          <a:p>
            <a:endParaRPr lang="en-GB" dirty="0">
              <a:solidFill>
                <a:srgbClr val="474747"/>
              </a:solidFill>
              <a:highlight>
                <a:srgbClr val="FFFFFF"/>
              </a:highlight>
              <a:latin typeface="Google Sans"/>
            </a:endParaRPr>
          </a:p>
          <a:p>
            <a:endParaRPr lang="en-GB" b="0" i="0" dirty="0">
              <a:solidFill>
                <a:srgbClr val="474747"/>
              </a:solidFill>
              <a:effectLst/>
              <a:highlight>
                <a:srgbClr val="FFFFFF"/>
              </a:highlight>
              <a:latin typeface="Google Sans"/>
            </a:endParaRPr>
          </a:p>
          <a:p>
            <a:endParaRPr lang="en-GB" dirty="0">
              <a:solidFill>
                <a:srgbClr val="474747"/>
              </a:solidFill>
              <a:highlight>
                <a:srgbClr val="FFFFFF"/>
              </a:highlight>
              <a:latin typeface="Google Sans"/>
            </a:endParaRPr>
          </a:p>
          <a:p>
            <a:endParaRPr lang="en-GB" dirty="0"/>
          </a:p>
        </p:txBody>
      </p:sp>
      <p:sp>
        <p:nvSpPr>
          <p:cNvPr id="5" name="TextBox 4">
            <a:extLst>
              <a:ext uri="{FF2B5EF4-FFF2-40B4-BE49-F238E27FC236}">
                <a16:creationId xmlns:a16="http://schemas.microsoft.com/office/drawing/2014/main" id="{49C3CD6C-3259-7322-8905-ABBA3D02944D}"/>
              </a:ext>
            </a:extLst>
          </p:cNvPr>
          <p:cNvSpPr txBox="1"/>
          <p:nvPr/>
        </p:nvSpPr>
        <p:spPr>
          <a:xfrm>
            <a:off x="892233" y="2227811"/>
            <a:ext cx="10461567" cy="3416320"/>
          </a:xfrm>
          <a:prstGeom prst="rect">
            <a:avLst/>
          </a:prstGeom>
          <a:noFill/>
        </p:spPr>
        <p:txBody>
          <a:bodyPr wrap="square">
            <a:spAutoFit/>
          </a:bodyPr>
          <a:lstStyle/>
          <a:p>
            <a:pPr algn="l"/>
            <a:r>
              <a:rPr lang="en-GB" sz="2400" b="0" i="0" dirty="0">
                <a:solidFill>
                  <a:srgbClr val="1E1E1E"/>
                </a:solidFill>
                <a:effectLst/>
                <a:highlight>
                  <a:srgbClr val="FFFFFF"/>
                </a:highlight>
                <a:latin typeface="arial" panose="020B0604020202020204" pitchFamily="34" charset="0"/>
              </a:rPr>
              <a:t>S. 1A Road Traffic Act 1988</a:t>
            </a:r>
          </a:p>
          <a:p>
            <a:pPr algn="l"/>
            <a:endParaRPr lang="en-GB" sz="2400" dirty="0">
              <a:solidFill>
                <a:srgbClr val="1E1E1E"/>
              </a:solidFill>
              <a:highlight>
                <a:srgbClr val="FFFFFF"/>
              </a:highlight>
              <a:latin typeface="arial" panose="020B0604020202020204" pitchFamily="34" charset="0"/>
            </a:endParaRPr>
          </a:p>
          <a:p>
            <a:pPr algn="l"/>
            <a:r>
              <a:rPr lang="en-GB" sz="2400" b="0" i="0" dirty="0">
                <a:solidFill>
                  <a:srgbClr val="1E1E1E"/>
                </a:solidFill>
                <a:effectLst/>
                <a:highlight>
                  <a:srgbClr val="FFFFFF"/>
                </a:highlight>
                <a:latin typeface="arial" panose="020B0604020202020204" pitchFamily="34" charset="0"/>
              </a:rPr>
              <a:t>(1)A person who causes </a:t>
            </a:r>
            <a:r>
              <a:rPr lang="en-GB" sz="2400" b="1" i="0" dirty="0">
                <a:solidFill>
                  <a:srgbClr val="1E1E1E"/>
                </a:solidFill>
                <a:effectLst/>
                <a:highlight>
                  <a:srgbClr val="FFFFFF"/>
                </a:highlight>
                <a:latin typeface="arial" panose="020B0604020202020204" pitchFamily="34" charset="0"/>
              </a:rPr>
              <a:t>serious injury </a:t>
            </a:r>
            <a:r>
              <a:rPr lang="en-GB" sz="2400" b="0" i="0" dirty="0">
                <a:solidFill>
                  <a:srgbClr val="1E1E1E"/>
                </a:solidFill>
                <a:effectLst/>
                <a:highlight>
                  <a:srgbClr val="FFFFFF"/>
                </a:highlight>
                <a:latin typeface="arial" panose="020B0604020202020204" pitchFamily="34" charset="0"/>
              </a:rPr>
              <a:t>to another person by driving </a:t>
            </a:r>
            <a:r>
              <a:rPr lang="en-GB" sz="2400" b="1" i="0" dirty="0">
                <a:solidFill>
                  <a:srgbClr val="1E1E1E"/>
                </a:solidFill>
                <a:effectLst/>
                <a:highlight>
                  <a:srgbClr val="FFFFFF"/>
                </a:highlight>
                <a:latin typeface="arial" panose="020B0604020202020204" pitchFamily="34" charset="0"/>
              </a:rPr>
              <a:t>a mechanically propelled vehicle dangerously </a:t>
            </a:r>
            <a:r>
              <a:rPr lang="en-GB" sz="2400" b="0" i="0" dirty="0">
                <a:solidFill>
                  <a:srgbClr val="1E1E1E"/>
                </a:solidFill>
                <a:effectLst/>
                <a:highlight>
                  <a:srgbClr val="FFFFFF"/>
                </a:highlight>
                <a:latin typeface="arial" panose="020B0604020202020204" pitchFamily="34" charset="0"/>
              </a:rPr>
              <a:t>on a </a:t>
            </a:r>
            <a:r>
              <a:rPr lang="en-GB" sz="2400" b="1" i="0" dirty="0">
                <a:solidFill>
                  <a:srgbClr val="1E1E1E"/>
                </a:solidFill>
                <a:effectLst/>
                <a:highlight>
                  <a:srgbClr val="FFFFFF"/>
                </a:highlight>
                <a:latin typeface="arial" panose="020B0604020202020204" pitchFamily="34" charset="0"/>
              </a:rPr>
              <a:t>road</a:t>
            </a:r>
            <a:r>
              <a:rPr lang="en-GB" sz="2400" b="0" i="0" dirty="0">
                <a:solidFill>
                  <a:srgbClr val="1E1E1E"/>
                </a:solidFill>
                <a:effectLst/>
                <a:highlight>
                  <a:srgbClr val="FFFFFF"/>
                </a:highlight>
                <a:latin typeface="arial" panose="020B0604020202020204" pitchFamily="34" charset="0"/>
              </a:rPr>
              <a:t> or other </a:t>
            </a:r>
            <a:r>
              <a:rPr lang="en-GB" sz="2400" b="1" i="0" dirty="0">
                <a:solidFill>
                  <a:srgbClr val="1E1E1E"/>
                </a:solidFill>
                <a:effectLst/>
                <a:highlight>
                  <a:srgbClr val="FFFFFF"/>
                </a:highlight>
                <a:latin typeface="arial" panose="020B0604020202020204" pitchFamily="34" charset="0"/>
              </a:rPr>
              <a:t>public</a:t>
            </a:r>
            <a:r>
              <a:rPr lang="en-GB" sz="2400" b="0" i="0" dirty="0">
                <a:solidFill>
                  <a:srgbClr val="1E1E1E"/>
                </a:solidFill>
                <a:effectLst/>
                <a:highlight>
                  <a:srgbClr val="FFFFFF"/>
                </a:highlight>
                <a:latin typeface="arial" panose="020B0604020202020204" pitchFamily="34" charset="0"/>
              </a:rPr>
              <a:t> </a:t>
            </a:r>
            <a:r>
              <a:rPr lang="en-GB" sz="2400" b="1" i="0" dirty="0">
                <a:solidFill>
                  <a:srgbClr val="1E1E1E"/>
                </a:solidFill>
                <a:effectLst/>
                <a:highlight>
                  <a:srgbClr val="FFFFFF"/>
                </a:highlight>
                <a:latin typeface="arial" panose="020B0604020202020204" pitchFamily="34" charset="0"/>
              </a:rPr>
              <a:t>place</a:t>
            </a:r>
            <a:r>
              <a:rPr lang="en-GB" sz="2400" b="0" i="0" dirty="0">
                <a:solidFill>
                  <a:srgbClr val="1E1E1E"/>
                </a:solidFill>
                <a:effectLst/>
                <a:highlight>
                  <a:srgbClr val="FFFFFF"/>
                </a:highlight>
                <a:latin typeface="arial" panose="020B0604020202020204" pitchFamily="34" charset="0"/>
              </a:rPr>
              <a:t> is guilty of an offence.</a:t>
            </a:r>
          </a:p>
          <a:p>
            <a:pPr algn="l"/>
            <a:r>
              <a:rPr lang="en-GB" sz="2400" b="0" i="0" dirty="0">
                <a:solidFill>
                  <a:srgbClr val="1E1E1E"/>
                </a:solidFill>
                <a:effectLst/>
                <a:highlight>
                  <a:srgbClr val="FFFFFF"/>
                </a:highlight>
                <a:latin typeface="arial" panose="020B0604020202020204" pitchFamily="34" charset="0"/>
              </a:rPr>
              <a:t>(2)In this section “serious injury” means—</a:t>
            </a:r>
          </a:p>
          <a:p>
            <a:pPr algn="l"/>
            <a:r>
              <a:rPr lang="en-GB" sz="2400" b="0" i="0" dirty="0">
                <a:solidFill>
                  <a:srgbClr val="1E1E1E"/>
                </a:solidFill>
                <a:effectLst/>
                <a:highlight>
                  <a:srgbClr val="FFFFFF"/>
                </a:highlight>
                <a:latin typeface="arial" panose="020B0604020202020204" pitchFamily="34" charset="0"/>
              </a:rPr>
              <a:t>(a)in England and Wales, physical harm which amounts to </a:t>
            </a:r>
            <a:r>
              <a:rPr lang="en-GB" sz="2400" b="1" i="0" dirty="0">
                <a:solidFill>
                  <a:srgbClr val="1E1E1E"/>
                </a:solidFill>
                <a:effectLst/>
                <a:highlight>
                  <a:srgbClr val="FFFFFF"/>
                </a:highlight>
                <a:latin typeface="arial" panose="020B0604020202020204" pitchFamily="34" charset="0"/>
              </a:rPr>
              <a:t>grievous bodily harm</a:t>
            </a:r>
            <a:r>
              <a:rPr lang="en-GB" sz="2400" b="0" i="0" dirty="0">
                <a:solidFill>
                  <a:srgbClr val="1E1E1E"/>
                </a:solidFill>
                <a:effectLst/>
                <a:highlight>
                  <a:srgbClr val="FFFFFF"/>
                </a:highlight>
                <a:latin typeface="arial" panose="020B0604020202020204" pitchFamily="34" charset="0"/>
              </a:rPr>
              <a:t> for the purposes of the Offences against the Person Act 1861, and</a:t>
            </a:r>
          </a:p>
          <a:p>
            <a:pPr algn="l"/>
            <a:r>
              <a:rPr lang="en-GB" sz="2400" b="0" i="0" dirty="0">
                <a:solidFill>
                  <a:srgbClr val="1E1E1E"/>
                </a:solidFill>
                <a:effectLst/>
                <a:highlight>
                  <a:srgbClr val="FFFFFF"/>
                </a:highlight>
                <a:latin typeface="arial" panose="020B0604020202020204" pitchFamily="34" charset="0"/>
              </a:rPr>
              <a:t>(b)in Scotland, severe physical injury.</a:t>
            </a:r>
          </a:p>
        </p:txBody>
      </p:sp>
    </p:spTree>
    <p:extLst>
      <p:ext uri="{BB962C8B-B14F-4D97-AF65-F5344CB8AC3E}">
        <p14:creationId xmlns:p14="http://schemas.microsoft.com/office/powerpoint/2010/main" val="4039645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8DA5F-C9C7-6B32-C6BF-495C68F15A11}"/>
              </a:ext>
            </a:extLst>
          </p:cNvPr>
          <p:cNvSpPr>
            <a:spLocks noGrp="1"/>
          </p:cNvSpPr>
          <p:nvPr>
            <p:ph type="title"/>
          </p:nvPr>
        </p:nvSpPr>
        <p:spPr/>
        <p:txBody>
          <a:bodyPr/>
          <a:lstStyle/>
          <a:p>
            <a:r>
              <a:rPr lang="en-GB" dirty="0"/>
              <a:t>Grievous bodily harm (GBH).</a:t>
            </a:r>
          </a:p>
        </p:txBody>
      </p:sp>
      <p:sp>
        <p:nvSpPr>
          <p:cNvPr id="7" name="Content Placeholder 6">
            <a:extLst>
              <a:ext uri="{FF2B5EF4-FFF2-40B4-BE49-F238E27FC236}">
                <a16:creationId xmlns:a16="http://schemas.microsoft.com/office/drawing/2014/main" id="{69B046E1-E563-02D0-4DE5-C49DA6C2B4C3}"/>
              </a:ext>
            </a:extLst>
          </p:cNvPr>
          <p:cNvSpPr>
            <a:spLocks noGrp="1"/>
          </p:cNvSpPr>
          <p:nvPr>
            <p:ph idx="1"/>
          </p:nvPr>
        </p:nvSpPr>
        <p:spPr/>
        <p:txBody>
          <a:bodyPr>
            <a:normAutofit fontScale="92500" lnSpcReduction="20000"/>
          </a:bodyPr>
          <a:lstStyle/>
          <a:p>
            <a:r>
              <a:rPr lang="en-GB" dirty="0"/>
              <a:t>GBH is ‘Really Serious Injury’.</a:t>
            </a:r>
          </a:p>
          <a:p>
            <a:endParaRPr lang="en-GB" dirty="0"/>
          </a:p>
          <a:p>
            <a:r>
              <a:rPr lang="en-GB" dirty="0"/>
              <a:t>There is no definitive list but CPS charging standards are helpful with what would be ‘really serious injury’.</a:t>
            </a:r>
          </a:p>
          <a:p>
            <a:r>
              <a:rPr lang="en-GB" dirty="0"/>
              <a:t> </a:t>
            </a:r>
            <a:r>
              <a:rPr lang="en-GB" dirty="0">
                <a:hlinkClick r:id="rId2"/>
              </a:rPr>
              <a:t>Offences against the Person, incorporating the Charging Standard | The Crown Prosecution Service (cps.gov.uk)</a:t>
            </a:r>
            <a:endParaRPr lang="en-GB" dirty="0"/>
          </a:p>
          <a:p>
            <a:endParaRPr lang="en-GB" dirty="0"/>
          </a:p>
          <a:p>
            <a:r>
              <a:rPr lang="en-GB" i="1" dirty="0"/>
              <a:t>R v Marsh[2011] EWCA Crim 3190 – female cut with key leaving a 4” scar,</a:t>
            </a:r>
          </a:p>
          <a:p>
            <a:endParaRPr lang="en-GB" i="1" dirty="0"/>
          </a:p>
          <a:p>
            <a:r>
              <a:rPr lang="en-GB" i="1" dirty="0"/>
              <a:t>R v Birmingham [2002] EWCA 2608 – large number of widespread minor injuries are capable of amounting to GBH……</a:t>
            </a:r>
          </a:p>
        </p:txBody>
      </p:sp>
    </p:spTree>
    <p:extLst>
      <p:ext uri="{BB962C8B-B14F-4D97-AF65-F5344CB8AC3E}">
        <p14:creationId xmlns:p14="http://schemas.microsoft.com/office/powerpoint/2010/main" val="2413655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4EF9-AD59-36D1-DD44-58D8D9F35612}"/>
              </a:ext>
            </a:extLst>
          </p:cNvPr>
          <p:cNvSpPr>
            <a:spLocks noGrp="1"/>
          </p:cNvSpPr>
          <p:nvPr>
            <p:ph type="title"/>
          </p:nvPr>
        </p:nvSpPr>
        <p:spPr>
          <a:xfrm>
            <a:off x="838200" y="103367"/>
            <a:ext cx="10515600" cy="946205"/>
          </a:xfrm>
        </p:spPr>
        <p:txBody>
          <a:bodyPr/>
          <a:lstStyle/>
          <a:p>
            <a:r>
              <a:rPr lang="en-GB" dirty="0"/>
              <a:t>Defences:</a:t>
            </a:r>
          </a:p>
        </p:txBody>
      </p:sp>
      <p:sp>
        <p:nvSpPr>
          <p:cNvPr id="3" name="Content Placeholder 2">
            <a:extLst>
              <a:ext uri="{FF2B5EF4-FFF2-40B4-BE49-F238E27FC236}">
                <a16:creationId xmlns:a16="http://schemas.microsoft.com/office/drawing/2014/main" id="{254649D7-F7AA-35B2-D80F-A2ABF9284EA0}"/>
              </a:ext>
            </a:extLst>
          </p:cNvPr>
          <p:cNvSpPr>
            <a:spLocks noGrp="1"/>
          </p:cNvSpPr>
          <p:nvPr>
            <p:ph idx="1"/>
          </p:nvPr>
        </p:nvSpPr>
        <p:spPr>
          <a:xfrm>
            <a:off x="838200" y="1367624"/>
            <a:ext cx="10515600" cy="5192202"/>
          </a:xfrm>
        </p:spPr>
        <p:txBody>
          <a:bodyPr>
            <a:normAutofit fontScale="92500" lnSpcReduction="20000"/>
          </a:bodyPr>
          <a:lstStyle/>
          <a:p>
            <a:r>
              <a:rPr lang="en-GB" dirty="0"/>
              <a:t>Automatism – epileptic fit or bee sting (Watmore v Jenkins[1961] 2 AII ER 868).  (NB diabetic coma is not automatism).</a:t>
            </a:r>
          </a:p>
          <a:p>
            <a:r>
              <a:rPr lang="en-GB" dirty="0"/>
              <a:t>Unconscious or sudden illness – becoming unconscious by way of circumstances beyond their control.</a:t>
            </a:r>
          </a:p>
          <a:p>
            <a:r>
              <a:rPr lang="en-GB" dirty="0"/>
              <a:t>Assisting in the arrest of offenders – A shunts B’s car off the road, assisting the police in the arrest of an offender (R V </a:t>
            </a:r>
            <a:r>
              <a:rPr lang="en-GB" dirty="0" err="1"/>
              <a:t>Renouf</a:t>
            </a:r>
            <a:r>
              <a:rPr lang="en-GB" dirty="0"/>
              <a:t>[1986] 2AII ER 449)</a:t>
            </a:r>
          </a:p>
          <a:p>
            <a:r>
              <a:rPr lang="en-GB" dirty="0"/>
              <a:t>Duress by threats</a:t>
            </a:r>
          </a:p>
          <a:p>
            <a:r>
              <a:rPr lang="en-GB" dirty="0"/>
              <a:t>Duress by necessity of circumstances – to avoid death or serious injury to </a:t>
            </a:r>
            <a:r>
              <a:rPr lang="en-GB" b="1" dirty="0"/>
              <a:t>any</a:t>
            </a:r>
            <a:r>
              <a:rPr lang="en-GB" dirty="0"/>
              <a:t> person.</a:t>
            </a:r>
          </a:p>
          <a:p>
            <a:r>
              <a:rPr lang="en-GB" dirty="0"/>
              <a:t>Sudden mechanical defect – must be sudden (R V Spurge [1961] 2 AII ER 688).</a:t>
            </a:r>
          </a:p>
          <a:p>
            <a:r>
              <a:rPr lang="en-GB" dirty="0"/>
              <a:t>Authorised motoring event – sporting event authorised by Secretary of State (s 136 RTA 1988).</a:t>
            </a:r>
          </a:p>
          <a:p>
            <a:endParaRPr lang="en-GB" dirty="0"/>
          </a:p>
        </p:txBody>
      </p:sp>
    </p:spTree>
    <p:extLst>
      <p:ext uri="{BB962C8B-B14F-4D97-AF65-F5344CB8AC3E}">
        <p14:creationId xmlns:p14="http://schemas.microsoft.com/office/powerpoint/2010/main" val="946359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EB3A-151B-3CE4-59D4-4F089116973B}"/>
              </a:ext>
            </a:extLst>
          </p:cNvPr>
          <p:cNvSpPr>
            <a:spLocks noGrp="1"/>
          </p:cNvSpPr>
          <p:nvPr>
            <p:ph type="title"/>
          </p:nvPr>
        </p:nvSpPr>
        <p:spPr/>
        <p:txBody>
          <a:bodyPr/>
          <a:lstStyle/>
          <a:p>
            <a:r>
              <a:rPr lang="en-GB" dirty="0"/>
              <a:t>Case exercise 1:</a:t>
            </a:r>
          </a:p>
        </p:txBody>
      </p:sp>
      <p:sp>
        <p:nvSpPr>
          <p:cNvPr id="3" name="Content Placeholder 2">
            <a:extLst>
              <a:ext uri="{FF2B5EF4-FFF2-40B4-BE49-F238E27FC236}">
                <a16:creationId xmlns:a16="http://schemas.microsoft.com/office/drawing/2014/main" id="{AD04BAF6-2C27-4714-8035-CA0352B6D086}"/>
              </a:ext>
            </a:extLst>
          </p:cNvPr>
          <p:cNvSpPr>
            <a:spLocks noGrp="1"/>
          </p:cNvSpPr>
          <p:nvPr>
            <p:ph idx="1"/>
          </p:nvPr>
        </p:nvSpPr>
        <p:spPr/>
        <p:txBody>
          <a:bodyPr/>
          <a:lstStyle/>
          <a:p>
            <a:r>
              <a:rPr lang="en-GB" dirty="0"/>
              <a:t>Alan is driving from Carmarthen to St Clears, having just attended the hospital.  They have been feeling a little unwell for a while, have diabetes, but manage their condition by diet.  Alan crashes their car, hitting Bethany’s car.  Bethany sustains a broken leg, which requires surgery and they have a twelve month, recovery period ahead of them.</a:t>
            </a:r>
          </a:p>
          <a:p>
            <a:endParaRPr lang="en-GB" dirty="0"/>
          </a:p>
          <a:p>
            <a:r>
              <a:rPr lang="en-GB" dirty="0"/>
              <a:t>Discuss what offences, may have been committed.</a:t>
            </a:r>
          </a:p>
        </p:txBody>
      </p:sp>
    </p:spTree>
    <p:extLst>
      <p:ext uri="{BB962C8B-B14F-4D97-AF65-F5344CB8AC3E}">
        <p14:creationId xmlns:p14="http://schemas.microsoft.com/office/powerpoint/2010/main" val="2215841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88E8-6018-8503-2095-851E6D3E3377}"/>
              </a:ext>
            </a:extLst>
          </p:cNvPr>
          <p:cNvSpPr>
            <a:spLocks noGrp="1"/>
          </p:cNvSpPr>
          <p:nvPr>
            <p:ph type="title"/>
          </p:nvPr>
        </p:nvSpPr>
        <p:spPr/>
        <p:txBody>
          <a:bodyPr/>
          <a:lstStyle/>
          <a:p>
            <a:r>
              <a:rPr lang="en-GB" dirty="0"/>
              <a:t>Case exercise 2</a:t>
            </a:r>
          </a:p>
        </p:txBody>
      </p:sp>
      <p:sp>
        <p:nvSpPr>
          <p:cNvPr id="3" name="Content Placeholder 2">
            <a:extLst>
              <a:ext uri="{FF2B5EF4-FFF2-40B4-BE49-F238E27FC236}">
                <a16:creationId xmlns:a16="http://schemas.microsoft.com/office/drawing/2014/main" id="{E2C5960C-B13B-DEC8-76B8-E81EF347DA51}"/>
              </a:ext>
            </a:extLst>
          </p:cNvPr>
          <p:cNvSpPr>
            <a:spLocks noGrp="1"/>
          </p:cNvSpPr>
          <p:nvPr>
            <p:ph idx="1"/>
          </p:nvPr>
        </p:nvSpPr>
        <p:spPr/>
        <p:txBody>
          <a:bodyPr/>
          <a:lstStyle/>
          <a:p>
            <a:r>
              <a:rPr lang="en-GB" dirty="0"/>
              <a:t> Chew is riding their electric bike, wearing face coverings, through a country park.  It is a busy Sunday afternoon, families and small children are at the park feeding the ducks.  Chew’s face covering slips down over his eyes, he loses control and he hits Dan, a child who is knocked unconscious and later dies as a result of his injuries.</a:t>
            </a:r>
          </a:p>
          <a:p>
            <a:endParaRPr lang="en-GB" dirty="0"/>
          </a:p>
          <a:p>
            <a:r>
              <a:rPr lang="en-GB" dirty="0"/>
              <a:t>Discuss what offences, if any are committed here and any possible defences.</a:t>
            </a:r>
          </a:p>
        </p:txBody>
      </p:sp>
    </p:spTree>
    <p:extLst>
      <p:ext uri="{BB962C8B-B14F-4D97-AF65-F5344CB8AC3E}">
        <p14:creationId xmlns:p14="http://schemas.microsoft.com/office/powerpoint/2010/main" val="3897010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6DB2-81B1-7F26-1E2E-401CFA8CFEA0}"/>
              </a:ext>
            </a:extLst>
          </p:cNvPr>
          <p:cNvSpPr>
            <a:spLocks noGrp="1"/>
          </p:cNvSpPr>
          <p:nvPr>
            <p:ph type="title"/>
          </p:nvPr>
        </p:nvSpPr>
        <p:spPr/>
        <p:txBody>
          <a:bodyPr/>
          <a:lstStyle/>
          <a:p>
            <a:r>
              <a:rPr lang="en-GB" dirty="0"/>
              <a:t>Case exercise 3</a:t>
            </a:r>
          </a:p>
        </p:txBody>
      </p:sp>
      <p:sp>
        <p:nvSpPr>
          <p:cNvPr id="3" name="Content Placeholder 2">
            <a:extLst>
              <a:ext uri="{FF2B5EF4-FFF2-40B4-BE49-F238E27FC236}">
                <a16:creationId xmlns:a16="http://schemas.microsoft.com/office/drawing/2014/main" id="{AE596CBA-3133-078D-4657-7DAE3DC863A4}"/>
              </a:ext>
            </a:extLst>
          </p:cNvPr>
          <p:cNvSpPr>
            <a:spLocks noGrp="1"/>
          </p:cNvSpPr>
          <p:nvPr>
            <p:ph idx="1"/>
          </p:nvPr>
        </p:nvSpPr>
        <p:spPr/>
        <p:txBody>
          <a:bodyPr>
            <a:normAutofit fontScale="92500" lnSpcReduction="10000"/>
          </a:bodyPr>
          <a:lstStyle/>
          <a:p>
            <a:r>
              <a:rPr lang="en-GB" dirty="0"/>
              <a:t>It is the Summer holidays; College has finished, and everyone is headed to the beach.</a:t>
            </a:r>
          </a:p>
          <a:p>
            <a:r>
              <a:rPr lang="en-GB" dirty="0"/>
              <a:t>Whilst at the beach, everyone has a great time and Matt, demonstrated some excellent skills on his surfboard.  As he and the others get to the car park and are about to drive home, Adil dares Matt to surf the car from Langland back to Mumbles which is only a short drive.  Matt climbs on top of </a:t>
            </a:r>
            <a:r>
              <a:rPr lang="en-GB" dirty="0" err="1"/>
              <a:t>Elen’s</a:t>
            </a:r>
            <a:r>
              <a:rPr lang="en-GB" dirty="0"/>
              <a:t> car and although she is not happy, she drives her car very slowly up the hill and onto the top road, with Matt on top of the roof, at which point they are stopped by a passing police patrol.</a:t>
            </a:r>
          </a:p>
          <a:p>
            <a:endParaRPr lang="en-GB" dirty="0"/>
          </a:p>
          <a:p>
            <a:r>
              <a:rPr lang="en-GB" dirty="0"/>
              <a:t>Discuss what offences have been committed if any, and what defences may exist? </a:t>
            </a:r>
          </a:p>
        </p:txBody>
      </p:sp>
    </p:spTree>
    <p:extLst>
      <p:ext uri="{BB962C8B-B14F-4D97-AF65-F5344CB8AC3E}">
        <p14:creationId xmlns:p14="http://schemas.microsoft.com/office/powerpoint/2010/main" val="2764312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E5D1-CFA2-D1DB-F718-4B2A5CA23B26}"/>
              </a:ext>
            </a:extLst>
          </p:cNvPr>
          <p:cNvSpPr>
            <a:spLocks noGrp="1"/>
          </p:cNvSpPr>
          <p:nvPr>
            <p:ph type="title"/>
          </p:nvPr>
        </p:nvSpPr>
        <p:spPr>
          <a:xfrm>
            <a:off x="838200" y="814646"/>
            <a:ext cx="10515600" cy="382387"/>
          </a:xfrm>
        </p:spPr>
        <p:txBody>
          <a:bodyPr>
            <a:normAutofit fontScale="90000"/>
          </a:bodyPr>
          <a:lstStyle/>
          <a:p>
            <a:r>
              <a:rPr lang="en-GB" dirty="0"/>
              <a:t>If you witness driving offences, you may wish to report / send your dash cam footage to Go Safe partnership Wales.</a:t>
            </a:r>
          </a:p>
        </p:txBody>
      </p:sp>
      <p:pic>
        <p:nvPicPr>
          <p:cNvPr id="5" name="Content Placeholder 4">
            <a:extLst>
              <a:ext uri="{FF2B5EF4-FFF2-40B4-BE49-F238E27FC236}">
                <a16:creationId xmlns:a16="http://schemas.microsoft.com/office/drawing/2014/main" id="{FE48FDF5-93AC-1164-37F9-B0DD5DD1B9A3}"/>
              </a:ext>
            </a:extLst>
          </p:cNvPr>
          <p:cNvPicPr>
            <a:picLocks noGrp="1" noChangeAspect="1"/>
          </p:cNvPicPr>
          <p:nvPr>
            <p:ph idx="1"/>
          </p:nvPr>
        </p:nvPicPr>
        <p:blipFill>
          <a:blip r:embed="rId2"/>
          <a:stretch>
            <a:fillRect/>
          </a:stretch>
        </p:blipFill>
        <p:spPr>
          <a:xfrm>
            <a:off x="2012304" y="2682239"/>
            <a:ext cx="8167392" cy="3494723"/>
          </a:xfrm>
        </p:spPr>
      </p:pic>
    </p:spTree>
    <p:extLst>
      <p:ext uri="{BB962C8B-B14F-4D97-AF65-F5344CB8AC3E}">
        <p14:creationId xmlns:p14="http://schemas.microsoft.com/office/powerpoint/2010/main" val="68515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1204</Words>
  <Application>Microsoft Office PowerPoint</Application>
  <PresentationFormat>Widescreen</PresentationFormat>
  <Paragraphs>84</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Google Sans</vt:lpstr>
      <vt:lpstr>Aptos</vt:lpstr>
      <vt:lpstr>Aptos Display</vt:lpstr>
      <vt:lpstr>Arial</vt:lpstr>
      <vt:lpstr>Arial</vt:lpstr>
      <vt:lpstr>Office Theme</vt:lpstr>
      <vt:lpstr>Roads Policing.</vt:lpstr>
      <vt:lpstr>By the end of the session, students will be able to:</vt:lpstr>
      <vt:lpstr>Dangerous Driving.  S. 2A Road Traffic Act 1988.</vt:lpstr>
      <vt:lpstr>PowerPoint Presentation</vt:lpstr>
      <vt:lpstr>Examples could include….</vt:lpstr>
      <vt:lpstr>Examples of dangerous driving:</vt:lpstr>
      <vt:lpstr>PowerPoint Presentation</vt:lpstr>
      <vt:lpstr>PowerPoint Presentation</vt:lpstr>
      <vt:lpstr>Exemption to 2A Road Traffic Act 1988</vt:lpstr>
      <vt:lpstr>PowerPoint Presentation</vt:lpstr>
      <vt:lpstr>PowerPoint Presentation</vt:lpstr>
      <vt:lpstr>However, the designated person would commit the offence of dangerous driving if…</vt:lpstr>
      <vt:lpstr>PowerPoint Presentation</vt:lpstr>
      <vt:lpstr>PowerPoint Presentation</vt:lpstr>
      <vt:lpstr>PowerPoint Presentation</vt:lpstr>
      <vt:lpstr>Causing, Death by dangerous driving</vt:lpstr>
      <vt:lpstr>Dangerous driving causing serious injury</vt:lpstr>
      <vt:lpstr>Grievous bodily harm (GBH).</vt:lpstr>
      <vt:lpstr>Defences:</vt:lpstr>
      <vt:lpstr>Case exercise 1:</vt:lpstr>
      <vt:lpstr>Case exercise 2</vt:lpstr>
      <vt:lpstr>Case exercise 3</vt:lpstr>
      <vt:lpstr>If you witness driving offences, you may wish to report / send your dash cam footage to Go Safe partnership Wales.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14</cp:revision>
  <dcterms:created xsi:type="dcterms:W3CDTF">2024-09-26T09:36:02Z</dcterms:created>
  <dcterms:modified xsi:type="dcterms:W3CDTF">2024-10-09T17:21:42Z</dcterms:modified>
</cp:coreProperties>
</file>